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1"/>
  </p:notesMasterIdLst>
  <p:sldIdLst>
    <p:sldId id="274" r:id="rId5"/>
    <p:sldId id="279" r:id="rId6"/>
    <p:sldId id="272" r:id="rId7"/>
    <p:sldId id="263" r:id="rId8"/>
    <p:sldId id="271" r:id="rId9"/>
    <p:sldId id="268" r:id="rId10"/>
    <p:sldId id="259" r:id="rId11"/>
    <p:sldId id="258" r:id="rId12"/>
    <p:sldId id="256" r:id="rId13"/>
    <p:sldId id="257" r:id="rId14"/>
    <p:sldId id="276" r:id="rId15"/>
    <p:sldId id="273" r:id="rId16"/>
    <p:sldId id="264" r:id="rId17"/>
    <p:sldId id="282" r:id="rId18"/>
    <p:sldId id="262" r:id="rId19"/>
    <p:sldId id="28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72" autoAdjust="0"/>
    <p:restoredTop sz="94660"/>
  </p:normalViewPr>
  <p:slideViewPr>
    <p:cSldViewPr snapToGrid="0">
      <p:cViewPr varScale="1">
        <p:scale>
          <a:sx n="92" d="100"/>
          <a:sy n="92" d="100"/>
        </p:scale>
        <p:origin x="184"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DA8C1A-2D72-44EC-BFD1-6484AE376A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551193-6BEC-4265-9D32-8764F37C9070}">
      <dgm:prSet/>
      <dgm:spPr/>
      <dgm:t>
        <a:bodyPr/>
        <a:lstStyle/>
        <a:p>
          <a:r>
            <a:rPr lang="en-US" b="0" i="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a:p>
      </dgm:t>
    </dgm:pt>
    <dgm:pt modelId="{809E2C58-E34C-4707-90D6-F251232A20AC}" type="parTrans" cxnId="{F1A55493-009E-49AA-9236-05ADF343985C}">
      <dgm:prSet/>
      <dgm:spPr/>
      <dgm:t>
        <a:bodyPr/>
        <a:lstStyle/>
        <a:p>
          <a:endParaRPr lang="en-US"/>
        </a:p>
      </dgm:t>
    </dgm:pt>
    <dgm:pt modelId="{7E5868F6-90C7-4149-A91E-4C6B54424ADC}" type="sibTrans" cxnId="{F1A55493-009E-49AA-9236-05ADF343985C}">
      <dgm:prSet/>
      <dgm:spPr/>
      <dgm:t>
        <a:bodyPr/>
        <a:lstStyle/>
        <a:p>
          <a:endParaRPr lang="en-US"/>
        </a:p>
      </dgm:t>
    </dgm:pt>
    <dgm:pt modelId="{1683D1D3-968E-43F6-B8B2-A6E7EC3450EE}">
      <dgm:prSet/>
      <dgm:spPr/>
      <dgm:t>
        <a:bodyPr/>
        <a:lstStyle/>
        <a:p>
          <a:r>
            <a:rPr lang="en-US" b="0" i="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a:p>
      </dgm:t>
    </dgm:pt>
    <dgm:pt modelId="{3BE0F0F9-FC59-4D65-93F9-735758855A6E}" type="parTrans" cxnId="{B273D918-9FC2-49AD-8787-B3B93858FC22}">
      <dgm:prSet/>
      <dgm:spPr/>
      <dgm:t>
        <a:bodyPr/>
        <a:lstStyle/>
        <a:p>
          <a:endParaRPr lang="en-US"/>
        </a:p>
      </dgm:t>
    </dgm:pt>
    <dgm:pt modelId="{B6E992DF-AA3E-4045-8898-4464ADBCF228}" type="sibTrans" cxnId="{B273D918-9FC2-49AD-8787-B3B93858FC22}">
      <dgm:prSet/>
      <dgm:spPr/>
      <dgm:t>
        <a:bodyPr/>
        <a:lstStyle/>
        <a:p>
          <a:endParaRPr lang="en-US"/>
        </a:p>
      </dgm:t>
    </dgm:pt>
    <dgm:pt modelId="{B05B24AE-64DB-4CB5-A6B8-D3AC34443E48}" type="pres">
      <dgm:prSet presAssocID="{8ADA8C1A-2D72-44EC-BFD1-6484AE376A97}" presName="vert0" presStyleCnt="0">
        <dgm:presLayoutVars>
          <dgm:dir/>
          <dgm:animOne val="branch"/>
          <dgm:animLvl val="lvl"/>
        </dgm:presLayoutVars>
      </dgm:prSet>
      <dgm:spPr/>
    </dgm:pt>
    <dgm:pt modelId="{1A2F2382-9594-4AF1-8E80-D48735CC02F4}" type="pres">
      <dgm:prSet presAssocID="{A8551193-6BEC-4265-9D32-8764F37C9070}" presName="thickLine" presStyleLbl="alignNode1" presStyleIdx="0" presStyleCnt="2"/>
      <dgm:spPr/>
    </dgm:pt>
    <dgm:pt modelId="{3039CDE8-1F3F-4267-9EF1-2F4A5268349F}" type="pres">
      <dgm:prSet presAssocID="{A8551193-6BEC-4265-9D32-8764F37C9070}" presName="horz1" presStyleCnt="0"/>
      <dgm:spPr/>
    </dgm:pt>
    <dgm:pt modelId="{E1551F4E-6F3F-41DA-BC3F-2075E15E7145}" type="pres">
      <dgm:prSet presAssocID="{A8551193-6BEC-4265-9D32-8764F37C9070}" presName="tx1" presStyleLbl="revTx" presStyleIdx="0" presStyleCnt="2"/>
      <dgm:spPr/>
    </dgm:pt>
    <dgm:pt modelId="{C99C8284-41FC-4C13-BAF8-1C20925309D0}" type="pres">
      <dgm:prSet presAssocID="{A8551193-6BEC-4265-9D32-8764F37C9070}" presName="vert1" presStyleCnt="0"/>
      <dgm:spPr/>
    </dgm:pt>
    <dgm:pt modelId="{94EFC139-EFB5-4DE1-A477-CEE78F603577}" type="pres">
      <dgm:prSet presAssocID="{1683D1D3-968E-43F6-B8B2-A6E7EC3450EE}" presName="thickLine" presStyleLbl="alignNode1" presStyleIdx="1" presStyleCnt="2"/>
      <dgm:spPr/>
    </dgm:pt>
    <dgm:pt modelId="{E12E1E8E-AA96-439A-B872-09F4A27E6843}" type="pres">
      <dgm:prSet presAssocID="{1683D1D3-968E-43F6-B8B2-A6E7EC3450EE}" presName="horz1" presStyleCnt="0"/>
      <dgm:spPr/>
    </dgm:pt>
    <dgm:pt modelId="{91C9A383-932F-41BE-BF97-AB241337EB10}" type="pres">
      <dgm:prSet presAssocID="{1683D1D3-968E-43F6-B8B2-A6E7EC3450EE}" presName="tx1" presStyleLbl="revTx" presStyleIdx="1" presStyleCnt="2"/>
      <dgm:spPr/>
    </dgm:pt>
    <dgm:pt modelId="{2EB71217-FDF0-4B9B-8913-8AF2DE7A0A22}" type="pres">
      <dgm:prSet presAssocID="{1683D1D3-968E-43F6-B8B2-A6E7EC3450EE}" presName="vert1" presStyleCnt="0"/>
      <dgm:spPr/>
    </dgm:pt>
  </dgm:ptLst>
  <dgm:cxnLst>
    <dgm:cxn modelId="{B273D918-9FC2-49AD-8787-B3B93858FC22}" srcId="{8ADA8C1A-2D72-44EC-BFD1-6484AE376A97}" destId="{1683D1D3-968E-43F6-B8B2-A6E7EC3450EE}" srcOrd="1" destOrd="0" parTransId="{3BE0F0F9-FC59-4D65-93F9-735758855A6E}" sibTransId="{B6E992DF-AA3E-4045-8898-4464ADBCF228}"/>
    <dgm:cxn modelId="{D0312F55-B669-4194-B598-46FE7A19D837}" type="presOf" srcId="{8ADA8C1A-2D72-44EC-BFD1-6484AE376A97}" destId="{B05B24AE-64DB-4CB5-A6B8-D3AC34443E48}" srcOrd="0" destOrd="0" presId="urn:microsoft.com/office/officeart/2008/layout/LinedList"/>
    <dgm:cxn modelId="{1FE8387B-C726-45AF-B723-2E99B7D999C2}" type="presOf" srcId="{A8551193-6BEC-4265-9D32-8764F37C9070}" destId="{E1551F4E-6F3F-41DA-BC3F-2075E15E7145}" srcOrd="0" destOrd="0" presId="urn:microsoft.com/office/officeart/2008/layout/LinedList"/>
    <dgm:cxn modelId="{F00D1585-65F8-4392-B562-380E38214C43}" type="presOf" srcId="{1683D1D3-968E-43F6-B8B2-A6E7EC3450EE}" destId="{91C9A383-932F-41BE-BF97-AB241337EB10}" srcOrd="0" destOrd="0" presId="urn:microsoft.com/office/officeart/2008/layout/LinedList"/>
    <dgm:cxn modelId="{F1A55493-009E-49AA-9236-05ADF343985C}" srcId="{8ADA8C1A-2D72-44EC-BFD1-6484AE376A97}" destId="{A8551193-6BEC-4265-9D32-8764F37C9070}" srcOrd="0" destOrd="0" parTransId="{809E2C58-E34C-4707-90D6-F251232A20AC}" sibTransId="{7E5868F6-90C7-4149-A91E-4C6B54424ADC}"/>
    <dgm:cxn modelId="{D4746551-7E77-4213-BECA-A8099D7CDF79}" type="presParOf" srcId="{B05B24AE-64DB-4CB5-A6B8-D3AC34443E48}" destId="{1A2F2382-9594-4AF1-8E80-D48735CC02F4}" srcOrd="0" destOrd="0" presId="urn:microsoft.com/office/officeart/2008/layout/LinedList"/>
    <dgm:cxn modelId="{E43A90F3-B778-48E2-B340-B6A9FD39216B}" type="presParOf" srcId="{B05B24AE-64DB-4CB5-A6B8-D3AC34443E48}" destId="{3039CDE8-1F3F-4267-9EF1-2F4A5268349F}" srcOrd="1" destOrd="0" presId="urn:microsoft.com/office/officeart/2008/layout/LinedList"/>
    <dgm:cxn modelId="{266560CC-C6A6-4346-B68E-BD4459126338}" type="presParOf" srcId="{3039CDE8-1F3F-4267-9EF1-2F4A5268349F}" destId="{E1551F4E-6F3F-41DA-BC3F-2075E15E7145}" srcOrd="0" destOrd="0" presId="urn:microsoft.com/office/officeart/2008/layout/LinedList"/>
    <dgm:cxn modelId="{70D37D8E-149F-44D0-A51C-9D72FB718242}" type="presParOf" srcId="{3039CDE8-1F3F-4267-9EF1-2F4A5268349F}" destId="{C99C8284-41FC-4C13-BAF8-1C20925309D0}" srcOrd="1" destOrd="0" presId="urn:microsoft.com/office/officeart/2008/layout/LinedList"/>
    <dgm:cxn modelId="{64F6600A-BB6B-4C5F-85EE-29D82EDA757E}" type="presParOf" srcId="{B05B24AE-64DB-4CB5-A6B8-D3AC34443E48}" destId="{94EFC139-EFB5-4DE1-A477-CEE78F603577}" srcOrd="2" destOrd="0" presId="urn:microsoft.com/office/officeart/2008/layout/LinedList"/>
    <dgm:cxn modelId="{C0714412-0CB6-447E-9A02-6B5BF2285058}" type="presParOf" srcId="{B05B24AE-64DB-4CB5-A6B8-D3AC34443E48}" destId="{E12E1E8E-AA96-439A-B872-09F4A27E6843}" srcOrd="3" destOrd="0" presId="urn:microsoft.com/office/officeart/2008/layout/LinedList"/>
    <dgm:cxn modelId="{98728E38-6B38-4ED8-A6FD-FDC51CBBB268}" type="presParOf" srcId="{E12E1E8E-AA96-439A-B872-09F4A27E6843}" destId="{91C9A383-932F-41BE-BF97-AB241337EB10}" srcOrd="0" destOrd="0" presId="urn:microsoft.com/office/officeart/2008/layout/LinedList"/>
    <dgm:cxn modelId="{87826B81-E89C-4F16-A280-767B14E77AB8}" type="presParOf" srcId="{E12E1E8E-AA96-439A-B872-09F4A27E6843}" destId="{2EB71217-FDF0-4B9B-8913-8AF2DE7A0A2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D788F-3BA5-45F2-9EBE-8EA72A6A08F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1C0BF6D-C33E-4199-99A8-AF94E69C4ED8}">
      <dgm:prSet/>
      <dgm:spPr/>
      <dgm:t>
        <a:bodyPr/>
        <a:lstStyle/>
        <a:p>
          <a:r>
            <a:rPr lang="en-GB" dirty="0">
              <a:latin typeface="Arial" panose="020B0604020202020204" pitchFamily="34" charset="0"/>
              <a:cs typeface="Arial" panose="020B0604020202020204" pitchFamily="34" charset="0"/>
            </a:rPr>
            <a:t>SHANON AND WEAVER MODEL</a:t>
          </a:r>
          <a:endParaRPr lang="en-US" dirty="0">
            <a:latin typeface="Arial" panose="020B0604020202020204" pitchFamily="34" charset="0"/>
            <a:cs typeface="Arial" panose="020B0604020202020204" pitchFamily="34" charset="0"/>
          </a:endParaRPr>
        </a:p>
      </dgm:t>
    </dgm:pt>
    <dgm:pt modelId="{8EC74EBE-C714-4CC2-A974-156644D59651}" type="parTrans" cxnId="{FF4CBA4E-4E2D-4D54-8A37-4FD6BBEF32DE}">
      <dgm:prSet/>
      <dgm:spPr/>
      <dgm:t>
        <a:bodyPr/>
        <a:lstStyle/>
        <a:p>
          <a:endParaRPr lang="en-US"/>
        </a:p>
      </dgm:t>
    </dgm:pt>
    <dgm:pt modelId="{CC1B5AAB-4BCE-44BB-888E-BC171A9B119C}" type="sibTrans" cxnId="{FF4CBA4E-4E2D-4D54-8A37-4FD6BBEF32DE}">
      <dgm:prSet/>
      <dgm:spPr/>
      <dgm:t>
        <a:bodyPr/>
        <a:lstStyle/>
        <a:p>
          <a:endParaRPr lang="en-US"/>
        </a:p>
      </dgm:t>
    </dgm:pt>
    <dgm:pt modelId="{0ECA8128-7F61-4BCB-B1C7-904C5170AC92}">
      <dgm:prSet/>
      <dgm:spPr/>
      <dgm:t>
        <a:bodyPr/>
        <a:lstStyle/>
        <a:p>
          <a:r>
            <a:rPr lang="en-GB" dirty="0">
              <a:latin typeface="Arial" panose="020B0604020202020204" pitchFamily="34" charset="0"/>
              <a:cs typeface="Arial" panose="020B0604020202020204" pitchFamily="34" charset="0"/>
            </a:rPr>
            <a:t>BERLO’S MODEL OF COMUNICATION</a:t>
          </a:r>
          <a:endParaRPr lang="en-US" dirty="0">
            <a:latin typeface="Arial" panose="020B0604020202020204" pitchFamily="34" charset="0"/>
            <a:cs typeface="Arial" panose="020B0604020202020204" pitchFamily="34" charset="0"/>
          </a:endParaRPr>
        </a:p>
      </dgm:t>
    </dgm:pt>
    <dgm:pt modelId="{19FEB4E3-8AED-4B20-A9FD-76B5E5A9BC4D}" type="parTrans" cxnId="{E7DDD310-ACF1-4758-8459-44C55EEB5585}">
      <dgm:prSet/>
      <dgm:spPr/>
      <dgm:t>
        <a:bodyPr/>
        <a:lstStyle/>
        <a:p>
          <a:endParaRPr lang="en-US"/>
        </a:p>
      </dgm:t>
    </dgm:pt>
    <dgm:pt modelId="{88950B6B-2A73-4E55-872A-70E3BFAA2E83}" type="sibTrans" cxnId="{E7DDD310-ACF1-4758-8459-44C55EEB5585}">
      <dgm:prSet/>
      <dgm:spPr/>
      <dgm:t>
        <a:bodyPr/>
        <a:lstStyle/>
        <a:p>
          <a:endParaRPr lang="en-US"/>
        </a:p>
      </dgm:t>
    </dgm:pt>
    <dgm:pt modelId="{17EA1282-8D95-4211-B4C2-BC147189FEE5}">
      <dgm:prSet/>
      <dgm:spPr/>
      <dgm:t>
        <a:bodyPr/>
        <a:lstStyle/>
        <a:p>
          <a:endParaRPr lang="en-GB" dirty="0"/>
        </a:p>
        <a:p>
          <a:r>
            <a:rPr lang="en-GB" dirty="0">
              <a:latin typeface="Arial" panose="020B0604020202020204" pitchFamily="34" charset="0"/>
              <a:cs typeface="Arial" panose="020B0604020202020204" pitchFamily="34" charset="0"/>
            </a:rPr>
            <a:t>SCHRAMM’S INTERACTIVE MODEL</a:t>
          </a:r>
        </a:p>
        <a:p>
          <a:endParaRPr lang="en-US" dirty="0"/>
        </a:p>
      </dgm:t>
    </dgm:pt>
    <dgm:pt modelId="{FCA336F4-FF58-4A51-8105-A945180FC5A2}" type="parTrans" cxnId="{223FD787-E84D-4160-9E16-893E32BE4AB5}">
      <dgm:prSet/>
      <dgm:spPr/>
      <dgm:t>
        <a:bodyPr/>
        <a:lstStyle/>
        <a:p>
          <a:endParaRPr lang="en-US"/>
        </a:p>
      </dgm:t>
    </dgm:pt>
    <dgm:pt modelId="{18C72700-83AC-4E4E-90DF-7BEFBCB0C061}" type="sibTrans" cxnId="{223FD787-E84D-4160-9E16-893E32BE4AB5}">
      <dgm:prSet/>
      <dgm:spPr/>
      <dgm:t>
        <a:bodyPr/>
        <a:lstStyle/>
        <a:p>
          <a:endParaRPr lang="en-US"/>
        </a:p>
      </dgm:t>
    </dgm:pt>
    <dgm:pt modelId="{3D804770-F267-4EA6-B2F7-D4D59B2E3AA8}" type="pres">
      <dgm:prSet presAssocID="{DCDD788F-3BA5-45F2-9EBE-8EA72A6A08F0}" presName="hierChild1" presStyleCnt="0">
        <dgm:presLayoutVars>
          <dgm:chPref val="1"/>
          <dgm:dir/>
          <dgm:animOne val="branch"/>
          <dgm:animLvl val="lvl"/>
          <dgm:resizeHandles/>
        </dgm:presLayoutVars>
      </dgm:prSet>
      <dgm:spPr/>
    </dgm:pt>
    <dgm:pt modelId="{522D1FA3-509F-443D-B3AD-D494742C9922}" type="pres">
      <dgm:prSet presAssocID="{61C0BF6D-C33E-4199-99A8-AF94E69C4ED8}" presName="hierRoot1" presStyleCnt="0"/>
      <dgm:spPr/>
    </dgm:pt>
    <dgm:pt modelId="{28E7A43D-66C1-43AD-B452-BBE6E677C310}" type="pres">
      <dgm:prSet presAssocID="{61C0BF6D-C33E-4199-99A8-AF94E69C4ED8}" presName="composite" presStyleCnt="0"/>
      <dgm:spPr/>
    </dgm:pt>
    <dgm:pt modelId="{A389FB4B-9A91-4739-BDF5-9F6691A4BFCE}" type="pres">
      <dgm:prSet presAssocID="{61C0BF6D-C33E-4199-99A8-AF94E69C4ED8}" presName="background" presStyleLbl="node0" presStyleIdx="0" presStyleCnt="3"/>
      <dgm:spPr/>
    </dgm:pt>
    <dgm:pt modelId="{183C5A2E-C1D6-429F-A7E2-D3933580B6BF}" type="pres">
      <dgm:prSet presAssocID="{61C0BF6D-C33E-4199-99A8-AF94E69C4ED8}" presName="text" presStyleLbl="fgAcc0" presStyleIdx="0" presStyleCnt="3">
        <dgm:presLayoutVars>
          <dgm:chPref val="3"/>
        </dgm:presLayoutVars>
      </dgm:prSet>
      <dgm:spPr/>
    </dgm:pt>
    <dgm:pt modelId="{96098C85-320F-4E83-8383-525F06628F5A}" type="pres">
      <dgm:prSet presAssocID="{61C0BF6D-C33E-4199-99A8-AF94E69C4ED8}" presName="hierChild2" presStyleCnt="0"/>
      <dgm:spPr/>
    </dgm:pt>
    <dgm:pt modelId="{927A74EA-073C-4E56-8938-A4EE5C2CFA78}" type="pres">
      <dgm:prSet presAssocID="{0ECA8128-7F61-4BCB-B1C7-904C5170AC92}" presName="hierRoot1" presStyleCnt="0"/>
      <dgm:spPr/>
    </dgm:pt>
    <dgm:pt modelId="{B35C6305-4FCE-44B6-8B4B-9E6958959962}" type="pres">
      <dgm:prSet presAssocID="{0ECA8128-7F61-4BCB-B1C7-904C5170AC92}" presName="composite" presStyleCnt="0"/>
      <dgm:spPr/>
    </dgm:pt>
    <dgm:pt modelId="{2DE7BE30-CA82-4F74-AEDE-469BDF7C05C1}" type="pres">
      <dgm:prSet presAssocID="{0ECA8128-7F61-4BCB-B1C7-904C5170AC92}" presName="background" presStyleLbl="node0" presStyleIdx="1" presStyleCnt="3"/>
      <dgm:spPr/>
    </dgm:pt>
    <dgm:pt modelId="{669DAD43-80A0-479E-893C-F139D8AC9B2E}" type="pres">
      <dgm:prSet presAssocID="{0ECA8128-7F61-4BCB-B1C7-904C5170AC92}" presName="text" presStyleLbl="fgAcc0" presStyleIdx="1" presStyleCnt="3">
        <dgm:presLayoutVars>
          <dgm:chPref val="3"/>
        </dgm:presLayoutVars>
      </dgm:prSet>
      <dgm:spPr/>
    </dgm:pt>
    <dgm:pt modelId="{4A76491B-5C9D-48BB-B7E2-6E0AAF8B5618}" type="pres">
      <dgm:prSet presAssocID="{0ECA8128-7F61-4BCB-B1C7-904C5170AC92}" presName="hierChild2" presStyleCnt="0"/>
      <dgm:spPr/>
    </dgm:pt>
    <dgm:pt modelId="{BF747346-CDD9-4090-B139-399F1BB88F21}" type="pres">
      <dgm:prSet presAssocID="{17EA1282-8D95-4211-B4C2-BC147189FEE5}" presName="hierRoot1" presStyleCnt="0"/>
      <dgm:spPr/>
    </dgm:pt>
    <dgm:pt modelId="{89000DB2-6FC6-498C-8DD1-6E1EB9A64AE6}" type="pres">
      <dgm:prSet presAssocID="{17EA1282-8D95-4211-B4C2-BC147189FEE5}" presName="composite" presStyleCnt="0"/>
      <dgm:spPr/>
    </dgm:pt>
    <dgm:pt modelId="{C7B83710-7B47-48DB-B46D-A07F0A0998AF}" type="pres">
      <dgm:prSet presAssocID="{17EA1282-8D95-4211-B4C2-BC147189FEE5}" presName="background" presStyleLbl="node0" presStyleIdx="2" presStyleCnt="3"/>
      <dgm:spPr/>
    </dgm:pt>
    <dgm:pt modelId="{7114493B-3BF8-4143-9D30-F5DD257179D2}" type="pres">
      <dgm:prSet presAssocID="{17EA1282-8D95-4211-B4C2-BC147189FEE5}" presName="text" presStyleLbl="fgAcc0" presStyleIdx="2" presStyleCnt="3">
        <dgm:presLayoutVars>
          <dgm:chPref val="3"/>
        </dgm:presLayoutVars>
      </dgm:prSet>
      <dgm:spPr/>
    </dgm:pt>
    <dgm:pt modelId="{8702FA89-E15A-4EE0-906D-E8C0C7AD7972}" type="pres">
      <dgm:prSet presAssocID="{17EA1282-8D95-4211-B4C2-BC147189FEE5}" presName="hierChild2" presStyleCnt="0"/>
      <dgm:spPr/>
    </dgm:pt>
  </dgm:ptLst>
  <dgm:cxnLst>
    <dgm:cxn modelId="{E7DDD310-ACF1-4758-8459-44C55EEB5585}" srcId="{DCDD788F-3BA5-45F2-9EBE-8EA72A6A08F0}" destId="{0ECA8128-7F61-4BCB-B1C7-904C5170AC92}" srcOrd="1" destOrd="0" parTransId="{19FEB4E3-8AED-4B20-A9FD-76B5E5A9BC4D}" sibTransId="{88950B6B-2A73-4E55-872A-70E3BFAA2E83}"/>
    <dgm:cxn modelId="{FF4CBA4E-4E2D-4D54-8A37-4FD6BBEF32DE}" srcId="{DCDD788F-3BA5-45F2-9EBE-8EA72A6A08F0}" destId="{61C0BF6D-C33E-4199-99A8-AF94E69C4ED8}" srcOrd="0" destOrd="0" parTransId="{8EC74EBE-C714-4CC2-A974-156644D59651}" sibTransId="{CC1B5AAB-4BCE-44BB-888E-BC171A9B119C}"/>
    <dgm:cxn modelId="{06CE2D65-25E1-4B6B-B749-52B6AF60A49B}" type="presOf" srcId="{17EA1282-8D95-4211-B4C2-BC147189FEE5}" destId="{7114493B-3BF8-4143-9D30-F5DD257179D2}" srcOrd="0" destOrd="0" presId="urn:microsoft.com/office/officeart/2005/8/layout/hierarchy1"/>
    <dgm:cxn modelId="{5B9BAB71-5724-4062-9AC9-86B051D9578D}" type="presOf" srcId="{DCDD788F-3BA5-45F2-9EBE-8EA72A6A08F0}" destId="{3D804770-F267-4EA6-B2F7-D4D59B2E3AA8}" srcOrd="0" destOrd="0" presId="urn:microsoft.com/office/officeart/2005/8/layout/hierarchy1"/>
    <dgm:cxn modelId="{48181478-CAA8-4FC4-A578-F7DCA7EBB51A}" type="presOf" srcId="{61C0BF6D-C33E-4199-99A8-AF94E69C4ED8}" destId="{183C5A2E-C1D6-429F-A7E2-D3933580B6BF}" srcOrd="0" destOrd="0" presId="urn:microsoft.com/office/officeart/2005/8/layout/hierarchy1"/>
    <dgm:cxn modelId="{223FD787-E84D-4160-9E16-893E32BE4AB5}" srcId="{DCDD788F-3BA5-45F2-9EBE-8EA72A6A08F0}" destId="{17EA1282-8D95-4211-B4C2-BC147189FEE5}" srcOrd="2" destOrd="0" parTransId="{FCA336F4-FF58-4A51-8105-A945180FC5A2}" sibTransId="{18C72700-83AC-4E4E-90DF-7BEFBCB0C061}"/>
    <dgm:cxn modelId="{26B5D190-2F69-4C4F-8D35-CCB014DABEFB}" type="presOf" srcId="{0ECA8128-7F61-4BCB-B1C7-904C5170AC92}" destId="{669DAD43-80A0-479E-893C-F139D8AC9B2E}" srcOrd="0" destOrd="0" presId="urn:microsoft.com/office/officeart/2005/8/layout/hierarchy1"/>
    <dgm:cxn modelId="{AF654BAA-1497-4F09-B210-31005A38DE8A}" type="presParOf" srcId="{3D804770-F267-4EA6-B2F7-D4D59B2E3AA8}" destId="{522D1FA3-509F-443D-B3AD-D494742C9922}" srcOrd="0" destOrd="0" presId="urn:microsoft.com/office/officeart/2005/8/layout/hierarchy1"/>
    <dgm:cxn modelId="{658C6CE1-D507-4540-8D50-2B09E475565A}" type="presParOf" srcId="{522D1FA3-509F-443D-B3AD-D494742C9922}" destId="{28E7A43D-66C1-43AD-B452-BBE6E677C310}" srcOrd="0" destOrd="0" presId="urn:microsoft.com/office/officeart/2005/8/layout/hierarchy1"/>
    <dgm:cxn modelId="{63EFE367-091D-424A-8F65-93BB48AF96B6}" type="presParOf" srcId="{28E7A43D-66C1-43AD-B452-BBE6E677C310}" destId="{A389FB4B-9A91-4739-BDF5-9F6691A4BFCE}" srcOrd="0" destOrd="0" presId="urn:microsoft.com/office/officeart/2005/8/layout/hierarchy1"/>
    <dgm:cxn modelId="{6612441A-CCF1-4520-965D-FF0130151BCF}" type="presParOf" srcId="{28E7A43D-66C1-43AD-B452-BBE6E677C310}" destId="{183C5A2E-C1D6-429F-A7E2-D3933580B6BF}" srcOrd="1" destOrd="0" presId="urn:microsoft.com/office/officeart/2005/8/layout/hierarchy1"/>
    <dgm:cxn modelId="{86ECDE6A-F081-4BBC-ADE7-0FDF6588D8DC}" type="presParOf" srcId="{522D1FA3-509F-443D-B3AD-D494742C9922}" destId="{96098C85-320F-4E83-8383-525F06628F5A}" srcOrd="1" destOrd="0" presId="urn:microsoft.com/office/officeart/2005/8/layout/hierarchy1"/>
    <dgm:cxn modelId="{F09D5899-2F68-44FD-9100-10554F0EE1F9}" type="presParOf" srcId="{3D804770-F267-4EA6-B2F7-D4D59B2E3AA8}" destId="{927A74EA-073C-4E56-8938-A4EE5C2CFA78}" srcOrd="1" destOrd="0" presId="urn:microsoft.com/office/officeart/2005/8/layout/hierarchy1"/>
    <dgm:cxn modelId="{C14DDD8A-B84D-477A-A6F1-6D513BF633A6}" type="presParOf" srcId="{927A74EA-073C-4E56-8938-A4EE5C2CFA78}" destId="{B35C6305-4FCE-44B6-8B4B-9E6958959962}" srcOrd="0" destOrd="0" presId="urn:microsoft.com/office/officeart/2005/8/layout/hierarchy1"/>
    <dgm:cxn modelId="{6A0D6966-51C3-4695-8E75-4D87874C4372}" type="presParOf" srcId="{B35C6305-4FCE-44B6-8B4B-9E6958959962}" destId="{2DE7BE30-CA82-4F74-AEDE-469BDF7C05C1}" srcOrd="0" destOrd="0" presId="urn:microsoft.com/office/officeart/2005/8/layout/hierarchy1"/>
    <dgm:cxn modelId="{D9C559BE-763B-485F-B254-06244D9BBCF8}" type="presParOf" srcId="{B35C6305-4FCE-44B6-8B4B-9E6958959962}" destId="{669DAD43-80A0-479E-893C-F139D8AC9B2E}" srcOrd="1" destOrd="0" presId="urn:microsoft.com/office/officeart/2005/8/layout/hierarchy1"/>
    <dgm:cxn modelId="{3BC18F4F-9B1E-4A4B-8F5C-9EBB45B9AB57}" type="presParOf" srcId="{927A74EA-073C-4E56-8938-A4EE5C2CFA78}" destId="{4A76491B-5C9D-48BB-B7E2-6E0AAF8B5618}" srcOrd="1" destOrd="0" presId="urn:microsoft.com/office/officeart/2005/8/layout/hierarchy1"/>
    <dgm:cxn modelId="{62C30268-FAF0-49D5-B3B5-5C2ACD80B1C5}" type="presParOf" srcId="{3D804770-F267-4EA6-B2F7-D4D59B2E3AA8}" destId="{BF747346-CDD9-4090-B139-399F1BB88F21}" srcOrd="2" destOrd="0" presId="urn:microsoft.com/office/officeart/2005/8/layout/hierarchy1"/>
    <dgm:cxn modelId="{FA9E6B10-1616-4A40-9ACE-7581603E748A}" type="presParOf" srcId="{BF747346-CDD9-4090-B139-399F1BB88F21}" destId="{89000DB2-6FC6-498C-8DD1-6E1EB9A64AE6}" srcOrd="0" destOrd="0" presId="urn:microsoft.com/office/officeart/2005/8/layout/hierarchy1"/>
    <dgm:cxn modelId="{EFE9AF85-B53E-4715-B834-0FFBE44575AD}" type="presParOf" srcId="{89000DB2-6FC6-498C-8DD1-6E1EB9A64AE6}" destId="{C7B83710-7B47-48DB-B46D-A07F0A0998AF}" srcOrd="0" destOrd="0" presId="urn:microsoft.com/office/officeart/2005/8/layout/hierarchy1"/>
    <dgm:cxn modelId="{1928E76A-81D0-480F-A2C1-552332946AA5}" type="presParOf" srcId="{89000DB2-6FC6-498C-8DD1-6E1EB9A64AE6}" destId="{7114493B-3BF8-4143-9D30-F5DD257179D2}" srcOrd="1" destOrd="0" presId="urn:microsoft.com/office/officeart/2005/8/layout/hierarchy1"/>
    <dgm:cxn modelId="{4BEAADE3-DC28-42F1-AB8D-6485AEF4F5FC}" type="presParOf" srcId="{BF747346-CDD9-4090-B139-399F1BB88F21}" destId="{8702FA89-E15A-4EE0-906D-E8C0C7AD7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EFDE0-6348-4C0C-A43B-D1784C4B616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7A15648-EC87-4E19-BEA9-60760B6D55FD}">
      <dgm:prSet/>
      <dgm:spPr/>
      <dgm:t>
        <a:bodyPr/>
        <a:lstStyle/>
        <a:p>
          <a:r>
            <a:rPr lang="en-GB"/>
            <a:t>SENDER        </a:t>
          </a:r>
          <a:endParaRPr lang="en-US"/>
        </a:p>
      </dgm:t>
    </dgm:pt>
    <dgm:pt modelId="{C413FC5A-E2C3-4761-9D61-B17020CAD3A6}" type="parTrans" cxnId="{6F532F12-45D9-45C9-A59F-38EAD16695A4}">
      <dgm:prSet/>
      <dgm:spPr/>
      <dgm:t>
        <a:bodyPr/>
        <a:lstStyle/>
        <a:p>
          <a:endParaRPr lang="en-US"/>
        </a:p>
      </dgm:t>
    </dgm:pt>
    <dgm:pt modelId="{422DBC5A-023A-4B39-AD25-CC74B834D2C1}" type="sibTrans" cxnId="{6F532F12-45D9-45C9-A59F-38EAD16695A4}">
      <dgm:prSet/>
      <dgm:spPr/>
      <dgm:t>
        <a:bodyPr/>
        <a:lstStyle/>
        <a:p>
          <a:endParaRPr lang="en-US"/>
        </a:p>
      </dgm:t>
    </dgm:pt>
    <dgm:pt modelId="{2E97DFF6-A0E9-4E7C-B154-60D998F03186}">
      <dgm:prSet/>
      <dgm:spPr/>
      <dgm:t>
        <a:bodyPr/>
        <a:lstStyle/>
        <a:p>
          <a:r>
            <a:rPr lang="en-GB" dirty="0"/>
            <a:t>ENCODER </a:t>
          </a:r>
          <a:endParaRPr lang="en-US" dirty="0"/>
        </a:p>
      </dgm:t>
    </dgm:pt>
    <dgm:pt modelId="{1E80FDFE-0EFE-4694-86A0-F05B75633638}" type="parTrans" cxnId="{3612F282-04D2-471F-B623-D22C2AE0E7D0}">
      <dgm:prSet/>
      <dgm:spPr/>
      <dgm:t>
        <a:bodyPr/>
        <a:lstStyle/>
        <a:p>
          <a:endParaRPr lang="en-US"/>
        </a:p>
      </dgm:t>
    </dgm:pt>
    <dgm:pt modelId="{78615404-15CB-42A0-9212-A3484B9CE3CF}" type="sibTrans" cxnId="{3612F282-04D2-471F-B623-D22C2AE0E7D0}">
      <dgm:prSet/>
      <dgm:spPr/>
      <dgm:t>
        <a:bodyPr/>
        <a:lstStyle/>
        <a:p>
          <a:endParaRPr lang="en-US"/>
        </a:p>
      </dgm:t>
    </dgm:pt>
    <dgm:pt modelId="{1D99FC70-1290-4CE9-84FE-AD87CAC5804F}">
      <dgm:prSet/>
      <dgm:spPr/>
      <dgm:t>
        <a:bodyPr/>
        <a:lstStyle/>
        <a:p>
          <a:r>
            <a:rPr lang="en-GB"/>
            <a:t>DECODER</a:t>
          </a:r>
          <a:endParaRPr lang="en-US"/>
        </a:p>
      </dgm:t>
    </dgm:pt>
    <dgm:pt modelId="{2222CE85-A6B2-4925-9FE5-4B24307F0C30}" type="parTrans" cxnId="{BA7EAE0A-A285-4EBE-B79B-107CB00BD97E}">
      <dgm:prSet/>
      <dgm:spPr/>
      <dgm:t>
        <a:bodyPr/>
        <a:lstStyle/>
        <a:p>
          <a:endParaRPr lang="en-US"/>
        </a:p>
      </dgm:t>
    </dgm:pt>
    <dgm:pt modelId="{5A51AEC0-DEAB-429F-90C8-44D92562792A}" type="sibTrans" cxnId="{BA7EAE0A-A285-4EBE-B79B-107CB00BD97E}">
      <dgm:prSet/>
      <dgm:spPr/>
      <dgm:t>
        <a:bodyPr/>
        <a:lstStyle/>
        <a:p>
          <a:endParaRPr lang="en-US"/>
        </a:p>
      </dgm:t>
    </dgm:pt>
    <dgm:pt modelId="{0C34B3C1-19EA-49C9-914F-AE9113A5DDF4}">
      <dgm:prSet/>
      <dgm:spPr/>
      <dgm:t>
        <a:bodyPr/>
        <a:lstStyle/>
        <a:p>
          <a:r>
            <a:rPr lang="en-GB"/>
            <a:t>INTERPRETER </a:t>
          </a:r>
          <a:endParaRPr lang="en-US"/>
        </a:p>
      </dgm:t>
    </dgm:pt>
    <dgm:pt modelId="{75E35D77-505E-42C6-A1E9-F2D2821DEBA6}" type="parTrans" cxnId="{52C7537F-080E-4892-94D3-D66D01B91C96}">
      <dgm:prSet/>
      <dgm:spPr/>
      <dgm:t>
        <a:bodyPr/>
        <a:lstStyle/>
        <a:p>
          <a:endParaRPr lang="en-US"/>
        </a:p>
      </dgm:t>
    </dgm:pt>
    <dgm:pt modelId="{134B2915-827A-43DF-8B60-D496ED13DD55}" type="sibTrans" cxnId="{52C7537F-080E-4892-94D3-D66D01B91C96}">
      <dgm:prSet/>
      <dgm:spPr/>
      <dgm:t>
        <a:bodyPr/>
        <a:lstStyle/>
        <a:p>
          <a:endParaRPr lang="en-US"/>
        </a:p>
      </dgm:t>
    </dgm:pt>
    <dgm:pt modelId="{3D80C46D-7EF8-43C9-B5A0-8E09D7E1F2FD}">
      <dgm:prSet/>
      <dgm:spPr/>
      <dgm:t>
        <a:bodyPr/>
        <a:lstStyle/>
        <a:p>
          <a:r>
            <a:rPr lang="en-GB"/>
            <a:t>RECEIVER</a:t>
          </a:r>
          <a:endParaRPr lang="en-US"/>
        </a:p>
      </dgm:t>
    </dgm:pt>
    <dgm:pt modelId="{E1A3B5B1-C00D-4185-893C-258D53929A61}" type="parTrans" cxnId="{29310C1B-F043-4855-B1D9-64F3C1D1B42F}">
      <dgm:prSet/>
      <dgm:spPr/>
      <dgm:t>
        <a:bodyPr/>
        <a:lstStyle/>
        <a:p>
          <a:endParaRPr lang="en-US"/>
        </a:p>
      </dgm:t>
    </dgm:pt>
    <dgm:pt modelId="{26EC4AA1-D978-40C2-8FCA-372613286FCA}" type="sibTrans" cxnId="{29310C1B-F043-4855-B1D9-64F3C1D1B42F}">
      <dgm:prSet/>
      <dgm:spPr/>
      <dgm:t>
        <a:bodyPr/>
        <a:lstStyle/>
        <a:p>
          <a:endParaRPr lang="en-US"/>
        </a:p>
      </dgm:t>
    </dgm:pt>
    <dgm:pt modelId="{515B13CF-4532-4833-8A80-05710F286760}">
      <dgm:prSet/>
      <dgm:spPr/>
      <dgm:t>
        <a:bodyPr/>
        <a:lstStyle/>
        <a:p>
          <a:r>
            <a:rPr lang="en-GB"/>
            <a:t>MESSAGE</a:t>
          </a:r>
          <a:endParaRPr lang="en-US"/>
        </a:p>
      </dgm:t>
    </dgm:pt>
    <dgm:pt modelId="{E62BB8CF-E68E-4E0C-8829-FA374351F61A}" type="parTrans" cxnId="{EB206524-E1D4-4406-B4E8-15F516DFD214}">
      <dgm:prSet/>
      <dgm:spPr/>
      <dgm:t>
        <a:bodyPr/>
        <a:lstStyle/>
        <a:p>
          <a:endParaRPr lang="en-US"/>
        </a:p>
      </dgm:t>
    </dgm:pt>
    <dgm:pt modelId="{BA6F69E2-60DC-4588-B2E5-1A77AB65E875}" type="sibTrans" cxnId="{EB206524-E1D4-4406-B4E8-15F516DFD214}">
      <dgm:prSet/>
      <dgm:spPr/>
      <dgm:t>
        <a:bodyPr/>
        <a:lstStyle/>
        <a:p>
          <a:endParaRPr lang="en-US"/>
        </a:p>
      </dgm:t>
    </dgm:pt>
    <dgm:pt modelId="{8D3093A5-683C-49F3-9594-92995F3D11AB}">
      <dgm:prSet/>
      <dgm:spPr/>
      <dgm:t>
        <a:bodyPr/>
        <a:lstStyle/>
        <a:p>
          <a:r>
            <a:rPr lang="en-GB"/>
            <a:t>FEEDBACK</a:t>
          </a:r>
          <a:endParaRPr lang="en-US"/>
        </a:p>
      </dgm:t>
    </dgm:pt>
    <dgm:pt modelId="{8264F108-8FB2-4150-AFB5-148BB90B4E50}" type="parTrans" cxnId="{656436D0-1839-42B2-B791-C4E36163EAF5}">
      <dgm:prSet/>
      <dgm:spPr/>
      <dgm:t>
        <a:bodyPr/>
        <a:lstStyle/>
        <a:p>
          <a:endParaRPr lang="en-US"/>
        </a:p>
      </dgm:t>
    </dgm:pt>
    <dgm:pt modelId="{4301212B-14C6-4C9B-B94C-FDDCEA7D6A7E}" type="sibTrans" cxnId="{656436D0-1839-42B2-B791-C4E36163EAF5}">
      <dgm:prSet/>
      <dgm:spPr/>
      <dgm:t>
        <a:bodyPr/>
        <a:lstStyle/>
        <a:p>
          <a:endParaRPr lang="en-US"/>
        </a:p>
      </dgm:t>
    </dgm:pt>
    <dgm:pt modelId="{BD263169-C9BF-4283-87A3-7CCFA453FFC7}">
      <dgm:prSet/>
      <dgm:spPr/>
      <dgm:t>
        <a:bodyPr/>
        <a:lstStyle/>
        <a:p>
          <a:r>
            <a:rPr lang="en-GB"/>
            <a:t>MEDIUM OR MEDIA</a:t>
          </a:r>
          <a:endParaRPr lang="en-US"/>
        </a:p>
      </dgm:t>
    </dgm:pt>
    <dgm:pt modelId="{D35EA26F-3A2D-4AE5-839F-28330A21BD14}" type="parTrans" cxnId="{97E7B07A-627F-43A6-9A96-236CE5122D35}">
      <dgm:prSet/>
      <dgm:spPr/>
      <dgm:t>
        <a:bodyPr/>
        <a:lstStyle/>
        <a:p>
          <a:endParaRPr lang="en-US"/>
        </a:p>
      </dgm:t>
    </dgm:pt>
    <dgm:pt modelId="{0915D43A-E131-484C-B30E-B5633EF48476}" type="sibTrans" cxnId="{97E7B07A-627F-43A6-9A96-236CE5122D35}">
      <dgm:prSet/>
      <dgm:spPr/>
      <dgm:t>
        <a:bodyPr/>
        <a:lstStyle/>
        <a:p>
          <a:endParaRPr lang="en-US"/>
        </a:p>
      </dgm:t>
    </dgm:pt>
    <dgm:pt modelId="{3C4964E8-A343-4975-80DB-195459D9EEF3}">
      <dgm:prSet/>
      <dgm:spPr/>
      <dgm:t>
        <a:bodyPr/>
        <a:lstStyle/>
        <a:p>
          <a:r>
            <a:rPr lang="en-GB" dirty="0"/>
            <a:t>NOISE</a:t>
          </a:r>
          <a:endParaRPr lang="en-US" dirty="0"/>
        </a:p>
      </dgm:t>
    </dgm:pt>
    <dgm:pt modelId="{52D65881-E04F-4827-AB81-21AB57977B2D}" type="parTrans" cxnId="{8638424D-A285-4715-B7AF-2569C24131C0}">
      <dgm:prSet/>
      <dgm:spPr/>
      <dgm:t>
        <a:bodyPr/>
        <a:lstStyle/>
        <a:p>
          <a:endParaRPr lang="en-US"/>
        </a:p>
      </dgm:t>
    </dgm:pt>
    <dgm:pt modelId="{120F15FE-4BD5-42E3-AC51-88B66327E74C}" type="sibTrans" cxnId="{8638424D-A285-4715-B7AF-2569C24131C0}">
      <dgm:prSet/>
      <dgm:spPr/>
      <dgm:t>
        <a:bodyPr/>
        <a:lstStyle/>
        <a:p>
          <a:endParaRPr lang="en-US"/>
        </a:p>
      </dgm:t>
    </dgm:pt>
    <dgm:pt modelId="{B63DACFA-748F-4601-A774-2C18BB4AC522}" type="pres">
      <dgm:prSet presAssocID="{44DEFDE0-6348-4C0C-A43B-D1784C4B616E}" presName="diagram" presStyleCnt="0">
        <dgm:presLayoutVars>
          <dgm:dir/>
          <dgm:resizeHandles val="exact"/>
        </dgm:presLayoutVars>
      </dgm:prSet>
      <dgm:spPr/>
    </dgm:pt>
    <dgm:pt modelId="{6F51A089-308B-4C46-8FD5-758D6F6262AD}" type="pres">
      <dgm:prSet presAssocID="{87A15648-EC87-4E19-BEA9-60760B6D55FD}" presName="node" presStyleLbl="node1" presStyleIdx="0" presStyleCnt="9">
        <dgm:presLayoutVars>
          <dgm:bulletEnabled val="1"/>
        </dgm:presLayoutVars>
      </dgm:prSet>
      <dgm:spPr/>
    </dgm:pt>
    <dgm:pt modelId="{11479092-3F25-44AE-82F7-878511954D76}" type="pres">
      <dgm:prSet presAssocID="{422DBC5A-023A-4B39-AD25-CC74B834D2C1}" presName="sibTrans" presStyleCnt="0"/>
      <dgm:spPr/>
    </dgm:pt>
    <dgm:pt modelId="{A0219A40-F9FD-45B6-8507-B8664F613D36}" type="pres">
      <dgm:prSet presAssocID="{2E97DFF6-A0E9-4E7C-B154-60D998F03186}" presName="node" presStyleLbl="node1" presStyleIdx="1" presStyleCnt="9">
        <dgm:presLayoutVars>
          <dgm:bulletEnabled val="1"/>
        </dgm:presLayoutVars>
      </dgm:prSet>
      <dgm:spPr/>
    </dgm:pt>
    <dgm:pt modelId="{19464BBE-33AE-484F-836D-30FCF871A231}" type="pres">
      <dgm:prSet presAssocID="{78615404-15CB-42A0-9212-A3484B9CE3CF}" presName="sibTrans" presStyleCnt="0"/>
      <dgm:spPr/>
    </dgm:pt>
    <dgm:pt modelId="{903A3E80-C1E1-4164-B1F1-29A337075F52}" type="pres">
      <dgm:prSet presAssocID="{1D99FC70-1290-4CE9-84FE-AD87CAC5804F}" presName="node" presStyleLbl="node1" presStyleIdx="2" presStyleCnt="9">
        <dgm:presLayoutVars>
          <dgm:bulletEnabled val="1"/>
        </dgm:presLayoutVars>
      </dgm:prSet>
      <dgm:spPr/>
    </dgm:pt>
    <dgm:pt modelId="{027C8646-D509-4B17-A0EF-625BA6CEA47D}" type="pres">
      <dgm:prSet presAssocID="{5A51AEC0-DEAB-429F-90C8-44D92562792A}" presName="sibTrans" presStyleCnt="0"/>
      <dgm:spPr/>
    </dgm:pt>
    <dgm:pt modelId="{CD8603AB-E3E0-406D-87CD-3A60EC060F1D}" type="pres">
      <dgm:prSet presAssocID="{0C34B3C1-19EA-49C9-914F-AE9113A5DDF4}" presName="node" presStyleLbl="node1" presStyleIdx="3" presStyleCnt="9">
        <dgm:presLayoutVars>
          <dgm:bulletEnabled val="1"/>
        </dgm:presLayoutVars>
      </dgm:prSet>
      <dgm:spPr/>
    </dgm:pt>
    <dgm:pt modelId="{A7B19646-EFF1-4B84-88EF-F429E1335F3B}" type="pres">
      <dgm:prSet presAssocID="{134B2915-827A-43DF-8B60-D496ED13DD55}" presName="sibTrans" presStyleCnt="0"/>
      <dgm:spPr/>
    </dgm:pt>
    <dgm:pt modelId="{55C56751-76B0-47EE-A95A-31147C9FEB0A}" type="pres">
      <dgm:prSet presAssocID="{3D80C46D-7EF8-43C9-B5A0-8E09D7E1F2FD}" presName="node" presStyleLbl="node1" presStyleIdx="4" presStyleCnt="9">
        <dgm:presLayoutVars>
          <dgm:bulletEnabled val="1"/>
        </dgm:presLayoutVars>
      </dgm:prSet>
      <dgm:spPr/>
    </dgm:pt>
    <dgm:pt modelId="{66E3F2A5-DAF9-4BF1-A742-B2E6858C653E}" type="pres">
      <dgm:prSet presAssocID="{26EC4AA1-D978-40C2-8FCA-372613286FCA}" presName="sibTrans" presStyleCnt="0"/>
      <dgm:spPr/>
    </dgm:pt>
    <dgm:pt modelId="{A5A33FC0-1C15-4B78-AF6A-5D27D826B231}" type="pres">
      <dgm:prSet presAssocID="{515B13CF-4532-4833-8A80-05710F286760}" presName="node" presStyleLbl="node1" presStyleIdx="5" presStyleCnt="9">
        <dgm:presLayoutVars>
          <dgm:bulletEnabled val="1"/>
        </dgm:presLayoutVars>
      </dgm:prSet>
      <dgm:spPr/>
    </dgm:pt>
    <dgm:pt modelId="{290855DF-1030-494A-9C2A-9CA1488735A0}" type="pres">
      <dgm:prSet presAssocID="{BA6F69E2-60DC-4588-B2E5-1A77AB65E875}" presName="sibTrans" presStyleCnt="0"/>
      <dgm:spPr/>
    </dgm:pt>
    <dgm:pt modelId="{FB0251A3-A91F-4826-930E-1848A537C81D}" type="pres">
      <dgm:prSet presAssocID="{8D3093A5-683C-49F3-9594-92995F3D11AB}" presName="node" presStyleLbl="node1" presStyleIdx="6" presStyleCnt="9">
        <dgm:presLayoutVars>
          <dgm:bulletEnabled val="1"/>
        </dgm:presLayoutVars>
      </dgm:prSet>
      <dgm:spPr/>
    </dgm:pt>
    <dgm:pt modelId="{D7665679-4EA0-43AC-87EC-60EB1C68ACC3}" type="pres">
      <dgm:prSet presAssocID="{4301212B-14C6-4C9B-B94C-FDDCEA7D6A7E}" presName="sibTrans" presStyleCnt="0"/>
      <dgm:spPr/>
    </dgm:pt>
    <dgm:pt modelId="{B06C4B61-0C78-43BC-BF3A-CA90FDC3ECD7}" type="pres">
      <dgm:prSet presAssocID="{BD263169-C9BF-4283-87A3-7CCFA453FFC7}" presName="node" presStyleLbl="node1" presStyleIdx="7" presStyleCnt="9">
        <dgm:presLayoutVars>
          <dgm:bulletEnabled val="1"/>
        </dgm:presLayoutVars>
      </dgm:prSet>
      <dgm:spPr/>
    </dgm:pt>
    <dgm:pt modelId="{A23C8B2E-54FB-4680-9D43-6AF5FBB93198}" type="pres">
      <dgm:prSet presAssocID="{0915D43A-E131-484C-B30E-B5633EF48476}" presName="sibTrans" presStyleCnt="0"/>
      <dgm:spPr/>
    </dgm:pt>
    <dgm:pt modelId="{7382A484-127B-4721-9A2F-A893AB105BDF}" type="pres">
      <dgm:prSet presAssocID="{3C4964E8-A343-4975-80DB-195459D9EEF3}" presName="node" presStyleLbl="node1" presStyleIdx="8" presStyleCnt="9">
        <dgm:presLayoutVars>
          <dgm:bulletEnabled val="1"/>
        </dgm:presLayoutVars>
      </dgm:prSet>
      <dgm:spPr/>
    </dgm:pt>
  </dgm:ptLst>
  <dgm:cxnLst>
    <dgm:cxn modelId="{C6F59505-FAF5-4DDF-A9E7-2B07AF0E6E3E}" type="presOf" srcId="{3D80C46D-7EF8-43C9-B5A0-8E09D7E1F2FD}" destId="{55C56751-76B0-47EE-A95A-31147C9FEB0A}" srcOrd="0" destOrd="0" presId="urn:microsoft.com/office/officeart/2005/8/layout/default"/>
    <dgm:cxn modelId="{BA7EAE0A-A285-4EBE-B79B-107CB00BD97E}" srcId="{44DEFDE0-6348-4C0C-A43B-D1784C4B616E}" destId="{1D99FC70-1290-4CE9-84FE-AD87CAC5804F}" srcOrd="2" destOrd="0" parTransId="{2222CE85-A6B2-4925-9FE5-4B24307F0C30}" sibTransId="{5A51AEC0-DEAB-429F-90C8-44D92562792A}"/>
    <dgm:cxn modelId="{6F532F12-45D9-45C9-A59F-38EAD16695A4}" srcId="{44DEFDE0-6348-4C0C-A43B-D1784C4B616E}" destId="{87A15648-EC87-4E19-BEA9-60760B6D55FD}" srcOrd="0" destOrd="0" parTransId="{C413FC5A-E2C3-4761-9D61-B17020CAD3A6}" sibTransId="{422DBC5A-023A-4B39-AD25-CC74B834D2C1}"/>
    <dgm:cxn modelId="{9A97C115-EFB0-4C1A-A8EE-71F811716997}" type="presOf" srcId="{2E97DFF6-A0E9-4E7C-B154-60D998F03186}" destId="{A0219A40-F9FD-45B6-8507-B8664F613D36}" srcOrd="0" destOrd="0" presId="urn:microsoft.com/office/officeart/2005/8/layout/default"/>
    <dgm:cxn modelId="{29310C1B-F043-4855-B1D9-64F3C1D1B42F}" srcId="{44DEFDE0-6348-4C0C-A43B-D1784C4B616E}" destId="{3D80C46D-7EF8-43C9-B5A0-8E09D7E1F2FD}" srcOrd="4" destOrd="0" parTransId="{E1A3B5B1-C00D-4185-893C-258D53929A61}" sibTransId="{26EC4AA1-D978-40C2-8FCA-372613286FCA}"/>
    <dgm:cxn modelId="{EB206524-E1D4-4406-B4E8-15F516DFD214}" srcId="{44DEFDE0-6348-4C0C-A43B-D1784C4B616E}" destId="{515B13CF-4532-4833-8A80-05710F286760}" srcOrd="5" destOrd="0" parTransId="{E62BB8CF-E68E-4E0C-8829-FA374351F61A}" sibTransId="{BA6F69E2-60DC-4588-B2E5-1A77AB65E875}"/>
    <dgm:cxn modelId="{AE5AFD2C-A083-4F2F-A15D-D2E22D9868E7}" type="presOf" srcId="{BD263169-C9BF-4283-87A3-7CCFA453FFC7}" destId="{B06C4B61-0C78-43BC-BF3A-CA90FDC3ECD7}" srcOrd="0" destOrd="0" presId="urn:microsoft.com/office/officeart/2005/8/layout/default"/>
    <dgm:cxn modelId="{1B36A22E-9937-4764-B3A8-91CA20CAE8B4}" type="presOf" srcId="{515B13CF-4532-4833-8A80-05710F286760}" destId="{A5A33FC0-1C15-4B78-AF6A-5D27D826B231}" srcOrd="0" destOrd="0" presId="urn:microsoft.com/office/officeart/2005/8/layout/default"/>
    <dgm:cxn modelId="{8638424D-A285-4715-B7AF-2569C24131C0}" srcId="{44DEFDE0-6348-4C0C-A43B-D1784C4B616E}" destId="{3C4964E8-A343-4975-80DB-195459D9EEF3}" srcOrd="8" destOrd="0" parTransId="{52D65881-E04F-4827-AB81-21AB57977B2D}" sibTransId="{120F15FE-4BD5-42E3-AC51-88B66327E74C}"/>
    <dgm:cxn modelId="{97E7B07A-627F-43A6-9A96-236CE5122D35}" srcId="{44DEFDE0-6348-4C0C-A43B-D1784C4B616E}" destId="{BD263169-C9BF-4283-87A3-7CCFA453FFC7}" srcOrd="7" destOrd="0" parTransId="{D35EA26F-3A2D-4AE5-839F-28330A21BD14}" sibTransId="{0915D43A-E131-484C-B30E-B5633EF48476}"/>
    <dgm:cxn modelId="{52C7537F-080E-4892-94D3-D66D01B91C96}" srcId="{44DEFDE0-6348-4C0C-A43B-D1784C4B616E}" destId="{0C34B3C1-19EA-49C9-914F-AE9113A5DDF4}" srcOrd="3" destOrd="0" parTransId="{75E35D77-505E-42C6-A1E9-F2D2821DEBA6}" sibTransId="{134B2915-827A-43DF-8B60-D496ED13DD55}"/>
    <dgm:cxn modelId="{3612F282-04D2-471F-B623-D22C2AE0E7D0}" srcId="{44DEFDE0-6348-4C0C-A43B-D1784C4B616E}" destId="{2E97DFF6-A0E9-4E7C-B154-60D998F03186}" srcOrd="1" destOrd="0" parTransId="{1E80FDFE-0EFE-4694-86A0-F05B75633638}" sibTransId="{78615404-15CB-42A0-9212-A3484B9CE3CF}"/>
    <dgm:cxn modelId="{8F4A029E-8FB3-494E-82D9-AE98A104F946}" type="presOf" srcId="{0C34B3C1-19EA-49C9-914F-AE9113A5DDF4}" destId="{CD8603AB-E3E0-406D-87CD-3A60EC060F1D}" srcOrd="0" destOrd="0" presId="urn:microsoft.com/office/officeart/2005/8/layout/default"/>
    <dgm:cxn modelId="{DE85519F-EAA7-4C1A-8A7F-5A16E9FA7075}" type="presOf" srcId="{44DEFDE0-6348-4C0C-A43B-D1784C4B616E}" destId="{B63DACFA-748F-4601-A774-2C18BB4AC522}" srcOrd="0" destOrd="0" presId="urn:microsoft.com/office/officeart/2005/8/layout/default"/>
    <dgm:cxn modelId="{656436D0-1839-42B2-B791-C4E36163EAF5}" srcId="{44DEFDE0-6348-4C0C-A43B-D1784C4B616E}" destId="{8D3093A5-683C-49F3-9594-92995F3D11AB}" srcOrd="6" destOrd="0" parTransId="{8264F108-8FB2-4150-AFB5-148BB90B4E50}" sibTransId="{4301212B-14C6-4C9B-B94C-FDDCEA7D6A7E}"/>
    <dgm:cxn modelId="{1FC770D7-6B0F-4146-94B4-425812F57022}" type="presOf" srcId="{8D3093A5-683C-49F3-9594-92995F3D11AB}" destId="{FB0251A3-A91F-4826-930E-1848A537C81D}" srcOrd="0" destOrd="0" presId="urn:microsoft.com/office/officeart/2005/8/layout/default"/>
    <dgm:cxn modelId="{B11149E0-A39F-40D9-A577-54BC125ED163}" type="presOf" srcId="{3C4964E8-A343-4975-80DB-195459D9EEF3}" destId="{7382A484-127B-4721-9A2F-A893AB105BDF}" srcOrd="0" destOrd="0" presId="urn:microsoft.com/office/officeart/2005/8/layout/default"/>
    <dgm:cxn modelId="{0BAC5DE3-F3F3-4C9C-8BA0-EACB97B6F693}" type="presOf" srcId="{1D99FC70-1290-4CE9-84FE-AD87CAC5804F}" destId="{903A3E80-C1E1-4164-B1F1-29A337075F52}" srcOrd="0" destOrd="0" presId="urn:microsoft.com/office/officeart/2005/8/layout/default"/>
    <dgm:cxn modelId="{25EB37EE-C598-4421-90AB-B2F18F8D8D2E}" type="presOf" srcId="{87A15648-EC87-4E19-BEA9-60760B6D55FD}" destId="{6F51A089-308B-4C46-8FD5-758D6F6262AD}" srcOrd="0" destOrd="0" presId="urn:microsoft.com/office/officeart/2005/8/layout/default"/>
    <dgm:cxn modelId="{49D57BE4-EA57-43CA-9B7E-7A8DE2BE78F8}" type="presParOf" srcId="{B63DACFA-748F-4601-A774-2C18BB4AC522}" destId="{6F51A089-308B-4C46-8FD5-758D6F6262AD}" srcOrd="0" destOrd="0" presId="urn:microsoft.com/office/officeart/2005/8/layout/default"/>
    <dgm:cxn modelId="{9D06C096-F01E-42B8-A20C-5973BC9C7E4B}" type="presParOf" srcId="{B63DACFA-748F-4601-A774-2C18BB4AC522}" destId="{11479092-3F25-44AE-82F7-878511954D76}" srcOrd="1" destOrd="0" presId="urn:microsoft.com/office/officeart/2005/8/layout/default"/>
    <dgm:cxn modelId="{10615DF3-5207-4490-B9B5-16E3B96045AF}" type="presParOf" srcId="{B63DACFA-748F-4601-A774-2C18BB4AC522}" destId="{A0219A40-F9FD-45B6-8507-B8664F613D36}" srcOrd="2" destOrd="0" presId="urn:microsoft.com/office/officeart/2005/8/layout/default"/>
    <dgm:cxn modelId="{B8DE75D2-22AA-45BD-9D82-253B286026A0}" type="presParOf" srcId="{B63DACFA-748F-4601-A774-2C18BB4AC522}" destId="{19464BBE-33AE-484F-836D-30FCF871A231}" srcOrd="3" destOrd="0" presId="urn:microsoft.com/office/officeart/2005/8/layout/default"/>
    <dgm:cxn modelId="{55978093-18CC-496F-972E-F82A234A0785}" type="presParOf" srcId="{B63DACFA-748F-4601-A774-2C18BB4AC522}" destId="{903A3E80-C1E1-4164-B1F1-29A337075F52}" srcOrd="4" destOrd="0" presId="urn:microsoft.com/office/officeart/2005/8/layout/default"/>
    <dgm:cxn modelId="{DF874C25-27D3-40D8-9F48-859D5389B5DC}" type="presParOf" srcId="{B63DACFA-748F-4601-A774-2C18BB4AC522}" destId="{027C8646-D509-4B17-A0EF-625BA6CEA47D}" srcOrd="5" destOrd="0" presId="urn:microsoft.com/office/officeart/2005/8/layout/default"/>
    <dgm:cxn modelId="{D5FDB2E4-3C43-4156-9CC6-8DCD11BF581C}" type="presParOf" srcId="{B63DACFA-748F-4601-A774-2C18BB4AC522}" destId="{CD8603AB-E3E0-406D-87CD-3A60EC060F1D}" srcOrd="6" destOrd="0" presId="urn:microsoft.com/office/officeart/2005/8/layout/default"/>
    <dgm:cxn modelId="{98FCC4BE-DECA-458C-A8F1-4EE26942A60D}" type="presParOf" srcId="{B63DACFA-748F-4601-A774-2C18BB4AC522}" destId="{A7B19646-EFF1-4B84-88EF-F429E1335F3B}" srcOrd="7" destOrd="0" presId="urn:microsoft.com/office/officeart/2005/8/layout/default"/>
    <dgm:cxn modelId="{D5351D2D-B367-4E47-B888-260DA78B378E}" type="presParOf" srcId="{B63DACFA-748F-4601-A774-2C18BB4AC522}" destId="{55C56751-76B0-47EE-A95A-31147C9FEB0A}" srcOrd="8" destOrd="0" presId="urn:microsoft.com/office/officeart/2005/8/layout/default"/>
    <dgm:cxn modelId="{6DC0E886-E2FB-4293-A736-46F5905DAFBC}" type="presParOf" srcId="{B63DACFA-748F-4601-A774-2C18BB4AC522}" destId="{66E3F2A5-DAF9-4BF1-A742-B2E6858C653E}" srcOrd="9" destOrd="0" presId="urn:microsoft.com/office/officeart/2005/8/layout/default"/>
    <dgm:cxn modelId="{0B738A74-4D77-493C-96AB-DDAB3C3EB047}" type="presParOf" srcId="{B63DACFA-748F-4601-A774-2C18BB4AC522}" destId="{A5A33FC0-1C15-4B78-AF6A-5D27D826B231}" srcOrd="10" destOrd="0" presId="urn:microsoft.com/office/officeart/2005/8/layout/default"/>
    <dgm:cxn modelId="{41BCE66D-35FF-45DA-B685-761D81C60087}" type="presParOf" srcId="{B63DACFA-748F-4601-A774-2C18BB4AC522}" destId="{290855DF-1030-494A-9C2A-9CA1488735A0}" srcOrd="11" destOrd="0" presId="urn:microsoft.com/office/officeart/2005/8/layout/default"/>
    <dgm:cxn modelId="{F013C9AF-EC71-428E-B6A0-9ACB9ABE7246}" type="presParOf" srcId="{B63DACFA-748F-4601-A774-2C18BB4AC522}" destId="{FB0251A3-A91F-4826-930E-1848A537C81D}" srcOrd="12" destOrd="0" presId="urn:microsoft.com/office/officeart/2005/8/layout/default"/>
    <dgm:cxn modelId="{89BFC274-FA2D-4717-84AD-D7DCABF6ACBE}" type="presParOf" srcId="{B63DACFA-748F-4601-A774-2C18BB4AC522}" destId="{D7665679-4EA0-43AC-87EC-60EB1C68ACC3}" srcOrd="13" destOrd="0" presId="urn:microsoft.com/office/officeart/2005/8/layout/default"/>
    <dgm:cxn modelId="{8811A401-F0DB-478D-9097-C53ED57BEBB3}" type="presParOf" srcId="{B63DACFA-748F-4601-A774-2C18BB4AC522}" destId="{B06C4B61-0C78-43BC-BF3A-CA90FDC3ECD7}" srcOrd="14" destOrd="0" presId="urn:microsoft.com/office/officeart/2005/8/layout/default"/>
    <dgm:cxn modelId="{65DA9A4A-DB64-4158-B52D-EB31E8E6DAB6}" type="presParOf" srcId="{B63DACFA-748F-4601-A774-2C18BB4AC522}" destId="{A23C8B2E-54FB-4680-9D43-6AF5FBB93198}" srcOrd="15" destOrd="0" presId="urn:microsoft.com/office/officeart/2005/8/layout/default"/>
    <dgm:cxn modelId="{15E1E584-F0A9-4073-BD26-2ABDB5077E07}" type="presParOf" srcId="{B63DACFA-748F-4601-A774-2C18BB4AC522}" destId="{7382A484-127B-4721-9A2F-A893AB105BD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F2382-9594-4AF1-8E80-D48735CC02F4}">
      <dsp:nvSpPr>
        <dsp:cNvPr id="0" name=""/>
        <dsp:cNvSpPr/>
      </dsp:nvSpPr>
      <dsp:spPr>
        <a:xfrm>
          <a:off x="0" y="0"/>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551F4E-6F3F-41DA-BC3F-2075E15E7145}">
      <dsp:nvSpPr>
        <dsp:cNvPr id="0" name=""/>
        <dsp:cNvSpPr/>
      </dsp:nvSpPr>
      <dsp:spPr>
        <a:xfrm>
          <a:off x="0" y="0"/>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sz="1600" kern="1200"/>
        </a:p>
      </dsp:txBody>
      <dsp:txXfrm>
        <a:off x="0" y="0"/>
        <a:ext cx="5741533" cy="2585491"/>
      </dsp:txXfrm>
    </dsp:sp>
    <dsp:sp modelId="{94EFC139-EFB5-4DE1-A477-CEE78F603577}">
      <dsp:nvSpPr>
        <dsp:cNvPr id="0" name=""/>
        <dsp:cNvSpPr/>
      </dsp:nvSpPr>
      <dsp:spPr>
        <a:xfrm>
          <a:off x="0" y="2585491"/>
          <a:ext cx="5741533" cy="0"/>
        </a:xfrm>
        <a:prstGeom prst="line">
          <a:avLst/>
        </a:prstGeom>
        <a:solidFill>
          <a:schemeClr val="accent2">
            <a:hueOff val="19609400"/>
            <a:satOff val="-27509"/>
            <a:lumOff val="-6863"/>
            <a:alphaOff val="0"/>
          </a:schemeClr>
        </a:solidFill>
        <a:ln w="19050" cap="rnd" cmpd="sng" algn="ctr">
          <a:solidFill>
            <a:schemeClr val="accent2">
              <a:hueOff val="19609400"/>
              <a:satOff val="-27509"/>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9A383-932F-41BE-BF97-AB241337EB10}">
      <dsp:nvSpPr>
        <dsp:cNvPr id="0" name=""/>
        <dsp:cNvSpPr/>
      </dsp:nvSpPr>
      <dsp:spPr>
        <a:xfrm>
          <a:off x="0" y="2585491"/>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sz="1600" kern="1200"/>
        </a:p>
      </dsp:txBody>
      <dsp:txXfrm>
        <a:off x="0" y="2585491"/>
        <a:ext cx="5741533" cy="2585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9FB4B-9A91-4739-BDF5-9F6691A4BFCE}">
      <dsp:nvSpPr>
        <dsp:cNvPr id="0" name=""/>
        <dsp:cNvSpPr/>
      </dsp:nvSpPr>
      <dsp:spPr>
        <a:xfrm>
          <a:off x="0"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C5A2E-C1D6-429F-A7E2-D3933580B6BF}">
      <dsp:nvSpPr>
        <dsp:cNvPr id="0" name=""/>
        <dsp:cNvSpPr/>
      </dsp:nvSpPr>
      <dsp:spPr>
        <a:xfrm>
          <a:off x="346571"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SHANON AND WEAVER MODEL</a:t>
          </a:r>
          <a:endParaRPr lang="en-US" sz="2100" kern="1200" dirty="0">
            <a:latin typeface="Arial" panose="020B0604020202020204" pitchFamily="34" charset="0"/>
            <a:cs typeface="Arial" panose="020B0604020202020204" pitchFamily="34" charset="0"/>
          </a:endParaRPr>
        </a:p>
      </dsp:txBody>
      <dsp:txXfrm>
        <a:off x="404582" y="1616832"/>
        <a:ext cx="3003117" cy="1864631"/>
      </dsp:txXfrm>
    </dsp:sp>
    <dsp:sp modelId="{2DE7BE30-CA82-4F74-AEDE-469BDF7C05C1}">
      <dsp:nvSpPr>
        <dsp:cNvPr id="0" name=""/>
        <dsp:cNvSpPr/>
      </dsp:nvSpPr>
      <dsp:spPr>
        <a:xfrm>
          <a:off x="3812282"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9DAD43-80A0-479E-893C-F139D8AC9B2E}">
      <dsp:nvSpPr>
        <dsp:cNvPr id="0" name=""/>
        <dsp:cNvSpPr/>
      </dsp:nvSpPr>
      <dsp:spPr>
        <a:xfrm>
          <a:off x="4158853"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BERLO’S MODEL OF COMUNICATION</a:t>
          </a:r>
          <a:endParaRPr lang="en-US" sz="2100" kern="1200" dirty="0">
            <a:latin typeface="Arial" panose="020B0604020202020204" pitchFamily="34" charset="0"/>
            <a:cs typeface="Arial" panose="020B0604020202020204" pitchFamily="34" charset="0"/>
          </a:endParaRPr>
        </a:p>
      </dsp:txBody>
      <dsp:txXfrm>
        <a:off x="4216864" y="1616832"/>
        <a:ext cx="3003117" cy="1864631"/>
      </dsp:txXfrm>
    </dsp:sp>
    <dsp:sp modelId="{C7B83710-7B47-48DB-B46D-A07F0A0998AF}">
      <dsp:nvSpPr>
        <dsp:cNvPr id="0" name=""/>
        <dsp:cNvSpPr/>
      </dsp:nvSpPr>
      <dsp:spPr>
        <a:xfrm>
          <a:off x="7624564"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14493B-3BF8-4143-9D30-F5DD257179D2}">
      <dsp:nvSpPr>
        <dsp:cNvPr id="0" name=""/>
        <dsp:cNvSpPr/>
      </dsp:nvSpPr>
      <dsp:spPr>
        <a:xfrm>
          <a:off x="7971135"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endParaRPr lang="en-GB" sz="2100" kern="1200" dirty="0"/>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SCHRAMM’S INTERACTIVE MODEL</a:t>
          </a:r>
        </a:p>
        <a:p>
          <a:pPr marL="0" lvl="0" indent="0" algn="ctr" defTabSz="933450">
            <a:lnSpc>
              <a:spcPct val="90000"/>
            </a:lnSpc>
            <a:spcBef>
              <a:spcPct val="0"/>
            </a:spcBef>
            <a:spcAft>
              <a:spcPct val="35000"/>
            </a:spcAft>
            <a:buNone/>
          </a:pPr>
          <a:endParaRPr lang="en-US" sz="2100" kern="1200" dirty="0"/>
        </a:p>
      </dsp:txBody>
      <dsp:txXfrm>
        <a:off x="8029146" y="1616832"/>
        <a:ext cx="3003117" cy="1864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A089-308B-4C46-8FD5-758D6F6262AD}">
      <dsp:nvSpPr>
        <dsp:cNvPr id="0" name=""/>
        <dsp:cNvSpPr/>
      </dsp:nvSpPr>
      <dsp:spPr>
        <a:xfrm>
          <a:off x="3790" y="400316"/>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SENDER        </a:t>
          </a:r>
          <a:endParaRPr lang="en-US" sz="2600" kern="1200"/>
        </a:p>
      </dsp:txBody>
      <dsp:txXfrm>
        <a:off x="3790" y="400316"/>
        <a:ext cx="2052350" cy="1231410"/>
      </dsp:txXfrm>
    </dsp:sp>
    <dsp:sp modelId="{A0219A40-F9FD-45B6-8507-B8664F613D36}">
      <dsp:nvSpPr>
        <dsp:cNvPr id="0" name=""/>
        <dsp:cNvSpPr/>
      </dsp:nvSpPr>
      <dsp:spPr>
        <a:xfrm>
          <a:off x="2261376" y="400316"/>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ENCODER </a:t>
          </a:r>
          <a:endParaRPr lang="en-US" sz="2600" kern="1200" dirty="0"/>
        </a:p>
      </dsp:txBody>
      <dsp:txXfrm>
        <a:off x="2261376" y="400316"/>
        <a:ext cx="2052350" cy="1231410"/>
      </dsp:txXfrm>
    </dsp:sp>
    <dsp:sp modelId="{903A3E80-C1E1-4164-B1F1-29A337075F52}">
      <dsp:nvSpPr>
        <dsp:cNvPr id="0" name=""/>
        <dsp:cNvSpPr/>
      </dsp:nvSpPr>
      <dsp:spPr>
        <a:xfrm>
          <a:off x="4518962" y="400316"/>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DECODER</a:t>
          </a:r>
          <a:endParaRPr lang="en-US" sz="2600" kern="1200"/>
        </a:p>
      </dsp:txBody>
      <dsp:txXfrm>
        <a:off x="4518962" y="400316"/>
        <a:ext cx="2052350" cy="1231410"/>
      </dsp:txXfrm>
    </dsp:sp>
    <dsp:sp modelId="{CD8603AB-E3E0-406D-87CD-3A60EC060F1D}">
      <dsp:nvSpPr>
        <dsp:cNvPr id="0" name=""/>
        <dsp:cNvSpPr/>
      </dsp:nvSpPr>
      <dsp:spPr>
        <a:xfrm>
          <a:off x="6776548" y="400316"/>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INTERPRETER </a:t>
          </a:r>
          <a:endParaRPr lang="en-US" sz="2600" kern="1200"/>
        </a:p>
      </dsp:txBody>
      <dsp:txXfrm>
        <a:off x="6776548" y="400316"/>
        <a:ext cx="2052350" cy="1231410"/>
      </dsp:txXfrm>
    </dsp:sp>
    <dsp:sp modelId="{55C56751-76B0-47EE-A95A-31147C9FEB0A}">
      <dsp:nvSpPr>
        <dsp:cNvPr id="0" name=""/>
        <dsp:cNvSpPr/>
      </dsp:nvSpPr>
      <dsp:spPr>
        <a:xfrm>
          <a:off x="9034134" y="400316"/>
          <a:ext cx="2052350" cy="123141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RECEIVER</a:t>
          </a:r>
          <a:endParaRPr lang="en-US" sz="2600" kern="1200"/>
        </a:p>
      </dsp:txBody>
      <dsp:txXfrm>
        <a:off x="9034134" y="400316"/>
        <a:ext cx="2052350" cy="1231410"/>
      </dsp:txXfrm>
    </dsp:sp>
    <dsp:sp modelId="{A5A33FC0-1C15-4B78-AF6A-5D27D826B231}">
      <dsp:nvSpPr>
        <dsp:cNvPr id="0" name=""/>
        <dsp:cNvSpPr/>
      </dsp:nvSpPr>
      <dsp:spPr>
        <a:xfrm>
          <a:off x="1132583" y="1836962"/>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MESSAGE</a:t>
          </a:r>
          <a:endParaRPr lang="en-US" sz="2600" kern="1200"/>
        </a:p>
      </dsp:txBody>
      <dsp:txXfrm>
        <a:off x="1132583" y="1836962"/>
        <a:ext cx="2052350" cy="1231410"/>
      </dsp:txXfrm>
    </dsp:sp>
    <dsp:sp modelId="{FB0251A3-A91F-4826-930E-1848A537C81D}">
      <dsp:nvSpPr>
        <dsp:cNvPr id="0" name=""/>
        <dsp:cNvSpPr/>
      </dsp:nvSpPr>
      <dsp:spPr>
        <a:xfrm>
          <a:off x="3390169" y="1836962"/>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FEEDBACK</a:t>
          </a:r>
          <a:endParaRPr lang="en-US" sz="2600" kern="1200"/>
        </a:p>
      </dsp:txBody>
      <dsp:txXfrm>
        <a:off x="3390169" y="1836962"/>
        <a:ext cx="2052350" cy="1231410"/>
      </dsp:txXfrm>
    </dsp:sp>
    <dsp:sp modelId="{B06C4B61-0C78-43BC-BF3A-CA90FDC3ECD7}">
      <dsp:nvSpPr>
        <dsp:cNvPr id="0" name=""/>
        <dsp:cNvSpPr/>
      </dsp:nvSpPr>
      <dsp:spPr>
        <a:xfrm>
          <a:off x="5647755" y="1836962"/>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MEDIUM OR MEDIA</a:t>
          </a:r>
          <a:endParaRPr lang="en-US" sz="2600" kern="1200"/>
        </a:p>
      </dsp:txBody>
      <dsp:txXfrm>
        <a:off x="5647755" y="1836962"/>
        <a:ext cx="2052350" cy="1231410"/>
      </dsp:txXfrm>
    </dsp:sp>
    <dsp:sp modelId="{7382A484-127B-4721-9A2F-A893AB105BDF}">
      <dsp:nvSpPr>
        <dsp:cNvPr id="0" name=""/>
        <dsp:cNvSpPr/>
      </dsp:nvSpPr>
      <dsp:spPr>
        <a:xfrm>
          <a:off x="7905341" y="1836962"/>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NOISE</a:t>
          </a:r>
          <a:endParaRPr lang="en-US" sz="2600" kern="1200" dirty="0"/>
        </a:p>
      </dsp:txBody>
      <dsp:txXfrm>
        <a:off x="7905341" y="1836962"/>
        <a:ext cx="2052350" cy="12314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3FFDD-98B0-4620-9A9F-B3AE7886C2A5}"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F83BF-C995-4E86-884A-EA346041341A}" type="slidenum">
              <a:rPr lang="en-GB" smtClean="0"/>
              <a:t>‹#›</a:t>
            </a:fld>
            <a:endParaRPr lang="en-GB"/>
          </a:p>
        </p:txBody>
      </p:sp>
    </p:spTree>
    <p:extLst>
      <p:ext uri="{BB962C8B-B14F-4D97-AF65-F5344CB8AC3E}">
        <p14:creationId xmlns:p14="http://schemas.microsoft.com/office/powerpoint/2010/main" val="3507079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F5051869-DAAF-4E8B-A595-8081F92B9FA4}" type="datetime2">
              <a:rPr lang="en-US" smtClean="0"/>
              <a:t>Sunday, March 27, 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r>
              <a:rPr lang="en-US"/>
              <a:t>Sample Footer</a:t>
            </a:r>
          </a:p>
        </p:txBody>
      </p:sp>
      <p:sp>
        <p:nvSpPr>
          <p:cNvPr id="6" name="Slide Number Placeholder 5"/>
          <p:cNvSpPr>
            <a:spLocks noGrp="1"/>
          </p:cNvSpPr>
          <p:nvPr>
            <p:ph type="sldNum" sz="quarter" idx="12"/>
          </p:nvPr>
        </p:nvSpPr>
        <p:spPr>
          <a:xfrm>
            <a:off x="10608958" y="5870575"/>
            <a:ext cx="551167" cy="377825"/>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310698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1A13B-3AB4-4181-8F5D-D605D3ADB703}"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36471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DBAEBB-B569-4711-818E-C22EF15D5084}"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301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129F7E-840C-41DB-8DB1-55956C07A83B}"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54473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B8AB2-D6B7-4BBF-BF0D-05BD150C16F2}" type="datetime2">
              <a:rPr lang="en-US" smtClean="0"/>
              <a:t>Sunday, March 27, 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92337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1638E4-AF42-444E-81A6-B6A83B546A93}" type="datetime2">
              <a:rPr lang="en-US" smtClean="0"/>
              <a:t>Sunday, March 27, 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45664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33F20EE-41AE-436D-A7A5-D63438C4510D}" type="datetime2">
              <a:rPr lang="en-US" smtClean="0"/>
              <a:t>Sunday, March 27, 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58194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8F529E-F36B-46A8-8515-74B35F87BD3D}"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32598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25C838-08DE-4848-8C05-EE295775890C}"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59595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D6F7F9-9AD7-4DB7-9119-20FAB87C384C}" type="datetime2">
              <a:rPr lang="en-US" smtClean="0"/>
              <a:t>Sunday, March 27, 2022</a:t>
            </a:fld>
            <a:endParaRPr lang="en-US" dirty="0"/>
          </a:p>
        </p:txBody>
      </p:sp>
      <p:sp>
        <p:nvSpPr>
          <p:cNvPr id="6" name="Footer Placeholder 5"/>
          <p:cNvSpPr>
            <a:spLocks noGrp="1"/>
          </p:cNvSpPr>
          <p:nvPr>
            <p:ph type="ftr" sz="quarter" idx="11"/>
          </p:nvPr>
        </p:nvSpPr>
        <p:spPr/>
        <p:txBody>
          <a:bodyPr/>
          <a:lstStyle/>
          <a:p>
            <a:r>
              <a:rPr lang="en-US"/>
              <a:t>Sample Footer</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9459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2184-19E7-4E57-B0CC-3C30625D0ABC}"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84383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EDFC2-37AC-406D-AD1B-92FEFE9743F3}"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06183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9EC316-DEA8-4BDE-9DB9-83C693C83552}"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14541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1282B-5425-4E75-BA85-C9E453DE0498}"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6199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CC345D-3CC8-4DBE-A25C-08DA3EAA9724}"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441924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35BEBF-C685-4B92-A073-EBF3321FE09F}"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7733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5E21C-8BA1-448D-9094-FDC553384EC7}"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5926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B2048A-E973-40F1-82F9-5DB68BA1C74D}" type="datetime2">
              <a:rPr lang="en-US" smtClean="0"/>
              <a:t>Sunday, March 27, 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a:t>
            </a:r>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45987800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www.merriam-webster.com/dictionary/communication"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msung.com/us/about-us/leadership-and-mission/heritage/" TargetMode="External"/><Relationship Id="rId2" Type="http://schemas.openxmlformats.org/officeDocument/2006/relationships/hyperlink" Target="https://qsstudy.com/schramms-model-communication,(Accessed" TargetMode="External"/><Relationship Id="rId1" Type="http://schemas.openxmlformats.org/officeDocument/2006/relationships/slideLayout" Target="../slideLayouts/slideLayout2.xml"/><Relationship Id="rId6" Type="http://schemas.openxmlformats.org/officeDocument/2006/relationships/hyperlink" Target="https://www.merriam-webster.com/dictionary/communication" TargetMode="External"/><Relationship Id="rId5" Type="http://schemas.openxmlformats.org/officeDocument/2006/relationships/hyperlink" Target="https://www.statista.com/statistics/236919/number-of-samsung-electronics-employees-worldwide/#:~:text=In%202020%2C%20the%20Korean%20conglomerate,workers%20as%20of%20March%202020" TargetMode="External"/><Relationship Id="rId4" Type="http://schemas.openxmlformats.org/officeDocument/2006/relationships/hyperlink" Target="https://images.samsung.com/is/content/samsung/p5/uk/aboutsamsung/pdf/Sustainability_report_2020_en_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8C266F-6C8C-4EF1-A047-349644C9C204}"/>
              </a:ext>
            </a:extLst>
          </p:cNvPr>
          <p:cNvSpPr txBox="1"/>
          <p:nvPr/>
        </p:nvSpPr>
        <p:spPr>
          <a:xfrm>
            <a:off x="586040" y="814676"/>
            <a:ext cx="5509960" cy="5278149"/>
          </a:xfrm>
          <a:prstGeom prst="rect">
            <a:avLst/>
          </a:prstGeom>
        </p:spPr>
        <p:txBody>
          <a:bodyPr vert="horz" wrap="square" lIns="0" tIns="0" rIns="0" bIns="0" rtlCol="0" anchor="t">
            <a:normAutofit fontScale="92500"/>
          </a:bodyPr>
          <a:lstStyle/>
          <a:p>
            <a:pPr>
              <a:spcAft>
                <a:spcPts val="800"/>
              </a:spcAft>
            </a:pPr>
            <a:r>
              <a:rPr lang="en-US" sz="2600" dirty="0">
                <a:solidFill>
                  <a:schemeClr val="tx1">
                    <a:alpha val="60000"/>
                  </a:schemeClr>
                </a:solidFill>
                <a:effectLst/>
              </a:rPr>
              <a:t>Effective Teamworking and communication-BMSW4002</a:t>
            </a:r>
          </a:p>
          <a:p>
            <a:pPr>
              <a:spcAft>
                <a:spcPts val="800"/>
              </a:spcAft>
            </a:pPr>
            <a:r>
              <a:rPr lang="en-US" dirty="0">
                <a:solidFill>
                  <a:schemeClr val="tx1">
                    <a:alpha val="60000"/>
                  </a:schemeClr>
                </a:solidFill>
                <a:effectLst/>
              </a:rPr>
              <a:t>Lecture name – </a:t>
            </a:r>
          </a:p>
          <a:p>
            <a:pPr>
              <a:spcAft>
                <a:spcPts val="800"/>
              </a:spcAft>
            </a:pPr>
            <a:r>
              <a:rPr lang="en-US" dirty="0">
                <a:solidFill>
                  <a:schemeClr val="tx1">
                    <a:alpha val="60000"/>
                  </a:schemeClr>
                </a:solidFill>
                <a:effectLst/>
              </a:rPr>
              <a:t>Khaza Ahmed </a:t>
            </a:r>
          </a:p>
          <a:p>
            <a:pPr>
              <a:spcAft>
                <a:spcPts val="800"/>
              </a:spcAft>
            </a:pPr>
            <a:endParaRPr lang="en-US" dirty="0">
              <a:solidFill>
                <a:schemeClr val="tx1">
                  <a:alpha val="60000"/>
                </a:schemeClr>
              </a:solidFill>
            </a:endParaRPr>
          </a:p>
          <a:p>
            <a:pPr>
              <a:spcAft>
                <a:spcPts val="800"/>
              </a:spcAft>
            </a:pPr>
            <a:r>
              <a:rPr lang="en-US" sz="2400" dirty="0">
                <a:solidFill>
                  <a:schemeClr val="tx1">
                    <a:alpha val="60000"/>
                  </a:schemeClr>
                </a:solidFill>
                <a:effectLst/>
              </a:rPr>
              <a:t>STRATEGIES OF EFFECTIVE COMMUNICATION</a:t>
            </a:r>
          </a:p>
          <a:p>
            <a:pPr indent="-228600">
              <a:spcAft>
                <a:spcPts val="800"/>
              </a:spcAft>
              <a:buFont typeface="Arial" panose="020B0604020202020204" pitchFamily="34" charset="0"/>
              <a:buChar char="•"/>
            </a:pPr>
            <a:endParaRPr lang="en-US" dirty="0">
              <a:solidFill>
                <a:schemeClr val="tx1">
                  <a:alpha val="60000"/>
                </a:schemeClr>
              </a:solidFill>
              <a:effectLst/>
            </a:endParaRPr>
          </a:p>
          <a:p>
            <a:pPr indent="-228600">
              <a:spcAft>
                <a:spcPts val="800"/>
              </a:spcAft>
              <a:buFont typeface="Arial" panose="020B0604020202020204" pitchFamily="34" charset="0"/>
              <a:buChar char="•"/>
            </a:pPr>
            <a:endParaRPr lang="en-US" dirty="0">
              <a:solidFill>
                <a:schemeClr val="tx1">
                  <a:alpha val="60000"/>
                </a:schemeClr>
              </a:solidFill>
              <a:effectLst/>
            </a:endParaRPr>
          </a:p>
          <a:p>
            <a:pPr>
              <a:spcAft>
                <a:spcPts val="800"/>
              </a:spcAft>
            </a:pPr>
            <a:r>
              <a:rPr lang="en-US" sz="2400" dirty="0">
                <a:solidFill>
                  <a:schemeClr val="tx1">
                    <a:alpha val="60000"/>
                  </a:schemeClr>
                </a:solidFill>
                <a:effectLst/>
              </a:rPr>
              <a:t>Radostina Rusenova-2015829</a:t>
            </a:r>
          </a:p>
          <a:p>
            <a:pPr>
              <a:spcAft>
                <a:spcPts val="800"/>
              </a:spcAft>
            </a:pPr>
            <a:r>
              <a:rPr lang="en-US" sz="2400" dirty="0">
                <a:solidFill>
                  <a:schemeClr val="tx1">
                    <a:alpha val="60000"/>
                  </a:schemeClr>
                </a:solidFill>
              </a:rPr>
              <a:t>Neli Miteva-2113297</a:t>
            </a:r>
          </a:p>
          <a:p>
            <a:pPr>
              <a:spcAft>
                <a:spcPts val="800"/>
              </a:spcAft>
            </a:pPr>
            <a:r>
              <a:rPr lang="en-US" sz="2400" dirty="0">
                <a:solidFill>
                  <a:schemeClr val="tx1">
                    <a:alpha val="60000"/>
                  </a:schemeClr>
                </a:solidFill>
              </a:rPr>
              <a:t>Penka Hristova-2108956</a:t>
            </a:r>
          </a:p>
          <a:p>
            <a:pPr>
              <a:spcAft>
                <a:spcPts val="800"/>
              </a:spcAft>
            </a:pPr>
            <a:r>
              <a:rPr lang="en-US" sz="2400" dirty="0">
                <a:solidFill>
                  <a:schemeClr val="tx1">
                    <a:alpha val="60000"/>
                  </a:schemeClr>
                </a:solidFill>
                <a:effectLst/>
              </a:rPr>
              <a:t>Marselus Pusey-2026791</a:t>
            </a:r>
          </a:p>
          <a:p>
            <a:pPr>
              <a:spcAft>
                <a:spcPts val="800"/>
              </a:spcAft>
            </a:pPr>
            <a:r>
              <a:rPr lang="en-US" sz="2400" dirty="0">
                <a:solidFill>
                  <a:schemeClr val="tx1">
                    <a:alpha val="60000"/>
                  </a:schemeClr>
                </a:solidFill>
              </a:rPr>
              <a:t>Christian Amoah-2110832</a:t>
            </a:r>
          </a:p>
          <a:p>
            <a:pPr indent="-228600">
              <a:spcAft>
                <a:spcPts val="800"/>
              </a:spcAft>
              <a:buFont typeface="Arial" panose="020B0604020202020204" pitchFamily="34" charset="0"/>
              <a:buChar char="•"/>
            </a:pPr>
            <a:endParaRPr lang="en-US" sz="800" dirty="0">
              <a:solidFill>
                <a:schemeClr val="tx1">
                  <a:alpha val="60000"/>
                </a:schemeClr>
              </a:solidFill>
              <a:effectLst/>
            </a:endParaRPr>
          </a:p>
        </p:txBody>
      </p:sp>
      <p:pic>
        <p:nvPicPr>
          <p:cNvPr id="26" name="Picture 25" descr="A group of people standing on a globe&#10;&#10;Description automatically generated with low confidence">
            <a:extLst>
              <a:ext uri="{FF2B5EF4-FFF2-40B4-BE49-F238E27FC236}">
                <a16:creationId xmlns:a16="http://schemas.microsoft.com/office/drawing/2014/main" id="{443137E4-74E7-44B5-9DFD-D1932F29703B}"/>
              </a:ext>
            </a:extLst>
          </p:cNvPr>
          <p:cNvPicPr>
            <a:picLocks noChangeAspect="1"/>
          </p:cNvPicPr>
          <p:nvPr/>
        </p:nvPicPr>
        <p:blipFill rotWithShape="1">
          <a:blip r:embed="rId2">
            <a:extLst>
              <a:ext uri="{28A0092B-C50C-407E-A947-70E740481C1C}">
                <a14:useLocalDpi xmlns:a14="http://schemas.microsoft.com/office/drawing/2010/main" val="0"/>
              </a:ext>
            </a:extLst>
          </a:blip>
          <a:srcRect l="23447" r="20306" b="6"/>
          <a:stretch/>
        </p:blipFill>
        <p:spPr>
          <a:xfrm>
            <a:off x="6630712" y="420423"/>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
        <p:nvSpPr>
          <p:cNvPr id="3" name="Slide Number Placeholder 2">
            <a:extLst>
              <a:ext uri="{FF2B5EF4-FFF2-40B4-BE49-F238E27FC236}">
                <a16:creationId xmlns:a16="http://schemas.microsoft.com/office/drawing/2014/main" id="{78017C04-8F90-42CE-8432-58E7E101AE69}"/>
              </a:ext>
            </a:extLst>
          </p:cNvPr>
          <p:cNvSpPr>
            <a:spLocks noGrp="1"/>
          </p:cNvSpPr>
          <p:nvPr>
            <p:ph type="sldNum" sz="quarter" idx="12"/>
          </p:nvPr>
        </p:nvSpPr>
        <p:spPr/>
        <p:txBody>
          <a:bodyPr/>
          <a:lstStyle/>
          <a:p>
            <a:fld id="{DBA1B0FB-D917-4C8C-928F-313BD683BF39}" type="slidenum">
              <a:rPr lang="en-US" smtClean="0"/>
              <a:t>1</a:t>
            </a:fld>
            <a:endParaRPr lang="en-US"/>
          </a:p>
        </p:txBody>
      </p:sp>
    </p:spTree>
    <p:extLst>
      <p:ext uri="{BB962C8B-B14F-4D97-AF65-F5344CB8AC3E}">
        <p14:creationId xmlns:p14="http://schemas.microsoft.com/office/powerpoint/2010/main" val="4123401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104FA-DC8B-44DD-9998-FC9777EF6E61}"/>
              </a:ext>
            </a:extLst>
          </p:cNvPr>
          <p:cNvSpPr txBox="1"/>
          <p:nvPr/>
        </p:nvSpPr>
        <p:spPr>
          <a:xfrm>
            <a:off x="685799" y="1150076"/>
            <a:ext cx="3659389" cy="4557849"/>
          </a:xfrm>
          <a:prstGeom prst="rect">
            <a:avLst/>
          </a:prstGeom>
        </p:spPr>
        <p:txBody>
          <a:bodyPr vert="horz" lIns="91440" tIns="45720" rIns="91440" bIns="45720" rtlCol="0" anchor="ctr">
            <a:normAutofit/>
          </a:bodyPr>
          <a:lstStyle/>
          <a:p>
            <a:pPr algn="r">
              <a:spcBef>
                <a:spcPct val="0"/>
              </a:spcBef>
              <a:spcAft>
                <a:spcPts val="600"/>
              </a:spcAft>
            </a:pPr>
            <a:r>
              <a:rPr lang="en-US" sz="3600" b="1" cap="all">
                <a:ln w="3175" cmpd="sng">
                  <a:noFill/>
                </a:ln>
                <a:latin typeface="+mj-lt"/>
                <a:ea typeface="+mj-ea"/>
                <a:cs typeface="+mj-cs"/>
              </a:rPr>
              <a:t>INTRODUCTION</a:t>
            </a:r>
          </a:p>
        </p:txBody>
      </p:sp>
      <p:sp>
        <p:nvSpPr>
          <p:cNvPr id="3" name="TextBox 2">
            <a:extLst>
              <a:ext uri="{FF2B5EF4-FFF2-40B4-BE49-F238E27FC236}">
                <a16:creationId xmlns:a16="http://schemas.microsoft.com/office/drawing/2014/main" id="{6D5E8A5E-1EC1-445B-AF82-59A2551FBF08}"/>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marL="285750" indent="-285750">
              <a:spcAft>
                <a:spcPts val="1000"/>
              </a:spcAft>
              <a:buClr>
                <a:schemeClr val="tx1"/>
              </a:buClr>
              <a:buSzPct val="100000"/>
              <a:buFont typeface="Arial"/>
              <a:buChar char="•"/>
            </a:pPr>
            <a:r>
              <a:rPr lang="en-US"/>
              <a:t>The aim of this presentation is to acquaint the reader with how important is communication in order to achieve effective results and end-user satisfaction</a:t>
            </a:r>
          </a:p>
          <a:p>
            <a:pPr marL="285750" indent="-285750">
              <a:spcAft>
                <a:spcPts val="1000"/>
              </a:spcAft>
              <a:buClr>
                <a:schemeClr val="tx1"/>
              </a:buClr>
              <a:buSzPct val="100000"/>
              <a:buFont typeface="Arial"/>
              <a:buChar char="•"/>
            </a:pPr>
            <a:endParaRPr lang="en-US"/>
          </a:p>
          <a:p>
            <a:pPr marL="285750" indent="-285750">
              <a:spcAft>
                <a:spcPts val="1000"/>
              </a:spcAft>
              <a:buClr>
                <a:schemeClr val="tx1"/>
              </a:buClr>
              <a:buSzPct val="100000"/>
              <a:buFont typeface="Arial"/>
              <a:buChar char="•"/>
            </a:pPr>
            <a:r>
              <a:rPr lang="en-US"/>
              <a:t>We will present a case about </a:t>
            </a:r>
            <a:r>
              <a:rPr lang="en-US" b="0" i="0" u="none" strike="noStrike" spc="0" baseline="0">
                <a:uFillTx/>
              </a:rPr>
              <a:t>Samsung Electronics Co., LTD. The customer has a problem with one of their product and our goal is to help the company by applying different theoretical models of communication, to overcome the barriers that are encountered and how the problem could be solved. </a:t>
            </a:r>
            <a:endParaRPr lang="en-US"/>
          </a:p>
        </p:txBody>
      </p:sp>
      <p:sp>
        <p:nvSpPr>
          <p:cNvPr id="4" name="Slide Number Placeholder 3">
            <a:extLst>
              <a:ext uri="{FF2B5EF4-FFF2-40B4-BE49-F238E27FC236}">
                <a16:creationId xmlns:a16="http://schemas.microsoft.com/office/drawing/2014/main" id="{1B40D66B-1A6B-4259-A74F-CF348BE9D369}"/>
              </a:ext>
            </a:extLst>
          </p:cNvPr>
          <p:cNvSpPr>
            <a:spLocks noGrp="1"/>
          </p:cNvSpPr>
          <p:nvPr>
            <p:ph type="sldNum" sz="quarter" idx="12"/>
          </p:nvPr>
        </p:nvSpPr>
        <p:spPr/>
        <p:txBody>
          <a:bodyPr/>
          <a:lstStyle/>
          <a:p>
            <a:fld id="{DBA1B0FB-D917-4C8C-928F-313BD683BF39}" type="slidenum">
              <a:rPr lang="en-US" smtClean="0"/>
              <a:t>2</a:t>
            </a:fld>
            <a:endParaRPr lang="en-US"/>
          </a:p>
        </p:txBody>
      </p:sp>
    </p:spTree>
    <p:extLst>
      <p:ext uri="{BB962C8B-B14F-4D97-AF65-F5344CB8AC3E}">
        <p14:creationId xmlns:p14="http://schemas.microsoft.com/office/powerpoint/2010/main" val="121872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A10A2E-8440-497F-A6C9-8C91D34621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99EC9D92-5CC2-44EC-AF1F-1B2A3B25B514}"/>
              </a:ext>
            </a:extLst>
          </p:cNvPr>
          <p:cNvSpPr txBox="1"/>
          <p:nvPr/>
        </p:nvSpPr>
        <p:spPr>
          <a:xfrm>
            <a:off x="718457" y="531278"/>
            <a:ext cx="3211517" cy="5292579"/>
          </a:xfrm>
          <a:prstGeom prst="rect">
            <a:avLst/>
          </a:prstGeom>
        </p:spPr>
        <p:txBody>
          <a:bodyPr vert="horz" lIns="91440" tIns="45720" rIns="91440" bIns="45720" rtlCol="0" anchor="ctr" anchorCtr="0">
            <a:normAutofit/>
          </a:bodyPr>
          <a:lstStyle/>
          <a:p>
            <a:pPr marL="0" marR="0" indent="0" fontAlgn="auto">
              <a:spcBef>
                <a:spcPct val="0"/>
              </a:spcBef>
              <a:spcAft>
                <a:spcPts val="600"/>
              </a:spcAft>
              <a:buClrTx/>
              <a:buSzTx/>
              <a:tabLst/>
              <a:defRPr/>
            </a:pPr>
            <a:r>
              <a:rPr kumimoji="0" lang="en-US" sz="3600" b="1" i="0" u="none" strike="noStrike" cap="all" spc="0" normalizeH="0" baseline="0" noProof="0">
                <a:ln w="3175" cmpd="sng">
                  <a:noFill/>
                </a:ln>
                <a:solidFill>
                  <a:srgbClr val="FFFFFF"/>
                </a:solidFill>
                <a:uLnTx/>
                <a:uFillTx/>
                <a:latin typeface="+mj-lt"/>
                <a:ea typeface="+mj-ea"/>
                <a:cs typeface="+mj-cs"/>
              </a:rPr>
              <a:t>Scenario description</a:t>
            </a:r>
          </a:p>
        </p:txBody>
      </p:sp>
      <p:sp useBgFill="1">
        <p:nvSpPr>
          <p:cNvPr id="17" name="Freeform: Shape 16">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TextBox 2">
            <a:extLst>
              <a:ext uri="{FF2B5EF4-FFF2-40B4-BE49-F238E27FC236}">
                <a16:creationId xmlns:a16="http://schemas.microsoft.com/office/drawing/2014/main" id="{CF758BC2-2EF9-AC72-44A0-C41BC7223941}"/>
              </a:ext>
            </a:extLst>
          </p:cNvPr>
          <p:cNvGraphicFramePr/>
          <p:nvPr>
            <p:extLst>
              <p:ext uri="{D42A27DB-BD31-4B8C-83A1-F6EECF244321}">
                <p14:modId xmlns:p14="http://schemas.microsoft.com/office/powerpoint/2010/main" val="161472869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663FED6B-8022-4314-865A-017C6F81F683}"/>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5144773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Rumour: Samsung To End Windows Phone Support | Silicon UK Tech News">
            <a:extLst>
              <a:ext uri="{FF2B5EF4-FFF2-40B4-BE49-F238E27FC236}">
                <a16:creationId xmlns:a16="http://schemas.microsoft.com/office/drawing/2014/main" id="{8CEE810C-9B28-45D9-902D-069DD317BE15}"/>
              </a:ext>
            </a:extLst>
          </p:cNvPr>
          <p:cNvPicPr>
            <a:picLocks noChangeAspect="1"/>
          </p:cNvPicPr>
          <p:nvPr/>
        </p:nvPicPr>
        <p:blipFill>
          <a:blip r:embed="rId2"/>
          <a:srcRect/>
          <a:stretch>
            <a:fillRect/>
          </a:stretch>
        </p:blipFill>
        <p:spPr>
          <a:xfrm>
            <a:off x="8980227" y="5131147"/>
            <a:ext cx="3211768" cy="1726851"/>
          </a:xfrm>
          <a:prstGeom prst="rect">
            <a:avLst/>
          </a:prstGeom>
          <a:noFill/>
          <a:ln cap="flat">
            <a:noFill/>
          </a:ln>
        </p:spPr>
      </p:pic>
      <p:sp>
        <p:nvSpPr>
          <p:cNvPr id="3" name="TextBox 1">
            <a:extLst>
              <a:ext uri="{FF2B5EF4-FFF2-40B4-BE49-F238E27FC236}">
                <a16:creationId xmlns:a16="http://schemas.microsoft.com/office/drawing/2014/main" id="{4C11045E-DA9B-448C-A4BF-A698F20C0F5F}"/>
              </a:ext>
            </a:extLst>
          </p:cNvPr>
          <p:cNvSpPr txBox="1"/>
          <p:nvPr/>
        </p:nvSpPr>
        <p:spPr>
          <a:xfrm>
            <a:off x="1897622" y="268075"/>
            <a:ext cx="7359447" cy="129266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dirty="0">
                <a:solidFill>
                  <a:schemeClr val="tx2"/>
                </a:solidFill>
                <a:latin typeface="Arial" pitchFamily="34"/>
                <a:ea typeface="Calibri" pitchFamily="34"/>
              </a:rPr>
              <a:t>SAMSUNG’s mission is: </a:t>
            </a:r>
            <a:r>
              <a:rPr lang="bg-BG" sz="2000" b="1" i="0" u="none" strike="noStrike" kern="1200" cap="none" spc="0" baseline="0" dirty="0">
                <a:solidFill>
                  <a:schemeClr val="tx2"/>
                </a:solidFill>
                <a:uFillTx/>
                <a:latin typeface="Arial" pitchFamily="34"/>
                <a:ea typeface="Calibri" pitchFamily="34"/>
              </a:rPr>
              <a:t>“</a:t>
            </a:r>
            <a:r>
              <a:rPr lang="en-US" sz="2000" b="1" dirty="0">
                <a:solidFill>
                  <a:schemeClr val="tx2"/>
                </a:solidFill>
                <a:latin typeface="Arial" panose="020B0604020202020204" pitchFamily="34" charset="0"/>
                <a:cs typeface="Arial" panose="020B0604020202020204" pitchFamily="34" charset="0"/>
              </a:rPr>
              <a:t>To</a:t>
            </a:r>
            <a:r>
              <a:rPr lang="bg-BG" sz="2000" b="1" dirty="0">
                <a:solidFill>
                  <a:schemeClr val="tx2"/>
                </a:solidFill>
                <a:latin typeface="Arial" panose="020B0604020202020204" pitchFamily="34" charset="0"/>
                <a:cs typeface="Arial" panose="020B0604020202020204" pitchFamily="34" charset="0"/>
              </a:rPr>
              <a:t> devote </a:t>
            </a:r>
            <a:r>
              <a:rPr lang="en-US" sz="2000" b="1" dirty="0">
                <a:solidFill>
                  <a:schemeClr val="tx2"/>
                </a:solidFill>
                <a:latin typeface="Arial" panose="020B0604020202020204" pitchFamily="34" charset="0"/>
                <a:cs typeface="Arial" panose="020B0604020202020204" pitchFamily="34" charset="0"/>
              </a:rPr>
              <a:t>its talent </a:t>
            </a:r>
            <a:r>
              <a:rPr lang="bg-BG" sz="2000" b="1" dirty="0">
                <a:solidFill>
                  <a:schemeClr val="tx2"/>
                </a:solidFill>
                <a:latin typeface="Arial" panose="020B0604020202020204" pitchFamily="34" charset="0"/>
                <a:cs typeface="Arial" panose="020B0604020202020204" pitchFamily="34" charset="0"/>
              </a:rPr>
              <a:t>and technology to creat</a:t>
            </a:r>
            <a:r>
              <a:rPr lang="en-US" sz="2000" b="1" dirty="0">
                <a:solidFill>
                  <a:schemeClr val="tx2"/>
                </a:solidFill>
                <a:latin typeface="Arial" panose="020B0604020202020204" pitchFamily="34" charset="0"/>
                <a:cs typeface="Arial" panose="020B0604020202020204" pitchFamily="34" charset="0"/>
              </a:rPr>
              <a:t>ing</a:t>
            </a:r>
            <a:r>
              <a:rPr lang="bg-BG" sz="2000" b="1" dirty="0">
                <a:solidFill>
                  <a:schemeClr val="tx2"/>
                </a:solidFill>
                <a:latin typeface="Arial" panose="020B0604020202020204" pitchFamily="34" charset="0"/>
                <a:cs typeface="Arial" panose="020B0604020202020204" pitchFamily="34" charset="0"/>
              </a:rPr>
              <a:t> superior products and </a:t>
            </a:r>
            <a:r>
              <a:rPr lang="en-US" sz="2000" b="1" dirty="0">
                <a:solidFill>
                  <a:schemeClr val="tx2"/>
                </a:solidFill>
                <a:latin typeface="Arial" panose="020B0604020202020204" pitchFamily="34" charset="0"/>
                <a:cs typeface="Arial" panose="020B0604020202020204" pitchFamily="34" charset="0"/>
              </a:rPr>
              <a:t>services that contribute</a:t>
            </a:r>
            <a:r>
              <a:rPr lang="bg-BG" sz="2000" b="1" dirty="0">
                <a:solidFill>
                  <a:schemeClr val="tx2"/>
                </a:solidFill>
                <a:latin typeface="Arial" panose="020B0604020202020204" pitchFamily="34" charset="0"/>
                <a:cs typeface="Arial" panose="020B0604020202020204" pitchFamily="34" charset="0"/>
              </a:rPr>
              <a:t> to a better global society.”</a:t>
            </a:r>
            <a:r>
              <a:rPr lang="en-US" sz="2000" b="1" dirty="0">
                <a:solidFill>
                  <a:schemeClr val="tx2"/>
                </a:solidFill>
                <a:latin typeface="Arial" panose="020B0604020202020204" pitchFamily="34" charset="0"/>
                <a:cs typeface="Arial" panose="020B0604020202020204" pitchFamily="34" charset="0"/>
              </a:rPr>
              <a:t> </a:t>
            </a:r>
            <a:endParaRPr lang="en-US" sz="2000" b="1" i="0" u="none" strike="noStrike" kern="1200" cap="none" spc="0" baseline="0" dirty="0">
              <a:solidFill>
                <a:schemeClr val="tx2"/>
              </a:solidFill>
              <a:uFillTx/>
              <a:latin typeface="Arial" panose="020B0604020202020204" pitchFamily="34" charset="0"/>
              <a:ea typeface="Calibri" pitchFamily="34"/>
              <a:cs typeface="Arial" panose="020B0604020202020204" pitchFamily="34" charset="0"/>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(Samsung, 2022)</a:t>
            </a:r>
            <a:endParaRPr lang="en-GB" sz="1800" b="0" i="0" u="none" strike="noStrike" kern="1200" cap="none" spc="0" baseline="0" dirty="0">
              <a:solidFill>
                <a:schemeClr val="tx2"/>
              </a:solidFill>
              <a:uFillTx/>
              <a:latin typeface="Calibri"/>
            </a:endParaRPr>
          </a:p>
        </p:txBody>
      </p:sp>
      <p:sp>
        <p:nvSpPr>
          <p:cNvPr id="4" name="TextBox 2">
            <a:extLst>
              <a:ext uri="{FF2B5EF4-FFF2-40B4-BE49-F238E27FC236}">
                <a16:creationId xmlns:a16="http://schemas.microsoft.com/office/drawing/2014/main" id="{083BA9D5-5D25-49F1-BF15-A4C3073A5525}"/>
              </a:ext>
            </a:extLst>
          </p:cNvPr>
          <p:cNvSpPr txBox="1"/>
          <p:nvPr/>
        </p:nvSpPr>
        <p:spPr>
          <a:xfrm>
            <a:off x="1238865" y="1560734"/>
            <a:ext cx="9055513" cy="507831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 was established in </a:t>
            </a:r>
            <a:r>
              <a:rPr lang="en-US" sz="1800" b="1" i="0" u="none" strike="noStrike" kern="1200" cap="none" spc="0" baseline="0" dirty="0">
                <a:solidFill>
                  <a:schemeClr val="tx2"/>
                </a:solidFill>
                <a:uFillTx/>
                <a:latin typeface="Arial" pitchFamily="34"/>
                <a:ea typeface="Calibri" pitchFamily="34"/>
                <a:cs typeface="Arial" pitchFamily="34"/>
              </a:rPr>
              <a:t>1969 in South Korea</a:t>
            </a:r>
            <a:r>
              <a:rPr lang="en-US" sz="1800" b="0" i="0" u="none" strike="noStrike" kern="1200" cap="none" spc="0" baseline="0" dirty="0">
                <a:solidFill>
                  <a:schemeClr val="tx2"/>
                </a:solidFill>
                <a:uFillTx/>
                <a:latin typeface="Arial" pitchFamily="34"/>
                <a:ea typeface="Calibri" pitchFamily="34"/>
                <a:cs typeface="Arial" pitchFamily="34"/>
              </a:rPr>
              <a:t>, and its current headquarters and base of operation are in the South Korean city of Suwon (Samsung,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bg-BG" sz="1800" b="0" i="0" u="none" strike="noStrike" kern="1200" cap="none" spc="0" baseline="0" dirty="0">
                <a:solidFill>
                  <a:schemeClr val="tx2"/>
                </a:solidFill>
                <a:uFillTx/>
                <a:latin typeface="Arial" pitchFamily="34"/>
                <a:ea typeface="Calibri" pitchFamily="34"/>
                <a:cs typeface="Arial" pitchFamily="34"/>
              </a:rPr>
              <a:t>Samsung company</a:t>
            </a:r>
            <a:r>
              <a:rPr lang="en-US" sz="1800" b="0" i="0" u="none" strike="noStrike" kern="1200" cap="none" spc="0" baseline="0" dirty="0">
                <a:solidFill>
                  <a:schemeClr val="tx2"/>
                </a:solidFill>
                <a:uFillTx/>
                <a:latin typeface="Arial" pitchFamily="34"/>
                <a:ea typeface="Calibri" pitchFamily="34"/>
                <a:cs typeface="Arial" pitchFamily="34"/>
              </a:rPr>
              <a:t> is </a:t>
            </a:r>
            <a:r>
              <a:rPr lang="bg-BG" sz="1800" b="1" i="0" u="none" strike="noStrike" kern="1200" cap="none" spc="0" baseline="0" dirty="0">
                <a:solidFill>
                  <a:schemeClr val="tx2"/>
                </a:solidFill>
                <a:uFillTx/>
                <a:latin typeface="Arial" pitchFamily="34"/>
                <a:ea typeface="Calibri" pitchFamily="34"/>
                <a:cs typeface="Arial" pitchFamily="34"/>
              </a:rPr>
              <a:t>the second-largest technology company </a:t>
            </a:r>
            <a:r>
              <a:rPr lang="bg-BG" sz="1800" b="0" i="0" u="none" strike="noStrike" kern="1200" cap="none" spc="0" baseline="0" dirty="0">
                <a:solidFill>
                  <a:schemeClr val="tx2"/>
                </a:solidFill>
                <a:uFillTx/>
                <a:latin typeface="Arial" pitchFamily="34"/>
                <a:ea typeface="Calibri" pitchFamily="34"/>
                <a:cs typeface="Arial" pitchFamily="34"/>
              </a:rPr>
              <a:t>and the </a:t>
            </a:r>
            <a:r>
              <a:rPr lang="bg-BG" sz="1800" b="1" i="0" u="none" strike="noStrike" kern="1200" cap="none" spc="0" baseline="0" dirty="0">
                <a:solidFill>
                  <a:schemeClr val="tx2"/>
                </a:solidFill>
                <a:uFillTx/>
                <a:latin typeface="Arial" pitchFamily="34"/>
                <a:ea typeface="Calibri" pitchFamily="34"/>
                <a:cs typeface="Arial" pitchFamily="34"/>
              </a:rPr>
              <a:t>14th largest </a:t>
            </a:r>
            <a:r>
              <a:rPr lang="bg-BG" sz="1800" b="0" i="0" u="none" strike="noStrike" kern="1200" cap="none" spc="0" baseline="0" dirty="0">
                <a:solidFill>
                  <a:schemeClr val="tx2"/>
                </a:solidFill>
                <a:uFillTx/>
                <a:latin typeface="Arial" pitchFamily="34"/>
                <a:ea typeface="Calibri" pitchFamily="34"/>
                <a:cs typeface="Arial" pitchFamily="34"/>
              </a:rPr>
              <a:t>company in the world</a:t>
            </a:r>
            <a:r>
              <a:rPr lang="en-US" sz="1800" b="0" i="0" u="none" strike="noStrike" kern="1200" cap="none" spc="0" baseline="0" dirty="0">
                <a:solidFill>
                  <a:schemeClr val="tx2"/>
                </a:solidFill>
                <a:uFillTx/>
                <a:latin typeface="Arial" pitchFamily="34"/>
                <a:ea typeface="Calibri" pitchFamily="34"/>
                <a:cs typeface="Arial" pitchFamily="34"/>
              </a:rPr>
              <a:t> (</a:t>
            </a:r>
            <a:r>
              <a:rPr lang="en-GB" sz="1800" b="0" i="0" dirty="0">
                <a:solidFill>
                  <a:schemeClr val="tx2"/>
                </a:solidFill>
                <a:effectLst/>
                <a:latin typeface="Arial" panose="020B0604020202020204" pitchFamily="34" charset="0"/>
              </a:rPr>
              <a:t>Shamout</a:t>
            </a:r>
            <a:r>
              <a:rPr lang="en-GB" dirty="0">
                <a:solidFill>
                  <a:schemeClr val="tx2"/>
                </a:solidFill>
                <a:latin typeface="Arial" panose="020B0604020202020204" pitchFamily="34" charset="0"/>
              </a:rPr>
              <a:t> &amp; </a:t>
            </a:r>
            <a:r>
              <a:rPr lang="en-GB" sz="1800" b="0" i="0" dirty="0">
                <a:solidFill>
                  <a:schemeClr val="tx2"/>
                </a:solidFill>
                <a:effectLst/>
                <a:latin typeface="Arial" panose="020B0604020202020204" pitchFamily="34" charset="0"/>
              </a:rPr>
              <a:t>Elayan</a:t>
            </a:r>
            <a:r>
              <a:rPr lang="en-GB" dirty="0">
                <a:solidFill>
                  <a:schemeClr val="tx2"/>
                </a:solidFill>
                <a:latin typeface="Arial" panose="020B0604020202020204" pitchFamily="34" charset="0"/>
              </a:rPr>
              <a:t>, </a:t>
            </a:r>
            <a:r>
              <a:rPr lang="en-GB" sz="1800" b="0" i="0" dirty="0">
                <a:solidFill>
                  <a:schemeClr val="tx2"/>
                </a:solidFill>
                <a:effectLst/>
                <a:latin typeface="Arial" panose="020B0604020202020204" pitchFamily="34" charset="0"/>
              </a:rPr>
              <a:t>2020).</a:t>
            </a:r>
            <a:endParaRPr lang="en-US" sz="1800" b="0" i="0" u="none" strike="noStrike" kern="1200" cap="none" spc="0" baseline="0" dirty="0">
              <a:solidFill>
                <a:schemeClr val="tx2"/>
              </a:solidFill>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specializes in a production of a wide variety of consumer and industry electronics (appliances, digital media devices, semiconductors, memory chips, and integral systems).</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In 2020 the Korean conglomerate Samsung had </a:t>
            </a:r>
            <a:r>
              <a:rPr lang="en-US" sz="1800" b="1" i="0" u="none" strike="noStrike" kern="1200" cap="none" spc="0" baseline="0" dirty="0">
                <a:solidFill>
                  <a:schemeClr val="tx2"/>
                </a:solidFill>
                <a:uFillTx/>
                <a:latin typeface="Arial" pitchFamily="34"/>
                <a:ea typeface="Calibri" pitchFamily="34"/>
              </a:rPr>
              <a:t>267 937 employees </a:t>
            </a:r>
            <a:r>
              <a:rPr lang="en-US" sz="1800" b="0" i="0" u="none" strike="noStrike" kern="1200" cap="none" spc="0" baseline="0" dirty="0">
                <a:solidFill>
                  <a:schemeClr val="tx2"/>
                </a:solidFill>
                <a:uFillTx/>
                <a:latin typeface="Arial" pitchFamily="34"/>
                <a:ea typeface="Calibri" pitchFamily="34"/>
              </a:rPr>
              <a:t>worldwide (Statista,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a:t>
            </a:r>
            <a:r>
              <a:rPr lang="bg-BG" sz="1800" b="0" i="0" u="none" strike="noStrike" kern="1200" cap="none" spc="0" baseline="0" dirty="0">
                <a:solidFill>
                  <a:schemeClr val="tx2"/>
                </a:solidFill>
                <a:uFillTx/>
                <a:latin typeface="Arial" pitchFamily="34"/>
                <a:ea typeface="Calibri" pitchFamily="34"/>
                <a:cs typeface="Times New Roman" pitchFamily="18"/>
              </a:rPr>
              <a:t> </a:t>
            </a:r>
            <a:r>
              <a:rPr lang="en-US" sz="1800" b="0" i="0" u="none" strike="noStrike" kern="1200" cap="none" spc="0" baseline="0" dirty="0">
                <a:solidFill>
                  <a:schemeClr val="tx2"/>
                </a:solidFill>
                <a:uFillTx/>
                <a:latin typeface="Arial" pitchFamily="34"/>
                <a:ea typeface="Calibri" pitchFamily="34"/>
                <a:cs typeface="Times New Roman" pitchFamily="18"/>
              </a:rPr>
              <a:t>has </a:t>
            </a:r>
            <a:r>
              <a:rPr lang="bg-BG" sz="1800" b="0" i="0" u="none" strike="noStrike" kern="1200" cap="none" spc="0" baseline="0" dirty="0">
                <a:solidFill>
                  <a:schemeClr val="tx2"/>
                </a:solidFill>
                <a:uFillTx/>
                <a:latin typeface="Arial" pitchFamily="34"/>
                <a:ea typeface="Calibri" pitchFamily="34"/>
                <a:cs typeface="Times New Roman" pitchFamily="18"/>
              </a:rPr>
              <a:t>branches in about </a:t>
            </a:r>
            <a:r>
              <a:rPr lang="bg-BG" sz="1800" b="1" i="0" u="none" strike="noStrike" kern="1200" cap="none" spc="0" baseline="0" dirty="0">
                <a:solidFill>
                  <a:schemeClr val="tx2"/>
                </a:solidFill>
                <a:uFillTx/>
                <a:latin typeface="Arial" pitchFamily="34"/>
                <a:ea typeface="Calibri" pitchFamily="34"/>
                <a:cs typeface="Times New Roman" pitchFamily="18"/>
              </a:rPr>
              <a:t>79 countries</a:t>
            </a:r>
            <a:r>
              <a:rPr lang="en-GB" b="1" dirty="0">
                <a:solidFill>
                  <a:schemeClr val="tx2"/>
                </a:solidFill>
                <a:latin typeface="Arial" pitchFamily="34"/>
                <a:ea typeface="Calibri" pitchFamily="34"/>
                <a:cs typeface="Times New Roman" pitchFamily="18"/>
              </a:rPr>
              <a:t>.</a:t>
            </a:r>
            <a:endParaRPr lang="en-GB" sz="1800" b="0" i="0" u="none" strike="noStrike" kern="1200" cap="none" spc="0" baseline="0" dirty="0">
              <a:uFillTx/>
              <a:latin typeface="Calibri" pitchFamily="34"/>
              <a:ea typeface="Calibri" pitchFamily="34"/>
              <a:cs typeface="Times New Roman" pitchFamily="18"/>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solidFill>
                <a:srgbClr val="202124"/>
              </a:solidFill>
              <a:uFillTx/>
              <a:latin typeface="Arial" pitchFamily="34"/>
              <a:ea typeface="Calibri"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AA26C420-25CA-4D0B-B67E-7B9AD5035EAE}"/>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640401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231FCB-9D45-4A2E-8544-FEAF919B6188}"/>
              </a:ext>
            </a:extLst>
          </p:cNvPr>
          <p:cNvPicPr>
            <a:picLocks noChangeAspect="1"/>
          </p:cNvPicPr>
          <p:nvPr/>
        </p:nvPicPr>
        <p:blipFill rotWithShape="1">
          <a:blip r:embed="rId3"/>
          <a:srcRect l="22745" r="3740" b="-2"/>
          <a:stretch/>
        </p:blipFill>
        <p:spPr>
          <a:xfrm>
            <a:off x="20" y="975"/>
            <a:ext cx="7552924" cy="6858000"/>
          </a:xfrm>
          <a:prstGeom prst="rect">
            <a:avLst/>
          </a:prstGeom>
        </p:spPr>
      </p:pic>
      <p:pic>
        <p:nvPicPr>
          <p:cNvPr id="99" name="Picture 98">
            <a:extLst>
              <a:ext uri="{FF2B5EF4-FFF2-40B4-BE49-F238E27FC236}">
                <a16:creationId xmlns:a16="http://schemas.microsoft.com/office/drawing/2014/main" id="{D1CEED38-66FC-4D91-86AF-A99BDCEF96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Subtitle 2">
            <a:extLst>
              <a:ext uri="{FF2B5EF4-FFF2-40B4-BE49-F238E27FC236}">
                <a16:creationId xmlns:a16="http://schemas.microsoft.com/office/drawing/2014/main" id="{5549B536-088D-4E68-A51E-FC358A5C3E7F}"/>
              </a:ext>
            </a:extLst>
          </p:cNvPr>
          <p:cNvSpPr>
            <a:spLocks noGrp="1"/>
          </p:cNvSpPr>
          <p:nvPr>
            <p:ph type="subTitle" idx="1"/>
          </p:nvPr>
        </p:nvSpPr>
        <p:spPr>
          <a:xfrm>
            <a:off x="7905134" y="914400"/>
            <a:ext cx="4012545" cy="4876799"/>
          </a:xfrm>
        </p:spPr>
        <p:txBody>
          <a:bodyPr vert="horz" lIns="91440" tIns="45720" rIns="91440" bIns="45720" rtlCol="0" anchor="t">
            <a:normAutofit/>
          </a:bodyPr>
          <a:lstStyle/>
          <a:p>
            <a:pPr>
              <a:lnSpc>
                <a:spcPct val="90000"/>
              </a:lnSpc>
            </a:pPr>
            <a:r>
              <a:rPr lang="en-US" sz="600" dirty="0"/>
              <a:t> </a:t>
            </a:r>
          </a:p>
          <a:p>
            <a:pPr>
              <a:lnSpc>
                <a:spcPct val="90000"/>
              </a:lnSpc>
            </a:pPr>
            <a:endParaRPr lang="en-US" sz="600" dirty="0"/>
          </a:p>
          <a:p>
            <a:pPr>
              <a:lnSpc>
                <a:spcPct val="90000"/>
              </a:lnSpc>
            </a:pPr>
            <a:r>
              <a:rPr lang="en-US" sz="1600" dirty="0"/>
              <a:t>Effective communication is a necessary condition for successfully planning, organizing, leading, and controlling. Communication is vital to organizations—it’s how we coordinate actions and achieve goals</a:t>
            </a:r>
            <a:r>
              <a:rPr lang="en-US" sz="1600" b="0" i="0" dirty="0"/>
              <a:t> It is defined in  </a:t>
            </a:r>
            <a:r>
              <a:rPr lang="en-US" sz="1600" b="0" i="1" dirty="0"/>
              <a:t>Merriam-Webster’s</a:t>
            </a:r>
            <a:r>
              <a:rPr lang="en-US" sz="1600" b="0" i="0" dirty="0"/>
              <a:t> dictionary as “a process by which information is exchanged between individuals through a common system of symbols, signs, or behavior. ”Merriam</a:t>
            </a:r>
            <a:r>
              <a:rPr lang="en-US" sz="1600" b="0" i="1" dirty="0"/>
              <a:t>-Webster online dictionary</a:t>
            </a:r>
            <a:r>
              <a:rPr lang="en-US" sz="1600" b="0" i="0" dirty="0"/>
              <a:t>. (2008). Retrieved December 1, 2008, from </a:t>
            </a:r>
            <a:r>
              <a:rPr lang="en-US" sz="1600" b="0" i="0" u="sng" dirty="0">
                <a:hlinkClick r:id="rId5">
                  <a:extLst>
                    <a:ext uri="{A12FA001-AC4F-418D-AE19-62706E023703}">
                      <ahyp:hlinkClr xmlns:ahyp="http://schemas.microsoft.com/office/drawing/2018/hyperlinkcolor" val="tx"/>
                    </a:ext>
                  </a:extLst>
                </a:hlinkClick>
              </a:rPr>
              <a:t>http://www.merriam-webster.com/dictionary/communication</a:t>
            </a:r>
            <a:r>
              <a:rPr lang="en-US" sz="1600" b="0" i="0" dirty="0"/>
              <a:t>.</a:t>
            </a:r>
            <a:r>
              <a:rPr lang="en-US" sz="1600" dirty="0"/>
              <a:t> </a:t>
            </a:r>
          </a:p>
          <a:p>
            <a:pPr>
              <a:lnSpc>
                <a:spcPct val="90000"/>
              </a:lnSpc>
            </a:pPr>
            <a:endParaRPr lang="en-US" sz="1600" dirty="0"/>
          </a:p>
          <a:p>
            <a:pPr>
              <a:lnSpc>
                <a:spcPct val="90000"/>
              </a:lnSpc>
            </a:pPr>
            <a:endParaRPr lang="en-US" sz="600" dirty="0"/>
          </a:p>
        </p:txBody>
      </p:sp>
      <p:sp>
        <p:nvSpPr>
          <p:cNvPr id="5" name="TextBox 4">
            <a:extLst>
              <a:ext uri="{FF2B5EF4-FFF2-40B4-BE49-F238E27FC236}">
                <a16:creationId xmlns:a16="http://schemas.microsoft.com/office/drawing/2014/main" id="{00D1AF85-665D-4899-A94B-FC29B4E08362}"/>
              </a:ext>
            </a:extLst>
          </p:cNvPr>
          <p:cNvSpPr txBox="1"/>
          <p:nvPr/>
        </p:nvSpPr>
        <p:spPr>
          <a:xfrm>
            <a:off x="9283148" y="6303597"/>
            <a:ext cx="2769704" cy="369332"/>
          </a:xfrm>
          <a:prstGeom prst="rect">
            <a:avLst/>
          </a:prstGeom>
          <a:noFill/>
        </p:spPr>
        <p:txBody>
          <a:bodyPr wrap="square" rtlCol="0">
            <a:spAutoFit/>
          </a:bodyPr>
          <a:lstStyle/>
          <a:p>
            <a:pPr marL="0" marR="0" lvl="0" indent="0" algn="l" defTabSz="457200" rtl="0" eaLnBrk="1" fontAlgn="auto" latinLnBrk="0" hangingPunct="1">
              <a:spcBef>
                <a:spcPts val="0"/>
              </a:spcBef>
              <a:spcAft>
                <a:spcPts val="600"/>
              </a:spcAft>
              <a:buClrTx/>
              <a:buSzTx/>
              <a:buFontTx/>
              <a:buNone/>
              <a:tabLst/>
              <a:defRPr/>
            </a:pPr>
            <a:r>
              <a:rPr kumimoji="0" lang="en-GB"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Online(Christing A .2021) </a:t>
            </a:r>
          </a:p>
        </p:txBody>
      </p:sp>
      <p:sp>
        <p:nvSpPr>
          <p:cNvPr id="2" name="Slide Number Placeholder 1">
            <a:extLst>
              <a:ext uri="{FF2B5EF4-FFF2-40B4-BE49-F238E27FC236}">
                <a16:creationId xmlns:a16="http://schemas.microsoft.com/office/drawing/2014/main" id="{6015EDFC-5517-4706-B1A3-12F66CD10CF1}"/>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10601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7F03CC-2ACD-4264-AA2A-017551D17D3A}"/>
              </a:ext>
            </a:extLst>
          </p:cNvPr>
          <p:cNvPicPr>
            <a:picLocks noChangeAspect="1"/>
          </p:cNvPicPr>
          <p:nvPr/>
        </p:nvPicPr>
        <p:blipFill>
          <a:blip r:embed="rId2"/>
          <a:stretch>
            <a:fillRect/>
          </a:stretch>
        </p:blipFill>
        <p:spPr>
          <a:xfrm>
            <a:off x="3576511" y="2983230"/>
            <a:ext cx="4639655" cy="3840480"/>
          </a:xfrm>
          <a:prstGeom prst="rect">
            <a:avLst/>
          </a:prstGeom>
        </p:spPr>
      </p:pic>
      <p:sp>
        <p:nvSpPr>
          <p:cNvPr id="4" name="TextBox 3">
            <a:extLst>
              <a:ext uri="{FF2B5EF4-FFF2-40B4-BE49-F238E27FC236}">
                <a16:creationId xmlns:a16="http://schemas.microsoft.com/office/drawing/2014/main" id="{38BE56BE-0B17-484B-AF9F-1AD53D17C060}"/>
              </a:ext>
            </a:extLst>
          </p:cNvPr>
          <p:cNvSpPr txBox="1"/>
          <p:nvPr/>
        </p:nvSpPr>
        <p:spPr>
          <a:xfrm>
            <a:off x="3015384" y="120372"/>
            <a:ext cx="4830168" cy="461665"/>
          </a:xfrm>
          <a:prstGeom prst="rect">
            <a:avLst/>
          </a:prstGeom>
          <a:noFill/>
        </p:spPr>
        <p:txBody>
          <a:bodyPr wrap="non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Communication in Organization</a:t>
            </a:r>
          </a:p>
        </p:txBody>
      </p:sp>
      <p:sp>
        <p:nvSpPr>
          <p:cNvPr id="5" name="TextBox 4">
            <a:extLst>
              <a:ext uri="{FF2B5EF4-FFF2-40B4-BE49-F238E27FC236}">
                <a16:creationId xmlns:a16="http://schemas.microsoft.com/office/drawing/2014/main" id="{7A9A8883-403C-4762-A0FC-A13E0BE70517}"/>
              </a:ext>
            </a:extLst>
          </p:cNvPr>
          <p:cNvSpPr txBox="1"/>
          <p:nvPr/>
        </p:nvSpPr>
        <p:spPr>
          <a:xfrm>
            <a:off x="0" y="779690"/>
            <a:ext cx="11909966" cy="1685846"/>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w Cen MT" panose="020B0602020104020603"/>
                <a:ea typeface="+mn-ea"/>
                <a:cs typeface="+mn-cs"/>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Research</a:t>
            </a:r>
            <a:r>
              <a:rPr kumimoji="0" lang="en-GB"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also shows that lateral communication done between peers can influence important organizational outcomes</a:t>
            </a:r>
          </a:p>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such as turnover.</a:t>
            </a:r>
          </a:p>
        </p:txBody>
      </p:sp>
      <p:sp>
        <p:nvSpPr>
          <p:cNvPr id="6" name="TextBox 5">
            <a:extLst>
              <a:ext uri="{FF2B5EF4-FFF2-40B4-BE49-F238E27FC236}">
                <a16:creationId xmlns:a16="http://schemas.microsoft.com/office/drawing/2014/main" id="{B9FA3EE7-1A41-473A-A4F9-AC65BA4EEBAF}"/>
              </a:ext>
            </a:extLst>
          </p:cNvPr>
          <p:cNvSpPr txBox="1"/>
          <p:nvPr/>
        </p:nvSpPr>
        <p:spPr>
          <a:xfrm>
            <a:off x="9183757" y="5923722"/>
            <a:ext cx="2332382" cy="646331"/>
          </a:xfrm>
          <a:prstGeom prst="rect">
            <a:avLst/>
          </a:prstGeom>
          <a:noFill/>
        </p:spPr>
        <p:txBody>
          <a:bodyPr wrap="square" rtlCol="0">
            <a:spAutoFit/>
          </a:bodyPr>
          <a:lstStyle/>
          <a:p>
            <a:r>
              <a:rPr kumimoji="0" lang="en-GB" sz="18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(Krackhardt, D., &amp; Porter, L. W. 1986).</a:t>
            </a:r>
            <a:endParaRPr lang="en-GB" dirty="0">
              <a:solidFill>
                <a:schemeClr val="tx2"/>
              </a:solidFill>
            </a:endParaRPr>
          </a:p>
        </p:txBody>
      </p:sp>
      <p:sp>
        <p:nvSpPr>
          <p:cNvPr id="2" name="Slide Number Placeholder 1">
            <a:extLst>
              <a:ext uri="{FF2B5EF4-FFF2-40B4-BE49-F238E27FC236}">
                <a16:creationId xmlns:a16="http://schemas.microsoft.com/office/drawing/2014/main" id="{90BE82AA-2A6C-4F9C-AD13-7595E919D12C}"/>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82688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93E3-C100-4DB3-B978-3C538DC2B03B}"/>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MODELS OF COMMUNICATION</a:t>
            </a:r>
          </a:p>
        </p:txBody>
      </p:sp>
      <p:graphicFrame>
        <p:nvGraphicFramePr>
          <p:cNvPr id="23" name="Content Placeholder 2">
            <a:extLst>
              <a:ext uri="{FF2B5EF4-FFF2-40B4-BE49-F238E27FC236}">
                <a16:creationId xmlns:a16="http://schemas.microsoft.com/office/drawing/2014/main" id="{4D707F48-9364-C27E-0778-DDC93AF1CD5B}"/>
              </a:ext>
            </a:extLst>
          </p:cNvPr>
          <p:cNvGraphicFramePr>
            <a:graphicFrameLocks noGrp="1"/>
          </p:cNvGraphicFramePr>
          <p:nvPr>
            <p:ph idx="1"/>
            <p:extLst>
              <p:ext uri="{D42A27DB-BD31-4B8C-83A1-F6EECF244321}">
                <p14:modId xmlns:p14="http://schemas.microsoft.com/office/powerpoint/2010/main" val="697012332"/>
              </p:ext>
            </p:extLst>
          </p:nvPr>
        </p:nvGraphicFramePr>
        <p:xfrm>
          <a:off x="550862" y="1669774"/>
          <a:ext cx="11090275" cy="476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6C864C6-CFF3-45E4-A0B8-38C7F1F37F5D}"/>
              </a:ext>
            </a:extLst>
          </p:cNvPr>
          <p:cNvSpPr txBox="1"/>
          <p:nvPr/>
        </p:nvSpPr>
        <p:spPr>
          <a:xfrm flipH="1">
            <a:off x="9607825" y="6069496"/>
            <a:ext cx="271669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(Oyero, O.,2010)</a:t>
            </a:r>
          </a:p>
        </p:txBody>
      </p:sp>
      <p:sp>
        <p:nvSpPr>
          <p:cNvPr id="3" name="Slide Number Placeholder 2">
            <a:extLst>
              <a:ext uri="{FF2B5EF4-FFF2-40B4-BE49-F238E27FC236}">
                <a16:creationId xmlns:a16="http://schemas.microsoft.com/office/drawing/2014/main" id="{2E54B029-B20E-4CBC-ABD8-AC51285121EA}"/>
              </a:ext>
            </a:extLst>
          </p:cNvPr>
          <p:cNvSpPr>
            <a:spLocks noGrp="1"/>
          </p:cNvSpPr>
          <p:nvPr>
            <p:ph type="sldNum" sz="quarter" idx="12"/>
          </p:nvPr>
        </p:nvSpPr>
        <p:spPr/>
        <p:txBody>
          <a:bodyPr/>
          <a:lstStyle/>
          <a:p>
            <a:fld id="{DBA1B0FB-D917-4C8C-928F-313BD683BF39}" type="slidenum">
              <a:rPr lang="en-US" smtClean="0"/>
              <a:t>7</a:t>
            </a:fld>
            <a:endParaRPr lang="en-US"/>
          </a:p>
        </p:txBody>
      </p:sp>
    </p:spTree>
    <p:extLst>
      <p:ext uri="{BB962C8B-B14F-4D97-AF65-F5344CB8AC3E}">
        <p14:creationId xmlns:p14="http://schemas.microsoft.com/office/powerpoint/2010/main" val="1317156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3F94-B2E3-4A22-B636-AA88E1FBE3A9}"/>
              </a:ext>
            </a:extLst>
          </p:cNvPr>
          <p:cNvSpPr>
            <a:spLocks noGrp="1"/>
          </p:cNvSpPr>
          <p:nvPr>
            <p:ph type="title"/>
          </p:nvPr>
        </p:nvSpPr>
        <p:spPr>
          <a:xfrm>
            <a:off x="550863" y="550800"/>
            <a:ext cx="7308850" cy="986400"/>
          </a:xfrm>
        </p:spPr>
        <p:txBody>
          <a:bodyPr wrap="square" anchor="ctr">
            <a:normAutofit fontScale="90000"/>
          </a:bodyPr>
          <a:lstStyle/>
          <a:p>
            <a:pPr>
              <a:lnSpc>
                <a:spcPct val="90000"/>
              </a:lnSpc>
            </a:pPr>
            <a:r>
              <a:rPr lang="en-GB" sz="3400" dirty="0">
                <a:latin typeface="Arial" panose="020B0604020202020204" pitchFamily="34" charset="0"/>
                <a:cs typeface="Arial" panose="020B0604020202020204" pitchFamily="34" charset="0"/>
              </a:rPr>
              <a:t>THE ORGANIZATION SHOULD USE THE SCHRAMM’S INTERACTIVE MODEL</a:t>
            </a:r>
          </a:p>
        </p:txBody>
      </p:sp>
      <p:graphicFrame>
        <p:nvGraphicFramePr>
          <p:cNvPr id="36" name="Content Placeholder 6">
            <a:extLst>
              <a:ext uri="{FF2B5EF4-FFF2-40B4-BE49-F238E27FC236}">
                <a16:creationId xmlns:a16="http://schemas.microsoft.com/office/drawing/2014/main" id="{E1451E77-F008-3BA5-F4C0-ACD1BBA92917}"/>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1602000-C0AC-4406-8491-31C5957483F7}"/>
              </a:ext>
            </a:extLst>
          </p:cNvPr>
          <p:cNvSpPr txBox="1"/>
          <p:nvPr/>
        </p:nvSpPr>
        <p:spPr>
          <a:xfrm>
            <a:off x="9183757" y="6294783"/>
            <a:ext cx="20143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(Adopted from QS Study 2022)</a:t>
            </a:r>
            <a:endParaRPr kumimoji="0" lang="en-GB" sz="1400" b="0" i="0" u="none" strike="noStrike" kern="1200" cap="none" spc="0" normalizeH="0" baseline="0" noProof="0" dirty="0">
              <a:ln>
                <a:noFill/>
              </a:ln>
              <a:solidFill>
                <a:schemeClr val="tx2"/>
              </a:solidFill>
              <a:effectLst/>
              <a:uLnTx/>
              <a:uFillTx/>
              <a:latin typeface="Source Sans Pro"/>
              <a:ea typeface="+mn-ea"/>
              <a:cs typeface="+mn-cs"/>
            </a:endParaRPr>
          </a:p>
        </p:txBody>
      </p:sp>
      <p:sp>
        <p:nvSpPr>
          <p:cNvPr id="3" name="Slide Number Placeholder 2">
            <a:extLst>
              <a:ext uri="{FF2B5EF4-FFF2-40B4-BE49-F238E27FC236}">
                <a16:creationId xmlns:a16="http://schemas.microsoft.com/office/drawing/2014/main" id="{E3EC27B0-9EB9-4C07-841D-3ECAB0042D8A}"/>
              </a:ext>
            </a:extLst>
          </p:cNvPr>
          <p:cNvSpPr>
            <a:spLocks noGrp="1"/>
          </p:cNvSpPr>
          <p:nvPr>
            <p:ph type="sldNum" sz="quarter" idx="12"/>
          </p:nvPr>
        </p:nvSpPr>
        <p:spPr/>
        <p:txBody>
          <a:bodyPr/>
          <a:lstStyle/>
          <a:p>
            <a:fld id="{DBA1B0FB-D917-4C8C-928F-313BD683BF39}" type="slidenum">
              <a:rPr lang="en-US" smtClean="0"/>
              <a:t>8</a:t>
            </a:fld>
            <a:endParaRPr lang="en-US"/>
          </a:p>
        </p:txBody>
      </p:sp>
    </p:spTree>
    <p:extLst>
      <p:ext uri="{BB962C8B-B14F-4D97-AF65-F5344CB8AC3E}">
        <p14:creationId xmlns:p14="http://schemas.microsoft.com/office/powerpoint/2010/main" val="1194213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F0112-E4F3-0040-9CE9-3AAF54C252F2}"/>
              </a:ext>
            </a:extLst>
          </p:cNvPr>
          <p:cNvSpPr>
            <a:spLocks noGrp="1"/>
          </p:cNvSpPr>
          <p:nvPr>
            <p:ph type="ctrTitle"/>
          </p:nvPr>
        </p:nvSpPr>
        <p:spPr>
          <a:xfrm>
            <a:off x="838200" y="461339"/>
            <a:ext cx="10606072" cy="1900861"/>
          </a:xfrm>
        </p:spPr>
        <p:txBody>
          <a:bodyPr vert="horz" lIns="91440" tIns="45720" rIns="91440" bIns="45720" rtlCol="0" anchor="ctr">
            <a:normAutofit/>
          </a:bodyPr>
          <a:lstStyle/>
          <a:p>
            <a:pPr algn="ctr"/>
            <a:r>
              <a:rPr lang="en-US" dirty="0">
                <a:latin typeface="Arial" panose="020B0604020202020204" pitchFamily="34" charset="0"/>
                <a:cs typeface="Arial" panose="020B0604020202020204" pitchFamily="34" charset="0"/>
              </a:rPr>
              <a:t>BARRIERS OF EFFECTIVE COMMUNICATION</a:t>
            </a:r>
          </a:p>
        </p:txBody>
      </p:sp>
      <p:sp>
        <p:nvSpPr>
          <p:cNvPr id="3" name="Subtitle 2">
            <a:extLst>
              <a:ext uri="{FF2B5EF4-FFF2-40B4-BE49-F238E27FC236}">
                <a16:creationId xmlns:a16="http://schemas.microsoft.com/office/drawing/2014/main" id="{934360FB-7870-F94B-8012-223A660EFC0C}"/>
              </a:ext>
            </a:extLst>
          </p:cNvPr>
          <p:cNvSpPr>
            <a:spLocks noGrp="1"/>
          </p:cNvSpPr>
          <p:nvPr>
            <p:ph type="subTitle" idx="1"/>
          </p:nvPr>
        </p:nvSpPr>
        <p:spPr>
          <a:xfrm>
            <a:off x="510363" y="2366921"/>
            <a:ext cx="5922335" cy="4029740"/>
          </a:xfrm>
        </p:spPr>
        <p:txBody>
          <a:bodyPr vert="horz" lIns="91440" tIns="45720" rIns="91440" bIns="45720" rtlCol="0">
            <a:normAutofit/>
          </a:bodyPr>
          <a:lstStyle/>
          <a:p>
            <a:pPr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Effective communication with stakeholders helps to help the organization comprehend those that will be impacted by the work, how they should access and comprehend information about the company, and allows the organization to understand those that will be impacted by the project. Whenever you consider the various elements that can go in the way of efficient communication, it can be more difficult than you believe.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Language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Lack of experience </a:t>
            </a: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400" dirty="0"/>
          </a:p>
          <a:p>
            <a:pPr marL="342900" indent="-228600" algn="l">
              <a:lnSpc>
                <a:spcPct val="100000"/>
              </a:lnSpc>
              <a:buFont typeface="Arial" panose="020B0604020202020204" pitchFamily="34" charset="0"/>
              <a:buChar char="•"/>
            </a:pPr>
            <a:endParaRPr lang="en-US" sz="1400" dirty="0"/>
          </a:p>
        </p:txBody>
      </p:sp>
      <p:pic>
        <p:nvPicPr>
          <p:cNvPr id="4" name="Picture 3" descr="Focused view of the table with blurred lights in the background">
            <a:extLst>
              <a:ext uri="{FF2B5EF4-FFF2-40B4-BE49-F238E27FC236}">
                <a16:creationId xmlns:a16="http://schemas.microsoft.com/office/drawing/2014/main" id="{3B408BD8-9E48-2627-0A43-19B9932BCAFF}"/>
              </a:ext>
            </a:extLst>
          </p:cNvPr>
          <p:cNvPicPr>
            <a:picLocks noChangeAspect="1"/>
          </p:cNvPicPr>
          <p:nvPr/>
        </p:nvPicPr>
        <p:blipFill rotWithShape="1">
          <a:blip r:embed="rId2"/>
          <a:srcRect r="6078" b="-2"/>
          <a:stretch/>
        </p:blipFill>
        <p:spPr>
          <a:xfrm>
            <a:off x="6626806" y="2590801"/>
            <a:ext cx="4817466" cy="3423812"/>
          </a:xfrm>
          <a:prstGeom prst="rect">
            <a:avLst/>
          </a:prstGeom>
        </p:spPr>
      </p:pic>
      <p:sp>
        <p:nvSpPr>
          <p:cNvPr id="5" name="Slide Number Placeholder 4">
            <a:extLst>
              <a:ext uri="{FF2B5EF4-FFF2-40B4-BE49-F238E27FC236}">
                <a16:creationId xmlns:a16="http://schemas.microsoft.com/office/drawing/2014/main" id="{20F9A067-81E0-49DA-93A1-759E8B2E0578}"/>
              </a:ext>
            </a:extLst>
          </p:cNvPr>
          <p:cNvSpPr>
            <a:spLocks noGrp="1"/>
          </p:cNvSpPr>
          <p:nvPr>
            <p:ph type="sldNum" sz="quarter" idx="12"/>
          </p:nvPr>
        </p:nvSpPr>
        <p:spPr/>
        <p:txBody>
          <a:bodyPr/>
          <a:lstStyle/>
          <a:p>
            <a:fld id="{DBA1B0FB-D917-4C8C-928F-313BD683BF39}" type="slidenum">
              <a:rPr lang="en-US" smtClean="0"/>
              <a:t>9</a:t>
            </a:fld>
            <a:endParaRPr lang="en-US"/>
          </a:p>
        </p:txBody>
      </p:sp>
    </p:spTree>
    <p:extLst>
      <p:ext uri="{BB962C8B-B14F-4D97-AF65-F5344CB8AC3E}">
        <p14:creationId xmlns:p14="http://schemas.microsoft.com/office/powerpoint/2010/main" val="299431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0D3A-895A-9E42-9FC7-2A2ACFF54206}"/>
              </a:ext>
            </a:extLst>
          </p:cNvPr>
          <p:cNvSpPr>
            <a:spLocks noGrp="1"/>
          </p:cNvSpPr>
          <p:nvPr>
            <p:ph type="title"/>
          </p:nvPr>
        </p:nvSpPr>
        <p:spPr/>
        <p:txBody>
          <a:bodyPr/>
          <a:lstStyle/>
          <a:p>
            <a:pPr algn="ctr"/>
            <a:r>
              <a:rPr lang="en-US" dirty="0"/>
              <a:t>LANGUAGE</a:t>
            </a:r>
          </a:p>
        </p:txBody>
      </p:sp>
      <p:sp>
        <p:nvSpPr>
          <p:cNvPr id="3" name="Content Placeholder 2">
            <a:extLst>
              <a:ext uri="{FF2B5EF4-FFF2-40B4-BE49-F238E27FC236}">
                <a16:creationId xmlns:a16="http://schemas.microsoft.com/office/drawing/2014/main" id="{4C74694B-7755-8947-A835-6EE44D9F16C8}"/>
              </a:ext>
            </a:extLst>
          </p:cNvPr>
          <p:cNvSpPr>
            <a:spLocks noGrp="1"/>
          </p:cNvSpPr>
          <p:nvPr>
            <p:ph idx="1"/>
          </p:nvPr>
        </p:nvSpPr>
        <p:spPr/>
        <p:txBody>
          <a:bodyPr>
            <a:normAutofit/>
          </a:bodyPr>
          <a:lstStyle/>
          <a:p>
            <a:pPr marL="0" indent="0">
              <a:buNone/>
            </a:pPr>
            <a:r>
              <a:rPr lang="en-US" dirty="0"/>
              <a:t>Samsung hires a lot of their employees from other countries like Bangladesh, Poland, and Malaysia because it’s cheaper and they got a stronger I.Q in compering who they make the perfect employee for Samsung. </a:t>
            </a:r>
          </a:p>
          <a:p>
            <a:pPr marL="0" indent="0">
              <a:buNone/>
            </a:pPr>
            <a:r>
              <a:rPr lang="en-US" dirty="0"/>
              <a:t>But due to their strong dialect, it’s very hard for them to understand and communicate with another teammate which has a greater impact on the team and on the company.</a:t>
            </a:r>
          </a:p>
        </p:txBody>
      </p:sp>
      <p:sp>
        <p:nvSpPr>
          <p:cNvPr id="4" name="TextBox 3">
            <a:extLst>
              <a:ext uri="{FF2B5EF4-FFF2-40B4-BE49-F238E27FC236}">
                <a16:creationId xmlns:a16="http://schemas.microsoft.com/office/drawing/2014/main" id="{229E784D-6429-194A-846A-7A04C71EF9F7}"/>
              </a:ext>
            </a:extLst>
          </p:cNvPr>
          <p:cNvSpPr txBox="1"/>
          <p:nvPr/>
        </p:nvSpPr>
        <p:spPr>
          <a:xfrm>
            <a:off x="492642" y="5715000"/>
            <a:ext cx="842275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Warner, J.C., Fahey, S. and Training Solutions Group Pty. Ltd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Effective team communication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Mudgeeraba</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Qld.: Team Publications.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21579BE2-CBFD-48F0-98D4-70C4940FE5FB}"/>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1821201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B92C-F869-F042-B72B-1A43F17ADE96}"/>
              </a:ext>
            </a:extLst>
          </p:cNvPr>
          <p:cNvSpPr>
            <a:spLocks noGrp="1"/>
          </p:cNvSpPr>
          <p:nvPr>
            <p:ph type="title"/>
          </p:nvPr>
        </p:nvSpPr>
        <p:spPr/>
        <p:txBody>
          <a:bodyPr/>
          <a:lstStyle/>
          <a:p>
            <a:pPr algn="ctr"/>
            <a:r>
              <a:rPr lang="en-US" dirty="0"/>
              <a:t>LACK OF EXPERIENCE</a:t>
            </a:r>
          </a:p>
        </p:txBody>
      </p:sp>
      <p:sp>
        <p:nvSpPr>
          <p:cNvPr id="3" name="Content Placeholder 2">
            <a:extLst>
              <a:ext uri="{FF2B5EF4-FFF2-40B4-BE49-F238E27FC236}">
                <a16:creationId xmlns:a16="http://schemas.microsoft.com/office/drawing/2014/main" id="{A39B91CB-B787-8841-A24D-E963AE45A64B}"/>
              </a:ext>
            </a:extLst>
          </p:cNvPr>
          <p:cNvSpPr>
            <a:spLocks noGrp="1"/>
          </p:cNvSpPr>
          <p:nvPr>
            <p:ph idx="1"/>
          </p:nvPr>
        </p:nvSpPr>
        <p:spPr/>
        <p:txBody>
          <a:bodyPr/>
          <a:lstStyle/>
          <a:p>
            <a:pPr marL="0" indent="0">
              <a:buNone/>
            </a:pPr>
            <a:r>
              <a:rPr lang="en-US" dirty="0"/>
              <a:t>Due to the lack of experience du to them not having the appropriate training, they don’t know how things work in the company and hoe the company move about things. So, they normally have everything scripted for them, explaining what they need to do but by the company doing that, its cost the company time and money and as we all know. Time is money. </a:t>
            </a:r>
          </a:p>
        </p:txBody>
      </p:sp>
      <p:sp>
        <p:nvSpPr>
          <p:cNvPr id="4" name="TextBox 3">
            <a:extLst>
              <a:ext uri="{FF2B5EF4-FFF2-40B4-BE49-F238E27FC236}">
                <a16:creationId xmlns:a16="http://schemas.microsoft.com/office/drawing/2014/main" id="{E1B85083-3E0E-FC43-AC90-EBF21A91520E}"/>
              </a:ext>
            </a:extLst>
          </p:cNvPr>
          <p:cNvSpPr txBox="1"/>
          <p:nvPr/>
        </p:nvSpPr>
        <p:spPr>
          <a:xfrm>
            <a:off x="597877" y="5556738"/>
            <a:ext cx="828235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Berger, M.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Cross-cultural team building : guidelines for more effective communication and negotiation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London ; New York: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Mcgraw-Hill</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36DF96F7-8903-4009-A456-33800F1F78BD}"/>
              </a:ext>
            </a:extLst>
          </p:cNvPr>
          <p:cNvSpPr>
            <a:spLocks noGrp="1"/>
          </p:cNvSpPr>
          <p:nvPr>
            <p:ph type="sldNum" sz="quarter" idx="12"/>
          </p:nvPr>
        </p:nvSpPr>
        <p:spPr/>
        <p:txBody>
          <a:bodyPr/>
          <a:lstStyle/>
          <a:p>
            <a:fld id="{DBA1B0FB-D917-4C8C-928F-313BD683BF39}" type="slidenum">
              <a:rPr lang="en-US" smtClean="0"/>
              <a:t>11</a:t>
            </a:fld>
            <a:endParaRPr lang="en-US"/>
          </a:p>
        </p:txBody>
      </p:sp>
    </p:spTree>
    <p:extLst>
      <p:ext uri="{BB962C8B-B14F-4D97-AF65-F5344CB8AC3E}">
        <p14:creationId xmlns:p14="http://schemas.microsoft.com/office/powerpoint/2010/main" val="1814850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43A062-96E9-4496-8E0D-AE4EB38254EA}"/>
              </a:ext>
            </a:extLst>
          </p:cNvPr>
          <p:cNvSpPr>
            <a:spLocks noGrp="1"/>
          </p:cNvSpPr>
          <p:nvPr>
            <p:ph type="title"/>
          </p:nvPr>
        </p:nvSpPr>
        <p:spPr>
          <a:xfrm>
            <a:off x="825909" y="808055"/>
            <a:ext cx="3979205" cy="1453363"/>
          </a:xfrm>
        </p:spPr>
        <p:txBody>
          <a:bodyPr>
            <a:normAutofit/>
          </a:bodyPr>
          <a:lstStyle/>
          <a:p>
            <a:pPr>
              <a:lnSpc>
                <a:spcPct val="90000"/>
              </a:lnSpc>
            </a:pPr>
            <a:r>
              <a:rPr lang="en-GB" sz="1700">
                <a:latin typeface="Arial" panose="020B0604020202020204" pitchFamily="34" charset="0"/>
                <a:cs typeface="Arial" panose="020B0604020202020204" pitchFamily="34" charset="0"/>
              </a:rPr>
              <a:t>Stakeholders and channels of communication</a:t>
            </a:r>
            <a:br>
              <a:rPr lang="en-GB" sz="1700"/>
            </a:br>
            <a:br>
              <a:rPr lang="en-GB" sz="1700"/>
            </a:br>
            <a:endParaRPr lang="en-GB" sz="1700"/>
          </a:p>
        </p:txBody>
      </p:sp>
      <p:sp>
        <p:nvSpPr>
          <p:cNvPr id="6" name="Content Placeholder 5">
            <a:extLst>
              <a:ext uri="{FF2B5EF4-FFF2-40B4-BE49-F238E27FC236}">
                <a16:creationId xmlns:a16="http://schemas.microsoft.com/office/drawing/2014/main" id="{79C30A7C-50BA-4883-ABBA-3EE27AFDB505}"/>
              </a:ext>
            </a:extLst>
          </p:cNvPr>
          <p:cNvSpPr>
            <a:spLocks noGrp="1"/>
          </p:cNvSpPr>
          <p:nvPr>
            <p:ph idx="1"/>
          </p:nvPr>
        </p:nvSpPr>
        <p:spPr>
          <a:xfrm>
            <a:off x="802178" y="2261420"/>
            <a:ext cx="4002936" cy="3637935"/>
          </a:xfrm>
        </p:spPr>
        <p:txBody>
          <a:bodyPr>
            <a:normAutofit/>
          </a:bodyPr>
          <a:lstStyle/>
          <a:p>
            <a:pPr>
              <a:lnSpc>
                <a:spcPct val="90000"/>
              </a:lnSpc>
              <a:buFont typeface="+mj-lt"/>
              <a:buAutoNum type="arabicPeriod"/>
            </a:pPr>
            <a:r>
              <a:rPr lang="en-US" sz="1300">
                <a:latin typeface="Arial" panose="020B0604020202020204" pitchFamily="34" charset="0"/>
                <a:cs typeface="Arial" panose="020B0604020202020204" pitchFamily="34" charset="0"/>
              </a:rPr>
              <a:t>Stakeholder is defined as people who have the right and capacity to participate in the process; anyone whose actions or inactions impact other people has a right to be involved (Gray 1989).</a:t>
            </a:r>
          </a:p>
          <a:p>
            <a:pPr>
              <a:lnSpc>
                <a:spcPct val="90000"/>
              </a:lnSpc>
              <a:buFont typeface="+mj-lt"/>
              <a:buAutoNum type="arabicPeriod"/>
            </a:pPr>
            <a:r>
              <a:rPr lang="en-US" sz="1300">
                <a:latin typeface="Arial" panose="020B0604020202020204" pitchFamily="34" charset="0"/>
                <a:cs typeface="Arial" panose="020B0604020202020204" pitchFamily="34" charset="0"/>
              </a:rPr>
              <a:t>A communication channel is a system or method that is used for communicating with other people (Cambridge dictionary)</a:t>
            </a:r>
          </a:p>
          <a:p>
            <a:pPr>
              <a:lnSpc>
                <a:spcPct val="90000"/>
              </a:lnSpc>
              <a:buFont typeface="+mj-lt"/>
              <a:buAutoNum type="arabicPeriod"/>
            </a:pPr>
            <a:r>
              <a:rPr lang="en-US" sz="1300">
                <a:latin typeface="Arial" panose="020B0604020202020204" pitchFamily="34" charset="0"/>
                <a:cs typeface="Arial" panose="020B0604020202020204" pitchFamily="34" charset="0"/>
              </a:rPr>
              <a:t>Types of communication channels </a:t>
            </a:r>
          </a:p>
          <a:p>
            <a:pPr>
              <a:lnSpc>
                <a:spcPct val="90000"/>
              </a:lnSpc>
              <a:buFont typeface="Wingdings" panose="05000000000000000000" pitchFamily="2" charset="2"/>
              <a:buChar char="Ø"/>
            </a:pPr>
            <a:r>
              <a:rPr lang="en-CA"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Formal communication” – According to Price (1997), formal communication is a plan, organization, and permission given by management as well as rules, standards, and processes books, reports, official meetings, emails, etc.</a:t>
            </a:r>
          </a:p>
          <a:p>
            <a:pPr>
              <a:lnSpc>
                <a:spcPct val="90000"/>
              </a:lnSpc>
              <a:buFont typeface="Wingdings" panose="05000000000000000000" pitchFamily="2" charset="2"/>
              <a:buChar char="Ø"/>
            </a:pPr>
            <a:r>
              <a:rPr lang="en-US" sz="1300">
                <a:latin typeface="Arial" panose="020B0604020202020204" pitchFamily="34" charset="0"/>
                <a:cs typeface="Arial" panose="020B0604020202020204" pitchFamily="34" charset="0"/>
              </a:rPr>
              <a:t>“Informal communication” – after-work meetings, parties, lunches, etc. (Park &amp; Lee, 2013)</a:t>
            </a:r>
          </a:p>
        </p:txBody>
      </p:sp>
      <p:pic>
        <p:nvPicPr>
          <p:cNvPr id="3" name="Picture 2" descr="A picture containing text, clipart&#10;&#10;Description automatically generated">
            <a:extLst>
              <a:ext uri="{FF2B5EF4-FFF2-40B4-BE49-F238E27FC236}">
                <a16:creationId xmlns:a16="http://schemas.microsoft.com/office/drawing/2014/main" id="{1B7D697A-D855-4397-AF9A-3F3EECEDE683}"/>
              </a:ext>
            </a:extLst>
          </p:cNvPr>
          <p:cNvPicPr>
            <a:picLocks noChangeAspect="1"/>
          </p:cNvPicPr>
          <p:nvPr/>
        </p:nvPicPr>
        <p:blipFill rotWithShape="1">
          <a:blip r:embed="rId3">
            <a:extLst>
              <a:ext uri="{28A0092B-C50C-407E-A947-70E740481C1C}">
                <a14:useLocalDpi xmlns:a14="http://schemas.microsoft.com/office/drawing/2010/main" val="0"/>
              </a:ext>
            </a:extLst>
          </a:blip>
          <a:srcRect l="18655" r="23010" b="1"/>
          <a:stretch/>
        </p:blipFill>
        <p:spPr>
          <a:xfrm>
            <a:off x="5390189" y="796413"/>
            <a:ext cx="5894719"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Slide Number Placeholder 1">
            <a:extLst>
              <a:ext uri="{FF2B5EF4-FFF2-40B4-BE49-F238E27FC236}">
                <a16:creationId xmlns:a16="http://schemas.microsoft.com/office/drawing/2014/main" id="{436F414D-7084-487B-AA05-2F1A6620E4D8}"/>
              </a:ext>
            </a:extLst>
          </p:cNvPr>
          <p:cNvSpPr>
            <a:spLocks noGrp="1"/>
          </p:cNvSpPr>
          <p:nvPr>
            <p:ph type="sldNum" sz="quarter" idx="12"/>
          </p:nvPr>
        </p:nvSpPr>
        <p:spPr/>
        <p:txBody>
          <a:bodyPr/>
          <a:lstStyle/>
          <a:p>
            <a:fld id="{DBA1B0FB-D917-4C8C-928F-313BD683BF39}" type="slidenum">
              <a:rPr lang="en-US" smtClean="0"/>
              <a:t>12</a:t>
            </a:fld>
            <a:endParaRPr lang="en-US"/>
          </a:p>
        </p:txBody>
      </p:sp>
    </p:spTree>
    <p:extLst>
      <p:ext uri="{BB962C8B-B14F-4D97-AF65-F5344CB8AC3E}">
        <p14:creationId xmlns:p14="http://schemas.microsoft.com/office/powerpoint/2010/main" val="2158940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DD9A131-6052-418D-BCE5-433D78724D59}"/>
              </a:ext>
            </a:extLst>
          </p:cNvPr>
          <p:cNvGraphicFramePr>
            <a:graphicFrameLocks noGrp="1"/>
          </p:cNvGraphicFramePr>
          <p:nvPr/>
        </p:nvGraphicFramePr>
        <p:xfrm>
          <a:off x="1179868" y="751499"/>
          <a:ext cx="9915762" cy="5303520"/>
        </p:xfrm>
        <a:graphic>
          <a:graphicData uri="http://schemas.openxmlformats.org/drawingml/2006/table">
            <a:tbl>
              <a:tblPr firstRow="1" bandRow="1">
                <a:effectLst/>
                <a:tableStyleId>{5C22544A-7EE6-4342-B048-85BDC9FD1C3A}</a:tableStyleId>
              </a:tblPr>
              <a:tblGrid>
                <a:gridCol w="4990420">
                  <a:extLst>
                    <a:ext uri="{9D8B030D-6E8A-4147-A177-3AD203B41FA5}">
                      <a16:colId xmlns:a16="http://schemas.microsoft.com/office/drawing/2014/main" val="2623512070"/>
                    </a:ext>
                  </a:extLst>
                </a:gridCol>
                <a:gridCol w="4925342">
                  <a:extLst>
                    <a:ext uri="{9D8B030D-6E8A-4147-A177-3AD203B41FA5}">
                      <a16:colId xmlns:a16="http://schemas.microsoft.com/office/drawing/2014/main" val="1999883840"/>
                    </a:ext>
                  </a:extLst>
                </a:gridCol>
              </a:tblGrid>
              <a:tr h="285658">
                <a:tc>
                  <a:txBody>
                    <a:bodyPr/>
                    <a:lstStyle/>
                    <a:p>
                      <a:pPr lvl="0"/>
                      <a:r>
                        <a:rPr lang="en-US" sz="1400">
                          <a:solidFill>
                            <a:srgbClr val="000000"/>
                          </a:solidFill>
                        </a:rPr>
                        <a:t>Stakeholders</a:t>
                      </a:r>
                      <a:endParaRPr lang="en-GB" sz="1400">
                        <a:solidFill>
                          <a:srgbClr val="000000"/>
                        </a:solidFill>
                      </a:endParaRPr>
                    </a:p>
                  </a:txBody>
                  <a:tcPr/>
                </a:tc>
                <a:tc>
                  <a:txBody>
                    <a:bodyPr/>
                    <a:lstStyle/>
                    <a:p>
                      <a:pPr lvl="0"/>
                      <a:r>
                        <a:rPr lang="en-US" sz="1400">
                          <a:solidFill>
                            <a:srgbClr val="000000"/>
                          </a:solidFill>
                        </a:rPr>
                        <a:t>Communication Channels</a:t>
                      </a:r>
                      <a:endParaRPr lang="en-GB" sz="1400">
                        <a:solidFill>
                          <a:srgbClr val="000000"/>
                        </a:solidFill>
                      </a:endParaRPr>
                    </a:p>
                  </a:txBody>
                  <a:tcPr/>
                </a:tc>
                <a:extLst>
                  <a:ext uri="{0D108BD9-81ED-4DB2-BD59-A6C34878D82A}">
                    <a16:rowId xmlns:a16="http://schemas.microsoft.com/office/drawing/2014/main" val="1078008014"/>
                  </a:ext>
                </a:extLst>
              </a:tr>
              <a:tr h="493044">
                <a:tc>
                  <a:txBody>
                    <a:bodyPr/>
                    <a:lstStyle/>
                    <a:p>
                      <a:pPr lvl="0"/>
                      <a:r>
                        <a:rPr lang="en-US" sz="1400" b="0" dirty="0"/>
                        <a:t>Customers </a:t>
                      </a:r>
                      <a:endParaRPr lang="en-GB" sz="1400" b="0" dirty="0"/>
                    </a:p>
                  </a:txBody>
                  <a:tcPr/>
                </a:tc>
                <a:tc>
                  <a:txBody>
                    <a:bodyPr/>
                    <a:lstStyle/>
                    <a:p>
                      <a:pPr marL="285750" lvl="0" indent="-285750">
                        <a:buSzPct val="100000"/>
                        <a:buChar char="-"/>
                      </a:pPr>
                      <a:r>
                        <a:rPr lang="en-US" sz="1400" b="0"/>
                        <a:t>Surveys</a:t>
                      </a:r>
                      <a:endParaRPr lang="en-GB" sz="1400" b="0"/>
                    </a:p>
                    <a:p>
                      <a:pPr marL="285750" lvl="0" indent="-285750">
                        <a:buSzPct val="100000"/>
                        <a:buChar char="-"/>
                      </a:pPr>
                      <a:r>
                        <a:rPr lang="en-GB" sz="1400" b="0"/>
                        <a:t>Call center</a:t>
                      </a:r>
                      <a:endParaRPr lang="en-US" sz="1400" b="0"/>
                    </a:p>
                  </a:txBody>
                  <a:tcPr/>
                </a:tc>
                <a:extLst>
                  <a:ext uri="{0D108BD9-81ED-4DB2-BD59-A6C34878D82A}">
                    <a16:rowId xmlns:a16="http://schemas.microsoft.com/office/drawing/2014/main" val="3987645538"/>
                  </a:ext>
                </a:extLst>
              </a:tr>
              <a:tr h="666396">
                <a:tc>
                  <a:txBody>
                    <a:bodyPr/>
                    <a:lstStyle/>
                    <a:p>
                      <a:pPr lvl="0"/>
                      <a:r>
                        <a:rPr lang="en-US" sz="1400" dirty="0"/>
                        <a:t>Shareholders and investors</a:t>
                      </a:r>
                      <a:endParaRPr lang="en-GB" sz="1400" dirty="0"/>
                    </a:p>
                  </a:txBody>
                  <a:tcPr/>
                </a:tc>
                <a:tc>
                  <a:txBody>
                    <a:bodyPr/>
                    <a:lstStyle/>
                    <a:p>
                      <a:pPr marL="285750" lvl="0" indent="-285750">
                        <a:buSzPct val="100000"/>
                        <a:buChar char="-"/>
                      </a:pPr>
                      <a:r>
                        <a:rPr lang="en-US" sz="1400"/>
                        <a:t>Investor relations meeting</a:t>
                      </a:r>
                    </a:p>
                    <a:p>
                      <a:pPr marL="285750" lvl="0" indent="-285750">
                        <a:buSzPct val="100000"/>
                        <a:buChar char="-"/>
                      </a:pPr>
                      <a:r>
                        <a:rPr lang="en-US" sz="1400"/>
                        <a:t>1:1 meeting</a:t>
                      </a:r>
                    </a:p>
                    <a:p>
                      <a:pPr marL="285750" lvl="0" indent="-285750">
                        <a:buSzPct val="100000"/>
                        <a:buChar char="-"/>
                      </a:pPr>
                      <a:r>
                        <a:rPr lang="en-US" sz="1400"/>
                        <a:t>videos</a:t>
                      </a:r>
                      <a:endParaRPr lang="en-GB" sz="1400"/>
                    </a:p>
                  </a:txBody>
                  <a:tcPr/>
                </a:tc>
                <a:extLst>
                  <a:ext uri="{0D108BD9-81ED-4DB2-BD59-A6C34878D82A}">
                    <a16:rowId xmlns:a16="http://schemas.microsoft.com/office/drawing/2014/main" val="414152517"/>
                  </a:ext>
                </a:extLst>
              </a:tr>
              <a:tr h="860770">
                <a:tc>
                  <a:txBody>
                    <a:bodyPr/>
                    <a:lstStyle/>
                    <a:p>
                      <a:pPr lvl="0"/>
                      <a:r>
                        <a:rPr lang="en-US" sz="1400" dirty="0"/>
                        <a:t>Employees</a:t>
                      </a:r>
                      <a:endParaRPr lang="en-GB" sz="1400" dirty="0"/>
                    </a:p>
                  </a:txBody>
                  <a:tcPr/>
                </a:tc>
                <a:tc>
                  <a:txBody>
                    <a:bodyPr/>
                    <a:lstStyle/>
                    <a:p>
                      <a:pPr marL="285750" lvl="0" indent="-285750">
                        <a:buSzPct val="100000"/>
                        <a:buChar char="-"/>
                      </a:pPr>
                      <a:r>
                        <a:rPr lang="en-US" sz="1400" dirty="0"/>
                        <a:t>Surveys</a:t>
                      </a:r>
                    </a:p>
                    <a:p>
                      <a:pPr marL="285750" lvl="0" indent="-285750">
                        <a:buSzPct val="100000"/>
                        <a:buChar char="-"/>
                      </a:pPr>
                      <a:r>
                        <a:rPr lang="en-US" sz="1400" dirty="0"/>
                        <a:t>Samsung LIVE</a:t>
                      </a:r>
                    </a:p>
                    <a:p>
                      <a:pPr marL="285750" lvl="0" indent="-285750">
                        <a:buSzPct val="100000"/>
                        <a:buChar char="-"/>
                      </a:pPr>
                      <a:r>
                        <a:rPr lang="en-US" sz="1400" dirty="0"/>
                        <a:t>Reporting system</a:t>
                      </a:r>
                    </a:p>
                    <a:p>
                      <a:pPr marL="285750" lvl="0" indent="-285750">
                        <a:buSzPct val="100000"/>
                        <a:buChar char="-"/>
                      </a:pPr>
                      <a:r>
                        <a:rPr lang="en-US" sz="1400" dirty="0"/>
                        <a:t>Works Council</a:t>
                      </a:r>
                      <a:endParaRPr lang="en-GB" sz="1400" dirty="0"/>
                    </a:p>
                  </a:txBody>
                  <a:tcPr/>
                </a:tc>
                <a:extLst>
                  <a:ext uri="{0D108BD9-81ED-4DB2-BD59-A6C34878D82A}">
                    <a16:rowId xmlns:a16="http://schemas.microsoft.com/office/drawing/2014/main" val="1480341260"/>
                  </a:ext>
                </a:extLst>
              </a:tr>
              <a:tr h="472031">
                <a:tc>
                  <a:txBody>
                    <a:bodyPr/>
                    <a:lstStyle/>
                    <a:p>
                      <a:pPr lvl="0"/>
                      <a:r>
                        <a:rPr lang="en-US" sz="1400"/>
                        <a:t>Suppliers</a:t>
                      </a:r>
                      <a:endParaRPr lang="en-GB" sz="1400"/>
                    </a:p>
                  </a:txBody>
                  <a:tcPr/>
                </a:tc>
                <a:tc>
                  <a:txBody>
                    <a:bodyPr/>
                    <a:lstStyle/>
                    <a:p>
                      <a:pPr marL="285750" lvl="0" indent="-285750">
                        <a:buSzPct val="100000"/>
                        <a:buChar char="-"/>
                      </a:pPr>
                      <a:r>
                        <a:rPr lang="en-US" sz="1400"/>
                        <a:t>Hotline, online reporting system</a:t>
                      </a:r>
                    </a:p>
                    <a:p>
                      <a:pPr marL="285750" lvl="0" indent="-285750">
                        <a:buSzPct val="100000"/>
                        <a:buChar char="-"/>
                      </a:pPr>
                      <a:r>
                        <a:rPr lang="en-US" sz="1400"/>
                        <a:t>Suppliers conference</a:t>
                      </a:r>
                      <a:endParaRPr lang="en-GB" sz="1400"/>
                    </a:p>
                  </a:txBody>
                  <a:tcPr/>
                </a:tc>
                <a:extLst>
                  <a:ext uri="{0D108BD9-81ED-4DB2-BD59-A6C34878D82A}">
                    <a16:rowId xmlns:a16="http://schemas.microsoft.com/office/drawing/2014/main" val="2415222065"/>
                  </a:ext>
                </a:extLst>
              </a:tr>
              <a:tr h="472031">
                <a:tc>
                  <a:txBody>
                    <a:bodyPr/>
                    <a:lstStyle/>
                    <a:p>
                      <a:pPr lvl="0"/>
                      <a:r>
                        <a:rPr lang="en-US" sz="1400"/>
                        <a:t>Local communities</a:t>
                      </a:r>
                      <a:endParaRPr lang="en-GB" sz="1400"/>
                    </a:p>
                  </a:txBody>
                  <a:tcPr/>
                </a:tc>
                <a:tc>
                  <a:txBody>
                    <a:bodyPr/>
                    <a:lstStyle/>
                    <a:p>
                      <a:pPr marL="285750" lvl="0" indent="-285750">
                        <a:buSzPct val="100000"/>
                        <a:buChar char="-"/>
                      </a:pPr>
                      <a:r>
                        <a:rPr lang="en-US" sz="1400"/>
                        <a:t>Local volunteer centers</a:t>
                      </a:r>
                    </a:p>
                    <a:p>
                      <a:pPr marL="285750" lvl="0" indent="-285750">
                        <a:buSzPct val="100000"/>
                        <a:buChar char="-"/>
                      </a:pPr>
                      <a:r>
                        <a:rPr lang="en-US" sz="1400"/>
                        <a:t>Local community councils</a:t>
                      </a:r>
                      <a:endParaRPr lang="en-GB" sz="1400"/>
                    </a:p>
                  </a:txBody>
                  <a:tcPr/>
                </a:tc>
                <a:extLst>
                  <a:ext uri="{0D108BD9-81ED-4DB2-BD59-A6C34878D82A}">
                    <a16:rowId xmlns:a16="http://schemas.microsoft.com/office/drawing/2014/main" val="1882236419"/>
                  </a:ext>
                </a:extLst>
              </a:tr>
              <a:tr h="472031">
                <a:tc>
                  <a:txBody>
                    <a:bodyPr/>
                    <a:lstStyle/>
                    <a:p>
                      <a:pPr lvl="0"/>
                      <a:r>
                        <a:rPr lang="en-US" sz="1400"/>
                        <a:t>NGO (</a:t>
                      </a:r>
                      <a:r>
                        <a:rPr lang="en-GB" sz="1400" b="0" i="0" kern="1200">
                          <a:solidFill>
                            <a:srgbClr val="000000"/>
                          </a:solidFill>
                          <a:latin typeface="Calibri"/>
                        </a:rPr>
                        <a:t>Non-governmental organization</a:t>
                      </a:r>
                      <a:r>
                        <a:rPr lang="en-GB" sz="1800" b="0" i="0" kern="1200">
                          <a:solidFill>
                            <a:srgbClr val="000000"/>
                          </a:solidFill>
                          <a:latin typeface="Calibri"/>
                        </a:rPr>
                        <a:t>)</a:t>
                      </a:r>
                      <a:r>
                        <a:rPr lang="en-US" sz="1400"/>
                        <a:t>, Specialized Institutions</a:t>
                      </a:r>
                      <a:endParaRPr lang="en-GB" sz="1400"/>
                    </a:p>
                  </a:txBody>
                  <a:tcPr/>
                </a:tc>
                <a:tc>
                  <a:txBody>
                    <a:bodyPr/>
                    <a:lstStyle/>
                    <a:p>
                      <a:pPr marL="285750" lvl="0" indent="-285750">
                        <a:buSzPct val="100000"/>
                        <a:buChar char="-"/>
                      </a:pPr>
                      <a:r>
                        <a:rPr lang="en-US" sz="1400"/>
                        <a:t>Corporate conferences</a:t>
                      </a:r>
                    </a:p>
                    <a:p>
                      <a:pPr marL="285750" lvl="0" indent="-285750">
                        <a:buSzPct val="100000"/>
                        <a:buChar char="-"/>
                      </a:pPr>
                      <a:r>
                        <a:rPr lang="en-US" sz="1400"/>
                        <a:t>Meetings with NGOs</a:t>
                      </a:r>
                      <a:endParaRPr lang="en-GB" sz="1400"/>
                    </a:p>
                  </a:txBody>
                  <a:tcPr/>
                </a:tc>
                <a:extLst>
                  <a:ext uri="{0D108BD9-81ED-4DB2-BD59-A6C34878D82A}">
                    <a16:rowId xmlns:a16="http://schemas.microsoft.com/office/drawing/2014/main" val="360661007"/>
                  </a:ext>
                </a:extLst>
              </a:tr>
              <a:tr h="666396">
                <a:tc>
                  <a:txBody>
                    <a:bodyPr/>
                    <a:lstStyle/>
                    <a:p>
                      <a:pPr lvl="0"/>
                      <a:r>
                        <a:rPr lang="en-US" sz="1400"/>
                        <a:t>Governments</a:t>
                      </a:r>
                      <a:endParaRPr lang="en-GB" sz="1400"/>
                    </a:p>
                  </a:txBody>
                  <a:tcPr/>
                </a:tc>
                <a:tc>
                  <a:txBody>
                    <a:bodyPr/>
                    <a:lstStyle/>
                    <a:p>
                      <a:pPr marL="285750" lvl="0" indent="-285750">
                        <a:buSzPct val="100000"/>
                        <a:buChar char="-"/>
                      </a:pPr>
                      <a:r>
                        <a:rPr lang="en-US" sz="1400"/>
                        <a:t>Policy meetings</a:t>
                      </a:r>
                    </a:p>
                    <a:p>
                      <a:pPr marL="285750" lvl="0" indent="-285750">
                        <a:buSzPct val="100000"/>
                        <a:buChar char="-"/>
                      </a:pPr>
                      <a:r>
                        <a:rPr lang="en-US" sz="1400"/>
                        <a:t>National Assembly</a:t>
                      </a:r>
                    </a:p>
                    <a:p>
                      <a:pPr marL="285750" lvl="0" indent="-285750">
                        <a:buSzPct val="100000"/>
                        <a:buChar char="-"/>
                      </a:pPr>
                      <a:r>
                        <a:rPr lang="en-US" sz="1400"/>
                        <a:t>Policy consultative bodies</a:t>
                      </a:r>
                      <a:endParaRPr lang="en-GB" sz="1400"/>
                    </a:p>
                  </a:txBody>
                  <a:tcPr/>
                </a:tc>
                <a:extLst>
                  <a:ext uri="{0D108BD9-81ED-4DB2-BD59-A6C34878D82A}">
                    <a16:rowId xmlns:a16="http://schemas.microsoft.com/office/drawing/2014/main" val="1575820898"/>
                  </a:ext>
                </a:extLst>
              </a:tr>
              <a:tr h="472031">
                <a:tc>
                  <a:txBody>
                    <a:bodyPr/>
                    <a:lstStyle/>
                    <a:p>
                      <a:pPr lvl="0"/>
                      <a:r>
                        <a:rPr lang="en-US" sz="1400"/>
                        <a:t>Media</a:t>
                      </a:r>
                      <a:endParaRPr lang="en-GB" sz="1400"/>
                    </a:p>
                  </a:txBody>
                  <a:tcPr/>
                </a:tc>
                <a:tc>
                  <a:txBody>
                    <a:bodyPr/>
                    <a:lstStyle/>
                    <a:p>
                      <a:pPr marL="285750" lvl="0" indent="-285750">
                        <a:buSzPct val="100000"/>
                        <a:buChar char="-"/>
                      </a:pPr>
                      <a:r>
                        <a:rPr lang="en-US" sz="1400" dirty="0"/>
                        <a:t>Press releases</a:t>
                      </a:r>
                    </a:p>
                    <a:p>
                      <a:pPr marL="285750" lvl="0" indent="-285750">
                        <a:buSzPct val="100000"/>
                        <a:buChar char="-"/>
                      </a:pPr>
                      <a:r>
                        <a:rPr lang="en-US" sz="1400" dirty="0"/>
                        <a:t>Samsung Electronics Newsroom</a:t>
                      </a:r>
                      <a:endParaRPr lang="en-GB" sz="1400" dirty="0"/>
                    </a:p>
                  </a:txBody>
                  <a:tcPr/>
                </a:tc>
                <a:extLst>
                  <a:ext uri="{0D108BD9-81ED-4DB2-BD59-A6C34878D82A}">
                    <a16:rowId xmlns:a16="http://schemas.microsoft.com/office/drawing/2014/main" val="975760399"/>
                  </a:ext>
                </a:extLst>
              </a:tr>
            </a:tbl>
          </a:graphicData>
        </a:graphic>
      </p:graphicFrame>
      <p:sp>
        <p:nvSpPr>
          <p:cNvPr id="3" name="TextBox 2">
            <a:extLst>
              <a:ext uri="{FF2B5EF4-FFF2-40B4-BE49-F238E27FC236}">
                <a16:creationId xmlns:a16="http://schemas.microsoft.com/office/drawing/2014/main" id="{F67FBA6C-D28E-4227-B572-A3CAE284F6EA}"/>
              </a:ext>
            </a:extLst>
          </p:cNvPr>
          <p:cNvSpPr txBox="1"/>
          <p:nvPr/>
        </p:nvSpPr>
        <p:spPr>
          <a:xfrm>
            <a:off x="1799301" y="162232"/>
            <a:ext cx="852456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dirty="0">
                <a:solidFill>
                  <a:schemeClr val="tx2"/>
                </a:solidFill>
                <a:uFillTx/>
                <a:latin typeface="Arial" panose="020B0604020202020204" pitchFamily="34" charset="0"/>
                <a:cs typeface="Arial" panose="020B0604020202020204" pitchFamily="34" charset="0"/>
              </a:rPr>
              <a:t>Samsung's Stakeholders and Communication Channels</a:t>
            </a:r>
            <a:endParaRPr lang="en-GB" sz="2400" b="1" i="0" u="none" strike="noStrike" kern="1200" cap="none" spc="0" baseline="0" dirty="0">
              <a:solidFill>
                <a:schemeClr val="tx2"/>
              </a:solidFill>
              <a:uFillTx/>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BE8814-19CD-41CD-AEBF-D61316176DF6}"/>
              </a:ext>
            </a:extLst>
          </p:cNvPr>
          <p:cNvSpPr txBox="1"/>
          <p:nvPr/>
        </p:nvSpPr>
        <p:spPr>
          <a:xfrm>
            <a:off x="6540134" y="6326436"/>
            <a:ext cx="4291782" cy="369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chemeClr val="tx2"/>
                </a:solidFill>
                <a:uFillTx/>
                <a:latin typeface="Arial" pitchFamily="34"/>
                <a:cs typeface="Arial" pitchFamily="34"/>
              </a:rPr>
              <a:t>Adopted from </a:t>
            </a:r>
            <a:r>
              <a:rPr lang="bg-BG" sz="1800" dirty="0">
                <a:solidFill>
                  <a:schemeClr val="tx2"/>
                </a:solidFill>
                <a:effectLst/>
                <a:latin typeface="Arial" panose="020B0604020202020204" pitchFamily="34" charset="0"/>
                <a:ea typeface="Calibri" panose="020F0502020204030204" pitchFamily="34" charset="0"/>
              </a:rPr>
              <a:t>Samsung (2020)</a:t>
            </a:r>
            <a:endParaRPr lang="en-GB" sz="1400" b="0" i="0" u="none" strike="noStrike" kern="1200" cap="none" spc="0" baseline="0" dirty="0">
              <a:solidFill>
                <a:schemeClr val="tx2"/>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3BE2E8BA-860D-4D14-BA8F-4C547CF2F3F9}"/>
              </a:ext>
            </a:extLst>
          </p:cNvPr>
          <p:cNvSpPr>
            <a:spLocks noGrp="1"/>
          </p:cNvSpPr>
          <p:nvPr>
            <p:ph type="sldNum" sz="quarter" idx="12"/>
          </p:nvPr>
        </p:nvSpPr>
        <p:spPr/>
        <p:txBody>
          <a:bodyPr/>
          <a:lstStyle/>
          <a:p>
            <a:fld id="{DBA1B0FB-D917-4C8C-928F-313BD683BF39}"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9713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pPr marL="285750" indent="-285750">
                        <a:buFont typeface="Arial" panose="020B0604020202020204" pitchFamily="34" charset="0"/>
                        <a:buChar char="•"/>
                      </a:pPr>
                      <a:r>
                        <a:rPr lang="en-GB" dirty="0"/>
                        <a:t>Neli</a:t>
                      </a:r>
                    </a:p>
                    <a:p>
                      <a:pPr marL="285750" indent="-285750">
                        <a:buFont typeface="Arial" panose="020B0604020202020204" pitchFamily="34" charset="0"/>
                        <a:buChar char="•"/>
                      </a:pPr>
                      <a:r>
                        <a:rPr lang="en-GB" dirty="0"/>
                        <a:t>Penka</a:t>
                      </a:r>
                    </a:p>
                    <a:p>
                      <a:pPr marL="285750" indent="-285750">
                        <a:buFont typeface="Arial" panose="020B0604020202020204" pitchFamily="34" charset="0"/>
                        <a:buChar char="•"/>
                      </a:pPr>
                      <a:r>
                        <a:rPr lang="en-GB" dirty="0"/>
                        <a:t>Radostina</a:t>
                      </a:r>
                    </a:p>
                    <a:p>
                      <a:pPr marL="285750" indent="-285750">
                        <a:buFont typeface="Arial" panose="020B0604020202020204" pitchFamily="34" charset="0"/>
                        <a:buChar char="•"/>
                      </a:pPr>
                      <a:r>
                        <a:rPr lang="en-GB" dirty="0"/>
                        <a:t>Marcelus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We used WhatsApp to communicate which was a great idea because we were also in contact and sharing ideas to come out with a grate presentation.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marL="285750" indent="-285750">
                        <a:buFont typeface="Arial" panose="020B0604020202020204" pitchFamily="34" charset="0"/>
                        <a:buChar char="•"/>
                      </a:pPr>
                      <a:r>
                        <a:rPr lang="en-GB" dirty="0"/>
                        <a:t>Time schedules </a:t>
                      </a:r>
                    </a:p>
                    <a:p>
                      <a:pPr marL="285750" indent="-285750">
                        <a:buFont typeface="Arial" panose="020B0604020202020204" pitchFamily="34" charset="0"/>
                        <a:buChar char="•"/>
                      </a:pPr>
                      <a:r>
                        <a:rPr lang="en-GB" dirty="0"/>
                        <a:t>Sharing of data</a:t>
                      </a:r>
                    </a:p>
                    <a:p>
                      <a:pPr marL="285750" indent="-285750">
                        <a:buFont typeface="Arial" panose="020B0604020202020204" pitchFamily="34" charset="0"/>
                        <a:buChar char="•"/>
                      </a:pPr>
                      <a:r>
                        <a:rPr lang="en-GB" dirty="0"/>
                        <a:t>Team management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Try get the team to meet face-face to discuss about the project because face to face is always better because we the team member get to share more ideas and get to </a:t>
                      </a:r>
                      <a:r>
                        <a:rPr lang="en-GB"/>
                        <a:t>acknowledge everyone's </a:t>
                      </a:r>
                      <a:r>
                        <a:rPr lang="en-GB" dirty="0"/>
                        <a:t>point of view.</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A solid 6</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DDAA8E2-1D15-4446-B2E2-15A947745AA0}"/>
              </a:ext>
            </a:extLst>
          </p:cNvPr>
          <p:cNvSpPr txBox="1">
            <a:spLocks/>
          </p:cNvSpPr>
          <p:nvPr/>
        </p:nvSpPr>
        <p:spPr>
          <a:xfrm>
            <a:off x="1100669" y="1097339"/>
            <a:ext cx="10011831" cy="5513011"/>
          </a:xfrm>
          <a:prstGeom prst="rect">
            <a:avLst/>
          </a:prstGeom>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CONCLUSION</a:t>
            </a: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Based on the above research, it can be concluded that: </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lang="en-GB" sz="3600" dirty="0">
              <a:solidFill>
                <a:srgbClr val="FFFFFF"/>
              </a:solidFill>
              <a:latin typeface="Calibri Light" panose="020F0302020204030204"/>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2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Communication is one of the most significant life skills. It provides us with the capability of passing along the information to others and understanding what is being said to us.</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Schramm’s model can be used by the organization for effective communication</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Lack of experience, Language barriers, and Inability to listen shole be overcome to prevent the negative effect of ineffective communication in levels of the organization and their stakeholders</a:t>
            </a:r>
            <a:endParaRPr kumimoji="0" lang="en-GB" sz="22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endParaRPr>
          </a:p>
        </p:txBody>
      </p:sp>
      <p:sp>
        <p:nvSpPr>
          <p:cNvPr id="9" name="Slide Number Placeholder 8">
            <a:extLst>
              <a:ext uri="{FF2B5EF4-FFF2-40B4-BE49-F238E27FC236}">
                <a16:creationId xmlns:a16="http://schemas.microsoft.com/office/drawing/2014/main" id="{3F1B47FF-D042-41AF-A97D-CC37D74114D8}"/>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3773313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479B6-1AF8-45A2-84BF-8042F536C546}"/>
              </a:ext>
            </a:extLst>
          </p:cNvPr>
          <p:cNvSpPr>
            <a:spLocks noGrp="1"/>
          </p:cNvSpPr>
          <p:nvPr>
            <p:ph type="title"/>
          </p:nvPr>
        </p:nvSpPr>
        <p:spPr>
          <a:xfrm>
            <a:off x="1114426" y="142875"/>
            <a:ext cx="10131425" cy="1456267"/>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8D8A8308-05D9-4A7F-9F7C-D01B66FF0828}"/>
              </a:ext>
            </a:extLst>
          </p:cNvPr>
          <p:cNvSpPr>
            <a:spLocks noGrp="1"/>
          </p:cNvSpPr>
          <p:nvPr>
            <p:ph idx="1"/>
          </p:nvPr>
        </p:nvSpPr>
        <p:spPr>
          <a:xfrm>
            <a:off x="384175" y="2057401"/>
            <a:ext cx="11591925" cy="6829428"/>
          </a:xfrm>
        </p:spPr>
        <p:txBody>
          <a:bodyPr>
            <a:normAutofit/>
          </a:bodyPr>
          <a:lstStyle/>
          <a:p>
            <a:r>
              <a:rPr lang="en-US" sz="1100" dirty="0">
                <a:latin typeface="Arial" panose="020B0604020202020204" pitchFamily="34" charset="0"/>
                <a:cs typeface="Arial" panose="020B0604020202020204" pitchFamily="34" charset="0"/>
              </a:rPr>
              <a:t>Berger, M. (1996). Cross-cultural team building : guidelines for more effective communication and negotiation. London ; New York: </a:t>
            </a:r>
            <a:r>
              <a:rPr lang="en-US" sz="1100" dirty="0" err="1">
                <a:latin typeface="Arial" panose="020B0604020202020204" pitchFamily="34" charset="0"/>
                <a:cs typeface="Arial" panose="020B0604020202020204" pitchFamily="34" charset="0"/>
              </a:rPr>
              <a:t>Mcgraw-Hill</a:t>
            </a:r>
            <a:r>
              <a:rPr lang="en-US" sz="1100" dirty="0">
                <a:latin typeface="Arial" panose="020B0604020202020204" pitchFamily="34" charset="0"/>
                <a:cs typeface="Arial" panose="020B0604020202020204" pitchFamily="34" charset="0"/>
              </a:rPr>
              <a:t>.</a:t>
            </a:r>
          </a:p>
          <a:p>
            <a:r>
              <a:rPr lang="en-US" sz="1100" dirty="0">
                <a:latin typeface="Arial" panose="020B0604020202020204" pitchFamily="34" charset="0"/>
                <a:cs typeface="Arial" panose="020B0604020202020204" pitchFamily="34" charset="0"/>
              </a:rPr>
              <a:t>drexer.edu(2018)6 BARRIERS TO EFFECTIVE </a:t>
            </a:r>
            <a:r>
              <a:rPr lang="en-US" sz="1100" dirty="0" err="1">
                <a:latin typeface="Arial" panose="020B0604020202020204" pitchFamily="34" charset="0"/>
                <a:cs typeface="Arial" panose="020B0604020202020204" pitchFamily="34" charset="0"/>
              </a:rPr>
              <a:t>COMMUNICATION,https</a:t>
            </a:r>
            <a:r>
              <a:rPr lang="en-US" sz="1100" dirty="0">
                <a:latin typeface="Arial" panose="020B0604020202020204" pitchFamily="34" charset="0"/>
                <a:cs typeface="Arial" panose="020B0604020202020204" pitchFamily="34" charset="0"/>
              </a:rPr>
              <a:t>://drexel.edu/</a:t>
            </a:r>
            <a:r>
              <a:rPr lang="en-US" sz="1100" dirty="0" err="1">
                <a:latin typeface="Arial" panose="020B0604020202020204" pitchFamily="34" charset="0"/>
                <a:cs typeface="Arial" panose="020B0604020202020204" pitchFamily="34" charset="0"/>
              </a:rPr>
              <a:t>graduatecollege</a:t>
            </a:r>
            <a:r>
              <a:rPr lang="en-US" sz="1100" dirty="0">
                <a:latin typeface="Arial" panose="020B0604020202020204" pitchFamily="34" charset="0"/>
                <a:cs typeface="Arial" panose="020B0604020202020204" pitchFamily="34" charset="0"/>
              </a:rPr>
              <a:t>/professional-development/blog/2018/July/6-barriers-to-effective-communication/  (accessed 22.03.2022)</a:t>
            </a:r>
          </a:p>
          <a:p>
            <a:r>
              <a:rPr lang="en-US" sz="1100" dirty="0">
                <a:latin typeface="Arial" panose="020B0604020202020204" pitchFamily="34" charset="0"/>
                <a:cs typeface="Arial" panose="020B0604020202020204" pitchFamily="34" charset="0"/>
              </a:rPr>
              <a:t>Gray, B. 1989 </a:t>
            </a:r>
            <a:r>
              <a:rPr lang="en-US" sz="1100" i="1" dirty="0">
                <a:latin typeface="Arial" panose="020B0604020202020204" pitchFamily="34" charset="0"/>
                <a:cs typeface="Arial" panose="020B0604020202020204" pitchFamily="34" charset="0"/>
              </a:rPr>
              <a:t>Collaboration Finding Common Ground for Multi-party Problems</a:t>
            </a:r>
            <a:r>
              <a:rPr lang="en-US" sz="1100" dirty="0">
                <a:latin typeface="Arial" panose="020B0604020202020204" pitchFamily="34" charset="0"/>
                <a:cs typeface="Arial" panose="020B0604020202020204" pitchFamily="34" charset="0"/>
              </a:rPr>
              <a:t>. San Francisco: Josey Bass</a:t>
            </a:r>
          </a:p>
          <a:p>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1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Krackhardt</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D. and Porter, L., 1986. The snowball effect: Turnover embedded in communication networks. </a:t>
            </a:r>
            <a:r>
              <a:rPr kumimoji="0" lang="en-GB" sz="1100" i="1" u="none" strike="noStrike" kern="1200" cap="none" spc="0" normalizeH="0" baseline="0" noProof="0" dirty="0">
                <a:ln>
                  <a:noFill/>
                </a:ln>
                <a:effectLst/>
                <a:uLnTx/>
                <a:uFillTx/>
                <a:latin typeface="Arial" panose="020B0604020202020204" pitchFamily="34" charset="0"/>
                <a:cs typeface="Arial" panose="020B0604020202020204" pitchFamily="34" charset="0"/>
              </a:rPr>
              <a:t>Journal of Applied Psychology</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71(1), pp.50-55.</a:t>
            </a:r>
          </a:p>
          <a:p>
            <a:r>
              <a:rPr lang="en-GB" sz="1100" dirty="0">
                <a:latin typeface="Arial" panose="020B0604020202020204" pitchFamily="34" charset="0"/>
                <a:cs typeface="Arial" panose="020B0604020202020204" pitchFamily="34" charset="0"/>
              </a:rPr>
              <a:t> </a:t>
            </a:r>
            <a:r>
              <a:rPr lang="en-GB" sz="1100" i="0" dirty="0" err="1">
                <a:effectLst/>
                <a:latin typeface="Arial" panose="020B0604020202020204" pitchFamily="34" charset="0"/>
                <a:cs typeface="Arial" panose="020B0604020202020204" pitchFamily="34" charset="0"/>
              </a:rPr>
              <a:t>Oyero</a:t>
            </a:r>
            <a:r>
              <a:rPr lang="en-GB" sz="1100" i="0" dirty="0">
                <a:effectLst/>
                <a:latin typeface="Arial" panose="020B0604020202020204" pitchFamily="34" charset="0"/>
                <a:cs typeface="Arial" panose="020B0604020202020204" pitchFamily="34" charset="0"/>
              </a:rPr>
              <a:t>, O., 2010. </a:t>
            </a:r>
            <a:r>
              <a:rPr lang="en-GB" sz="1100" i="0" dirty="0" err="1">
                <a:effectLst/>
                <a:latin typeface="Arial" panose="020B0604020202020204" pitchFamily="34" charset="0"/>
                <a:cs typeface="Arial" panose="020B0604020202020204" pitchFamily="34" charset="0"/>
              </a:rPr>
              <a:t>From'one</a:t>
            </a:r>
            <a:r>
              <a:rPr lang="en-GB" sz="1100" i="0" dirty="0">
                <a:effectLst/>
                <a:latin typeface="Arial" panose="020B0604020202020204" pitchFamily="34" charset="0"/>
                <a:cs typeface="Arial" panose="020B0604020202020204" pitchFamily="34" charset="0"/>
              </a:rPr>
              <a:t>-to-</a:t>
            </a:r>
            <a:r>
              <a:rPr lang="en-GB" sz="1100" i="0" dirty="0" err="1">
                <a:effectLst/>
                <a:latin typeface="Arial" panose="020B0604020202020204" pitchFamily="34" charset="0"/>
                <a:cs typeface="Arial" panose="020B0604020202020204" pitchFamily="34" charset="0"/>
              </a:rPr>
              <a:t>one'to'many</a:t>
            </a:r>
            <a:r>
              <a:rPr lang="en-GB" sz="1100" i="0" dirty="0">
                <a:effectLst/>
                <a:latin typeface="Arial" panose="020B0604020202020204" pitchFamily="34" charset="0"/>
                <a:cs typeface="Arial" panose="020B0604020202020204" pitchFamily="34" charset="0"/>
              </a:rPr>
              <a:t>-to-many': A new model of communication. </a:t>
            </a:r>
            <a:r>
              <a:rPr lang="en-GB" sz="1100" i="1" dirty="0">
                <a:effectLst/>
                <a:latin typeface="Arial" panose="020B0604020202020204" pitchFamily="34" charset="0"/>
                <a:cs typeface="Arial" panose="020B0604020202020204" pitchFamily="34" charset="0"/>
              </a:rPr>
              <a:t>Mass communication A book of readings</a:t>
            </a:r>
          </a:p>
          <a:p>
            <a:r>
              <a:rPr lang="en-US" sz="1100" dirty="0">
                <a:latin typeface="Arial" panose="020B0604020202020204" pitchFamily="34" charset="0"/>
                <a:cs typeface="Arial" panose="020B0604020202020204" pitchFamily="34" charset="0"/>
              </a:rPr>
              <a:t>Park, J. G., &amp; Lee, J. (2014). ‘Knowledge sharing in information systems development projects: Explicating the role of dependence and trust’. </a:t>
            </a:r>
            <a:r>
              <a:rPr lang="en-US" sz="1100" i="1" dirty="0">
                <a:latin typeface="Arial" panose="020B0604020202020204" pitchFamily="34" charset="0"/>
                <a:cs typeface="Arial" panose="020B0604020202020204" pitchFamily="34" charset="0"/>
              </a:rPr>
              <a:t>International Journal of Project Management</a:t>
            </a:r>
            <a:r>
              <a:rPr lang="en-US" sz="1100" dirty="0">
                <a:latin typeface="Arial" panose="020B0604020202020204" pitchFamily="34" charset="0"/>
                <a:cs typeface="Arial" panose="020B0604020202020204" pitchFamily="34" charset="0"/>
              </a:rPr>
              <a:t>, 32(1), 153-165.</a:t>
            </a:r>
          </a:p>
          <a:p>
            <a:r>
              <a:rPr lang="en-US" sz="1100" dirty="0">
                <a:latin typeface="Arial" panose="020B0604020202020204" pitchFamily="34" charset="0"/>
                <a:cs typeface="Arial" panose="020B0604020202020204" pitchFamily="34" charset="0"/>
              </a:rPr>
              <a:t>Polat, V. et al. (2018) ‘Formal and Informal Communication in New Product Development Teams: The Mediation Effect of Team Trust’, </a:t>
            </a:r>
            <a:r>
              <a:rPr lang="en-US" sz="1100" i="1" dirty="0">
                <a:latin typeface="Arial" panose="020B0604020202020204" pitchFamily="34" charset="0"/>
                <a:cs typeface="Arial" panose="020B0604020202020204" pitchFamily="34" charset="0"/>
              </a:rPr>
              <a:t>International Journal of Innovation  </a:t>
            </a:r>
            <a:r>
              <a:rPr lang="en-US" sz="1100" dirty="0">
                <a:latin typeface="Arial" panose="020B0604020202020204" pitchFamily="34" charset="0"/>
                <a:cs typeface="Arial" panose="020B0604020202020204" pitchFamily="34" charset="0"/>
              </a:rPr>
              <a:t>(São Paulo), 6(2), pp. 97–111. doi:10.5585/iji.v6i2.245.</a:t>
            </a:r>
          </a:p>
          <a:p>
            <a:r>
              <a:rPr lang="en-GB" sz="1100" dirty="0">
                <a:latin typeface="Arial" panose="020B0604020202020204" pitchFamily="34" charset="0"/>
                <a:cs typeface="Arial" panose="020B0604020202020204" pitchFamily="34" charset="0"/>
              </a:rPr>
              <a:t>QS Study(2022), </a:t>
            </a:r>
            <a:r>
              <a:rPr lang="en-GB" sz="1100" i="1" dirty="0">
                <a:latin typeface="Arial" panose="020B0604020202020204" pitchFamily="34" charset="0"/>
                <a:cs typeface="Arial" panose="020B0604020202020204" pitchFamily="34" charset="0"/>
              </a:rPr>
              <a:t>Schramm’s Model of communication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https://qsstudy.com/schramms-model-communication, (Accessed</a:t>
            </a:r>
            <a:r>
              <a:rPr lang="en-GB" sz="1100" dirty="0">
                <a:latin typeface="Arial" panose="020B0604020202020204" pitchFamily="34" charset="0"/>
                <a:cs typeface="Arial" panose="020B0604020202020204" pitchFamily="34" charset="0"/>
              </a:rPr>
              <a:t>  22 March 2022)</a:t>
            </a:r>
            <a:endPar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r>
              <a:rPr lang="bg-BG" sz="1100" dirty="0">
                <a:effectLst/>
                <a:latin typeface="Arial" panose="020B0604020202020204" pitchFamily="34" charset="0"/>
                <a:ea typeface="Calibri" panose="020F0502020204030204" pitchFamily="34" charset="0"/>
                <a:cs typeface="Arial" panose="020B0604020202020204" pitchFamily="34" charset="0"/>
              </a:rPr>
              <a:t>Samsung</a:t>
            </a:r>
            <a:r>
              <a:rPr lang="en-US" sz="1100" dirty="0">
                <a:effectLst/>
                <a:latin typeface="Arial" panose="020B0604020202020204" pitchFamily="34" charset="0"/>
                <a:ea typeface="Calibri" panose="020F0502020204030204" pitchFamily="34" charset="0"/>
                <a:cs typeface="Arial" panose="020B0604020202020204" pitchFamily="34" charset="0"/>
              </a:rPr>
              <a:t>.</a:t>
            </a:r>
            <a:r>
              <a:rPr lang="bg-BG" sz="1100" dirty="0">
                <a:effectLst/>
                <a:latin typeface="Arial" panose="020B0604020202020204" pitchFamily="34" charset="0"/>
                <a:ea typeface="Calibri" panose="020F0502020204030204" pitchFamily="34" charset="0"/>
                <a:cs typeface="Arial" panose="020B0604020202020204" pitchFamily="34" charset="0"/>
              </a:rPr>
              <a:t> (202</a:t>
            </a:r>
            <a:r>
              <a:rPr lang="en-US" sz="1100" dirty="0">
                <a:effectLst/>
                <a:latin typeface="Arial" panose="020B0604020202020204" pitchFamily="34" charset="0"/>
                <a:ea typeface="Calibri" panose="020F0502020204030204" pitchFamily="34" charset="0"/>
                <a:cs typeface="Arial" panose="020B0604020202020204" pitchFamily="34" charset="0"/>
              </a:rPr>
              <a:t>2</a:t>
            </a:r>
            <a:r>
              <a:rPr lang="bg-BG" sz="1100" dirty="0">
                <a:effectLst/>
                <a:latin typeface="Arial" panose="020B0604020202020204" pitchFamily="34" charset="0"/>
                <a:ea typeface="Calibri" panose="020F0502020204030204" pitchFamily="34" charset="0"/>
                <a:cs typeface="Arial" panose="020B0604020202020204" pitchFamily="34"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bg-BG" sz="1100" dirty="0">
                <a:effectLst/>
                <a:latin typeface="Arial" panose="020B0604020202020204" pitchFamily="34" charset="0"/>
                <a:ea typeface="Calibri" panose="020F0502020204030204" pitchFamily="34" charset="0"/>
                <a:cs typeface="Arial" panose="020B0604020202020204" pitchFamily="34" charset="0"/>
              </a:rPr>
              <a:t> About </a:t>
            </a:r>
            <a:r>
              <a:rPr lang="en-US" sz="1100" dirty="0">
                <a:latin typeface="Arial" panose="020B0604020202020204" pitchFamily="34" charset="0"/>
                <a:ea typeface="Calibri" panose="020F0502020204030204" pitchFamily="34" charset="0"/>
                <a:cs typeface="Arial" panose="020B0604020202020204" pitchFamily="34" charset="0"/>
              </a:rPr>
              <a:t>us</a:t>
            </a:r>
            <a:r>
              <a:rPr lang="bg-BG" sz="1100" dirty="0">
                <a:effectLst/>
                <a:latin typeface="Arial" panose="020B0604020202020204" pitchFamily="34" charset="0"/>
                <a:ea typeface="Calibri" panose="020F0502020204030204" pitchFamily="34" charset="0"/>
                <a:cs typeface="Arial" panose="020B0604020202020204" pitchFamily="34" charset="0"/>
              </a:rPr>
              <a:t>. Online available at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https://www.samsung.com/us/about-us/leadership-and-mission/heritage/</a:t>
            </a:r>
            <a:r>
              <a:rPr lang="en-US" sz="1100" dirty="0">
                <a:effectLst/>
                <a:latin typeface="Arial" panose="020B0604020202020204" pitchFamily="34" charset="0"/>
                <a:ea typeface="Calibri" panose="020F0502020204030204" pitchFamily="34" charset="0"/>
                <a:cs typeface="Arial" panose="020B0604020202020204" pitchFamily="34" charset="0"/>
              </a:rPr>
              <a:t>  (Accessed: 21 March 2022)</a:t>
            </a:r>
          </a:p>
          <a:p>
            <a:r>
              <a:rPr lang="en-GB" sz="1100" dirty="0">
                <a:effectLst/>
                <a:latin typeface="Arial" panose="020B0604020202020204" pitchFamily="34" charset="0"/>
                <a:ea typeface="Times New Roman" panose="02020603050405020304" pitchFamily="18" charset="0"/>
                <a:cs typeface="Arial" panose="020B0604020202020204" pitchFamily="34" charset="0"/>
              </a:rPr>
              <a:t>Samsung (2020) </a:t>
            </a:r>
            <a:r>
              <a:rPr lang="en-GB" sz="1100" i="1" dirty="0">
                <a:effectLst/>
                <a:latin typeface="Arial" panose="020B0604020202020204" pitchFamily="34" charset="0"/>
                <a:ea typeface="Times New Roman" panose="02020603050405020304" pitchFamily="18" charset="0"/>
                <a:cs typeface="Arial" panose="020B0604020202020204" pitchFamily="34" charset="0"/>
              </a:rPr>
              <a:t>A Journey towards a sustainable future – Samsung Electronics. </a:t>
            </a:r>
            <a:r>
              <a:rPr lang="en-GB" sz="1100" dirty="0">
                <a:effectLst/>
                <a:latin typeface="Arial" panose="020B0604020202020204" pitchFamily="34" charset="0"/>
                <a:ea typeface="Times New Roman" panose="02020603050405020304" pitchFamily="18" charset="0"/>
                <a:cs typeface="Arial" panose="020B0604020202020204" pitchFamily="34" charset="0"/>
              </a:rPr>
              <a:t>South Korea: Corporate Sustainability Management Office Available at: </a:t>
            </a:r>
            <a:r>
              <a:rPr lang="en-GB" sz="11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https://images.samsung.com/is/content/samsung/p5/uk/aboutsamsung/pdf/Sustainability_report_2020_en_F.pdf</a:t>
            </a:r>
            <a:r>
              <a:rPr lang="en-GB" sz="11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21 March 2022)</a:t>
            </a:r>
          </a:p>
          <a:p>
            <a:r>
              <a:rPr lang="en-GB" sz="1100" i="0" dirty="0" err="1">
                <a:effectLst/>
                <a:latin typeface="Arial" panose="020B0604020202020204" pitchFamily="34" charset="0"/>
                <a:cs typeface="Arial" panose="020B0604020202020204" pitchFamily="34" charset="0"/>
              </a:rPr>
              <a:t>Shamout</a:t>
            </a:r>
            <a:r>
              <a:rPr lang="en-GB" sz="1100" i="0" dirty="0">
                <a:effectLst/>
                <a:latin typeface="Arial" panose="020B0604020202020204" pitchFamily="34" charset="0"/>
                <a:cs typeface="Arial" panose="020B0604020202020204" pitchFamily="34" charset="0"/>
              </a:rPr>
              <a:t>, M.D. and </a:t>
            </a:r>
            <a:r>
              <a:rPr lang="en-GB" sz="1100" i="0" dirty="0" err="1">
                <a:effectLst/>
                <a:latin typeface="Arial" panose="020B0604020202020204" pitchFamily="34" charset="0"/>
                <a:cs typeface="Arial" panose="020B0604020202020204" pitchFamily="34" charset="0"/>
              </a:rPr>
              <a:t>Elayan</a:t>
            </a:r>
            <a:r>
              <a:rPr lang="en-GB" sz="1100" i="0" dirty="0">
                <a:effectLst/>
                <a:latin typeface="Arial" panose="020B0604020202020204" pitchFamily="34" charset="0"/>
                <a:cs typeface="Arial" panose="020B0604020202020204" pitchFamily="34" charset="0"/>
              </a:rPr>
              <a:t>, M.B. (2020) </a:t>
            </a:r>
            <a:r>
              <a:rPr lang="bg-BG" sz="1100" dirty="0">
                <a:effectLst/>
                <a:latin typeface="Arial" panose="020B0604020202020204" pitchFamily="34" charset="0"/>
                <a:ea typeface="Calibri" panose="020F0502020204030204" pitchFamily="34" charset="0"/>
                <a:cs typeface="Arial" panose="020B0604020202020204" pitchFamily="34" charset="0"/>
              </a:rPr>
              <a:t>‘ </a:t>
            </a:r>
            <a:r>
              <a:rPr lang="en-GB" sz="1100" i="0" dirty="0">
                <a:effectLst/>
                <a:latin typeface="Arial" panose="020B0604020202020204" pitchFamily="34" charset="0"/>
                <a:cs typeface="Arial" panose="020B0604020202020204" pitchFamily="34" charset="0"/>
              </a:rPr>
              <a:t>A Comparative Analysis of Strategic Planning Practices in Gulf Cooperation Council Region: A Case Study of Huawei and Samsung Companies</a:t>
            </a:r>
            <a:r>
              <a:rPr lang="bg-BG"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latin typeface="Arial" panose="020B0604020202020204" pitchFamily="34" charset="0"/>
                <a:ea typeface="Calibri" panose="020F0502020204030204" pitchFamily="34" charset="0"/>
                <a:cs typeface="Arial" panose="020B0604020202020204" pitchFamily="34" charset="0"/>
              </a:rPr>
              <a:t>,</a:t>
            </a:r>
            <a:r>
              <a:rPr lang="en-GB" sz="1100"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Journal of Talent Development and Excellence</a:t>
            </a:r>
            <a:r>
              <a:rPr lang="en-GB" sz="1100"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12</a:t>
            </a:r>
            <a:r>
              <a:rPr lang="en-GB" sz="1100" i="0" dirty="0">
                <a:effectLst/>
                <a:latin typeface="Arial" panose="020B0604020202020204" pitchFamily="34" charset="0"/>
                <a:cs typeface="Arial" panose="020B0604020202020204" pitchFamily="34" charset="0"/>
              </a:rPr>
              <a:t>(1), pp.4891-4910.</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r>
              <a:rPr lang="en-US" sz="1100" dirty="0">
                <a:effectLst/>
                <a:latin typeface="Arial" panose="020B0604020202020204" pitchFamily="34" charset="0"/>
                <a:ea typeface="Calibri" panose="020F0502020204030204" pitchFamily="34" charset="0"/>
                <a:cs typeface="Arial" panose="020B0604020202020204" pitchFamily="34" charset="0"/>
              </a:rPr>
              <a:t>Statista. (2022</a:t>
            </a:r>
            <a:r>
              <a:rPr lang="en-US" sz="1100" dirty="0">
                <a:latin typeface="Arial" panose="020B0604020202020204" pitchFamily="34" charset="0"/>
                <a:ea typeface="Calibri" panose="020F0502020204030204" pitchFamily="34" charset="0"/>
                <a:cs typeface="Arial" panose="020B0604020202020204" pitchFamily="34"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 Number of Samsung Electronics employees worldwide from 2009 to 2020, online available at: </a:t>
            </a:r>
            <a:r>
              <a:rPr lang="en-US" sz="1100"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https://www.statista.com/statistics/236919/number-of-samsung-electronics-employees-worldwide/#:~:text=In%202020%2C%20the%20Korean%20conglomerate,workers%20as%20of%20March%202020</a:t>
            </a:r>
            <a:r>
              <a:rPr lang="en-US" sz="1100" dirty="0">
                <a:effectLst/>
                <a:latin typeface="Arial" panose="020B0604020202020204" pitchFamily="34" charset="0"/>
                <a:ea typeface="Calibri" panose="020F0502020204030204" pitchFamily="34" charset="0"/>
                <a:cs typeface="Arial" panose="020B0604020202020204" pitchFamily="34" charset="0"/>
              </a:rPr>
              <a:t> (Accessed: 21 March 2022)</a:t>
            </a:r>
          </a:p>
          <a:p>
            <a:r>
              <a:rPr lang="en-US" sz="1100" dirty="0">
                <a:latin typeface="Arial" panose="020B0604020202020204" pitchFamily="34" charset="0"/>
                <a:cs typeface="Arial" panose="020B0604020202020204" pitchFamily="34" charset="0"/>
              </a:rPr>
              <a:t>Warner, J.C., Fahey, S. and Training Solutions Group Pty. Ltd (1996). Effective team communication. </a:t>
            </a:r>
            <a:r>
              <a:rPr lang="en-US" sz="1100" dirty="0" err="1">
                <a:latin typeface="Arial" panose="020B0604020202020204" pitchFamily="34" charset="0"/>
                <a:cs typeface="Arial" panose="020B0604020202020204" pitchFamily="34" charset="0"/>
              </a:rPr>
              <a:t>Mudgeeraba</a:t>
            </a:r>
            <a:r>
              <a:rPr lang="en-US" sz="1100" dirty="0">
                <a:latin typeface="Arial" panose="020B0604020202020204" pitchFamily="34" charset="0"/>
                <a:cs typeface="Arial" panose="020B0604020202020204" pitchFamily="34" charset="0"/>
              </a:rPr>
              <a:t>, Qld.: Team Publications.</a:t>
            </a:r>
          </a:p>
          <a:p>
            <a:r>
              <a:rPr lang="en-GB" sz="1100" dirty="0">
                <a:latin typeface="Arial" panose="020B0604020202020204" pitchFamily="34" charset="0"/>
                <a:cs typeface="Arial" panose="020B0604020202020204" pitchFamily="34" charset="0"/>
              </a:rPr>
              <a:t> </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WEBSTER, M., 2022. [online] Available at: </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https://www.merriam-webster.com/dictionary/communication</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24 March 2022].</a:t>
            </a:r>
          </a:p>
          <a:p>
            <a:endParaRPr lang="en-US" sz="1100" dirty="0">
              <a:latin typeface="Arial" panose="020B0604020202020204" pitchFamily="34" charset="0"/>
              <a:cs typeface="Arial" panose="020B0604020202020204" pitchFamily="34" charset="0"/>
            </a:endParaRPr>
          </a:p>
          <a:p>
            <a:endParaRPr lang="en-GB" sz="1100" i="0" dirty="0">
              <a:effectLst/>
              <a:latin typeface="Arial" panose="020B0604020202020204" pitchFamily="34" charset="0"/>
              <a:cs typeface="Arial" panose="020B0604020202020204" pitchFamily="34" charset="0"/>
            </a:endParaRPr>
          </a:p>
          <a:p>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410B6487-659B-43D8-914A-536B65C3B8B6}"/>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944660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E986910-1834-4B5E-8B70-46B35B317CBC}">
  <ds:schemaRefs>
    <ds:schemaRef ds:uri="http://schemas.microsoft.com/sharepoint/v3/contenttype/forms"/>
  </ds:schemaRefs>
</ds:datastoreItem>
</file>

<file path=customXml/itemProps2.xml><?xml version="1.0" encoding="utf-8"?>
<ds:datastoreItem xmlns:ds="http://schemas.openxmlformats.org/officeDocument/2006/customXml" ds:itemID="{5B15EC6A-0E11-44E8-B0F5-D94BDC56B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ABCDEC-413C-49CD-BB4A-7D5A4FE2D8C8}">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be49ff73-cec0-4379-9da8-63ff3cc411b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68</TotalTime>
  <Words>1928</Words>
  <Application>Microsoft Macintosh PowerPoint</Application>
  <PresentationFormat>Widescreen</PresentationFormat>
  <Paragraphs>171</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Source Sans Pro</vt:lpstr>
      <vt:lpstr>Tw Cen MT</vt:lpstr>
      <vt:lpstr>Wingdings</vt:lpstr>
      <vt:lpstr>Celestial</vt:lpstr>
      <vt:lpstr>PowerPoint Presentation</vt:lpstr>
      <vt:lpstr>PowerPoint Presentation</vt:lpstr>
      <vt:lpstr>PowerPoint Presentation</vt:lpstr>
      <vt:lpstr>PowerPoint Presentation</vt:lpstr>
      <vt:lpstr>PowerPoint Presentation</vt:lpstr>
      <vt:lpstr>PowerPoint Presentation</vt:lpstr>
      <vt:lpstr>         MODELS OF COMMUNICATION</vt:lpstr>
      <vt:lpstr>THE ORGANIZATION SHOULD USE THE SCHRAMM’S INTERACTIVE MODEL</vt:lpstr>
      <vt:lpstr>BARRIERS OF EFFECTIVE COMMUNICATION</vt:lpstr>
      <vt:lpstr>LANGUAGE</vt:lpstr>
      <vt:lpstr>LACK OF EXPERIENCE</vt:lpstr>
      <vt:lpstr>Stakeholders and channels of communication  </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Penka Hristova</dc:creator>
  <cp:lastModifiedBy>Christian Amoah (2110832)</cp:lastModifiedBy>
  <cp:revision>22</cp:revision>
  <dcterms:created xsi:type="dcterms:W3CDTF">2022-03-24T16:01:44Z</dcterms:created>
  <dcterms:modified xsi:type="dcterms:W3CDTF">2022-03-27T13:18:40Z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