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5"/>
  </p:notesMasterIdLst>
  <p:handoutMasterIdLst>
    <p:handoutMasterId r:id="rId26"/>
  </p:handoutMasterIdLst>
  <p:sldIdLst>
    <p:sldId id="277" r:id="rId2"/>
    <p:sldId id="263" r:id="rId3"/>
    <p:sldId id="300" r:id="rId4"/>
    <p:sldId id="301" r:id="rId5"/>
    <p:sldId id="303" r:id="rId6"/>
    <p:sldId id="302" r:id="rId7"/>
    <p:sldId id="304" r:id="rId8"/>
    <p:sldId id="305" r:id="rId9"/>
    <p:sldId id="306" r:id="rId10"/>
    <p:sldId id="307" r:id="rId11"/>
    <p:sldId id="296" r:id="rId12"/>
    <p:sldId id="291" r:id="rId13"/>
    <p:sldId id="316" r:id="rId14"/>
    <p:sldId id="315" r:id="rId15"/>
    <p:sldId id="295" r:id="rId16"/>
    <p:sldId id="317" r:id="rId17"/>
    <p:sldId id="297" r:id="rId18"/>
    <p:sldId id="318" r:id="rId19"/>
    <p:sldId id="319" r:id="rId20"/>
    <p:sldId id="320" r:id="rId21"/>
    <p:sldId id="299" r:id="rId22"/>
    <p:sldId id="290" r:id="rId23"/>
    <p:sldId id="289" r:id="rId24"/>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40" autoAdjust="0"/>
    <p:restoredTop sz="94249" autoAdjust="0"/>
  </p:normalViewPr>
  <p:slideViewPr>
    <p:cSldViewPr>
      <p:cViewPr varScale="1">
        <p:scale>
          <a:sx n="86" d="100"/>
          <a:sy n="86" d="100"/>
        </p:scale>
        <p:origin x="619"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209F5C61-510A-45DD-8EBB-652BF09FB53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628400F7-FD5E-4407-8102-E91FAC31AC9E}"/>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E309B38C-A349-4A75-8BD9-E93E96438B25}"/>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A47A5114-F1BE-4EB9-8790-77305AEB3382}"/>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51D1441B-0E59-4DFE-888F-A271DDDCFA4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39BCDDD6-2067-4975-A039-612169D04778}"/>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2BF7392-BF09-4AB2-9D69-3307B7BD728D}"/>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0C1EAD23-EA60-42AD-91C4-704079AF5A48}"/>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190C4805-5D0A-4D7E-B7B7-7CFBE30A657E}"/>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10AD5614-5250-4135-8F2C-2AD0834C2D29}"/>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EE86BEFE-E289-456A-BB9F-846731AD7503}"/>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E6A6E9B9-EDF6-469F-A3BD-AD11EA73189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3AEE9A-A295-46D6-B025-8999A6326B0B}"/>
              </a:ext>
            </a:extLst>
          </p:cNvPr>
          <p:cNvSpPr>
            <a:spLocks noGrp="1"/>
          </p:cNvSpPr>
          <p:nvPr>
            <p:ph type="dt" sz="half" idx="10"/>
          </p:nvPr>
        </p:nvSpPr>
        <p:spPr>
          <a:xfrm>
            <a:off x="395288" y="6524625"/>
            <a:ext cx="971550" cy="219075"/>
          </a:xfrm>
        </p:spPr>
        <p:txBody>
          <a:bodyPr/>
          <a:lstStyle>
            <a:lvl1pPr>
              <a:defRPr/>
            </a:lvl1pPr>
          </a:lstStyle>
          <a:p>
            <a:pPr>
              <a:defRPr/>
            </a:pPr>
            <a:fld id="{E6DDAD94-4659-4E52-9EBA-BA555651B497}" type="datetime1">
              <a:rPr lang="en-GB" altLang="en-US"/>
              <a:pPr>
                <a:defRPr/>
              </a:pPr>
              <a:t>02/10/2020</a:t>
            </a:fld>
            <a:endParaRPr lang="en-GB" altLang="en-US" dirty="0"/>
          </a:p>
        </p:txBody>
      </p:sp>
      <p:sp>
        <p:nvSpPr>
          <p:cNvPr id="5" name="Footer Placeholder 4">
            <a:extLst>
              <a:ext uri="{FF2B5EF4-FFF2-40B4-BE49-F238E27FC236}">
                <a16:creationId xmlns:a16="http://schemas.microsoft.com/office/drawing/2014/main" id="{BFAC694D-31E8-4F33-B7C4-C489E5F1618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7D4DE76-B954-48BE-A0C2-FC478D024DD9}"/>
              </a:ext>
            </a:extLst>
          </p:cNvPr>
          <p:cNvSpPr>
            <a:spLocks noGrp="1"/>
          </p:cNvSpPr>
          <p:nvPr>
            <p:ph type="sldNum" sz="quarter" idx="12"/>
          </p:nvPr>
        </p:nvSpPr>
        <p:spPr/>
        <p:txBody>
          <a:bodyPr/>
          <a:lstStyle>
            <a:lvl1pPr>
              <a:defRPr/>
            </a:lvl1pPr>
          </a:lstStyle>
          <a:p>
            <a:pPr>
              <a:defRPr/>
            </a:pPr>
            <a:fld id="{AC879C96-E648-494E-9006-D4C692077D3D}" type="slidenum">
              <a:rPr lang="en-GB" altLang="en-US"/>
              <a:pPr>
                <a:defRPr/>
              </a:pPr>
              <a:t>‹#›</a:t>
            </a:fld>
            <a:endParaRPr lang="en-GB" altLang="en-US"/>
          </a:p>
        </p:txBody>
      </p:sp>
    </p:spTree>
    <p:extLst>
      <p:ext uri="{BB962C8B-B14F-4D97-AF65-F5344CB8AC3E}">
        <p14:creationId xmlns:p14="http://schemas.microsoft.com/office/powerpoint/2010/main" val="33198055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7F44DB-09CB-4C93-BE2B-C3E0F0FB0356}"/>
              </a:ext>
            </a:extLst>
          </p:cNvPr>
          <p:cNvSpPr>
            <a:spLocks noGrp="1"/>
          </p:cNvSpPr>
          <p:nvPr>
            <p:ph type="dt" sz="half" idx="10"/>
          </p:nvPr>
        </p:nvSpPr>
        <p:spPr/>
        <p:txBody>
          <a:bodyPr/>
          <a:lstStyle>
            <a:lvl1pPr>
              <a:defRPr/>
            </a:lvl1pPr>
          </a:lstStyle>
          <a:p>
            <a:pPr>
              <a:defRPr/>
            </a:pPr>
            <a:fld id="{0C497216-CDFD-4A24-BC13-BD85C8A7CC59}" type="datetime1">
              <a:rPr lang="en-GB" altLang="en-US"/>
              <a:pPr>
                <a:defRPr/>
              </a:pPr>
              <a:t>02/10/2020</a:t>
            </a:fld>
            <a:endParaRPr lang="en-GB" altLang="en-US" dirty="0"/>
          </a:p>
        </p:txBody>
      </p:sp>
      <p:sp>
        <p:nvSpPr>
          <p:cNvPr id="5" name="Footer Placeholder 4">
            <a:extLst>
              <a:ext uri="{FF2B5EF4-FFF2-40B4-BE49-F238E27FC236}">
                <a16:creationId xmlns:a16="http://schemas.microsoft.com/office/drawing/2014/main" id="{E5CE2D94-EED3-4341-8EB7-6E7F0CBA6594}"/>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B3C12AF5-2D28-4CE9-B17D-E694AE795C97}"/>
              </a:ext>
            </a:extLst>
          </p:cNvPr>
          <p:cNvSpPr>
            <a:spLocks noGrp="1"/>
          </p:cNvSpPr>
          <p:nvPr>
            <p:ph type="sldNum" sz="quarter" idx="12"/>
          </p:nvPr>
        </p:nvSpPr>
        <p:spPr/>
        <p:txBody>
          <a:bodyPr/>
          <a:lstStyle>
            <a:lvl1pPr>
              <a:defRPr/>
            </a:lvl1pPr>
          </a:lstStyle>
          <a:p>
            <a:pPr>
              <a:defRPr/>
            </a:pPr>
            <a:fld id="{04C91836-C2F5-4DBE-AEAA-965500A4215E}" type="slidenum">
              <a:rPr lang="en-GB" altLang="en-US"/>
              <a:pPr>
                <a:defRPr/>
              </a:pPr>
              <a:t>‹#›</a:t>
            </a:fld>
            <a:endParaRPr lang="en-GB" altLang="en-US"/>
          </a:p>
        </p:txBody>
      </p:sp>
    </p:spTree>
    <p:extLst>
      <p:ext uri="{BB962C8B-B14F-4D97-AF65-F5344CB8AC3E}">
        <p14:creationId xmlns:p14="http://schemas.microsoft.com/office/powerpoint/2010/main" val="37659061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29B962AA-6CE5-4E58-B8E3-0025E70A77B2}"/>
              </a:ext>
            </a:extLst>
          </p:cNvPr>
          <p:cNvSpPr>
            <a:spLocks noGrp="1"/>
          </p:cNvSpPr>
          <p:nvPr>
            <p:ph type="dt" sz="half" idx="10"/>
          </p:nvPr>
        </p:nvSpPr>
        <p:spPr/>
        <p:txBody>
          <a:bodyPr/>
          <a:lstStyle>
            <a:lvl1pPr>
              <a:defRPr/>
            </a:lvl1pPr>
          </a:lstStyle>
          <a:p>
            <a:pPr>
              <a:defRPr/>
            </a:pPr>
            <a:fld id="{C62B66F9-7C10-4F44-991F-6E8603856C89}" type="datetime1">
              <a:rPr lang="en-GB" altLang="en-US"/>
              <a:pPr>
                <a:defRPr/>
              </a:pPr>
              <a:t>02/10/2020</a:t>
            </a:fld>
            <a:endParaRPr lang="en-GB" altLang="en-US" dirty="0"/>
          </a:p>
        </p:txBody>
      </p:sp>
      <p:sp>
        <p:nvSpPr>
          <p:cNvPr id="5" name="Slide Number Placeholder 5">
            <a:extLst>
              <a:ext uri="{FF2B5EF4-FFF2-40B4-BE49-F238E27FC236}">
                <a16:creationId xmlns:a16="http://schemas.microsoft.com/office/drawing/2014/main" id="{DA663293-48A5-4390-BAFF-8671741024AC}"/>
              </a:ext>
            </a:extLst>
          </p:cNvPr>
          <p:cNvSpPr>
            <a:spLocks noGrp="1"/>
          </p:cNvSpPr>
          <p:nvPr>
            <p:ph type="sldNum" sz="quarter" idx="11"/>
          </p:nvPr>
        </p:nvSpPr>
        <p:spPr/>
        <p:txBody>
          <a:bodyPr/>
          <a:lstStyle>
            <a:lvl1pPr>
              <a:defRPr/>
            </a:lvl1pPr>
          </a:lstStyle>
          <a:p>
            <a:pPr>
              <a:defRPr/>
            </a:pPr>
            <a:fld id="{3719A2B5-2586-4E9E-9BAE-67E9406215F1}" type="slidenum">
              <a:rPr lang="en-GB" altLang="en-US"/>
              <a:pPr>
                <a:defRPr/>
              </a:pPr>
              <a:t>‹#›</a:t>
            </a:fld>
            <a:endParaRPr lang="en-GB" altLang="en-US"/>
          </a:p>
        </p:txBody>
      </p:sp>
    </p:spTree>
    <p:extLst>
      <p:ext uri="{BB962C8B-B14F-4D97-AF65-F5344CB8AC3E}">
        <p14:creationId xmlns:p14="http://schemas.microsoft.com/office/powerpoint/2010/main" val="3283208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2BE4841-F638-48F0-B851-5B0A741BE04A}"/>
              </a:ext>
            </a:extLst>
          </p:cNvPr>
          <p:cNvSpPr>
            <a:spLocks noGrp="1"/>
          </p:cNvSpPr>
          <p:nvPr>
            <p:ph type="dt" sz="half" idx="10"/>
          </p:nvPr>
        </p:nvSpPr>
        <p:spPr/>
        <p:txBody>
          <a:bodyPr/>
          <a:lstStyle>
            <a:lvl1pPr>
              <a:defRPr/>
            </a:lvl1pPr>
          </a:lstStyle>
          <a:p>
            <a:pPr>
              <a:defRPr/>
            </a:pPr>
            <a:fld id="{5891AB3F-68B5-4838-8109-F51C202E9ECB}" type="datetime1">
              <a:rPr lang="en-GB" altLang="en-US"/>
              <a:pPr>
                <a:defRPr/>
              </a:pPr>
              <a:t>02/10/2020</a:t>
            </a:fld>
            <a:endParaRPr lang="en-GB" altLang="en-US" dirty="0"/>
          </a:p>
        </p:txBody>
      </p:sp>
      <p:sp>
        <p:nvSpPr>
          <p:cNvPr id="6" name="Slide Number Placeholder 5">
            <a:extLst>
              <a:ext uri="{FF2B5EF4-FFF2-40B4-BE49-F238E27FC236}">
                <a16:creationId xmlns:a16="http://schemas.microsoft.com/office/drawing/2014/main" id="{D727ED7C-4526-46BE-A640-181CA7C0DA51}"/>
              </a:ext>
            </a:extLst>
          </p:cNvPr>
          <p:cNvSpPr>
            <a:spLocks noGrp="1"/>
          </p:cNvSpPr>
          <p:nvPr>
            <p:ph type="sldNum" sz="quarter" idx="11"/>
          </p:nvPr>
        </p:nvSpPr>
        <p:spPr/>
        <p:txBody>
          <a:bodyPr/>
          <a:lstStyle>
            <a:lvl1pPr>
              <a:defRPr/>
            </a:lvl1pPr>
          </a:lstStyle>
          <a:p>
            <a:pPr>
              <a:defRPr/>
            </a:pPr>
            <a:fld id="{9EC334CA-0B74-42C0-AE7B-1E999315E49C}" type="slidenum">
              <a:rPr lang="en-GB" altLang="en-US"/>
              <a:pPr>
                <a:defRPr/>
              </a:pPr>
              <a:t>‹#›</a:t>
            </a:fld>
            <a:endParaRPr lang="en-GB" altLang="en-US"/>
          </a:p>
        </p:txBody>
      </p:sp>
    </p:spTree>
    <p:extLst>
      <p:ext uri="{BB962C8B-B14F-4D97-AF65-F5344CB8AC3E}">
        <p14:creationId xmlns:p14="http://schemas.microsoft.com/office/powerpoint/2010/main" val="35900822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3E0AE9C2-5D5E-44EE-A305-79513F36B3D6}"/>
              </a:ext>
            </a:extLst>
          </p:cNvPr>
          <p:cNvSpPr>
            <a:spLocks noGrp="1"/>
          </p:cNvSpPr>
          <p:nvPr>
            <p:ph type="dt" sz="half" idx="10"/>
          </p:nvPr>
        </p:nvSpPr>
        <p:spPr/>
        <p:txBody>
          <a:bodyPr/>
          <a:lstStyle>
            <a:lvl1pPr>
              <a:defRPr/>
            </a:lvl1pPr>
          </a:lstStyle>
          <a:p>
            <a:pPr>
              <a:defRPr/>
            </a:pPr>
            <a:fld id="{04A2CDAE-6EEC-4209-B296-4A80DEB522BF}" type="datetime1">
              <a:rPr lang="en-GB" altLang="en-US"/>
              <a:pPr>
                <a:defRPr/>
              </a:pPr>
              <a:t>02/10/2020</a:t>
            </a:fld>
            <a:endParaRPr lang="en-GB" altLang="en-US" dirty="0"/>
          </a:p>
        </p:txBody>
      </p:sp>
      <p:sp>
        <p:nvSpPr>
          <p:cNvPr id="8" name="Slide Number Placeholder 5">
            <a:extLst>
              <a:ext uri="{FF2B5EF4-FFF2-40B4-BE49-F238E27FC236}">
                <a16:creationId xmlns:a16="http://schemas.microsoft.com/office/drawing/2014/main" id="{4ADAAA80-C03C-480D-9BEB-172BB03E3C7C}"/>
              </a:ext>
            </a:extLst>
          </p:cNvPr>
          <p:cNvSpPr>
            <a:spLocks noGrp="1"/>
          </p:cNvSpPr>
          <p:nvPr>
            <p:ph type="sldNum" sz="quarter" idx="11"/>
          </p:nvPr>
        </p:nvSpPr>
        <p:spPr/>
        <p:txBody>
          <a:bodyPr/>
          <a:lstStyle>
            <a:lvl1pPr>
              <a:defRPr/>
            </a:lvl1pPr>
          </a:lstStyle>
          <a:p>
            <a:pPr>
              <a:defRPr/>
            </a:pPr>
            <a:fld id="{61E4AE74-011F-49B0-8428-DD4BC5C9EFC2}" type="slidenum">
              <a:rPr lang="en-GB" altLang="en-US"/>
              <a:pPr>
                <a:defRPr/>
              </a:pPr>
              <a:t>‹#›</a:t>
            </a:fld>
            <a:endParaRPr lang="en-GB" altLang="en-US"/>
          </a:p>
        </p:txBody>
      </p:sp>
    </p:spTree>
    <p:extLst>
      <p:ext uri="{BB962C8B-B14F-4D97-AF65-F5344CB8AC3E}">
        <p14:creationId xmlns:p14="http://schemas.microsoft.com/office/powerpoint/2010/main" val="2506616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DB7F830-D788-4A5F-9D78-E8C80A6A736B}"/>
              </a:ext>
            </a:extLst>
          </p:cNvPr>
          <p:cNvSpPr>
            <a:spLocks noGrp="1"/>
          </p:cNvSpPr>
          <p:nvPr>
            <p:ph type="dt" sz="half" idx="10"/>
          </p:nvPr>
        </p:nvSpPr>
        <p:spPr/>
        <p:txBody>
          <a:bodyPr/>
          <a:lstStyle>
            <a:lvl1pPr>
              <a:defRPr/>
            </a:lvl1pPr>
          </a:lstStyle>
          <a:p>
            <a:pPr>
              <a:defRPr/>
            </a:pPr>
            <a:fld id="{1A4636A3-5E17-4ADF-8834-577E9B886AD3}" type="datetime1">
              <a:rPr lang="en-GB" altLang="en-US"/>
              <a:pPr>
                <a:defRPr/>
              </a:pPr>
              <a:t>02/10/2020</a:t>
            </a:fld>
            <a:endParaRPr lang="en-GB" altLang="en-US" dirty="0"/>
          </a:p>
        </p:txBody>
      </p:sp>
      <p:sp>
        <p:nvSpPr>
          <p:cNvPr id="4" name="Slide Number Placeholder 5">
            <a:extLst>
              <a:ext uri="{FF2B5EF4-FFF2-40B4-BE49-F238E27FC236}">
                <a16:creationId xmlns:a16="http://schemas.microsoft.com/office/drawing/2014/main" id="{5746BD2B-82D9-483B-8822-0265C86F6286}"/>
              </a:ext>
            </a:extLst>
          </p:cNvPr>
          <p:cNvSpPr>
            <a:spLocks noGrp="1"/>
          </p:cNvSpPr>
          <p:nvPr>
            <p:ph type="sldNum" sz="quarter" idx="11"/>
          </p:nvPr>
        </p:nvSpPr>
        <p:spPr/>
        <p:txBody>
          <a:bodyPr/>
          <a:lstStyle>
            <a:lvl1pPr>
              <a:defRPr/>
            </a:lvl1pPr>
          </a:lstStyle>
          <a:p>
            <a:pPr>
              <a:defRPr/>
            </a:pPr>
            <a:fld id="{3AD1F67C-D510-4EE6-8B22-F1BDB74CB4BA}" type="slidenum">
              <a:rPr lang="en-GB" altLang="en-US"/>
              <a:pPr>
                <a:defRPr/>
              </a:pPr>
              <a:t>‹#›</a:t>
            </a:fld>
            <a:endParaRPr lang="en-GB" altLang="en-US"/>
          </a:p>
        </p:txBody>
      </p:sp>
    </p:spTree>
    <p:extLst>
      <p:ext uri="{BB962C8B-B14F-4D97-AF65-F5344CB8AC3E}">
        <p14:creationId xmlns:p14="http://schemas.microsoft.com/office/powerpoint/2010/main" val="12541878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1ED0DDF-96CD-4FA6-981A-BBE289CB510C}"/>
              </a:ext>
            </a:extLst>
          </p:cNvPr>
          <p:cNvSpPr>
            <a:spLocks noGrp="1"/>
          </p:cNvSpPr>
          <p:nvPr>
            <p:ph type="dt" sz="half" idx="10"/>
          </p:nvPr>
        </p:nvSpPr>
        <p:spPr/>
        <p:txBody>
          <a:bodyPr/>
          <a:lstStyle>
            <a:lvl1pPr>
              <a:defRPr/>
            </a:lvl1pPr>
          </a:lstStyle>
          <a:p>
            <a:pPr>
              <a:defRPr/>
            </a:pPr>
            <a:fld id="{35A2DDE4-C279-4440-83AD-0C0D999DC93C}" type="datetime1">
              <a:rPr lang="en-GB" altLang="en-US"/>
              <a:pPr>
                <a:defRPr/>
              </a:pPr>
              <a:t>02/10/2020</a:t>
            </a:fld>
            <a:endParaRPr lang="en-GB" altLang="en-US" dirty="0"/>
          </a:p>
        </p:txBody>
      </p:sp>
      <p:sp>
        <p:nvSpPr>
          <p:cNvPr id="3" name="Slide Number Placeholder 5">
            <a:extLst>
              <a:ext uri="{FF2B5EF4-FFF2-40B4-BE49-F238E27FC236}">
                <a16:creationId xmlns:a16="http://schemas.microsoft.com/office/drawing/2014/main" id="{7BEE785D-1658-402B-97CC-CA01EAB8942A}"/>
              </a:ext>
            </a:extLst>
          </p:cNvPr>
          <p:cNvSpPr>
            <a:spLocks noGrp="1"/>
          </p:cNvSpPr>
          <p:nvPr>
            <p:ph type="sldNum" sz="quarter" idx="11"/>
          </p:nvPr>
        </p:nvSpPr>
        <p:spPr/>
        <p:txBody>
          <a:bodyPr/>
          <a:lstStyle>
            <a:lvl1pPr>
              <a:defRPr/>
            </a:lvl1pPr>
          </a:lstStyle>
          <a:p>
            <a:pPr>
              <a:defRPr/>
            </a:pPr>
            <a:fld id="{D014ECEE-5F6C-4A06-9C32-2D4906BF7C15}" type="slidenum">
              <a:rPr lang="en-GB" altLang="en-US"/>
              <a:pPr>
                <a:defRPr/>
              </a:pPr>
              <a:t>‹#›</a:t>
            </a:fld>
            <a:endParaRPr lang="en-GB" altLang="en-US"/>
          </a:p>
        </p:txBody>
      </p:sp>
    </p:spTree>
    <p:extLst>
      <p:ext uri="{BB962C8B-B14F-4D97-AF65-F5344CB8AC3E}">
        <p14:creationId xmlns:p14="http://schemas.microsoft.com/office/powerpoint/2010/main" val="1836666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26155A1E-CCA6-4BE7-BB17-B26590E0A759}"/>
              </a:ext>
            </a:extLst>
          </p:cNvPr>
          <p:cNvSpPr>
            <a:spLocks noGrp="1"/>
          </p:cNvSpPr>
          <p:nvPr>
            <p:ph type="dt" sz="half" idx="10"/>
          </p:nvPr>
        </p:nvSpPr>
        <p:spPr/>
        <p:txBody>
          <a:bodyPr/>
          <a:lstStyle>
            <a:lvl1pPr>
              <a:defRPr/>
            </a:lvl1pPr>
          </a:lstStyle>
          <a:p>
            <a:pPr>
              <a:defRPr/>
            </a:pPr>
            <a:fld id="{2F516D2A-ABE3-4182-9707-C0F7BCFB40A1}" type="datetime1">
              <a:rPr lang="en-GB" altLang="en-US"/>
              <a:pPr>
                <a:defRPr/>
              </a:pPr>
              <a:t>02/10/2020</a:t>
            </a:fld>
            <a:endParaRPr lang="en-GB" altLang="en-US" dirty="0"/>
          </a:p>
        </p:txBody>
      </p:sp>
      <p:sp>
        <p:nvSpPr>
          <p:cNvPr id="6" name="Slide Number Placeholder 5">
            <a:extLst>
              <a:ext uri="{FF2B5EF4-FFF2-40B4-BE49-F238E27FC236}">
                <a16:creationId xmlns:a16="http://schemas.microsoft.com/office/drawing/2014/main" id="{E6DF4D1C-1EDB-423E-A53E-A35EC4D01DA6}"/>
              </a:ext>
            </a:extLst>
          </p:cNvPr>
          <p:cNvSpPr>
            <a:spLocks noGrp="1"/>
          </p:cNvSpPr>
          <p:nvPr>
            <p:ph type="sldNum" sz="quarter" idx="11"/>
          </p:nvPr>
        </p:nvSpPr>
        <p:spPr/>
        <p:txBody>
          <a:bodyPr/>
          <a:lstStyle>
            <a:lvl1pPr>
              <a:defRPr/>
            </a:lvl1pPr>
          </a:lstStyle>
          <a:p>
            <a:pPr>
              <a:defRPr/>
            </a:pPr>
            <a:fld id="{99C79318-A17A-4910-96E3-69A6EC76206D}" type="slidenum">
              <a:rPr lang="en-GB" altLang="en-US"/>
              <a:pPr>
                <a:defRPr/>
              </a:pPr>
              <a:t>‹#›</a:t>
            </a:fld>
            <a:endParaRPr lang="en-GB" altLang="en-US"/>
          </a:p>
        </p:txBody>
      </p:sp>
    </p:spTree>
    <p:extLst>
      <p:ext uri="{BB962C8B-B14F-4D97-AF65-F5344CB8AC3E}">
        <p14:creationId xmlns:p14="http://schemas.microsoft.com/office/powerpoint/2010/main" val="17801978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E6445F5E-568C-427B-8907-F93ACCCC7C60}"/>
              </a:ext>
            </a:extLst>
          </p:cNvPr>
          <p:cNvSpPr>
            <a:spLocks noGrp="1"/>
          </p:cNvSpPr>
          <p:nvPr>
            <p:ph type="dt" sz="half" idx="10"/>
          </p:nvPr>
        </p:nvSpPr>
        <p:spPr/>
        <p:txBody>
          <a:bodyPr/>
          <a:lstStyle>
            <a:lvl1pPr>
              <a:defRPr/>
            </a:lvl1pPr>
          </a:lstStyle>
          <a:p>
            <a:pPr>
              <a:defRPr/>
            </a:pPr>
            <a:fld id="{4177BCB9-2D83-4FAA-A095-3ED00169C6AA}" type="datetime1">
              <a:rPr lang="en-GB" altLang="en-US"/>
              <a:pPr>
                <a:defRPr/>
              </a:pPr>
              <a:t>02/10/2020</a:t>
            </a:fld>
            <a:endParaRPr lang="en-GB" altLang="en-US" dirty="0"/>
          </a:p>
        </p:txBody>
      </p:sp>
      <p:sp>
        <p:nvSpPr>
          <p:cNvPr id="6" name="Slide Number Placeholder 5">
            <a:extLst>
              <a:ext uri="{FF2B5EF4-FFF2-40B4-BE49-F238E27FC236}">
                <a16:creationId xmlns:a16="http://schemas.microsoft.com/office/drawing/2014/main" id="{1AC705D2-F6E7-454B-B581-B4807958087A}"/>
              </a:ext>
            </a:extLst>
          </p:cNvPr>
          <p:cNvSpPr>
            <a:spLocks noGrp="1"/>
          </p:cNvSpPr>
          <p:nvPr>
            <p:ph type="sldNum" sz="quarter" idx="11"/>
          </p:nvPr>
        </p:nvSpPr>
        <p:spPr/>
        <p:txBody>
          <a:bodyPr/>
          <a:lstStyle>
            <a:lvl1pPr>
              <a:defRPr/>
            </a:lvl1pPr>
          </a:lstStyle>
          <a:p>
            <a:pPr>
              <a:defRPr/>
            </a:pPr>
            <a:fld id="{C3CBF55D-133F-4E3C-AF8C-790E8811DEBD}" type="slidenum">
              <a:rPr lang="en-GB" altLang="en-US"/>
              <a:pPr>
                <a:defRPr/>
              </a:pPr>
              <a:t>‹#›</a:t>
            </a:fld>
            <a:endParaRPr lang="en-GB" altLang="en-US"/>
          </a:p>
        </p:txBody>
      </p:sp>
    </p:spTree>
    <p:extLst>
      <p:ext uri="{BB962C8B-B14F-4D97-AF65-F5344CB8AC3E}">
        <p14:creationId xmlns:p14="http://schemas.microsoft.com/office/powerpoint/2010/main" val="16010994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CC11CE-0C83-418C-BDC1-7D29609CF3DC}"/>
              </a:ext>
            </a:extLst>
          </p:cNvPr>
          <p:cNvSpPr>
            <a:spLocks noGrp="1"/>
          </p:cNvSpPr>
          <p:nvPr>
            <p:ph type="dt" sz="half" idx="10"/>
          </p:nvPr>
        </p:nvSpPr>
        <p:spPr/>
        <p:txBody>
          <a:bodyPr/>
          <a:lstStyle>
            <a:lvl1pPr>
              <a:defRPr/>
            </a:lvl1pPr>
          </a:lstStyle>
          <a:p>
            <a:pPr>
              <a:defRPr/>
            </a:pPr>
            <a:fld id="{6B604092-F87A-4D8F-A771-156EDE0BBB56}" type="datetime1">
              <a:rPr lang="en-GB" altLang="en-US"/>
              <a:pPr>
                <a:defRPr/>
              </a:pPr>
              <a:t>02/10/2020</a:t>
            </a:fld>
            <a:endParaRPr lang="en-GB" altLang="en-US" dirty="0"/>
          </a:p>
        </p:txBody>
      </p:sp>
      <p:sp>
        <p:nvSpPr>
          <p:cNvPr id="5" name="Slide Number Placeholder 5">
            <a:extLst>
              <a:ext uri="{FF2B5EF4-FFF2-40B4-BE49-F238E27FC236}">
                <a16:creationId xmlns:a16="http://schemas.microsoft.com/office/drawing/2014/main" id="{3C895346-7C89-452C-81F3-25C9A3B7371C}"/>
              </a:ext>
            </a:extLst>
          </p:cNvPr>
          <p:cNvSpPr>
            <a:spLocks noGrp="1"/>
          </p:cNvSpPr>
          <p:nvPr>
            <p:ph type="sldNum" sz="quarter" idx="11"/>
          </p:nvPr>
        </p:nvSpPr>
        <p:spPr/>
        <p:txBody>
          <a:bodyPr/>
          <a:lstStyle>
            <a:lvl1pPr>
              <a:defRPr/>
            </a:lvl1pPr>
          </a:lstStyle>
          <a:p>
            <a:pPr>
              <a:defRPr/>
            </a:pPr>
            <a:fld id="{13DA4AD2-7059-4571-8D7F-FBEFE1C014B6}" type="slidenum">
              <a:rPr lang="en-GB" altLang="en-US"/>
              <a:pPr>
                <a:defRPr/>
              </a:pPr>
              <a:t>‹#›</a:t>
            </a:fld>
            <a:endParaRPr lang="en-GB" altLang="en-US"/>
          </a:p>
        </p:txBody>
      </p:sp>
    </p:spTree>
    <p:extLst>
      <p:ext uri="{BB962C8B-B14F-4D97-AF65-F5344CB8AC3E}">
        <p14:creationId xmlns:p14="http://schemas.microsoft.com/office/powerpoint/2010/main" val="37005907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83E43F-3420-4468-AB1A-4F40D7E405C4}"/>
              </a:ext>
            </a:extLst>
          </p:cNvPr>
          <p:cNvSpPr>
            <a:spLocks noGrp="1"/>
          </p:cNvSpPr>
          <p:nvPr>
            <p:ph type="dt" sz="half" idx="10"/>
          </p:nvPr>
        </p:nvSpPr>
        <p:spPr/>
        <p:txBody>
          <a:bodyPr/>
          <a:lstStyle>
            <a:lvl1pPr>
              <a:defRPr/>
            </a:lvl1pPr>
          </a:lstStyle>
          <a:p>
            <a:pPr>
              <a:defRPr/>
            </a:pPr>
            <a:fld id="{281835DC-EEE5-4BEC-9E55-32E8D1350EC3}" type="datetime1">
              <a:rPr lang="en-GB" altLang="en-US"/>
              <a:pPr>
                <a:defRPr/>
              </a:pPr>
              <a:t>02/10/2020</a:t>
            </a:fld>
            <a:endParaRPr lang="en-GB" altLang="en-US" dirty="0"/>
          </a:p>
        </p:txBody>
      </p:sp>
      <p:sp>
        <p:nvSpPr>
          <p:cNvPr id="5" name="Slide Number Placeholder 5">
            <a:extLst>
              <a:ext uri="{FF2B5EF4-FFF2-40B4-BE49-F238E27FC236}">
                <a16:creationId xmlns:a16="http://schemas.microsoft.com/office/drawing/2014/main" id="{978A0638-78CC-4D58-8690-6C5AEFAD5FF7}"/>
              </a:ext>
            </a:extLst>
          </p:cNvPr>
          <p:cNvSpPr>
            <a:spLocks noGrp="1"/>
          </p:cNvSpPr>
          <p:nvPr>
            <p:ph type="sldNum" sz="quarter" idx="11"/>
          </p:nvPr>
        </p:nvSpPr>
        <p:spPr/>
        <p:txBody>
          <a:bodyPr/>
          <a:lstStyle>
            <a:lvl1pPr>
              <a:defRPr/>
            </a:lvl1pPr>
          </a:lstStyle>
          <a:p>
            <a:pPr>
              <a:defRPr/>
            </a:pPr>
            <a:fld id="{A7016D1A-D424-4136-BAB9-DAF4DC442E1C}" type="slidenum">
              <a:rPr lang="en-GB" altLang="en-US"/>
              <a:pPr>
                <a:defRPr/>
              </a:pPr>
              <a:t>‹#›</a:t>
            </a:fld>
            <a:endParaRPr lang="en-GB" altLang="en-US"/>
          </a:p>
        </p:txBody>
      </p:sp>
    </p:spTree>
    <p:extLst>
      <p:ext uri="{BB962C8B-B14F-4D97-AF65-F5344CB8AC3E}">
        <p14:creationId xmlns:p14="http://schemas.microsoft.com/office/powerpoint/2010/main" val="1944300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B50D8EE-74F1-44AA-81D4-FAD3F114C109}"/>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3142A94B-3D5C-4E7F-B48A-2FA96A40187E}"/>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BD89C1F-6083-4A71-9621-A5238FCA701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3230AF49-95C2-462B-BCE5-1242818C2F16}" type="datetime1">
              <a:rPr lang="en-GB" altLang="en-US"/>
              <a:pPr>
                <a:defRPr/>
              </a:pPr>
              <a:t>02/10/2020</a:t>
            </a:fld>
            <a:endParaRPr lang="en-GB" altLang="en-US" dirty="0"/>
          </a:p>
        </p:txBody>
      </p:sp>
      <p:sp>
        <p:nvSpPr>
          <p:cNvPr id="6" name="Slide Number Placeholder 5">
            <a:extLst>
              <a:ext uri="{FF2B5EF4-FFF2-40B4-BE49-F238E27FC236}">
                <a16:creationId xmlns:a16="http://schemas.microsoft.com/office/drawing/2014/main" id="{14B7B045-5A93-4222-B6F5-E5C658AFF8A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71BE7CAC-116B-4E64-B1AB-0D51CC62FA1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7" r:id="rId1"/>
    <p:sldLayoutId id="2147483948" r:id="rId2"/>
    <p:sldLayoutId id="2147483938" r:id="rId3"/>
    <p:sldLayoutId id="2147483939" r:id="rId4"/>
    <p:sldLayoutId id="2147483940" r:id="rId5"/>
    <p:sldLayoutId id="2147483941" r:id="rId6"/>
    <p:sldLayoutId id="2147483942" r:id="rId7"/>
    <p:sldLayoutId id="2147483943" r:id="rId8"/>
    <p:sldLayoutId id="2147483944" r:id="rId9"/>
    <p:sldLayoutId id="2147483945" r:id="rId10"/>
    <p:sldLayoutId id="2147483946"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znnp-Ivj2ek"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E3EDF1BA-C6EB-4A84-84A9-745393B5C53F}"/>
              </a:ext>
            </a:extLst>
          </p:cNvPr>
          <p:cNvSpPr>
            <a:spLocks noGrp="1"/>
          </p:cNvSpPr>
          <p:nvPr>
            <p:ph type="ctrTitle"/>
          </p:nvPr>
        </p:nvSpPr>
        <p:spPr>
          <a:xfrm>
            <a:off x="684213" y="549275"/>
            <a:ext cx="7772400" cy="2016125"/>
          </a:xfrm>
        </p:spPr>
        <p:txBody>
          <a:bodyPr/>
          <a:lstStyle/>
          <a:p>
            <a:pPr eaLnBrk="1" hangingPunct="1"/>
            <a:r>
              <a:rPr lang="en-GB" altLang="en-US" sz="3600" b="1">
                <a:latin typeface="Arial" panose="020B0604020202020204" pitchFamily="34" charset="0"/>
                <a:cs typeface="Arial" panose="020B0604020202020204" pitchFamily="34" charset="0"/>
              </a:rPr>
              <a:t>BMHP5013</a:t>
            </a:r>
            <a:br>
              <a:rPr lang="en-GB" altLang="en-US" sz="3600" b="1">
                <a:latin typeface="Arial" panose="020B0604020202020204" pitchFamily="34" charset="0"/>
                <a:cs typeface="Arial" panose="020B0604020202020204" pitchFamily="34" charset="0"/>
              </a:rPr>
            </a:br>
            <a:r>
              <a:rPr lang="en-US" altLang="en-US" sz="3600" b="1">
                <a:latin typeface="Arial" panose="020B0604020202020204" pitchFamily="34" charset="0"/>
                <a:cs typeface="Arial" panose="020B0604020202020204" pitchFamily="34" charset="0"/>
              </a:rPr>
              <a:t>PUBLIC HEALTH POLICY</a:t>
            </a:r>
            <a:br>
              <a:rPr lang="en-GB" altLang="en-US" sz="3200">
                <a:latin typeface="Arial" panose="020B0604020202020204" pitchFamily="34" charset="0"/>
                <a:cs typeface="Arial" panose="020B0604020202020204" pitchFamily="34" charset="0"/>
              </a:rPr>
            </a:br>
            <a:endParaRPr lang="en-GB" altLang="en-US" sz="3200">
              <a:latin typeface="Arial" panose="020B0604020202020204" pitchFamily="34" charset="0"/>
              <a:cs typeface="Arial" panose="020B0604020202020204" pitchFamily="34" charset="0"/>
            </a:endParaRPr>
          </a:p>
        </p:txBody>
      </p:sp>
      <p:sp>
        <p:nvSpPr>
          <p:cNvPr id="6147" name="Subtitle 4">
            <a:extLst>
              <a:ext uri="{FF2B5EF4-FFF2-40B4-BE49-F238E27FC236}">
                <a16:creationId xmlns:a16="http://schemas.microsoft.com/office/drawing/2014/main" id="{57533035-5983-4397-AFA8-E964D97C9C30}"/>
              </a:ext>
            </a:extLst>
          </p:cNvPr>
          <p:cNvSpPr>
            <a:spLocks noGrp="1"/>
          </p:cNvSpPr>
          <p:nvPr>
            <p:ph type="subTitle" idx="1"/>
          </p:nvPr>
        </p:nvSpPr>
        <p:spPr>
          <a:xfrm>
            <a:off x="544513" y="3213100"/>
            <a:ext cx="7912100" cy="2284413"/>
          </a:xfrm>
        </p:spPr>
        <p:txBody>
          <a:bodyPr/>
          <a:lstStyle/>
          <a:p>
            <a:pPr eaLnBrk="1" hangingPunct="1"/>
            <a:r>
              <a:rPr lang="en-GB" altLang="en-US" sz="2800" b="1" dirty="0">
                <a:solidFill>
                  <a:schemeClr val="bg1"/>
                </a:solidFill>
              </a:rPr>
              <a:t>Week 4</a:t>
            </a:r>
          </a:p>
          <a:p>
            <a:pPr eaLnBrk="1" hangingPunct="1"/>
            <a:r>
              <a:rPr lang="en-GB" altLang="en-US" sz="2800" b="1" dirty="0">
                <a:solidFill>
                  <a:schemeClr val="tx1"/>
                </a:solidFill>
                <a:latin typeface="Arial" panose="020B0604020202020204" pitchFamily="34" charset="0"/>
                <a:cs typeface="Arial" panose="020B0604020202020204" pitchFamily="34" charset="0"/>
              </a:rPr>
              <a:t>Lecturer: Dr Besty Jose</a:t>
            </a:r>
          </a:p>
          <a:p>
            <a:pPr eaLnBrk="1" hangingPunct="1"/>
            <a:r>
              <a:rPr lang="en-GB" altLang="en-US" sz="2800" b="1" dirty="0">
                <a:solidFill>
                  <a:schemeClr val="tx1"/>
                </a:solidFill>
                <a:latin typeface="Arial" panose="020B0604020202020204" pitchFamily="34" charset="0"/>
                <a:cs typeface="Arial" panose="020B0604020202020204" pitchFamily="34" charset="0"/>
              </a:rPr>
              <a:t>Email: b.jose@uwtsd.ac.uk</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3" name="Date Placeholder 2">
            <a:extLst>
              <a:ext uri="{FF2B5EF4-FFF2-40B4-BE49-F238E27FC236}">
                <a16:creationId xmlns:a16="http://schemas.microsoft.com/office/drawing/2014/main" id="{738AE7F6-098F-4D56-BA47-05CB16F9AB0F}"/>
              </a:ext>
            </a:extLst>
          </p:cNvPr>
          <p:cNvSpPr>
            <a:spLocks noGrp="1"/>
          </p:cNvSpPr>
          <p:nvPr>
            <p:ph type="dt" sz="quarter" idx="10"/>
          </p:nvPr>
        </p:nvSpPr>
        <p:spPr/>
        <p:txBody>
          <a:bodyPr/>
          <a:lstStyle/>
          <a:p>
            <a:pPr>
              <a:defRPr/>
            </a:pPr>
            <a:fld id="{5EC0FA7E-6D3B-48D7-9F80-6C4D37659D9C}" type="datetime1">
              <a:rPr lang="en-GB" altLang="en-US"/>
              <a:pPr>
                <a:defRPr/>
              </a:pPr>
              <a:t>02/10/2020</a:t>
            </a:fld>
            <a:endParaRPr lang="en-GB" altLang="en-US" dirty="0"/>
          </a:p>
        </p:txBody>
      </p:sp>
      <p:sp>
        <p:nvSpPr>
          <p:cNvPr id="6149" name="Slide Number Placeholder 5">
            <a:extLst>
              <a:ext uri="{FF2B5EF4-FFF2-40B4-BE49-F238E27FC236}">
                <a16:creationId xmlns:a16="http://schemas.microsoft.com/office/drawing/2014/main" id="{9242CC99-B82A-4D50-9528-8147A8C108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FD83A4E-09BB-4139-8AD1-9CF6ABBB7C13}"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F56A8660-F2FF-49AB-98CC-432CB5A2C404}"/>
              </a:ext>
            </a:extLst>
          </p:cNvPr>
          <p:cNvSpPr>
            <a:spLocks noGrp="1"/>
          </p:cNvSpPr>
          <p:nvPr>
            <p:ph type="title"/>
          </p:nvPr>
        </p:nvSpPr>
        <p:spPr>
          <a:xfrm>
            <a:off x="683568" y="44624"/>
            <a:ext cx="7272808" cy="692150"/>
          </a:xfrm>
        </p:spPr>
        <p:txBody>
          <a:bodyPr/>
          <a:lstStyle/>
          <a:p>
            <a:r>
              <a:rPr lang="en-GB" altLang="en-US" sz="2400" b="1" dirty="0">
                <a:cs typeface="Arial" panose="020B0604020202020204" pitchFamily="34" charset="0"/>
              </a:rPr>
              <a:t>AIM OF LECTURE</a:t>
            </a:r>
          </a:p>
        </p:txBody>
      </p:sp>
      <p:sp>
        <p:nvSpPr>
          <p:cNvPr id="7171" name="Content Placeholder 2">
            <a:extLst>
              <a:ext uri="{FF2B5EF4-FFF2-40B4-BE49-F238E27FC236}">
                <a16:creationId xmlns:a16="http://schemas.microsoft.com/office/drawing/2014/main" id="{B3D11231-F970-4EC6-BBB7-DCA6AB433B82}"/>
              </a:ext>
            </a:extLst>
          </p:cNvPr>
          <p:cNvSpPr>
            <a:spLocks noGrp="1"/>
          </p:cNvSpPr>
          <p:nvPr>
            <p:ph idx="1"/>
          </p:nvPr>
        </p:nvSpPr>
        <p:spPr>
          <a:xfrm>
            <a:off x="971600" y="908719"/>
            <a:ext cx="7272808" cy="4104457"/>
          </a:xfrm>
        </p:spPr>
        <p:txBody>
          <a:bodyPr/>
          <a:lstStyle/>
          <a:p>
            <a:pPr marL="0" indent="0">
              <a:lnSpc>
                <a:spcPct val="150000"/>
              </a:lnSpc>
              <a:spcBef>
                <a:spcPct val="0"/>
              </a:spcBef>
              <a:buFont typeface="Arial" panose="020B0604020202020204" pitchFamily="34" charset="0"/>
              <a:buNone/>
            </a:pPr>
            <a:r>
              <a:rPr lang="en-US" altLang="en-US" sz="2000" dirty="0">
                <a:cs typeface="Arial" panose="020B0604020202020204" pitchFamily="34" charset="0"/>
              </a:rPr>
              <a:t>•    Infectious disease</a:t>
            </a:r>
          </a:p>
          <a:p>
            <a:pPr>
              <a:lnSpc>
                <a:spcPct val="150000"/>
              </a:lnSpc>
              <a:spcBef>
                <a:spcPct val="0"/>
              </a:spcBef>
            </a:pPr>
            <a:r>
              <a:rPr lang="en-US" altLang="en-US" sz="2000" dirty="0">
                <a:cs typeface="Arial" panose="020B0604020202020204" pitchFamily="34" charset="0"/>
              </a:rPr>
              <a:t>Epidemiology in controlling infectious diseases</a:t>
            </a:r>
          </a:p>
          <a:p>
            <a:pPr>
              <a:lnSpc>
                <a:spcPct val="150000"/>
              </a:lnSpc>
              <a:spcBef>
                <a:spcPct val="0"/>
              </a:spcBef>
            </a:pPr>
            <a:r>
              <a:rPr lang="en-US" altLang="en-US" sz="2000" dirty="0">
                <a:cs typeface="Arial" panose="020B0604020202020204" pitchFamily="34" charset="0"/>
              </a:rPr>
              <a:t>Public health approaches and strategies</a:t>
            </a:r>
          </a:p>
          <a:p>
            <a:pPr marL="0" indent="0">
              <a:lnSpc>
                <a:spcPct val="150000"/>
              </a:lnSpc>
              <a:spcBef>
                <a:spcPct val="0"/>
              </a:spcBef>
              <a:buFont typeface="Arial" panose="020B0604020202020204" pitchFamily="34" charset="0"/>
              <a:buNone/>
            </a:pPr>
            <a:endParaRPr lang="en-US" altLang="en-US" sz="2000" dirty="0">
              <a:cs typeface="Arial" panose="020B0604020202020204" pitchFamily="34" charset="0"/>
            </a:endParaRPr>
          </a:p>
          <a:p>
            <a:pPr marL="0" indent="0">
              <a:buFont typeface="Arial" panose="020B0604020202020204" pitchFamily="34" charset="0"/>
              <a:buNone/>
            </a:pPr>
            <a:endParaRPr lang="en-US" altLang="en-US" sz="2000" dirty="0"/>
          </a:p>
          <a:p>
            <a:pPr marL="0" indent="0">
              <a:buFont typeface="Arial" panose="020B0604020202020204" pitchFamily="34" charset="0"/>
              <a:buNone/>
            </a:pPr>
            <a:endParaRPr lang="en-US" altLang="en-US" sz="2000" dirty="0"/>
          </a:p>
          <a:p>
            <a:pPr marL="0" indent="0">
              <a:buFont typeface="Arial" panose="020B0604020202020204" pitchFamily="34" charset="0"/>
              <a:buNone/>
            </a:pPr>
            <a:endParaRPr lang="en-US" altLang="en-US" sz="2000" dirty="0"/>
          </a:p>
          <a:p>
            <a:pPr marL="0" indent="0">
              <a:buFont typeface="Arial" panose="020B0604020202020204" pitchFamily="34" charset="0"/>
              <a:buNone/>
            </a:pPr>
            <a:endParaRPr lang="en-GB" alt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3394"/>
            <a:ext cx="8229600" cy="562074"/>
          </a:xfrm>
        </p:spPr>
        <p:txBody>
          <a:bodyPr/>
          <a:lstStyle/>
          <a:p>
            <a:r>
              <a:rPr lang="en-GB" sz="2400" b="1" dirty="0"/>
              <a:t>Infectious disease</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395536" y="332656"/>
            <a:ext cx="8640960" cy="5400600"/>
          </a:xfrm>
        </p:spPr>
        <p:txBody>
          <a:bodyPr/>
          <a:lstStyle/>
          <a:p>
            <a:r>
              <a:rPr lang="en-GB" sz="1800" dirty="0"/>
              <a:t>The major epidemic disease are caused by </a:t>
            </a:r>
          </a:p>
          <a:p>
            <a:pPr lvl="1"/>
            <a:r>
              <a:rPr lang="en-GB" sz="1600" dirty="0"/>
              <a:t>Bacteria</a:t>
            </a:r>
          </a:p>
          <a:p>
            <a:pPr lvl="1"/>
            <a:r>
              <a:rPr lang="en-GB" sz="1600" dirty="0"/>
              <a:t>Virus</a:t>
            </a:r>
          </a:p>
          <a:p>
            <a:pPr lvl="1"/>
            <a:r>
              <a:rPr lang="en-GB" sz="1600" dirty="0"/>
              <a:t>Parasites</a:t>
            </a:r>
          </a:p>
          <a:p>
            <a:pPr lvl="1"/>
            <a:r>
              <a:rPr lang="en-GB" sz="1600" dirty="0"/>
              <a:t>Fungi</a:t>
            </a:r>
          </a:p>
          <a:p>
            <a:r>
              <a:rPr lang="en-GB" sz="1800" dirty="0"/>
              <a:t>Robert Koch's research, famously called as "Koch's postulates," demonstrated that infectious disease was caused by microorganisms and therefore shed light on the nature of infectious disease.</a:t>
            </a:r>
          </a:p>
          <a:p>
            <a:r>
              <a:rPr lang="en-GB" sz="1800" dirty="0"/>
              <a:t>He developed techniques to classify bacteria by their shape and their propensity</a:t>
            </a:r>
          </a:p>
          <a:p>
            <a:r>
              <a:rPr lang="en-GB" sz="1800" dirty="0"/>
              <a:t>Not all bacteria are harmful to human being </a:t>
            </a:r>
          </a:p>
          <a:p>
            <a:r>
              <a:rPr lang="en-GB" sz="1800" dirty="0"/>
              <a:t>Koch’s postulates are:</a:t>
            </a:r>
          </a:p>
          <a:p>
            <a:pPr lvl="1"/>
            <a:r>
              <a:rPr lang="en-GB" sz="1600" dirty="0"/>
              <a:t>The organism must present in every case of the disease</a:t>
            </a:r>
          </a:p>
          <a:p>
            <a:pPr lvl="1"/>
            <a:r>
              <a:rPr lang="en-GB" sz="1600" dirty="0"/>
              <a:t>The organism must be isolated and grown in the laboratory</a:t>
            </a:r>
          </a:p>
          <a:p>
            <a:pPr lvl="1"/>
            <a:r>
              <a:rPr lang="en-GB" sz="1600" dirty="0"/>
              <a:t>When injected with the laboratory –grown culture, susceptible test animals must develop the disease</a:t>
            </a:r>
          </a:p>
          <a:p>
            <a:pPr lvl="1"/>
            <a:r>
              <a:rPr lang="en-GB" sz="1600" dirty="0"/>
              <a:t>The organism must be isolated from the newly infected animals and the process should be repeated. </a:t>
            </a:r>
          </a:p>
          <a:p>
            <a:pPr marL="457200" lvl="1" indent="0">
              <a:buNone/>
            </a:pPr>
            <a:r>
              <a:rPr lang="en-GB" sz="1800" dirty="0"/>
              <a:t>(Schneider, 2014)</a:t>
            </a:r>
          </a:p>
          <a:p>
            <a:pPr lvl="1"/>
            <a:endParaRPr lang="en-GB" sz="1800" dirty="0"/>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3</a:t>
            </a:fld>
            <a:endParaRPr lang="en-GB" altLang="en-US"/>
          </a:p>
        </p:txBody>
      </p:sp>
    </p:spTree>
    <p:extLst>
      <p:ext uri="{BB962C8B-B14F-4D97-AF65-F5344CB8AC3E}">
        <p14:creationId xmlns:p14="http://schemas.microsoft.com/office/powerpoint/2010/main" val="38798238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Infectious disease - Bacteria</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620688"/>
            <a:ext cx="8229600" cy="4392489"/>
          </a:xfrm>
        </p:spPr>
        <p:txBody>
          <a:bodyPr/>
          <a:lstStyle/>
          <a:p>
            <a:r>
              <a:rPr lang="en-GB" sz="2000" dirty="0"/>
              <a:t>Tuberculosis – Tubercle bacilli</a:t>
            </a:r>
          </a:p>
          <a:p>
            <a:r>
              <a:rPr lang="en-GB" sz="2000" dirty="0"/>
              <a:t>Cholera - Vibrio Cholera</a:t>
            </a:r>
          </a:p>
          <a:p>
            <a:r>
              <a:rPr lang="en-GB" sz="2000" dirty="0"/>
              <a:t>Plague - Yersinia pestis</a:t>
            </a:r>
          </a:p>
          <a:p>
            <a:r>
              <a:rPr lang="en-GB" sz="2000" dirty="0"/>
              <a:t>Typhoid - Salmonella typhi</a:t>
            </a:r>
          </a:p>
          <a:p>
            <a:r>
              <a:rPr lang="en-GB" sz="2000" dirty="0"/>
              <a:t>Tetanus - Clostridium tetani</a:t>
            </a:r>
          </a:p>
          <a:p>
            <a:r>
              <a:rPr lang="en-GB" sz="2000" dirty="0"/>
              <a:t>Diphtheria – Corynebacterium diphtheriae</a:t>
            </a:r>
          </a:p>
          <a:p>
            <a:r>
              <a:rPr lang="en-GB" sz="2000" dirty="0"/>
              <a:t>Dysentery – </a:t>
            </a:r>
            <a:r>
              <a:rPr lang="en-GB" sz="2000" dirty="0" err="1"/>
              <a:t>higella</a:t>
            </a:r>
            <a:r>
              <a:rPr lang="en-GB" sz="2000" dirty="0"/>
              <a:t> </a:t>
            </a:r>
          </a:p>
          <a:p>
            <a:r>
              <a:rPr lang="en-GB" sz="2000" dirty="0"/>
              <a:t>Strep Throat – Streptococci</a:t>
            </a:r>
          </a:p>
          <a:p>
            <a:r>
              <a:rPr lang="en-GB" sz="2000" dirty="0"/>
              <a:t>Wound infections – Staphylococci</a:t>
            </a:r>
          </a:p>
          <a:p>
            <a:r>
              <a:rPr lang="en-GB" sz="2000" dirty="0"/>
              <a:t>Pneumonia – Pneumococci</a:t>
            </a:r>
          </a:p>
          <a:p>
            <a:pPr marL="0" indent="0">
              <a:buNone/>
            </a:pPr>
            <a:endParaRPr lang="en-GB" sz="2000" dirty="0"/>
          </a:p>
          <a:p>
            <a:pPr marL="0" indent="0">
              <a:buNone/>
            </a:pPr>
            <a:r>
              <a:rPr lang="en-GB" sz="2000" dirty="0"/>
              <a:t>(Schneider, 2014; CDC, 2020)</a:t>
            </a:r>
          </a:p>
          <a:p>
            <a:endParaRPr lang="en-GB" sz="2000" dirty="0"/>
          </a:p>
          <a:p>
            <a:endParaRPr lang="en-GB" sz="2000" dirty="0"/>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4</a:t>
            </a:fld>
            <a:endParaRPr lang="en-GB" altLang="en-US"/>
          </a:p>
        </p:txBody>
      </p:sp>
    </p:spTree>
    <p:extLst>
      <p:ext uri="{BB962C8B-B14F-4D97-AF65-F5344CB8AC3E}">
        <p14:creationId xmlns:p14="http://schemas.microsoft.com/office/powerpoint/2010/main" val="842392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260648"/>
            <a:ext cx="8229600" cy="720080"/>
          </a:xfrm>
        </p:spPr>
        <p:txBody>
          <a:bodyPr/>
          <a:lstStyle/>
          <a:p>
            <a:r>
              <a:rPr lang="en-GB" sz="2400" b="1" dirty="0"/>
              <a:t>Infectious disease - </a:t>
            </a:r>
            <a:r>
              <a:rPr lang="en-GB" sz="2400" dirty="0"/>
              <a:t>Bacteria types</a:t>
            </a:r>
            <a:br>
              <a:rPr lang="en-GB" sz="2400" dirty="0"/>
            </a:br>
            <a:endParaRPr lang="en-GB" sz="2400" b="1" dirty="0"/>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908720"/>
            <a:ext cx="8229600" cy="4392488"/>
          </a:xfrm>
        </p:spPr>
        <p:txBody>
          <a:bodyPr/>
          <a:lstStyle/>
          <a:p>
            <a:pPr marL="0" indent="0">
              <a:buNone/>
            </a:pPr>
            <a:r>
              <a:rPr lang="en-GB" sz="2000" dirty="0"/>
              <a:t>Bacteria that cause disease are broadly classified according to their shape. The four main groups include:</a:t>
            </a:r>
          </a:p>
          <a:p>
            <a:r>
              <a:rPr lang="en-GB" sz="2000" dirty="0"/>
              <a:t>Bacilli – shaped like a rod with a length of around 0.03mm. </a:t>
            </a:r>
          </a:p>
          <a:p>
            <a:r>
              <a:rPr lang="en-GB" sz="2000" dirty="0"/>
              <a:t>Cocci – shaped like a sphere with a diameter of around 0.001mm. Depending on the sort, cocci bacteria group themselves in a range of ways, such as in pairs, long lines or tight clusters. Examples include Staphylococci and Gonococci</a:t>
            </a:r>
          </a:p>
          <a:p>
            <a:r>
              <a:rPr lang="en-GB" sz="2000" dirty="0"/>
              <a:t>Spirochaetes – as the name suggests, these bacteria are shaped like tiny spirals. </a:t>
            </a:r>
          </a:p>
          <a:p>
            <a:r>
              <a:rPr lang="en-GB" sz="2000" dirty="0"/>
              <a:t>Vibrio – shaped like a comma. The tropical disease cholera, characterised by severe diarrhoea and dehydration, is caused by the vibrio bacteria.</a:t>
            </a:r>
          </a:p>
          <a:p>
            <a:pPr marL="0" indent="0">
              <a:buNone/>
            </a:pPr>
            <a:endParaRPr lang="en-GB" sz="2000" dirty="0"/>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5</a:t>
            </a:fld>
            <a:endParaRPr lang="en-GB" altLang="en-US"/>
          </a:p>
        </p:txBody>
      </p:sp>
    </p:spTree>
    <p:extLst>
      <p:ext uri="{BB962C8B-B14F-4D97-AF65-F5344CB8AC3E}">
        <p14:creationId xmlns:p14="http://schemas.microsoft.com/office/powerpoint/2010/main" val="13535386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Infectious disease…</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908720"/>
            <a:ext cx="8229600" cy="4104457"/>
          </a:xfrm>
        </p:spPr>
        <p:txBody>
          <a:bodyPr/>
          <a:lstStyle/>
          <a:p>
            <a:pPr marL="0" indent="0">
              <a:buNone/>
            </a:pPr>
            <a:r>
              <a:rPr lang="en-GB" sz="2000" dirty="0"/>
              <a:t>How bacteria enters our body?</a:t>
            </a:r>
          </a:p>
          <a:p>
            <a:r>
              <a:rPr lang="en-GB" sz="2000" dirty="0"/>
              <a:t>Cuts</a:t>
            </a:r>
          </a:p>
          <a:p>
            <a:r>
              <a:rPr lang="en-GB" sz="2000" dirty="0"/>
              <a:t>Contaminated food or water</a:t>
            </a:r>
          </a:p>
          <a:p>
            <a:r>
              <a:rPr lang="en-GB" sz="2000" dirty="0"/>
              <a:t>Close contact with an infected person</a:t>
            </a:r>
          </a:p>
          <a:p>
            <a:r>
              <a:rPr lang="en-GB" sz="2000" dirty="0"/>
              <a:t>Contact with the faeces of an infected person</a:t>
            </a:r>
          </a:p>
          <a:p>
            <a:r>
              <a:rPr lang="en-GB" sz="2000" dirty="0"/>
              <a:t>Breathing in the exhaled droplets when an infected person coughs or sneezes</a:t>
            </a:r>
          </a:p>
          <a:p>
            <a:r>
              <a:rPr lang="en-GB" sz="2000" dirty="0"/>
              <a:t>Indirectly, by touching contaminated surfaces – such as taps, toilet handles, toys and nappies.</a:t>
            </a:r>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6</a:t>
            </a:fld>
            <a:endParaRPr lang="en-GB" altLang="en-US"/>
          </a:p>
        </p:txBody>
      </p:sp>
    </p:spTree>
    <p:extLst>
      <p:ext uri="{BB962C8B-B14F-4D97-AF65-F5344CB8AC3E}">
        <p14:creationId xmlns:p14="http://schemas.microsoft.com/office/powerpoint/2010/main" val="23945313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Infectious disease – Treatment for bacterial infections</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908720"/>
            <a:ext cx="8229600" cy="4104457"/>
          </a:xfrm>
        </p:spPr>
        <p:txBody>
          <a:bodyPr/>
          <a:lstStyle/>
          <a:p>
            <a:r>
              <a:rPr lang="en-GB" sz="2000" dirty="0"/>
              <a:t>Our body reacts to disease-causing bacteria by increasing local blood flow (inflammation) </a:t>
            </a:r>
          </a:p>
          <a:p>
            <a:r>
              <a:rPr lang="en-GB" sz="2000" dirty="0"/>
              <a:t>It sending in cells from the immune system to attack and destroy the bacteria. </a:t>
            </a:r>
          </a:p>
          <a:p>
            <a:r>
              <a:rPr lang="en-GB" sz="2000" dirty="0"/>
              <a:t>Antibodies produced by the immune system gets attached to the bacteria and help in their destruction. </a:t>
            </a:r>
          </a:p>
          <a:p>
            <a:r>
              <a:rPr lang="en-GB" sz="2000" dirty="0"/>
              <a:t>Serious infections can be treated with antibiotics, which work by disrupting the bacterium’s metabolic processes, although antibiotic-resistant strains are starting to emerge.</a:t>
            </a:r>
          </a:p>
          <a:p>
            <a:r>
              <a:rPr lang="en-GB" sz="2000" dirty="0">
                <a:hlinkClick r:id="rId2"/>
              </a:rPr>
              <a:t>https://www.youtube.com/watch?v=znnp-Ivj2ek</a:t>
            </a:r>
            <a:r>
              <a:rPr lang="en-GB" sz="2000" dirty="0"/>
              <a:t> </a:t>
            </a:r>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7</a:t>
            </a:fld>
            <a:endParaRPr lang="en-GB" altLang="en-US"/>
          </a:p>
        </p:txBody>
      </p:sp>
    </p:spTree>
    <p:extLst>
      <p:ext uri="{BB962C8B-B14F-4D97-AF65-F5344CB8AC3E}">
        <p14:creationId xmlns:p14="http://schemas.microsoft.com/office/powerpoint/2010/main" val="320517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How to prevent infections</a:t>
            </a:r>
          </a:p>
        </p:txBody>
      </p:sp>
      <p:pic>
        <p:nvPicPr>
          <p:cNvPr id="7" name="Content Placeholder 6">
            <a:extLst>
              <a:ext uri="{FF2B5EF4-FFF2-40B4-BE49-F238E27FC236}">
                <a16:creationId xmlns:a16="http://schemas.microsoft.com/office/drawing/2014/main" id="{57C47FD5-A406-40C0-8929-020619B90C7F}"/>
              </a:ext>
            </a:extLst>
          </p:cNvPr>
          <p:cNvPicPr>
            <a:picLocks noGrp="1" noChangeAspect="1"/>
          </p:cNvPicPr>
          <p:nvPr>
            <p:ph idx="1"/>
          </p:nvPr>
        </p:nvPicPr>
        <p:blipFill>
          <a:blip r:embed="rId2"/>
          <a:stretch>
            <a:fillRect/>
          </a:stretch>
        </p:blipFill>
        <p:spPr>
          <a:xfrm>
            <a:off x="395536" y="980728"/>
            <a:ext cx="4824536" cy="3888432"/>
          </a:xfrm>
        </p:spPr>
      </p:pic>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8</a:t>
            </a:fld>
            <a:endParaRPr lang="en-GB" altLang="en-US"/>
          </a:p>
        </p:txBody>
      </p:sp>
      <p:sp>
        <p:nvSpPr>
          <p:cNvPr id="8" name="TextBox 7">
            <a:extLst>
              <a:ext uri="{FF2B5EF4-FFF2-40B4-BE49-F238E27FC236}">
                <a16:creationId xmlns:a16="http://schemas.microsoft.com/office/drawing/2014/main" id="{4A197815-9829-4B68-B55F-201CBA676F8E}"/>
              </a:ext>
            </a:extLst>
          </p:cNvPr>
          <p:cNvSpPr txBox="1"/>
          <p:nvPr/>
        </p:nvSpPr>
        <p:spPr>
          <a:xfrm>
            <a:off x="1115616" y="4977196"/>
            <a:ext cx="3600400" cy="307777"/>
          </a:xfrm>
          <a:prstGeom prst="rect">
            <a:avLst/>
          </a:prstGeom>
          <a:noFill/>
        </p:spPr>
        <p:txBody>
          <a:bodyPr wrap="square" rtlCol="0">
            <a:spAutoFit/>
          </a:bodyPr>
          <a:lstStyle/>
          <a:p>
            <a:r>
              <a:rPr lang="en-GB" sz="1400" dirty="0"/>
              <a:t>Figure: 1 The chain of infection</a:t>
            </a:r>
          </a:p>
        </p:txBody>
      </p:sp>
      <p:sp>
        <p:nvSpPr>
          <p:cNvPr id="9" name="TextBox 8">
            <a:extLst>
              <a:ext uri="{FF2B5EF4-FFF2-40B4-BE49-F238E27FC236}">
                <a16:creationId xmlns:a16="http://schemas.microsoft.com/office/drawing/2014/main" id="{1E398D7D-ED45-4944-A25B-35C5FB2E8FB8}"/>
              </a:ext>
            </a:extLst>
          </p:cNvPr>
          <p:cNvSpPr txBox="1"/>
          <p:nvPr/>
        </p:nvSpPr>
        <p:spPr>
          <a:xfrm>
            <a:off x="1241872" y="5327560"/>
            <a:ext cx="3834184" cy="307777"/>
          </a:xfrm>
          <a:prstGeom prst="rect">
            <a:avLst/>
          </a:prstGeom>
          <a:noFill/>
        </p:spPr>
        <p:txBody>
          <a:bodyPr wrap="square" rtlCol="0">
            <a:spAutoFit/>
          </a:bodyPr>
          <a:lstStyle/>
          <a:p>
            <a:r>
              <a:rPr lang="en-GB" sz="1400" dirty="0"/>
              <a:t>Source: Regional Public Health, 2018</a:t>
            </a:r>
          </a:p>
        </p:txBody>
      </p:sp>
      <p:sp>
        <p:nvSpPr>
          <p:cNvPr id="3" name="Rectangle 2">
            <a:extLst>
              <a:ext uri="{FF2B5EF4-FFF2-40B4-BE49-F238E27FC236}">
                <a16:creationId xmlns:a16="http://schemas.microsoft.com/office/drawing/2014/main" id="{3F7E23BC-FE98-45F2-BD00-7183BBB2E90A}"/>
              </a:ext>
            </a:extLst>
          </p:cNvPr>
          <p:cNvSpPr/>
          <p:nvPr/>
        </p:nvSpPr>
        <p:spPr>
          <a:xfrm rot="20104312">
            <a:off x="4979813" y="1499104"/>
            <a:ext cx="3780927" cy="1802543"/>
          </a:xfrm>
          <a:prstGeom prst="rect">
            <a:avLst/>
          </a:prstGeom>
        </p:spPr>
        <p:style>
          <a:lnRef idx="0">
            <a:schemeClr val="accent4"/>
          </a:lnRef>
          <a:fillRef idx="3">
            <a:schemeClr val="accent4"/>
          </a:fillRef>
          <a:effectRef idx="3">
            <a:schemeClr val="accent4"/>
          </a:effectRef>
          <a:fontRef idx="minor">
            <a:schemeClr val="lt1"/>
          </a:fontRef>
        </p:style>
        <p:txBody>
          <a:bodyPr wrap="square" lIns="91440" tIns="45720" rIns="91440" bIns="45720">
            <a:spAutoFit/>
          </a:bodyPr>
          <a:lstStyle/>
          <a:p>
            <a:pPr algn="ctr"/>
            <a:r>
              <a:rPr lang="en-US" sz="5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Break the Chain</a:t>
            </a:r>
            <a:endParaRPr lang="en-US" sz="5400" b="1" cap="none" spc="0"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endParaRPr>
          </a:p>
        </p:txBody>
      </p:sp>
    </p:spTree>
    <p:extLst>
      <p:ext uri="{BB962C8B-B14F-4D97-AF65-F5344CB8AC3E}">
        <p14:creationId xmlns:p14="http://schemas.microsoft.com/office/powerpoint/2010/main" val="14319242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Preventing infections</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908720"/>
            <a:ext cx="8229600" cy="4104457"/>
          </a:xfrm>
        </p:spPr>
        <p:txBody>
          <a:bodyPr/>
          <a:lstStyle/>
          <a:p>
            <a:r>
              <a:rPr lang="en-GB" sz="2000" dirty="0"/>
              <a:t>Good hygiene: the primary way to prevent infections</a:t>
            </a:r>
          </a:p>
          <a:p>
            <a:r>
              <a:rPr lang="en-GB" sz="2000" dirty="0"/>
              <a:t>Practice good food-safety techniques to avoid getting sick</a:t>
            </a:r>
          </a:p>
          <a:p>
            <a:r>
              <a:rPr lang="en-GB" sz="2000" dirty="0"/>
              <a:t>Vaccinations are essential if you are to avoid getting sick</a:t>
            </a:r>
          </a:p>
          <a:p>
            <a:r>
              <a:rPr lang="en-GB" sz="2000" dirty="0"/>
              <a:t>Take travel precautions</a:t>
            </a:r>
          </a:p>
          <a:p>
            <a:r>
              <a:rPr lang="en-GB" sz="2000" dirty="0"/>
              <a:t>Prevent infections by sexual transmission</a:t>
            </a:r>
          </a:p>
          <a:p>
            <a:r>
              <a:rPr lang="en-GB" sz="2000" dirty="0"/>
              <a:t>Avoiding bug-borne pathogens</a:t>
            </a:r>
          </a:p>
          <a:p>
            <a:r>
              <a:rPr lang="en-GB" sz="2000" dirty="0"/>
              <a:t>Using animal-control to prevent infections</a:t>
            </a:r>
          </a:p>
          <a:p>
            <a:pPr marL="0" indent="0">
              <a:buNone/>
            </a:pPr>
            <a:r>
              <a:rPr lang="en-GB" sz="2000" dirty="0"/>
              <a:t>(Merz, 2016)</a:t>
            </a:r>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9</a:t>
            </a:fld>
            <a:endParaRPr lang="en-GB" altLang="en-US"/>
          </a:p>
        </p:txBody>
      </p:sp>
    </p:spTree>
    <p:extLst>
      <p:ext uri="{BB962C8B-B14F-4D97-AF65-F5344CB8AC3E}">
        <p14:creationId xmlns:p14="http://schemas.microsoft.com/office/powerpoint/2010/main" val="30091412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Activity -1 – 30 minutes</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1268760"/>
            <a:ext cx="8229600" cy="4104456"/>
          </a:xfrm>
        </p:spPr>
        <p:txBody>
          <a:bodyPr/>
          <a:lstStyle/>
          <a:p>
            <a:r>
              <a:rPr lang="en-GB" sz="2000" dirty="0"/>
              <a:t>Name five viral infections and corresponding virus?</a:t>
            </a:r>
          </a:p>
          <a:p>
            <a:r>
              <a:rPr lang="en-GB" sz="2000" dirty="0"/>
              <a:t>How is viral infections transmitted? </a:t>
            </a:r>
          </a:p>
          <a:p>
            <a:r>
              <a:rPr lang="en-GB" sz="2000" dirty="0"/>
              <a:t>What are the treatment for viral infection?</a:t>
            </a:r>
          </a:p>
          <a:p>
            <a:r>
              <a:rPr lang="en-GB" sz="2000" dirty="0"/>
              <a:t>How to prevent viral infections?</a:t>
            </a:r>
          </a:p>
          <a:p>
            <a:endParaRPr lang="en-GB" sz="2000" dirty="0"/>
          </a:p>
          <a:p>
            <a:pPr marL="0" indent="0">
              <a:buNone/>
            </a:pPr>
            <a:endParaRPr lang="en-GB" sz="2000" dirty="0"/>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02/10/2020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10</a:t>
            </a:fld>
            <a:endParaRPr lang="en-GB" altLang="en-US"/>
          </a:p>
        </p:txBody>
      </p:sp>
      <p:sp>
        <p:nvSpPr>
          <p:cNvPr id="6" name="Rectangle 5">
            <a:extLst>
              <a:ext uri="{FF2B5EF4-FFF2-40B4-BE49-F238E27FC236}">
                <a16:creationId xmlns:a16="http://schemas.microsoft.com/office/drawing/2014/main" id="{67474951-46C9-4414-AB6B-898E96946807}"/>
              </a:ext>
            </a:extLst>
          </p:cNvPr>
          <p:cNvSpPr/>
          <p:nvPr/>
        </p:nvSpPr>
        <p:spPr>
          <a:xfrm>
            <a:off x="1017184" y="3573015"/>
            <a:ext cx="7587263" cy="923330"/>
          </a:xfrm>
          <a:prstGeom prst="rect">
            <a:avLst/>
          </a:prstGeom>
          <a:solidFill>
            <a:srgbClr val="92D050"/>
          </a:solidFill>
        </p:spPr>
        <p:txBody>
          <a:bodyPr wrap="squar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US" sz="5400" b="1" cap="none" spc="0" dirty="0">
                <a:ln/>
                <a:solidFill>
                  <a:schemeClr val="accent3"/>
                </a:solidFill>
                <a:effectLst/>
              </a:rPr>
              <a:t>CITE &amp; REFERENCE </a:t>
            </a:r>
          </a:p>
        </p:txBody>
      </p:sp>
    </p:spTree>
    <p:extLst>
      <p:ext uri="{BB962C8B-B14F-4D97-AF65-F5344CB8AC3E}">
        <p14:creationId xmlns:p14="http://schemas.microsoft.com/office/powerpoint/2010/main" val="2830828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A035C5E-67C3-4546-BF19-B522ACFFADF3}"/>
              </a:ext>
            </a:extLst>
          </p:cNvPr>
          <p:cNvSpPr>
            <a:spLocks noGrp="1"/>
          </p:cNvSpPr>
          <p:nvPr>
            <p:ph type="title"/>
          </p:nvPr>
        </p:nvSpPr>
        <p:spPr>
          <a:xfrm>
            <a:off x="719064" y="0"/>
            <a:ext cx="8424936" cy="908050"/>
          </a:xfrm>
        </p:spPr>
        <p:txBody>
          <a:bodyPr/>
          <a:lstStyle/>
          <a:p>
            <a:pPr algn="l"/>
            <a:r>
              <a:rPr lang="en-US" altLang="en-US" sz="2400" b="1" dirty="0">
                <a:latin typeface="Arial" panose="020B0604020202020204" pitchFamily="34" charset="0"/>
                <a:cs typeface="Arial" panose="020B0604020202020204" pitchFamily="34" charset="0"/>
              </a:rPr>
              <a:t>Epidemiology in controlling infectious diseases</a:t>
            </a:r>
            <a:endParaRPr lang="en-GB" altLang="en-US" sz="3200" b="1" dirty="0"/>
          </a:p>
        </p:txBody>
      </p:sp>
      <p:sp>
        <p:nvSpPr>
          <p:cNvPr id="7171" name="Content Placeholder 2">
            <a:extLst>
              <a:ext uri="{FF2B5EF4-FFF2-40B4-BE49-F238E27FC236}">
                <a16:creationId xmlns:a16="http://schemas.microsoft.com/office/drawing/2014/main" id="{1C38B46A-C79C-4B75-8636-9C49496B550E}"/>
              </a:ext>
            </a:extLst>
          </p:cNvPr>
          <p:cNvSpPr>
            <a:spLocks noGrp="1"/>
          </p:cNvSpPr>
          <p:nvPr>
            <p:ph idx="1"/>
          </p:nvPr>
        </p:nvSpPr>
        <p:spPr>
          <a:xfrm>
            <a:off x="395536" y="908050"/>
            <a:ext cx="8424936" cy="4752975"/>
          </a:xfrm>
        </p:spPr>
        <p:txBody>
          <a:bodyPr/>
          <a:lstStyle/>
          <a:p>
            <a:pPr>
              <a:spcBef>
                <a:spcPts val="600"/>
              </a:spcBef>
              <a:spcAft>
                <a:spcPts val="600"/>
              </a:spcAft>
              <a:defRPr/>
            </a:pPr>
            <a:r>
              <a:rPr lang="en-US" altLang="en-US" sz="1800" dirty="0">
                <a:cs typeface="Arial" panose="020B0604020202020204" pitchFamily="34" charset="0"/>
              </a:rPr>
              <a:t>The discipline of epidemiology is broadly defined as the study of how disease is distributed in populations and the factors that influence or determine this distribution   (</a:t>
            </a:r>
            <a:r>
              <a:rPr lang="en-US" altLang="en-US" sz="1800" dirty="0" err="1">
                <a:cs typeface="Arial" panose="020B0604020202020204" pitchFamily="34" charset="0"/>
              </a:rPr>
              <a:t>Gordis</a:t>
            </a:r>
            <a:r>
              <a:rPr lang="en-US" altLang="en-US" sz="1800" dirty="0">
                <a:cs typeface="Arial" panose="020B0604020202020204" pitchFamily="34" charset="0"/>
              </a:rPr>
              <a:t>, 2009).</a:t>
            </a:r>
          </a:p>
          <a:p>
            <a:pPr>
              <a:spcBef>
                <a:spcPts val="600"/>
              </a:spcBef>
              <a:spcAft>
                <a:spcPts val="600"/>
              </a:spcAft>
              <a:defRPr/>
            </a:pPr>
            <a:r>
              <a:rPr lang="en-US" altLang="en-US" sz="1800" dirty="0">
                <a:cs typeface="Arial" panose="020B0604020202020204" pitchFamily="34" charset="0"/>
              </a:rPr>
              <a:t>Identifying, monitoring and surveillance of outbreaks and stopping the spread of infectious disease in a population.</a:t>
            </a:r>
          </a:p>
          <a:p>
            <a:pPr>
              <a:spcBef>
                <a:spcPts val="600"/>
              </a:spcBef>
              <a:spcAft>
                <a:spcPts val="600"/>
              </a:spcAft>
              <a:defRPr/>
            </a:pPr>
            <a:r>
              <a:rPr lang="en-US" altLang="en-US" sz="1800" dirty="0">
                <a:cs typeface="Arial" panose="020B0604020202020204" pitchFamily="34" charset="0"/>
              </a:rPr>
              <a:t>Primary prevention – </a:t>
            </a:r>
            <a:r>
              <a:rPr lang="en-US" altLang="en-US" sz="1800" dirty="0" err="1">
                <a:cs typeface="Arial" panose="020B0604020202020204" pitchFamily="34" charset="0"/>
              </a:rPr>
              <a:t>Immunisation</a:t>
            </a:r>
            <a:endParaRPr lang="en-US" altLang="en-US" sz="1800" dirty="0">
              <a:cs typeface="Arial" panose="020B0604020202020204" pitchFamily="34" charset="0"/>
            </a:endParaRPr>
          </a:p>
          <a:p>
            <a:pPr>
              <a:spcBef>
                <a:spcPts val="600"/>
              </a:spcBef>
              <a:spcAft>
                <a:spcPts val="600"/>
              </a:spcAft>
              <a:defRPr/>
            </a:pPr>
            <a:r>
              <a:rPr lang="en-US" altLang="en-US" sz="1800" dirty="0">
                <a:cs typeface="Arial" panose="020B0604020202020204" pitchFamily="34" charset="0"/>
              </a:rPr>
              <a:t>Collecting information on </a:t>
            </a:r>
            <a:r>
              <a:rPr lang="en-US" altLang="en-US" sz="1800" dirty="0" err="1">
                <a:cs typeface="Arial" panose="020B0604020202020204" pitchFamily="34" charset="0"/>
              </a:rPr>
              <a:t>behavioural</a:t>
            </a:r>
            <a:r>
              <a:rPr lang="en-US" altLang="en-US" sz="1800" dirty="0">
                <a:cs typeface="Arial" panose="020B0604020202020204" pitchFamily="34" charset="0"/>
              </a:rPr>
              <a:t> risk factors in cases such as sexually transmitted diseases can help identify groups that are most at risk and where Public Health interventions may yield the highest benefit                                                                               (Naidoo,2005)</a:t>
            </a:r>
            <a:r>
              <a:rPr lang="en-US" altLang="en-US" sz="1800" dirty="0">
                <a:latin typeface="Arial" panose="020B0604020202020204" pitchFamily="34" charset="0"/>
                <a:cs typeface="Arial" panose="020B0604020202020204" pitchFamily="34" charset="0"/>
              </a:rPr>
              <a:t>.</a:t>
            </a:r>
          </a:p>
          <a:p>
            <a:pPr marL="0" indent="0">
              <a:spcBef>
                <a:spcPts val="600"/>
              </a:spcBef>
              <a:spcAft>
                <a:spcPts val="600"/>
              </a:spcAft>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965303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212B5F95-9052-4DCB-8EC5-03A97495611E}"/>
              </a:ext>
            </a:extLst>
          </p:cNvPr>
          <p:cNvSpPr>
            <a:spLocks noGrp="1"/>
          </p:cNvSpPr>
          <p:nvPr>
            <p:ph type="title"/>
          </p:nvPr>
        </p:nvSpPr>
        <p:spPr>
          <a:xfrm>
            <a:off x="251520" y="0"/>
            <a:ext cx="8136904" cy="692150"/>
          </a:xfrm>
        </p:spPr>
        <p:txBody>
          <a:bodyPr/>
          <a:lstStyle/>
          <a:p>
            <a:r>
              <a:rPr lang="en-US" altLang="en-US" sz="2400" b="1" dirty="0">
                <a:latin typeface="Arial" panose="020B0604020202020204" pitchFamily="34" charset="0"/>
                <a:cs typeface="Arial" panose="020B0604020202020204" pitchFamily="34" charset="0"/>
              </a:rPr>
              <a:t>        Public health </a:t>
            </a:r>
            <a:r>
              <a:rPr lang="en-US" altLang="en-US" sz="2400" b="1" dirty="0">
                <a:cs typeface="Arial" panose="020B0604020202020204" pitchFamily="34" charset="0"/>
              </a:rPr>
              <a:t>approaches</a:t>
            </a:r>
            <a:r>
              <a:rPr lang="en-US" altLang="en-US" sz="2400" b="1" dirty="0">
                <a:latin typeface="Arial" panose="020B0604020202020204" pitchFamily="34" charset="0"/>
                <a:cs typeface="Arial" panose="020B0604020202020204" pitchFamily="34" charset="0"/>
              </a:rPr>
              <a:t> and strategies</a:t>
            </a:r>
            <a:endParaRPr lang="en-GB" altLang="en-US" sz="3200" b="1" dirty="0"/>
          </a:p>
        </p:txBody>
      </p:sp>
      <p:sp>
        <p:nvSpPr>
          <p:cNvPr id="9219" name="Content Placeholder 2">
            <a:extLst>
              <a:ext uri="{FF2B5EF4-FFF2-40B4-BE49-F238E27FC236}">
                <a16:creationId xmlns:a16="http://schemas.microsoft.com/office/drawing/2014/main" id="{9D8FD1D6-FE8E-4DE1-BCBA-7D5B20338D31}"/>
              </a:ext>
            </a:extLst>
          </p:cNvPr>
          <p:cNvSpPr>
            <a:spLocks noGrp="1"/>
          </p:cNvSpPr>
          <p:nvPr>
            <p:ph idx="1"/>
          </p:nvPr>
        </p:nvSpPr>
        <p:spPr>
          <a:xfrm>
            <a:off x="611560" y="692150"/>
            <a:ext cx="8136904" cy="4968875"/>
          </a:xfrm>
        </p:spPr>
        <p:txBody>
          <a:bodyPr/>
          <a:lstStyle/>
          <a:p>
            <a:pPr>
              <a:spcBef>
                <a:spcPts val="600"/>
              </a:spcBef>
              <a:spcAft>
                <a:spcPts val="600"/>
              </a:spcAft>
              <a:buFont typeface="Wingdings" panose="05000000000000000000" pitchFamily="2" charset="2"/>
              <a:buChar char="v"/>
            </a:pPr>
            <a:r>
              <a:rPr lang="en-US" altLang="en-US" sz="2000" dirty="0">
                <a:cs typeface="Arial" panose="020B0604020202020204" pitchFamily="34" charset="0"/>
              </a:rPr>
              <a:t>Surveillance, monitoring and reporting of disease outbreaks and analysis of epidemiological data to shed light on the underlying causes, and inform actions to bring outbreaks under control.</a:t>
            </a:r>
          </a:p>
          <a:p>
            <a:pPr>
              <a:spcBef>
                <a:spcPts val="600"/>
              </a:spcBef>
              <a:spcAft>
                <a:spcPts val="600"/>
              </a:spcAft>
              <a:buFont typeface="Wingdings" panose="05000000000000000000" pitchFamily="2" charset="2"/>
              <a:buChar char="v"/>
            </a:pPr>
            <a:r>
              <a:rPr lang="en-US" altLang="en-US" sz="2000" dirty="0">
                <a:cs typeface="Arial" panose="020B0604020202020204" pitchFamily="34" charset="0"/>
              </a:rPr>
              <a:t>Direct intervention to prevent infection, e.g. through vaccination, reducing environmental sources of pathogens, or isolation and treatment of infected individuals.</a:t>
            </a:r>
          </a:p>
          <a:p>
            <a:pPr>
              <a:spcBef>
                <a:spcPts val="600"/>
              </a:spcBef>
              <a:spcAft>
                <a:spcPts val="600"/>
              </a:spcAft>
              <a:buFont typeface="Wingdings" panose="05000000000000000000" pitchFamily="2" charset="2"/>
              <a:buChar char="v"/>
            </a:pPr>
            <a:r>
              <a:rPr lang="en-US" altLang="en-US" sz="2000" dirty="0">
                <a:cs typeface="Arial" panose="020B0604020202020204" pitchFamily="34" charset="0"/>
              </a:rPr>
              <a:t>Education to promote </a:t>
            </a:r>
            <a:r>
              <a:rPr lang="en-US" altLang="en-US" sz="2000" dirty="0" err="1">
                <a:cs typeface="Arial" panose="020B0604020202020204" pitchFamily="34" charset="0"/>
              </a:rPr>
              <a:t>behaviour</a:t>
            </a:r>
            <a:r>
              <a:rPr lang="en-US" altLang="en-US" sz="2000" dirty="0">
                <a:cs typeface="Arial" panose="020B0604020202020204" pitchFamily="34" charset="0"/>
              </a:rPr>
              <a:t> change that reduces the risk of infection or reduces the impact of an infectious disease outbreak.</a:t>
            </a:r>
          </a:p>
          <a:p>
            <a:pPr>
              <a:spcBef>
                <a:spcPts val="600"/>
              </a:spcBef>
              <a:spcAft>
                <a:spcPts val="600"/>
              </a:spcAft>
              <a:buFont typeface="Wingdings" panose="05000000000000000000" pitchFamily="2" charset="2"/>
              <a:buChar char="v"/>
            </a:pPr>
            <a:r>
              <a:rPr lang="en-US" altLang="en-US" sz="2000" dirty="0" err="1">
                <a:cs typeface="Arial" panose="020B0604020202020204" pitchFamily="34" charset="0"/>
              </a:rPr>
              <a:t>Organising</a:t>
            </a:r>
            <a:r>
              <a:rPr lang="en-US" altLang="en-US" sz="2000" dirty="0">
                <a:cs typeface="Arial" panose="020B0604020202020204" pitchFamily="34" charset="0"/>
              </a:rPr>
              <a:t> and supporting community action to promote and sustain a healthier population and local environment and to coordinate community responses to outbreaks of infectious disease.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Surveillance </a:t>
            </a:r>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13</a:t>
            </a:fld>
            <a:endParaRPr lang="en-GB" altLang="en-US"/>
          </a:p>
        </p:txBody>
      </p:sp>
      <p:pic>
        <p:nvPicPr>
          <p:cNvPr id="6" name="Content Placeholder 1">
            <a:extLst>
              <a:ext uri="{FF2B5EF4-FFF2-40B4-BE49-F238E27FC236}">
                <a16:creationId xmlns:a16="http://schemas.microsoft.com/office/drawing/2014/main" id="{E0489C3F-B8F9-42D3-BA2D-FE27A85E73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28569" y="765175"/>
            <a:ext cx="7199815" cy="4608513"/>
          </a:xfrm>
        </p:spPr>
      </p:pic>
      <p:sp>
        <p:nvSpPr>
          <p:cNvPr id="7" name="TextBox 6">
            <a:extLst>
              <a:ext uri="{FF2B5EF4-FFF2-40B4-BE49-F238E27FC236}">
                <a16:creationId xmlns:a16="http://schemas.microsoft.com/office/drawing/2014/main" id="{EBC8D188-AEB4-4E04-8267-073B40C77360}"/>
              </a:ext>
            </a:extLst>
          </p:cNvPr>
          <p:cNvSpPr txBox="1"/>
          <p:nvPr/>
        </p:nvSpPr>
        <p:spPr>
          <a:xfrm>
            <a:off x="828568" y="4758134"/>
            <a:ext cx="4823551" cy="307777"/>
          </a:xfrm>
          <a:prstGeom prst="rect">
            <a:avLst/>
          </a:prstGeom>
          <a:noFill/>
        </p:spPr>
        <p:txBody>
          <a:bodyPr wrap="square" rtlCol="0">
            <a:spAutoFit/>
          </a:bodyPr>
          <a:lstStyle/>
          <a:p>
            <a:r>
              <a:rPr lang="en-GB" sz="1400" dirty="0"/>
              <a:t>Figure 2: A general model of Public health surveillance</a:t>
            </a:r>
          </a:p>
        </p:txBody>
      </p:sp>
      <p:sp>
        <p:nvSpPr>
          <p:cNvPr id="9" name="TextBox 8">
            <a:extLst>
              <a:ext uri="{FF2B5EF4-FFF2-40B4-BE49-F238E27FC236}">
                <a16:creationId xmlns:a16="http://schemas.microsoft.com/office/drawing/2014/main" id="{14B1B7E5-BA00-4033-A13B-A8C0AA6B30C7}"/>
              </a:ext>
            </a:extLst>
          </p:cNvPr>
          <p:cNvSpPr txBox="1"/>
          <p:nvPr/>
        </p:nvSpPr>
        <p:spPr>
          <a:xfrm>
            <a:off x="1259632" y="5229200"/>
            <a:ext cx="3888432" cy="307777"/>
          </a:xfrm>
          <a:prstGeom prst="rect">
            <a:avLst/>
          </a:prstGeom>
          <a:noFill/>
        </p:spPr>
        <p:txBody>
          <a:bodyPr wrap="square" rtlCol="0">
            <a:spAutoFit/>
          </a:bodyPr>
          <a:lstStyle/>
          <a:p>
            <a:r>
              <a:rPr lang="en-GB" sz="1400" dirty="0"/>
              <a:t>Source: (Public Health England, 2017) </a:t>
            </a:r>
          </a:p>
        </p:txBody>
      </p:sp>
    </p:spTree>
    <p:extLst>
      <p:ext uri="{BB962C8B-B14F-4D97-AF65-F5344CB8AC3E}">
        <p14:creationId xmlns:p14="http://schemas.microsoft.com/office/powerpoint/2010/main" val="21604511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587D-F717-4AC1-BDEF-838321E47FB7}"/>
              </a:ext>
            </a:extLst>
          </p:cNvPr>
          <p:cNvSpPr>
            <a:spLocks noGrp="1"/>
          </p:cNvSpPr>
          <p:nvPr>
            <p:ph type="title"/>
          </p:nvPr>
        </p:nvSpPr>
        <p:spPr>
          <a:xfrm>
            <a:off x="457200" y="125952"/>
            <a:ext cx="8229600" cy="562074"/>
          </a:xfrm>
        </p:spPr>
        <p:txBody>
          <a:bodyPr/>
          <a:lstStyle/>
          <a:p>
            <a:r>
              <a:rPr lang="en-GB" sz="2400" b="1" dirty="0"/>
              <a:t>Direct intervention to prevent infection</a:t>
            </a:r>
          </a:p>
        </p:txBody>
      </p:sp>
      <p:sp>
        <p:nvSpPr>
          <p:cNvPr id="3" name="Content Placeholder 2">
            <a:extLst>
              <a:ext uri="{FF2B5EF4-FFF2-40B4-BE49-F238E27FC236}">
                <a16:creationId xmlns:a16="http://schemas.microsoft.com/office/drawing/2014/main" id="{C408B30C-D66B-4455-9B8C-295637B5A117}"/>
              </a:ext>
            </a:extLst>
          </p:cNvPr>
          <p:cNvSpPr>
            <a:spLocks noGrp="1"/>
          </p:cNvSpPr>
          <p:nvPr>
            <p:ph idx="1"/>
          </p:nvPr>
        </p:nvSpPr>
        <p:spPr>
          <a:xfrm>
            <a:off x="457200" y="764704"/>
            <a:ext cx="8229600" cy="4608512"/>
          </a:xfrm>
        </p:spPr>
        <p:txBody>
          <a:bodyPr/>
          <a:lstStyle/>
          <a:p>
            <a:pPr marL="114300" indent="0">
              <a:buNone/>
            </a:pPr>
            <a:r>
              <a:rPr lang="en-GB" sz="2000" dirty="0"/>
              <a:t>Interventions can be : </a:t>
            </a:r>
          </a:p>
          <a:p>
            <a:pPr marL="114300" indent="0">
              <a:buNone/>
            </a:pPr>
            <a:r>
              <a:rPr lang="en-GB" sz="2000" dirty="0"/>
              <a:t>	1) preventive interventions are those that prevent disease from occurring and thus reduce the incidence (new cases) of disease, and </a:t>
            </a:r>
          </a:p>
          <a:p>
            <a:pPr marL="114300" indent="0">
              <a:buNone/>
            </a:pPr>
            <a:r>
              <a:rPr lang="en-GB" sz="2000" dirty="0"/>
              <a:t>	2) therapeutic interventions are those that treat, mitigate, or postpone the effects of disease, once it is under way, and thus reduce the case fatality rate or reduce the disability or morbidity associated with a disease</a:t>
            </a:r>
          </a:p>
          <a:p>
            <a:pPr marL="114300" indent="0">
              <a:buNone/>
            </a:pPr>
            <a:r>
              <a:rPr lang="en-GB" sz="2000" dirty="0"/>
              <a:t>Preventive Interventions:</a:t>
            </a:r>
          </a:p>
          <a:p>
            <a:pPr marL="114300" indent="0">
              <a:buNone/>
            </a:pPr>
            <a:r>
              <a:rPr lang="en-GB" sz="2000" dirty="0" err="1"/>
              <a:t>Eg</a:t>
            </a:r>
            <a:r>
              <a:rPr lang="en-GB" sz="2000" dirty="0"/>
              <a:t>: Vaccines, Educational and behavioural changes</a:t>
            </a:r>
          </a:p>
          <a:p>
            <a:pPr marL="114300" indent="0">
              <a:buNone/>
            </a:pPr>
            <a:r>
              <a:rPr lang="en-GB" sz="2000" dirty="0"/>
              <a:t>Therapeutic interventions</a:t>
            </a:r>
          </a:p>
          <a:p>
            <a:pPr marL="114300" indent="0">
              <a:buNone/>
            </a:pPr>
            <a:r>
              <a:rPr lang="en-GB" sz="2000" dirty="0" err="1"/>
              <a:t>Eg</a:t>
            </a:r>
            <a:r>
              <a:rPr lang="en-GB" sz="2000" dirty="0"/>
              <a:t>: Treatment of infectious diseases, managing other chronic conditions</a:t>
            </a:r>
          </a:p>
          <a:p>
            <a:pPr marL="114300" indent="0">
              <a:buNone/>
            </a:pPr>
            <a:r>
              <a:rPr lang="en-GB" sz="2000" dirty="0"/>
              <a:t>(Smith, Morrow and Ross, 2015)</a:t>
            </a:r>
          </a:p>
        </p:txBody>
      </p:sp>
      <p:sp>
        <p:nvSpPr>
          <p:cNvPr id="4" name="Date Placeholder 3">
            <a:extLst>
              <a:ext uri="{FF2B5EF4-FFF2-40B4-BE49-F238E27FC236}">
                <a16:creationId xmlns:a16="http://schemas.microsoft.com/office/drawing/2014/main" id="{EEA254F0-9AFB-47F9-91CA-2A55D924876E}"/>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D14CB4FA-E026-4A5B-ACFB-95716B3323B4}"/>
              </a:ext>
            </a:extLst>
          </p:cNvPr>
          <p:cNvSpPr>
            <a:spLocks noGrp="1"/>
          </p:cNvSpPr>
          <p:nvPr>
            <p:ph type="sldNum" sz="quarter" idx="12"/>
          </p:nvPr>
        </p:nvSpPr>
        <p:spPr/>
        <p:txBody>
          <a:bodyPr/>
          <a:lstStyle/>
          <a:p>
            <a:pPr>
              <a:defRPr/>
            </a:pPr>
            <a:fld id="{04C91836-C2F5-4DBE-AEAA-965500A4215E}" type="slidenum">
              <a:rPr lang="en-GB" altLang="en-US" smtClean="0"/>
              <a:pPr>
                <a:defRPr/>
              </a:pPr>
              <a:t>14</a:t>
            </a:fld>
            <a:endParaRPr lang="en-GB" altLang="en-US"/>
          </a:p>
        </p:txBody>
      </p:sp>
    </p:spTree>
    <p:extLst>
      <p:ext uri="{BB962C8B-B14F-4D97-AF65-F5344CB8AC3E}">
        <p14:creationId xmlns:p14="http://schemas.microsoft.com/office/powerpoint/2010/main" val="11659528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D8EED06-7AA7-4630-ABD2-22110D6355EA}"/>
              </a:ext>
            </a:extLst>
          </p:cNvPr>
          <p:cNvSpPr>
            <a:spLocks noGrp="1"/>
          </p:cNvSpPr>
          <p:nvPr>
            <p:ph type="title"/>
          </p:nvPr>
        </p:nvSpPr>
        <p:spPr>
          <a:xfrm>
            <a:off x="-540568" y="0"/>
            <a:ext cx="8352928" cy="836712"/>
          </a:xfrm>
        </p:spPr>
        <p:txBody>
          <a:bodyPr/>
          <a:lstStyle/>
          <a:p>
            <a:r>
              <a:rPr lang="en-GB" altLang="en-US" sz="2400" b="1" dirty="0">
                <a:latin typeface="Arial" panose="020B0604020202020204" pitchFamily="34" charset="0"/>
                <a:cs typeface="Arial" panose="020B0604020202020204" pitchFamily="34" charset="0"/>
              </a:rPr>
              <a:t>                          </a:t>
            </a:r>
            <a:r>
              <a:rPr lang="en-GB" altLang="en-US" sz="2400" b="1" dirty="0">
                <a:cs typeface="Arial" panose="020B0604020202020204" pitchFamily="34" charset="0"/>
              </a:rPr>
              <a:t>Education to promote behaviour change </a:t>
            </a:r>
            <a:endParaRPr lang="en-GB" altLang="en-US" sz="2400" b="1" dirty="0"/>
          </a:p>
        </p:txBody>
      </p:sp>
      <p:sp>
        <p:nvSpPr>
          <p:cNvPr id="7171" name="Content Placeholder 2">
            <a:extLst>
              <a:ext uri="{FF2B5EF4-FFF2-40B4-BE49-F238E27FC236}">
                <a16:creationId xmlns:a16="http://schemas.microsoft.com/office/drawing/2014/main" id="{13ADFF7B-2A83-45B9-8B8A-CA909E6532AF}"/>
              </a:ext>
            </a:extLst>
          </p:cNvPr>
          <p:cNvSpPr>
            <a:spLocks noGrp="1"/>
          </p:cNvSpPr>
          <p:nvPr>
            <p:ph idx="1"/>
          </p:nvPr>
        </p:nvSpPr>
        <p:spPr>
          <a:xfrm>
            <a:off x="395536" y="692151"/>
            <a:ext cx="7992888" cy="4393033"/>
          </a:xfrm>
        </p:spPr>
        <p:txBody>
          <a:bodyPr/>
          <a:lstStyle/>
          <a:p>
            <a:pPr>
              <a:defRPr/>
            </a:pPr>
            <a:r>
              <a:rPr lang="en-GB" altLang="en-US" sz="2000" dirty="0">
                <a:latin typeface="Arial" panose="020B0604020202020204" pitchFamily="34" charset="0"/>
                <a:cs typeface="Arial" panose="020B0604020202020204" pitchFamily="34" charset="0"/>
              </a:rPr>
              <a:t>Health education is an important strategy adopted by many </a:t>
            </a:r>
            <a:r>
              <a:rPr lang="en-GB" altLang="en-US" sz="2000" dirty="0" err="1">
                <a:latin typeface="Arial" panose="020B0604020202020204" pitchFamily="34" charset="0"/>
                <a:cs typeface="Arial" panose="020B0604020202020204" pitchFamily="34" charset="0"/>
              </a:rPr>
              <a:t>many</a:t>
            </a:r>
            <a:r>
              <a:rPr lang="en-GB" altLang="en-US" sz="2000" dirty="0">
                <a:latin typeface="Arial" panose="020B0604020202020204" pitchFamily="34" charset="0"/>
                <a:cs typeface="Arial" panose="020B0604020202020204" pitchFamily="34" charset="0"/>
              </a:rPr>
              <a:t> countries to promote behaviour change.</a:t>
            </a:r>
          </a:p>
          <a:p>
            <a:pPr>
              <a:defRPr/>
            </a:pPr>
            <a:r>
              <a:rPr lang="en-GB" altLang="en-US" sz="2000" dirty="0">
                <a:latin typeface="Arial" panose="020B0604020202020204" pitchFamily="34" charset="0"/>
                <a:cs typeface="Arial" panose="020B0604020202020204" pitchFamily="34" charset="0"/>
              </a:rPr>
              <a:t>Health education is a planning, organizational, and systematic social education activity that enables individuals to consciously adopt healthy behaviour and lifestyles to eliminate or mitigate the risk factors that affect health, prevent diseases, promote health, and improve the life quality of social activities</a:t>
            </a:r>
          </a:p>
          <a:p>
            <a:pPr>
              <a:defRPr/>
            </a:pPr>
            <a:r>
              <a:rPr lang="en-GB" altLang="en-US" sz="2000" dirty="0">
                <a:latin typeface="Arial" panose="020B0604020202020204" pitchFamily="34" charset="0"/>
                <a:cs typeface="Arial" panose="020B0604020202020204" pitchFamily="34" charset="0"/>
              </a:rPr>
              <a:t>Evidences suggest that health education at schools help to prevent the outbreak of infectious diseases </a:t>
            </a:r>
          </a:p>
          <a:p>
            <a:pPr marL="0" indent="0">
              <a:buNone/>
              <a:defRPr/>
            </a:pPr>
            <a:r>
              <a:rPr lang="en-GB" altLang="en-US" sz="2000" dirty="0">
                <a:latin typeface="Arial" panose="020B0604020202020204" pitchFamily="34" charset="0"/>
                <a:cs typeface="Arial" panose="020B0604020202020204" pitchFamily="34" charset="0"/>
              </a:rPr>
              <a:t>(Yue et al. 2015; Wang and Fang, 2020)</a:t>
            </a:r>
            <a:endParaRPr lang="en-US"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2ACA1-7C57-470F-9059-43EBC8FF025E}"/>
              </a:ext>
            </a:extLst>
          </p:cNvPr>
          <p:cNvSpPr>
            <a:spLocks noGrp="1"/>
          </p:cNvSpPr>
          <p:nvPr>
            <p:ph type="title"/>
          </p:nvPr>
        </p:nvSpPr>
        <p:spPr/>
        <p:txBody>
          <a:bodyPr/>
          <a:lstStyle/>
          <a:p>
            <a:r>
              <a:rPr lang="en-GB" sz="2400" b="1" dirty="0"/>
              <a:t>Activity – 2 – 20 minutes</a:t>
            </a:r>
          </a:p>
        </p:txBody>
      </p:sp>
      <p:sp>
        <p:nvSpPr>
          <p:cNvPr id="3" name="Content Placeholder 2">
            <a:extLst>
              <a:ext uri="{FF2B5EF4-FFF2-40B4-BE49-F238E27FC236}">
                <a16:creationId xmlns:a16="http://schemas.microsoft.com/office/drawing/2014/main" id="{A37D0087-4533-4ACA-ADDE-D403F5306B8F}"/>
              </a:ext>
            </a:extLst>
          </p:cNvPr>
          <p:cNvSpPr>
            <a:spLocks noGrp="1"/>
          </p:cNvSpPr>
          <p:nvPr>
            <p:ph idx="1"/>
          </p:nvPr>
        </p:nvSpPr>
        <p:spPr/>
        <p:txBody>
          <a:bodyPr/>
          <a:lstStyle/>
          <a:p>
            <a:r>
              <a:rPr lang="en-GB" sz="2000" dirty="0"/>
              <a:t>Identify the barriers in following the infectious disease preventive measures</a:t>
            </a:r>
          </a:p>
          <a:p>
            <a:r>
              <a:rPr lang="en-GB" sz="2000" dirty="0"/>
              <a:t>Suggest a campaign that will help to involve people who are reluctant to follow the preventive measures</a:t>
            </a:r>
          </a:p>
        </p:txBody>
      </p:sp>
      <p:sp>
        <p:nvSpPr>
          <p:cNvPr id="4" name="Date Placeholder 3">
            <a:extLst>
              <a:ext uri="{FF2B5EF4-FFF2-40B4-BE49-F238E27FC236}">
                <a16:creationId xmlns:a16="http://schemas.microsoft.com/office/drawing/2014/main" id="{E16BAA97-7744-4E56-A2F7-5CD52ADB32F4}"/>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8477BC14-FEF7-4CA8-8076-D1F025A78F85}"/>
              </a:ext>
            </a:extLst>
          </p:cNvPr>
          <p:cNvSpPr>
            <a:spLocks noGrp="1"/>
          </p:cNvSpPr>
          <p:nvPr>
            <p:ph type="sldNum" sz="quarter" idx="12"/>
          </p:nvPr>
        </p:nvSpPr>
        <p:spPr/>
        <p:txBody>
          <a:bodyPr/>
          <a:lstStyle/>
          <a:p>
            <a:pPr>
              <a:defRPr/>
            </a:pPr>
            <a:fld id="{04C91836-C2F5-4DBE-AEAA-965500A4215E}" type="slidenum">
              <a:rPr lang="en-GB" altLang="en-US" smtClean="0"/>
              <a:pPr>
                <a:defRPr/>
              </a:pPr>
              <a:t>16</a:t>
            </a:fld>
            <a:endParaRPr lang="en-GB" altLang="en-US"/>
          </a:p>
        </p:txBody>
      </p:sp>
    </p:spTree>
    <p:extLst>
      <p:ext uri="{BB962C8B-B14F-4D97-AF65-F5344CB8AC3E}">
        <p14:creationId xmlns:p14="http://schemas.microsoft.com/office/powerpoint/2010/main" val="979064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0EEBF9AB-455E-4532-858E-B16FC8AB1D6E}"/>
              </a:ext>
            </a:extLst>
          </p:cNvPr>
          <p:cNvSpPr>
            <a:spLocks noGrp="1"/>
          </p:cNvSpPr>
          <p:nvPr>
            <p:ph type="title"/>
          </p:nvPr>
        </p:nvSpPr>
        <p:spPr>
          <a:xfrm>
            <a:off x="0" y="0"/>
            <a:ext cx="9144000" cy="692150"/>
          </a:xfrm>
        </p:spPr>
        <p:txBody>
          <a:bodyPr/>
          <a:lstStyle/>
          <a:p>
            <a:pPr algn="l"/>
            <a:br>
              <a:rPr lang="en-GB" altLang="en-US" sz="2400" dirty="0">
                <a:latin typeface="Arial" panose="020B0604020202020204" pitchFamily="34" charset="0"/>
                <a:cs typeface="Arial" panose="020B0604020202020204" pitchFamily="34" charset="0"/>
              </a:rPr>
            </a:br>
            <a:r>
              <a:rPr lang="en-GB" altLang="en-US" sz="2400" dirty="0">
                <a:latin typeface="Arial" panose="020B0604020202020204" pitchFamily="34" charset="0"/>
                <a:cs typeface="Arial" panose="020B0604020202020204" pitchFamily="34" charset="0"/>
              </a:rPr>
              <a:t>                           </a:t>
            </a:r>
            <a:r>
              <a:rPr lang="en-GB" altLang="en-US" sz="2400" b="1" dirty="0">
                <a:cs typeface="Arial" panose="020B0604020202020204" pitchFamily="34" charset="0"/>
              </a:rPr>
              <a:t>ENVIRONMENTAL CONTROL</a:t>
            </a:r>
            <a:br>
              <a:rPr lang="en-GB" altLang="en-US" sz="3200" dirty="0"/>
            </a:br>
            <a:endParaRPr lang="en-GB" altLang="en-US" sz="3200" dirty="0"/>
          </a:p>
        </p:txBody>
      </p:sp>
      <p:sp>
        <p:nvSpPr>
          <p:cNvPr id="7171" name="Content Placeholder 2">
            <a:extLst>
              <a:ext uri="{FF2B5EF4-FFF2-40B4-BE49-F238E27FC236}">
                <a16:creationId xmlns:a16="http://schemas.microsoft.com/office/drawing/2014/main" id="{26112E00-A236-49CC-B95C-8B8FF66F3765}"/>
              </a:ext>
            </a:extLst>
          </p:cNvPr>
          <p:cNvSpPr>
            <a:spLocks noGrp="1"/>
          </p:cNvSpPr>
          <p:nvPr>
            <p:ph idx="1"/>
          </p:nvPr>
        </p:nvSpPr>
        <p:spPr>
          <a:xfrm>
            <a:off x="683568" y="692151"/>
            <a:ext cx="7920880" cy="4681065"/>
          </a:xfrm>
        </p:spPr>
        <p:txBody>
          <a:bodyPr/>
          <a:lstStyle/>
          <a:p>
            <a:pPr>
              <a:lnSpc>
                <a:spcPct val="150000"/>
              </a:lnSpc>
              <a:spcBef>
                <a:spcPts val="600"/>
              </a:spcBef>
              <a:spcAft>
                <a:spcPts val="600"/>
              </a:spcAft>
              <a:defRPr/>
            </a:pPr>
            <a:r>
              <a:rPr lang="en-US" altLang="en-US" sz="1800" dirty="0">
                <a:cs typeface="Arial" panose="020B0604020202020204" pitchFamily="34" charset="0"/>
              </a:rPr>
              <a:t>This is the management and control of the environment. </a:t>
            </a:r>
          </a:p>
          <a:p>
            <a:pPr>
              <a:lnSpc>
                <a:spcPct val="150000"/>
              </a:lnSpc>
              <a:spcBef>
                <a:spcPts val="600"/>
              </a:spcBef>
              <a:spcAft>
                <a:spcPts val="600"/>
              </a:spcAft>
              <a:defRPr/>
            </a:pPr>
            <a:r>
              <a:rPr lang="en-US" altLang="en-US" sz="1800" dirty="0">
                <a:cs typeface="Arial" panose="020B0604020202020204" pitchFamily="34" charset="0"/>
              </a:rPr>
              <a:t>Amongst other services include environmental cleaning, recycling, management , control of chemical and solid waste and safe environment. </a:t>
            </a:r>
          </a:p>
          <a:p>
            <a:pPr>
              <a:lnSpc>
                <a:spcPct val="150000"/>
              </a:lnSpc>
              <a:spcBef>
                <a:spcPts val="600"/>
              </a:spcBef>
              <a:spcAft>
                <a:spcPts val="600"/>
              </a:spcAft>
              <a:defRPr/>
            </a:pPr>
            <a:r>
              <a:rPr lang="en-GB" altLang="en-US" sz="1800" dirty="0">
                <a:cs typeface="Arial" panose="020B0604020202020204" pitchFamily="34" charset="0"/>
              </a:rPr>
              <a:t>Globally, an estimated 24% of the disease burden (healthy life years lost) and an estimated 23% of all deaths (premature mortality) was attributable to environmental factors (World Health Organisation, 2006)</a:t>
            </a:r>
          </a:p>
          <a:p>
            <a:pPr>
              <a:lnSpc>
                <a:spcPct val="150000"/>
              </a:lnSpc>
              <a:spcBef>
                <a:spcPts val="600"/>
              </a:spcBef>
              <a:spcAft>
                <a:spcPts val="600"/>
              </a:spcAft>
              <a:defRPr/>
            </a:pPr>
            <a:r>
              <a:rPr lang="en-US" altLang="en-US" sz="1800" dirty="0">
                <a:cs typeface="Arial" panose="020B0604020202020204" pitchFamily="34" charset="0"/>
              </a:rPr>
              <a:t>The local council play a significant role in environmental control</a:t>
            </a:r>
          </a:p>
          <a:p>
            <a:pPr marL="0" indent="0">
              <a:buFont typeface="Arial" panose="020B0604020202020204" pitchFamily="34" charset="0"/>
              <a:buNone/>
              <a:defRPr/>
            </a:pPr>
            <a:endParaRPr lang="en-US" altLang="en-US" sz="2000" dirty="0">
              <a:latin typeface="Arial" panose="020B0604020202020204" pitchFamily="34" charset="0"/>
              <a:cs typeface="Arial" panose="020B0604020202020204" pitchFamily="3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3BBFDE35-38F6-4BE4-BA01-0F28EEA81C6D}"/>
              </a:ext>
            </a:extLst>
          </p:cNvPr>
          <p:cNvPicPr>
            <a:picLocks noGrp="1" noChangeAspect="1"/>
          </p:cNvPicPr>
          <p:nvPr>
            <p:ph idx="1"/>
          </p:nvPr>
        </p:nvPicPr>
        <p:blipFill>
          <a:blip r:embed="rId2"/>
          <a:stretch>
            <a:fillRect/>
          </a:stretch>
        </p:blipFill>
        <p:spPr>
          <a:xfrm>
            <a:off x="755576" y="260648"/>
            <a:ext cx="7560840" cy="4752528"/>
          </a:xfrm>
        </p:spPr>
      </p:pic>
      <p:sp>
        <p:nvSpPr>
          <p:cNvPr id="4" name="Date Placeholder 3">
            <a:extLst>
              <a:ext uri="{FF2B5EF4-FFF2-40B4-BE49-F238E27FC236}">
                <a16:creationId xmlns:a16="http://schemas.microsoft.com/office/drawing/2014/main" id="{28F0555E-44D0-44CF-8369-476CD4D0C720}"/>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EF47579B-244B-42DE-9562-87AAB6A885AC}"/>
              </a:ext>
            </a:extLst>
          </p:cNvPr>
          <p:cNvSpPr>
            <a:spLocks noGrp="1"/>
          </p:cNvSpPr>
          <p:nvPr>
            <p:ph type="sldNum" sz="quarter" idx="12"/>
          </p:nvPr>
        </p:nvSpPr>
        <p:spPr/>
        <p:txBody>
          <a:bodyPr/>
          <a:lstStyle/>
          <a:p>
            <a:pPr>
              <a:defRPr/>
            </a:pPr>
            <a:fld id="{04C91836-C2F5-4DBE-AEAA-965500A4215E}" type="slidenum">
              <a:rPr lang="en-GB" altLang="en-US" smtClean="0"/>
              <a:pPr>
                <a:defRPr/>
              </a:pPr>
              <a:t>18</a:t>
            </a:fld>
            <a:endParaRPr lang="en-GB" altLang="en-US"/>
          </a:p>
        </p:txBody>
      </p:sp>
      <p:sp>
        <p:nvSpPr>
          <p:cNvPr id="8" name="TextBox 7">
            <a:extLst>
              <a:ext uri="{FF2B5EF4-FFF2-40B4-BE49-F238E27FC236}">
                <a16:creationId xmlns:a16="http://schemas.microsoft.com/office/drawing/2014/main" id="{AA86C7CA-0DE7-46A8-8FE3-FCB7D2B5FC1C}"/>
              </a:ext>
            </a:extLst>
          </p:cNvPr>
          <p:cNvSpPr txBox="1"/>
          <p:nvPr/>
        </p:nvSpPr>
        <p:spPr>
          <a:xfrm>
            <a:off x="1403648" y="5157192"/>
            <a:ext cx="5976664" cy="369332"/>
          </a:xfrm>
          <a:prstGeom prst="rect">
            <a:avLst/>
          </a:prstGeom>
          <a:noFill/>
        </p:spPr>
        <p:txBody>
          <a:bodyPr wrap="square" rtlCol="0">
            <a:spAutoFit/>
          </a:bodyPr>
          <a:lstStyle/>
          <a:p>
            <a:r>
              <a:rPr lang="en-GB" dirty="0"/>
              <a:t>Survival times of </a:t>
            </a:r>
            <a:r>
              <a:rPr lang="en-GB" b="0" i="0" dirty="0">
                <a:solidFill>
                  <a:srgbClr val="000000"/>
                </a:solidFill>
                <a:effectLst/>
                <a:latin typeface="Open Sans"/>
              </a:rPr>
              <a:t>coronavirus, SARS-CoV-2?</a:t>
            </a:r>
            <a:endParaRPr lang="en-GB" dirty="0"/>
          </a:p>
        </p:txBody>
      </p:sp>
    </p:spTree>
    <p:extLst>
      <p:ext uri="{BB962C8B-B14F-4D97-AF65-F5344CB8AC3E}">
        <p14:creationId xmlns:p14="http://schemas.microsoft.com/office/powerpoint/2010/main" val="36685202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0D057-5948-4AA6-BDD2-60553AB84D28}"/>
              </a:ext>
            </a:extLst>
          </p:cNvPr>
          <p:cNvSpPr>
            <a:spLocks noGrp="1"/>
          </p:cNvSpPr>
          <p:nvPr>
            <p:ph type="title"/>
          </p:nvPr>
        </p:nvSpPr>
        <p:spPr>
          <a:xfrm>
            <a:off x="457200" y="274638"/>
            <a:ext cx="8229600" cy="634082"/>
          </a:xfrm>
        </p:spPr>
        <p:txBody>
          <a:bodyPr/>
          <a:lstStyle/>
          <a:p>
            <a:r>
              <a:rPr lang="en-GB" sz="2400" b="1" dirty="0"/>
              <a:t>Infection Control in Healthcare settings</a:t>
            </a:r>
          </a:p>
        </p:txBody>
      </p:sp>
      <p:sp>
        <p:nvSpPr>
          <p:cNvPr id="3" name="Content Placeholder 2">
            <a:extLst>
              <a:ext uri="{FF2B5EF4-FFF2-40B4-BE49-F238E27FC236}">
                <a16:creationId xmlns:a16="http://schemas.microsoft.com/office/drawing/2014/main" id="{CC6648EC-84F5-4AC6-8DB2-F9960F4A9F93}"/>
              </a:ext>
            </a:extLst>
          </p:cNvPr>
          <p:cNvSpPr>
            <a:spLocks noGrp="1"/>
          </p:cNvSpPr>
          <p:nvPr>
            <p:ph idx="1"/>
          </p:nvPr>
        </p:nvSpPr>
        <p:spPr>
          <a:xfrm>
            <a:off x="457200" y="908720"/>
            <a:ext cx="8229600" cy="4608513"/>
          </a:xfrm>
        </p:spPr>
        <p:txBody>
          <a:bodyPr/>
          <a:lstStyle/>
          <a:p>
            <a:r>
              <a:rPr lang="en-GB" sz="2000" dirty="0"/>
              <a:t>Healthcare-associated infections can develop either as a direct result of healthcare intervention (such as medical or surgical treatment) or from being in contact with a healthcare setting</a:t>
            </a:r>
          </a:p>
          <a:p>
            <a:r>
              <a:rPr lang="en-GB" sz="2000" dirty="0"/>
              <a:t>It is estimated that 300,000 patients a year in England acquire a healthcare‑associated infection as a result of care within the NHS. </a:t>
            </a:r>
          </a:p>
          <a:p>
            <a:r>
              <a:rPr lang="en-GB" sz="2000" dirty="0"/>
              <a:t>Quality standards were outlined by National Institute for Health and Care Excellence (NICE) (NICE, 2014)</a:t>
            </a:r>
          </a:p>
          <a:p>
            <a:r>
              <a:rPr lang="en-GB" sz="2000" dirty="0"/>
              <a:t>Several policies are in place to control the infection in healthcare settings</a:t>
            </a:r>
          </a:p>
          <a:p>
            <a:r>
              <a:rPr lang="en-GB" sz="2000" dirty="0" err="1"/>
              <a:t>Eg</a:t>
            </a:r>
            <a:r>
              <a:rPr lang="en-GB" sz="2000" dirty="0"/>
              <a:t>:</a:t>
            </a:r>
          </a:p>
          <a:p>
            <a:pPr lvl="1"/>
            <a:r>
              <a:rPr lang="en-GB" sz="1600" dirty="0"/>
              <a:t>Health Building Note 00-09:Infection control in the built environment</a:t>
            </a:r>
          </a:p>
          <a:p>
            <a:pPr lvl="1"/>
            <a:r>
              <a:rPr lang="en-GB" sz="1600" dirty="0"/>
              <a:t>UK five-year antimicrobial resistance strategy 2013 to 2018</a:t>
            </a:r>
          </a:p>
          <a:p>
            <a:pPr lvl="1"/>
            <a:r>
              <a:rPr lang="en-GB" sz="1600" dirty="0"/>
              <a:t>Decontamination of equipment Policy for General Practice</a:t>
            </a:r>
          </a:p>
          <a:p>
            <a:pPr lvl="1"/>
            <a:endParaRPr lang="en-GB" sz="1600" dirty="0"/>
          </a:p>
          <a:p>
            <a:endParaRPr lang="en-GB" sz="2000" dirty="0"/>
          </a:p>
        </p:txBody>
      </p:sp>
      <p:sp>
        <p:nvSpPr>
          <p:cNvPr id="4" name="Date Placeholder 3">
            <a:extLst>
              <a:ext uri="{FF2B5EF4-FFF2-40B4-BE49-F238E27FC236}">
                <a16:creationId xmlns:a16="http://schemas.microsoft.com/office/drawing/2014/main" id="{603A3215-5C9A-458E-9192-A6778A64B29B}"/>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B7DF983B-B505-40D3-97E5-7B84923A420F}"/>
              </a:ext>
            </a:extLst>
          </p:cNvPr>
          <p:cNvSpPr>
            <a:spLocks noGrp="1"/>
          </p:cNvSpPr>
          <p:nvPr>
            <p:ph type="sldNum" sz="quarter" idx="12"/>
          </p:nvPr>
        </p:nvSpPr>
        <p:spPr/>
        <p:txBody>
          <a:bodyPr/>
          <a:lstStyle/>
          <a:p>
            <a:pPr>
              <a:defRPr/>
            </a:pPr>
            <a:fld id="{04C91836-C2F5-4DBE-AEAA-965500A4215E}" type="slidenum">
              <a:rPr lang="en-GB" altLang="en-US" smtClean="0"/>
              <a:pPr>
                <a:defRPr/>
              </a:pPr>
              <a:t>19</a:t>
            </a:fld>
            <a:endParaRPr lang="en-GB" altLang="en-US"/>
          </a:p>
        </p:txBody>
      </p:sp>
    </p:spTree>
    <p:extLst>
      <p:ext uri="{BB962C8B-B14F-4D97-AF65-F5344CB8AC3E}">
        <p14:creationId xmlns:p14="http://schemas.microsoft.com/office/powerpoint/2010/main" val="1882918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49EF7-210B-4CDB-B25A-206D3379DA30}"/>
              </a:ext>
            </a:extLst>
          </p:cNvPr>
          <p:cNvSpPr>
            <a:spLocks noGrp="1"/>
          </p:cNvSpPr>
          <p:nvPr>
            <p:ph type="title"/>
          </p:nvPr>
        </p:nvSpPr>
        <p:spPr>
          <a:xfrm>
            <a:off x="457200" y="274638"/>
            <a:ext cx="8229600" cy="460375"/>
          </a:xfrm>
        </p:spPr>
        <p:txBody>
          <a:bodyPr/>
          <a:lstStyle/>
          <a:p>
            <a:r>
              <a:rPr lang="en-GB" sz="2400" dirty="0"/>
              <a:t>PHE Infectious disease </a:t>
            </a:r>
            <a:r>
              <a:rPr lang="en-GB" sz="2400" b="1" dirty="0"/>
              <a:t>strategy</a:t>
            </a:r>
            <a:r>
              <a:rPr lang="en-GB" sz="2400" dirty="0"/>
              <a:t> 2020-2025</a:t>
            </a:r>
          </a:p>
        </p:txBody>
      </p:sp>
      <p:pic>
        <p:nvPicPr>
          <p:cNvPr id="7" name="Content Placeholder 6">
            <a:extLst>
              <a:ext uri="{FF2B5EF4-FFF2-40B4-BE49-F238E27FC236}">
                <a16:creationId xmlns:a16="http://schemas.microsoft.com/office/drawing/2014/main" id="{9E584D6B-6DD5-48DD-8468-A61FBBBE6C59}"/>
              </a:ext>
            </a:extLst>
          </p:cNvPr>
          <p:cNvPicPr>
            <a:picLocks noGrp="1" noChangeAspect="1"/>
          </p:cNvPicPr>
          <p:nvPr>
            <p:ph idx="1"/>
          </p:nvPr>
        </p:nvPicPr>
        <p:blipFill>
          <a:blip r:embed="rId2"/>
          <a:stretch>
            <a:fillRect/>
          </a:stretch>
        </p:blipFill>
        <p:spPr>
          <a:xfrm>
            <a:off x="-1" y="836713"/>
            <a:ext cx="9144001" cy="4608512"/>
          </a:xfrm>
        </p:spPr>
      </p:pic>
      <p:sp>
        <p:nvSpPr>
          <p:cNvPr id="4" name="Date Placeholder 3">
            <a:extLst>
              <a:ext uri="{FF2B5EF4-FFF2-40B4-BE49-F238E27FC236}">
                <a16:creationId xmlns:a16="http://schemas.microsoft.com/office/drawing/2014/main" id="{62080A92-EC9A-4A4F-97F4-2B5657C23632}"/>
              </a:ext>
            </a:extLst>
          </p:cNvPr>
          <p:cNvSpPr>
            <a:spLocks noGrp="1"/>
          </p:cNvSpPr>
          <p:nvPr>
            <p:ph type="dt" sz="half" idx="10"/>
          </p:nvPr>
        </p:nvSpPr>
        <p:spPr/>
        <p:txBody>
          <a:bodyPr/>
          <a:lstStyle/>
          <a:p>
            <a:pPr>
              <a:defRPr/>
            </a:pPr>
            <a:fld id="{0C497216-CDFD-4A24-BC13-BD85C8A7CC59}" type="datetime1">
              <a:rPr lang="en-GB" altLang="en-US" smtClean="0"/>
              <a:pPr>
                <a:defRPr/>
              </a:pPr>
              <a:t>03/10/2020</a:t>
            </a:fld>
            <a:endParaRPr lang="en-GB" altLang="en-US" dirty="0"/>
          </a:p>
        </p:txBody>
      </p:sp>
      <p:sp>
        <p:nvSpPr>
          <p:cNvPr id="5" name="Slide Number Placeholder 4">
            <a:extLst>
              <a:ext uri="{FF2B5EF4-FFF2-40B4-BE49-F238E27FC236}">
                <a16:creationId xmlns:a16="http://schemas.microsoft.com/office/drawing/2014/main" id="{BFCE8455-9CEB-4AAD-924A-4E42FD9FFEB5}"/>
              </a:ext>
            </a:extLst>
          </p:cNvPr>
          <p:cNvSpPr>
            <a:spLocks noGrp="1"/>
          </p:cNvSpPr>
          <p:nvPr>
            <p:ph type="sldNum" sz="quarter" idx="12"/>
          </p:nvPr>
        </p:nvSpPr>
        <p:spPr/>
        <p:txBody>
          <a:bodyPr/>
          <a:lstStyle/>
          <a:p>
            <a:pPr>
              <a:defRPr/>
            </a:pPr>
            <a:fld id="{04C91836-C2F5-4DBE-AEAA-965500A4215E}" type="slidenum">
              <a:rPr lang="en-GB" altLang="en-US" smtClean="0"/>
              <a:pPr>
                <a:defRPr/>
              </a:pPr>
              <a:t>20</a:t>
            </a:fld>
            <a:endParaRPr lang="en-GB" altLang="en-US"/>
          </a:p>
        </p:txBody>
      </p:sp>
      <p:sp>
        <p:nvSpPr>
          <p:cNvPr id="8" name="TextBox 7">
            <a:extLst>
              <a:ext uri="{FF2B5EF4-FFF2-40B4-BE49-F238E27FC236}">
                <a16:creationId xmlns:a16="http://schemas.microsoft.com/office/drawing/2014/main" id="{C4378CD3-377F-4C54-8EB1-E17E2C493A92}"/>
              </a:ext>
            </a:extLst>
          </p:cNvPr>
          <p:cNvSpPr txBox="1"/>
          <p:nvPr/>
        </p:nvSpPr>
        <p:spPr>
          <a:xfrm>
            <a:off x="2843808" y="5260559"/>
            <a:ext cx="4320480" cy="307777"/>
          </a:xfrm>
          <a:prstGeom prst="rect">
            <a:avLst/>
          </a:prstGeom>
          <a:noFill/>
        </p:spPr>
        <p:txBody>
          <a:bodyPr wrap="square" rtlCol="0">
            <a:spAutoFit/>
          </a:bodyPr>
          <a:lstStyle/>
          <a:p>
            <a:r>
              <a:rPr lang="en-GB" sz="1400" dirty="0"/>
              <a:t>Source: (Public Health England, 2019)</a:t>
            </a:r>
          </a:p>
        </p:txBody>
      </p:sp>
    </p:spTree>
    <p:extLst>
      <p:ext uri="{BB962C8B-B14F-4D97-AF65-F5344CB8AC3E}">
        <p14:creationId xmlns:p14="http://schemas.microsoft.com/office/powerpoint/2010/main" val="16027262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178C5709-391D-45E9-AD4D-1FC29CB22F32}"/>
              </a:ext>
            </a:extLst>
          </p:cNvPr>
          <p:cNvSpPr>
            <a:spLocks noGrp="1"/>
          </p:cNvSpPr>
          <p:nvPr>
            <p:ph type="title"/>
          </p:nvPr>
        </p:nvSpPr>
        <p:spPr>
          <a:xfrm>
            <a:off x="457200" y="114301"/>
            <a:ext cx="8229600" cy="218356"/>
          </a:xfrm>
        </p:spPr>
        <p:txBody>
          <a:bodyPr/>
          <a:lstStyle/>
          <a:p>
            <a:r>
              <a:rPr lang="en-GB" altLang="en-US" sz="2400" b="1" dirty="0"/>
              <a:t>REFERENCES</a:t>
            </a:r>
          </a:p>
        </p:txBody>
      </p:sp>
      <p:sp>
        <p:nvSpPr>
          <p:cNvPr id="18435" name="Content Placeholder 2">
            <a:extLst>
              <a:ext uri="{FF2B5EF4-FFF2-40B4-BE49-F238E27FC236}">
                <a16:creationId xmlns:a16="http://schemas.microsoft.com/office/drawing/2014/main" id="{C6F4DF9B-2045-44AB-9A43-F7CC1A5C96E4}"/>
              </a:ext>
            </a:extLst>
          </p:cNvPr>
          <p:cNvSpPr>
            <a:spLocks noGrp="1"/>
          </p:cNvSpPr>
          <p:nvPr>
            <p:ph idx="1"/>
          </p:nvPr>
        </p:nvSpPr>
        <p:spPr>
          <a:xfrm>
            <a:off x="107950" y="260648"/>
            <a:ext cx="8856663" cy="5255915"/>
          </a:xfrm>
        </p:spPr>
        <p:txBody>
          <a:bodyPr/>
          <a:lstStyle/>
          <a:p>
            <a:pPr marL="0" indent="0">
              <a:buFont typeface="Arial" panose="020B0604020202020204" pitchFamily="34" charset="0"/>
              <a:buNone/>
            </a:pPr>
            <a:r>
              <a:rPr lang="en-US" altLang="en-US" sz="1600" dirty="0"/>
              <a:t>Corcoran, N. (2011) Working on Health Communication. Los Angeles: Sage.</a:t>
            </a:r>
          </a:p>
          <a:p>
            <a:pPr marL="0" indent="0">
              <a:buFont typeface="Arial" panose="020B0604020202020204" pitchFamily="34" charset="0"/>
              <a:buNone/>
            </a:pPr>
            <a:r>
              <a:rPr lang="en-US" altLang="en-US" sz="1600" dirty="0"/>
              <a:t>Costello, J. and HAGGART, M. (eds.) (2003) Public Health and Society. Basingstoke: Palgrave Macmillan.</a:t>
            </a:r>
          </a:p>
          <a:p>
            <a:pPr marL="0" indent="0">
              <a:buFont typeface="Arial" panose="020B0604020202020204" pitchFamily="34" charset="0"/>
              <a:buNone/>
            </a:pPr>
            <a:r>
              <a:rPr lang="en-US" altLang="en-US" sz="1600" dirty="0"/>
              <a:t>Naidoo, J. (2005) Public Health and Health Promotion: Developing practice (2nd Ed.) New York: Bailliere Tindall.</a:t>
            </a:r>
          </a:p>
          <a:p>
            <a:pPr marL="0" indent="0">
              <a:buFont typeface="Arial" panose="020B0604020202020204" pitchFamily="34" charset="0"/>
              <a:buNone/>
            </a:pPr>
            <a:r>
              <a:rPr lang="en-US" altLang="en-US" sz="1600" dirty="0"/>
              <a:t>Orme, J. (2007) Public Health for the 21st Century: New Perspectives on Policy, Participation and Practice. Open University Press.</a:t>
            </a:r>
          </a:p>
          <a:p>
            <a:pPr marL="0" indent="0">
              <a:buFont typeface="Arial" panose="020B0604020202020204" pitchFamily="34" charset="0"/>
              <a:buNone/>
            </a:pPr>
            <a:r>
              <a:rPr lang="en-GB" altLang="en-US" sz="1600" dirty="0"/>
              <a:t>NICE. (2014) Overview: Infection prevention and control: Quality standards, NICE, available at: https://www.nice.org.uk/guidance/qs61 (accessed 3 October 2020).</a:t>
            </a:r>
          </a:p>
          <a:p>
            <a:pPr marL="0" indent="0">
              <a:buFont typeface="Arial" panose="020B0604020202020204" pitchFamily="34" charset="0"/>
              <a:buNone/>
            </a:pPr>
            <a:r>
              <a:rPr lang="en-GB" altLang="en-US" sz="1600" dirty="0"/>
              <a:t>Kramer, A., </a:t>
            </a:r>
            <a:r>
              <a:rPr lang="en-GB" altLang="en-US" sz="1600" dirty="0" err="1"/>
              <a:t>Schwebke</a:t>
            </a:r>
            <a:r>
              <a:rPr lang="en-GB" altLang="en-US" sz="1600" dirty="0"/>
              <a:t>, I. and </a:t>
            </a:r>
            <a:r>
              <a:rPr lang="en-GB" altLang="en-US" sz="1600" dirty="0" err="1"/>
              <a:t>Kampf</a:t>
            </a:r>
            <a:r>
              <a:rPr lang="en-GB" altLang="en-US" sz="1600" dirty="0"/>
              <a:t>, G. (2006) How long do nosocomial pathogens persist on inanimate surfaces? A systematic review, BMC Infectious Diseases, 6(1), available </a:t>
            </a:r>
            <a:r>
              <a:rPr lang="en-GB" altLang="en-US" sz="1600" dirty="0" err="1"/>
              <a:t>at:http</a:t>
            </a:r>
            <a:r>
              <a:rPr lang="en-GB" altLang="en-US" sz="1600" dirty="0"/>
              <a:t>://doi.org/10.1186/1471-2334-6-130.</a:t>
            </a:r>
          </a:p>
          <a:p>
            <a:pPr marL="0" indent="0">
              <a:buFont typeface="Arial" panose="020B0604020202020204" pitchFamily="34" charset="0"/>
              <a:buNone/>
            </a:pPr>
            <a:r>
              <a:rPr lang="en-GB" altLang="en-US" sz="1600" dirty="0"/>
              <a:t>Wang, M., Han, X., Fang, H., Xu, C., Lin, X., Xia, S., Yu, W., He, J., Jiang, S. and Tao, H., 2018. Impact of health education on knowledge and </a:t>
            </a:r>
            <a:r>
              <a:rPr lang="en-GB" altLang="en-US" sz="1600" dirty="0" err="1"/>
              <a:t>behaviors</a:t>
            </a:r>
            <a:r>
              <a:rPr lang="en-GB" altLang="en-US" sz="1600" dirty="0"/>
              <a:t> toward infectious diseases among students in Gansu Province, China. BioMed research international, 2018.</a:t>
            </a:r>
          </a:p>
          <a:p>
            <a:pPr marL="0" indent="0">
              <a:buFont typeface="Arial" panose="020B0604020202020204" pitchFamily="34" charset="0"/>
              <a:buNone/>
            </a:pPr>
            <a:r>
              <a:rPr lang="en-GB" altLang="en-US" sz="1600" dirty="0"/>
              <a:t>Yue, X.L., 2015. Effect of health education in face-to-face type on pupils' understanding of knowledge of mumps. </a:t>
            </a:r>
            <a:r>
              <a:rPr lang="en-GB" altLang="en-US" sz="1600" dirty="0" err="1"/>
              <a:t>Qilu</a:t>
            </a:r>
            <a:r>
              <a:rPr lang="en-GB" altLang="en-US" sz="1600" dirty="0"/>
              <a:t> Nurse Journal, 21(5), pp.32-33.</a:t>
            </a:r>
          </a:p>
          <a:p>
            <a:pPr marL="0" indent="0">
              <a:buFont typeface="Arial" panose="020B0604020202020204" pitchFamily="34" charset="0"/>
              <a:buNone/>
            </a:pPr>
            <a:r>
              <a:rPr lang="en-GB" altLang="en-US" sz="1600" dirty="0"/>
              <a:t>Smith, P.G., Morrow, R.H. and Ross, D.A. eds., 2015. Field trials of health interventions: a toolbox. OUP Oxford.</a:t>
            </a:r>
          </a:p>
          <a:p>
            <a:pPr marL="0" indent="0">
              <a:buFont typeface="Arial" panose="020B0604020202020204" pitchFamily="34" charset="0"/>
              <a:buNone/>
            </a:pPr>
            <a:r>
              <a:rPr lang="en-GB" altLang="en-US" sz="1600" dirty="0"/>
              <a:t>Schneider, M.J., 2020. Introduction to public health. Jones &amp; Bartlett Learning.</a:t>
            </a:r>
          </a:p>
        </p:txBody>
      </p:sp>
      <p:sp>
        <p:nvSpPr>
          <p:cNvPr id="4" name="Date Placeholder 3">
            <a:extLst>
              <a:ext uri="{FF2B5EF4-FFF2-40B4-BE49-F238E27FC236}">
                <a16:creationId xmlns:a16="http://schemas.microsoft.com/office/drawing/2014/main" id="{A3AA3FC8-F617-40B8-B7BD-FAC59A72C9CE}"/>
              </a:ext>
            </a:extLst>
          </p:cNvPr>
          <p:cNvSpPr>
            <a:spLocks noGrp="1"/>
          </p:cNvSpPr>
          <p:nvPr>
            <p:ph type="dt" sz="quarter" idx="10"/>
          </p:nvPr>
        </p:nvSpPr>
        <p:spPr/>
        <p:txBody>
          <a:bodyPr/>
          <a:lstStyle/>
          <a:p>
            <a:pPr>
              <a:defRPr/>
            </a:pPr>
            <a:fld id="{552285EA-EEA4-4F91-9F4C-F34E87F89788}" type="datetime1">
              <a:rPr lang="en-GB" altLang="en-US" smtClean="0"/>
              <a:pPr>
                <a:defRPr/>
              </a:pPr>
              <a:t>03/10/2020</a:t>
            </a:fld>
            <a:endParaRPr lang="en-GB" altLang="en-US" dirty="0"/>
          </a:p>
        </p:txBody>
      </p:sp>
      <p:sp>
        <p:nvSpPr>
          <p:cNvPr id="18437" name="Slide Number Placeholder 4">
            <a:extLst>
              <a:ext uri="{FF2B5EF4-FFF2-40B4-BE49-F238E27FC236}">
                <a16:creationId xmlns:a16="http://schemas.microsoft.com/office/drawing/2014/main" id="{C543EB60-9A6D-4DEF-BCDF-7A844AA43EF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0DDA3E2-FF52-43D2-A85C-267E57E31A88}" type="slidenum">
              <a:rPr lang="en-GB" altLang="en-US" sz="1200" smtClean="0">
                <a:solidFill>
                  <a:srgbClr val="898989"/>
                </a:solidFill>
              </a:rPr>
              <a:pPr>
                <a:spcBef>
                  <a:spcPct val="0"/>
                </a:spcBef>
                <a:buFontTx/>
                <a:buNone/>
              </a:pPr>
              <a:t>21</a:t>
            </a:fld>
            <a:endParaRPr lang="en-GB" altLang="en-US" sz="1200">
              <a:solidFill>
                <a:srgbClr val="898989"/>
              </a:solidFill>
            </a:endParaRPr>
          </a:p>
        </p:txBody>
      </p:sp>
    </p:spTree>
    <p:extLst>
      <p:ext uri="{BB962C8B-B14F-4D97-AF65-F5344CB8AC3E}">
        <p14:creationId xmlns:p14="http://schemas.microsoft.com/office/powerpoint/2010/main" val="7443126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8A4C78B-77E3-48D6-BA31-B0AA1270D7C4}"/>
              </a:ext>
            </a:extLst>
          </p:cNvPr>
          <p:cNvSpPr>
            <a:spLocks noGrp="1"/>
          </p:cNvSpPr>
          <p:nvPr>
            <p:ph type="title"/>
          </p:nvPr>
        </p:nvSpPr>
        <p:spPr/>
        <p:txBody>
          <a:bodyPr/>
          <a:lstStyle/>
          <a:p>
            <a:r>
              <a:rPr lang="en-GB" altLang="en-US" b="1"/>
              <a:t>QUESTION TIME</a:t>
            </a:r>
          </a:p>
        </p:txBody>
      </p:sp>
      <p:pic>
        <p:nvPicPr>
          <p:cNvPr id="17411" name="Content Placeholder 5">
            <a:extLst>
              <a:ext uri="{FF2B5EF4-FFF2-40B4-BE49-F238E27FC236}">
                <a16:creationId xmlns:a16="http://schemas.microsoft.com/office/drawing/2014/main" id="{8A02F315-0BBF-41B1-A89B-0B1E511859E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3348038" y="2359025"/>
            <a:ext cx="2146300" cy="2139950"/>
          </a:xfrm>
        </p:spPr>
      </p:pic>
      <p:sp>
        <p:nvSpPr>
          <p:cNvPr id="4" name="Date Placeholder 3">
            <a:extLst>
              <a:ext uri="{FF2B5EF4-FFF2-40B4-BE49-F238E27FC236}">
                <a16:creationId xmlns:a16="http://schemas.microsoft.com/office/drawing/2014/main" id="{6BF2C050-44A7-42C4-8A47-B9FB27E5D200}"/>
              </a:ext>
            </a:extLst>
          </p:cNvPr>
          <p:cNvSpPr>
            <a:spLocks noGrp="1"/>
          </p:cNvSpPr>
          <p:nvPr>
            <p:ph type="dt" sz="quarter" idx="10"/>
          </p:nvPr>
        </p:nvSpPr>
        <p:spPr/>
        <p:txBody>
          <a:bodyPr/>
          <a:lstStyle/>
          <a:p>
            <a:pPr>
              <a:defRPr/>
            </a:pPr>
            <a:fld id="{C329EE58-E6A4-4677-BD48-D1D3A6272A9B}" type="datetime1">
              <a:rPr lang="en-GB" altLang="en-US" smtClean="0"/>
              <a:pPr>
                <a:defRPr/>
              </a:pPr>
              <a:t>02/10/2020</a:t>
            </a:fld>
            <a:endParaRPr lang="en-GB" altLang="en-US" dirty="0"/>
          </a:p>
        </p:txBody>
      </p:sp>
      <p:sp>
        <p:nvSpPr>
          <p:cNvPr id="17413" name="Slide Number Placeholder 4">
            <a:extLst>
              <a:ext uri="{FF2B5EF4-FFF2-40B4-BE49-F238E27FC236}">
                <a16:creationId xmlns:a16="http://schemas.microsoft.com/office/drawing/2014/main" id="{6E77D585-2DEB-4217-9346-8884A9EFC49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D983043-85E8-40C3-928B-52C0D87AB3F3}" type="slidenum">
              <a:rPr lang="en-GB" altLang="en-US" sz="1200" smtClean="0">
                <a:solidFill>
                  <a:srgbClr val="898989"/>
                </a:solidFill>
              </a:rPr>
              <a:pPr>
                <a:spcBef>
                  <a:spcPct val="0"/>
                </a:spcBef>
                <a:buFontTx/>
                <a:buNone/>
              </a:pPr>
              <a:t>22</a:t>
            </a:fld>
            <a:endParaRPr lang="en-GB" altLang="en-US" sz="1200">
              <a:solidFill>
                <a:srgbClr val="898989"/>
              </a:solidFill>
            </a:endParaRPr>
          </a:p>
        </p:txBody>
      </p:sp>
      <p:pic>
        <p:nvPicPr>
          <p:cNvPr id="17414" name="Picture 6">
            <a:extLst>
              <a:ext uri="{FF2B5EF4-FFF2-40B4-BE49-F238E27FC236}">
                <a16:creationId xmlns:a16="http://schemas.microsoft.com/office/drawing/2014/main" id="{531E3B34-AD54-4FA1-A5DE-1E9D2567DC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713" y="1417638"/>
            <a:ext cx="1871662" cy="244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5" name="Picture 7">
            <a:extLst>
              <a:ext uri="{FF2B5EF4-FFF2-40B4-BE49-F238E27FC236}">
                <a16:creationId xmlns:a16="http://schemas.microsoft.com/office/drawing/2014/main" id="{B0B4FAFF-C4F9-49C5-A184-85E2B13D66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16688" y="3644900"/>
            <a:ext cx="2468562"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950CC108-742B-4D9F-839F-28BD7479FE14}"/>
              </a:ext>
            </a:extLst>
          </p:cNvPr>
          <p:cNvSpPr>
            <a:spLocks noGrp="1"/>
          </p:cNvSpPr>
          <p:nvPr>
            <p:ph type="title"/>
          </p:nvPr>
        </p:nvSpPr>
        <p:spPr>
          <a:xfrm>
            <a:off x="107950" y="136525"/>
            <a:ext cx="8856663" cy="844550"/>
          </a:xfrm>
        </p:spPr>
        <p:txBody>
          <a:bodyPr/>
          <a:lstStyle/>
          <a:p>
            <a:r>
              <a:rPr lang="en-GB" altLang="en-US" sz="2400" b="1"/>
              <a:t>NEXT WEEK - FURTHER READING</a:t>
            </a:r>
          </a:p>
        </p:txBody>
      </p:sp>
      <p:sp>
        <p:nvSpPr>
          <p:cNvPr id="19459" name="Content Placeholder 2">
            <a:extLst>
              <a:ext uri="{FF2B5EF4-FFF2-40B4-BE49-F238E27FC236}">
                <a16:creationId xmlns:a16="http://schemas.microsoft.com/office/drawing/2014/main" id="{2B1BA034-B751-4717-98BB-850C40BCB32B}"/>
              </a:ext>
            </a:extLst>
          </p:cNvPr>
          <p:cNvSpPr>
            <a:spLocks noGrp="1"/>
          </p:cNvSpPr>
          <p:nvPr>
            <p:ph idx="1"/>
          </p:nvPr>
        </p:nvSpPr>
        <p:spPr>
          <a:xfrm>
            <a:off x="107950" y="836613"/>
            <a:ext cx="8856663" cy="4824412"/>
          </a:xfrm>
        </p:spPr>
        <p:txBody>
          <a:bodyPr/>
          <a:lstStyle/>
          <a:p>
            <a:pPr marL="0" indent="0">
              <a:buFont typeface="Arial" panose="020B0604020202020204" pitchFamily="34" charset="0"/>
              <a:buNone/>
              <a:defRPr/>
            </a:pPr>
            <a:r>
              <a:rPr lang="en-US" altLang="en-US" sz="2000" b="1" dirty="0"/>
              <a:t>Next week we will be looking at the following</a:t>
            </a:r>
            <a:r>
              <a:rPr lang="en-US" altLang="en-US" sz="2000" dirty="0"/>
              <a:t>:</a:t>
            </a:r>
          </a:p>
          <a:p>
            <a:pPr marL="0" indent="0">
              <a:buFont typeface="Arial" panose="020B0604020202020204" pitchFamily="34" charset="0"/>
              <a:buNone/>
              <a:defRPr/>
            </a:pPr>
            <a:endParaRPr lang="en-US" altLang="en-US" sz="2000" dirty="0"/>
          </a:p>
          <a:p>
            <a:pPr marL="0" indent="0">
              <a:buFont typeface="Arial" panose="020B0604020202020204" pitchFamily="34" charset="0"/>
              <a:buNone/>
              <a:defRPr/>
            </a:pPr>
            <a:r>
              <a:rPr lang="en-US" altLang="en-US" sz="2000" dirty="0"/>
              <a:t>•	Models and theories of health </a:t>
            </a:r>
            <a:r>
              <a:rPr lang="en-US" altLang="en-US" sz="2000" dirty="0" err="1"/>
              <a:t>behaviour</a:t>
            </a:r>
            <a:r>
              <a:rPr lang="en-US" altLang="en-US" sz="2000" dirty="0"/>
              <a:t> change</a:t>
            </a:r>
          </a:p>
          <a:p>
            <a:pPr marL="0" indent="0">
              <a:buFont typeface="Arial" panose="020B0604020202020204" pitchFamily="34" charset="0"/>
              <a:buNone/>
              <a:defRPr/>
            </a:pPr>
            <a:r>
              <a:rPr lang="en-US" altLang="en-US" sz="2000" dirty="0"/>
              <a:t>•	Health belief model, </a:t>
            </a:r>
          </a:p>
          <a:p>
            <a:pPr>
              <a:defRPr/>
            </a:pPr>
            <a:r>
              <a:rPr lang="en-US" altLang="en-US" sz="2000" dirty="0"/>
              <a:t>        Theory of Reasoned Action</a:t>
            </a:r>
          </a:p>
          <a:p>
            <a:pPr marL="0" indent="0">
              <a:buFont typeface="Arial" panose="020B0604020202020204" pitchFamily="34" charset="0"/>
              <a:buNone/>
              <a:defRPr/>
            </a:pPr>
            <a:r>
              <a:rPr lang="en-US" altLang="en-US" sz="2000" dirty="0"/>
              <a:t>•	Transtheoretical Change model</a:t>
            </a:r>
          </a:p>
          <a:p>
            <a:pPr marL="0" indent="0">
              <a:buFont typeface="Arial" panose="020B0604020202020204" pitchFamily="34" charset="0"/>
              <a:buNone/>
              <a:defRPr/>
            </a:pPr>
            <a:r>
              <a:rPr lang="en-US" altLang="en-US" sz="2000" dirty="0"/>
              <a:t>	</a:t>
            </a:r>
          </a:p>
        </p:txBody>
      </p:sp>
      <p:sp>
        <p:nvSpPr>
          <p:cNvPr id="4" name="Date Placeholder 3">
            <a:extLst>
              <a:ext uri="{FF2B5EF4-FFF2-40B4-BE49-F238E27FC236}">
                <a16:creationId xmlns:a16="http://schemas.microsoft.com/office/drawing/2014/main" id="{A68BFE77-593F-40DE-A769-1D3E98B96291}"/>
              </a:ext>
            </a:extLst>
          </p:cNvPr>
          <p:cNvSpPr>
            <a:spLocks noGrp="1"/>
          </p:cNvSpPr>
          <p:nvPr>
            <p:ph type="dt" sz="quarter" idx="10"/>
          </p:nvPr>
        </p:nvSpPr>
        <p:spPr/>
        <p:txBody>
          <a:bodyPr/>
          <a:lstStyle/>
          <a:p>
            <a:pPr>
              <a:defRPr/>
            </a:pPr>
            <a:fld id="{C329EE58-E6A4-4677-BD48-D1D3A6272A9B}" type="datetime1">
              <a:rPr lang="en-GB" altLang="en-US" smtClean="0"/>
              <a:pPr>
                <a:defRPr/>
              </a:pPr>
              <a:t>02/10/2020</a:t>
            </a:fld>
            <a:endParaRPr lang="en-GB" altLang="en-US" dirty="0"/>
          </a:p>
        </p:txBody>
      </p:sp>
      <p:sp>
        <p:nvSpPr>
          <p:cNvPr id="19461" name="Slide Number Placeholder 4">
            <a:extLst>
              <a:ext uri="{FF2B5EF4-FFF2-40B4-BE49-F238E27FC236}">
                <a16:creationId xmlns:a16="http://schemas.microsoft.com/office/drawing/2014/main" id="{2E0A8246-C52E-42C5-98D6-E84213FB42AB}"/>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73AED5-7110-4276-AA9F-4D133A2FCB07}" type="slidenum">
              <a:rPr lang="en-GB" altLang="en-US" sz="1200" smtClean="0">
                <a:solidFill>
                  <a:srgbClr val="898989"/>
                </a:solidFill>
              </a:rPr>
              <a:pPr>
                <a:spcBef>
                  <a:spcPct val="0"/>
                </a:spcBef>
                <a:buFontTx/>
                <a:buNone/>
              </a:pPr>
              <a:t>23</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1057</TotalTime>
  <Words>1702</Words>
  <Application>Microsoft Office PowerPoint</Application>
  <PresentationFormat>On-screen Show (4:3)</PresentationFormat>
  <Paragraphs>185</Paragraphs>
  <Slides>23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Myriad Pro</vt:lpstr>
      <vt:lpstr>Verdana</vt:lpstr>
      <vt:lpstr>Wingdings</vt:lpstr>
      <vt:lpstr>20140311PresentationUWTSDTemplate</vt:lpstr>
      <vt:lpstr>BMHP5013 PUBLIC HEALTH POLICY </vt:lpstr>
      <vt:lpstr>AIM OF LECTURE</vt:lpstr>
      <vt:lpstr>Infectious disease</vt:lpstr>
      <vt:lpstr>Infectious disease - Bacteria</vt:lpstr>
      <vt:lpstr>Infectious disease - Bacteria types </vt:lpstr>
      <vt:lpstr>Infectious disease…</vt:lpstr>
      <vt:lpstr>Infectious disease – Treatment for bacterial infections</vt:lpstr>
      <vt:lpstr>How to prevent infections</vt:lpstr>
      <vt:lpstr>Preventing infections</vt:lpstr>
      <vt:lpstr>Activity -1 – 30 minutes</vt:lpstr>
      <vt:lpstr>Epidemiology in controlling infectious diseases</vt:lpstr>
      <vt:lpstr>        Public health approaches and strategies</vt:lpstr>
      <vt:lpstr>Surveillance </vt:lpstr>
      <vt:lpstr>Direct intervention to prevent infection</vt:lpstr>
      <vt:lpstr>                          Education to promote behaviour change </vt:lpstr>
      <vt:lpstr>Activity – 2 – 20 minutes</vt:lpstr>
      <vt:lpstr>                            ENVIRONMENTAL CONTROL </vt:lpstr>
      <vt:lpstr>PowerPoint Presentation</vt:lpstr>
      <vt:lpstr>Infection Control in Healthcare settings</vt:lpstr>
      <vt:lpstr>PHE Infectious disease strategy 2020-2025</vt:lpstr>
      <vt:lpstr>REFERENCES</vt:lpstr>
      <vt:lpstr>QUESTION TIME</vt:lpstr>
      <vt:lpstr>NEXT WEEK - FURTHER READING</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Besty Jose</cp:lastModifiedBy>
  <cp:revision>149</cp:revision>
  <cp:lastPrinted>1601-01-01T00:00:00Z</cp:lastPrinted>
  <dcterms:created xsi:type="dcterms:W3CDTF">2002-10-07T19:43:58Z</dcterms:created>
  <dcterms:modified xsi:type="dcterms:W3CDTF">2020-10-03T13:44:45Z</dcterms:modified>
</cp:coreProperties>
</file>