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drawings/drawing1.xml" ContentType="application/vnd.openxmlformats-officedocument.drawingml.chartshapes+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79" r:id="rId3"/>
    <p:sldId id="273" r:id="rId4"/>
    <p:sldId id="271" r:id="rId5"/>
    <p:sldId id="272" r:id="rId6"/>
    <p:sldId id="274" r:id="rId7"/>
    <p:sldId id="275" r:id="rId8"/>
    <p:sldId id="276" r:id="rId9"/>
    <p:sldId id="256" r:id="rId10"/>
    <p:sldId id="261" r:id="rId11"/>
    <p:sldId id="260" r:id="rId12"/>
    <p:sldId id="267" r:id="rId13"/>
    <p:sldId id="265" r:id="rId14"/>
    <p:sldId id="266" r:id="rId15"/>
    <p:sldId id="268" r:id="rId16"/>
    <p:sldId id="278" r:id="rId17"/>
    <p:sldId id="280" r:id="rId18"/>
    <p:sldId id="281" r:id="rId19"/>
    <p:sldId id="282" r:id="rId20"/>
    <p:sldId id="284" r:id="rId21"/>
    <p:sldId id="285" r:id="rId22"/>
    <p:sldId id="286" r:id="rId23"/>
    <p:sldId id="287" r:id="rId24"/>
    <p:sldId id="289" r:id="rId25"/>
    <p:sldId id="290" r:id="rId26"/>
    <p:sldId id="291" r:id="rId27"/>
    <p:sldId id="292" r:id="rId28"/>
    <p:sldId id="29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615" y="45"/>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100m</a:t>
            </a:r>
            <a:r>
              <a:rPr lang="en-US" baseline="0"/>
              <a:t> sprint data</a:t>
            </a:r>
            <a:endParaRPr lang="en-US"/>
          </a:p>
        </c:rich>
      </c:tx>
      <c:layout/>
      <c:overlay val="0"/>
    </c:title>
    <c:autoTitleDeleted val="0"/>
    <c:plotArea>
      <c:layout/>
      <c:scatterChart>
        <c:scatterStyle val="smoothMarker"/>
        <c:varyColors val="0"/>
        <c:ser>
          <c:idx val="0"/>
          <c:order val="0"/>
          <c:tx>
            <c:strRef>
              <c:f>Sheet1!$B$1</c:f>
              <c:strCache>
                <c:ptCount val="1"/>
                <c:pt idx="0">
                  <c:v>Distance (m)</c:v>
                </c:pt>
              </c:strCache>
            </c:strRef>
          </c:tx>
          <c:marker>
            <c:symbol val="none"/>
          </c:marker>
          <c:xVal>
            <c:numRef>
              <c:f>Sheet1!$A$2:$A$13</c:f>
              <c:numCache>
                <c:formatCode>General</c:formatCode>
                <c:ptCount val="12"/>
                <c:pt idx="0">
                  <c:v>0</c:v>
                </c:pt>
                <c:pt idx="1">
                  <c:v>1</c:v>
                </c:pt>
                <c:pt idx="2">
                  <c:v>2</c:v>
                </c:pt>
                <c:pt idx="3">
                  <c:v>3</c:v>
                </c:pt>
                <c:pt idx="4">
                  <c:v>4</c:v>
                </c:pt>
                <c:pt idx="5">
                  <c:v>5</c:v>
                </c:pt>
                <c:pt idx="6">
                  <c:v>6</c:v>
                </c:pt>
                <c:pt idx="7">
                  <c:v>7</c:v>
                </c:pt>
                <c:pt idx="8">
                  <c:v>8</c:v>
                </c:pt>
                <c:pt idx="9">
                  <c:v>9</c:v>
                </c:pt>
                <c:pt idx="10">
                  <c:v>10</c:v>
                </c:pt>
                <c:pt idx="11">
                  <c:v>11</c:v>
                </c:pt>
              </c:numCache>
            </c:numRef>
          </c:xVal>
          <c:yVal>
            <c:numRef>
              <c:f>Sheet1!$B$2:$B$13</c:f>
              <c:numCache>
                <c:formatCode>General</c:formatCode>
                <c:ptCount val="12"/>
                <c:pt idx="0">
                  <c:v>0</c:v>
                </c:pt>
                <c:pt idx="1">
                  <c:v>6</c:v>
                </c:pt>
                <c:pt idx="2">
                  <c:v>14</c:v>
                </c:pt>
                <c:pt idx="3">
                  <c:v>23</c:v>
                </c:pt>
                <c:pt idx="4">
                  <c:v>33</c:v>
                </c:pt>
                <c:pt idx="5">
                  <c:v>43</c:v>
                </c:pt>
                <c:pt idx="6">
                  <c:v>52</c:v>
                </c:pt>
                <c:pt idx="7">
                  <c:v>60</c:v>
                </c:pt>
                <c:pt idx="8">
                  <c:v>70</c:v>
                </c:pt>
                <c:pt idx="9">
                  <c:v>80</c:v>
                </c:pt>
                <c:pt idx="10">
                  <c:v>91</c:v>
                </c:pt>
                <c:pt idx="11">
                  <c:v>100</c:v>
                </c:pt>
              </c:numCache>
            </c:numRef>
          </c:yVal>
          <c:smooth val="1"/>
          <c:extLst>
            <c:ext xmlns:c16="http://schemas.microsoft.com/office/drawing/2014/chart" uri="{C3380CC4-5D6E-409C-BE32-E72D297353CC}">
              <c16:uniqueId val="{00000000-F5CC-4689-BB2E-40B5A3601DD8}"/>
            </c:ext>
          </c:extLst>
        </c:ser>
        <c:dLbls>
          <c:showLegendKey val="0"/>
          <c:showVal val="0"/>
          <c:showCatName val="0"/>
          <c:showSerName val="0"/>
          <c:showPercent val="0"/>
          <c:showBubbleSize val="0"/>
        </c:dLbls>
        <c:axId val="76394880"/>
        <c:axId val="76396800"/>
      </c:scatterChart>
      <c:valAx>
        <c:axId val="76394880"/>
        <c:scaling>
          <c:orientation val="minMax"/>
        </c:scaling>
        <c:delete val="0"/>
        <c:axPos val="b"/>
        <c:title>
          <c:tx>
            <c:rich>
              <a:bodyPr/>
              <a:lstStyle/>
              <a:p>
                <a:pPr>
                  <a:defRPr/>
                </a:pPr>
                <a:r>
                  <a:rPr lang="en-GB"/>
                  <a:t>time</a:t>
                </a:r>
                <a:r>
                  <a:rPr lang="en-GB" baseline="0"/>
                  <a:t> (s)</a:t>
                </a:r>
                <a:endParaRPr lang="en-GB"/>
              </a:p>
            </c:rich>
          </c:tx>
          <c:layout/>
          <c:overlay val="0"/>
        </c:title>
        <c:numFmt formatCode="General" sourceLinked="1"/>
        <c:majorTickMark val="out"/>
        <c:minorTickMark val="none"/>
        <c:tickLblPos val="nextTo"/>
        <c:crossAx val="76396800"/>
        <c:crosses val="autoZero"/>
        <c:crossBetween val="midCat"/>
      </c:valAx>
      <c:valAx>
        <c:axId val="76396800"/>
        <c:scaling>
          <c:orientation val="minMax"/>
        </c:scaling>
        <c:delete val="0"/>
        <c:axPos val="l"/>
        <c:majorGridlines/>
        <c:title>
          <c:tx>
            <c:rich>
              <a:bodyPr rot="-5400000" vert="horz"/>
              <a:lstStyle/>
              <a:p>
                <a:pPr>
                  <a:defRPr/>
                </a:pPr>
                <a:r>
                  <a:rPr lang="en-GB"/>
                  <a:t>Distance (m)</a:t>
                </a:r>
              </a:p>
            </c:rich>
          </c:tx>
          <c:layout/>
          <c:overlay val="0"/>
        </c:title>
        <c:numFmt formatCode="General" sourceLinked="1"/>
        <c:majorTickMark val="out"/>
        <c:minorTickMark val="none"/>
        <c:tickLblPos val="nextTo"/>
        <c:crossAx val="76394880"/>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Speed</a:t>
            </a:r>
            <a:r>
              <a:rPr lang="en-US" baseline="0"/>
              <a:t> During a 100m sprint</a:t>
            </a:r>
            <a:endParaRPr lang="en-US"/>
          </a:p>
        </c:rich>
      </c:tx>
      <c:layout/>
      <c:overlay val="0"/>
    </c:title>
    <c:autoTitleDeleted val="0"/>
    <c:plotArea>
      <c:layout/>
      <c:scatterChart>
        <c:scatterStyle val="smoothMarker"/>
        <c:varyColors val="0"/>
        <c:ser>
          <c:idx val="0"/>
          <c:order val="0"/>
          <c:tx>
            <c:strRef>
              <c:f>Sheet1!$H$1</c:f>
              <c:strCache>
                <c:ptCount val="1"/>
                <c:pt idx="0">
                  <c:v>Speed (ms-1)</c:v>
                </c:pt>
              </c:strCache>
            </c:strRef>
          </c:tx>
          <c:xVal>
            <c:numRef>
              <c:f>Sheet1!$G$2:$G$13</c:f>
              <c:numCache>
                <c:formatCode>General</c:formatCode>
                <c:ptCount val="12"/>
                <c:pt idx="0">
                  <c:v>0</c:v>
                </c:pt>
                <c:pt idx="1">
                  <c:v>0.5</c:v>
                </c:pt>
                <c:pt idx="2">
                  <c:v>1.5</c:v>
                </c:pt>
                <c:pt idx="3">
                  <c:v>2.5</c:v>
                </c:pt>
                <c:pt idx="4">
                  <c:v>3.5</c:v>
                </c:pt>
                <c:pt idx="5">
                  <c:v>4.5</c:v>
                </c:pt>
                <c:pt idx="6">
                  <c:v>5.5</c:v>
                </c:pt>
                <c:pt idx="7">
                  <c:v>6.5</c:v>
                </c:pt>
                <c:pt idx="8">
                  <c:v>7.5</c:v>
                </c:pt>
                <c:pt idx="9">
                  <c:v>8.5</c:v>
                </c:pt>
                <c:pt idx="10">
                  <c:v>9.5</c:v>
                </c:pt>
                <c:pt idx="11">
                  <c:v>10.5</c:v>
                </c:pt>
              </c:numCache>
            </c:numRef>
          </c:xVal>
          <c:yVal>
            <c:numRef>
              <c:f>Sheet1!$H$2:$H$13</c:f>
              <c:numCache>
                <c:formatCode>General</c:formatCode>
                <c:ptCount val="12"/>
                <c:pt idx="0">
                  <c:v>0</c:v>
                </c:pt>
                <c:pt idx="1">
                  <c:v>6</c:v>
                </c:pt>
                <c:pt idx="2">
                  <c:v>8</c:v>
                </c:pt>
                <c:pt idx="3">
                  <c:v>9</c:v>
                </c:pt>
                <c:pt idx="4">
                  <c:v>10</c:v>
                </c:pt>
                <c:pt idx="5">
                  <c:v>10</c:v>
                </c:pt>
                <c:pt idx="6">
                  <c:v>9</c:v>
                </c:pt>
                <c:pt idx="7">
                  <c:v>8</c:v>
                </c:pt>
                <c:pt idx="8">
                  <c:v>10</c:v>
                </c:pt>
                <c:pt idx="9">
                  <c:v>10</c:v>
                </c:pt>
                <c:pt idx="10">
                  <c:v>11</c:v>
                </c:pt>
                <c:pt idx="11">
                  <c:v>9</c:v>
                </c:pt>
              </c:numCache>
            </c:numRef>
          </c:yVal>
          <c:smooth val="1"/>
          <c:extLst>
            <c:ext xmlns:c16="http://schemas.microsoft.com/office/drawing/2014/chart" uri="{C3380CC4-5D6E-409C-BE32-E72D297353CC}">
              <c16:uniqueId val="{00000000-CB7A-447F-9024-B3E31075780D}"/>
            </c:ext>
          </c:extLst>
        </c:ser>
        <c:dLbls>
          <c:showLegendKey val="0"/>
          <c:showVal val="0"/>
          <c:showCatName val="0"/>
          <c:showSerName val="0"/>
          <c:showPercent val="0"/>
          <c:showBubbleSize val="0"/>
        </c:dLbls>
        <c:axId val="76477184"/>
        <c:axId val="76404992"/>
      </c:scatterChart>
      <c:valAx>
        <c:axId val="76477184"/>
        <c:scaling>
          <c:orientation val="minMax"/>
        </c:scaling>
        <c:delete val="0"/>
        <c:axPos val="b"/>
        <c:title>
          <c:tx>
            <c:rich>
              <a:bodyPr/>
              <a:lstStyle/>
              <a:p>
                <a:pPr>
                  <a:defRPr/>
                </a:pPr>
                <a:r>
                  <a:rPr lang="en-GB"/>
                  <a:t>time (s)</a:t>
                </a:r>
              </a:p>
            </c:rich>
          </c:tx>
          <c:layout/>
          <c:overlay val="0"/>
        </c:title>
        <c:numFmt formatCode="General" sourceLinked="1"/>
        <c:majorTickMark val="none"/>
        <c:minorTickMark val="none"/>
        <c:tickLblPos val="nextTo"/>
        <c:crossAx val="76404992"/>
        <c:crosses val="autoZero"/>
        <c:crossBetween val="midCat"/>
      </c:valAx>
      <c:valAx>
        <c:axId val="76404992"/>
        <c:scaling>
          <c:orientation val="minMax"/>
        </c:scaling>
        <c:delete val="0"/>
        <c:axPos val="l"/>
        <c:majorGridlines/>
        <c:title>
          <c:tx>
            <c:rich>
              <a:bodyPr/>
              <a:lstStyle/>
              <a:p>
                <a:pPr>
                  <a:defRPr/>
                </a:pPr>
                <a:r>
                  <a:rPr lang="en-GB"/>
                  <a:t>Speed (ms</a:t>
                </a:r>
                <a:r>
                  <a:rPr lang="en-GB" baseline="30000"/>
                  <a:t>-1</a:t>
                </a:r>
                <a:r>
                  <a:rPr lang="en-GB"/>
                  <a:t>)</a:t>
                </a:r>
              </a:p>
            </c:rich>
          </c:tx>
          <c:layout/>
          <c:overlay val="0"/>
        </c:title>
        <c:numFmt formatCode="General" sourceLinked="1"/>
        <c:majorTickMark val="none"/>
        <c:minorTickMark val="none"/>
        <c:tickLblPos val="nextTo"/>
        <c:crossAx val="76477184"/>
        <c:crosses val="autoZero"/>
        <c:crossBetween val="midCat"/>
      </c:valAx>
    </c:plotArea>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Accleration</a:t>
            </a:r>
            <a:r>
              <a:rPr lang="en-US" baseline="0"/>
              <a:t> during 100m sprint</a:t>
            </a:r>
            <a:endParaRPr lang="en-US"/>
          </a:p>
        </c:rich>
      </c:tx>
      <c:layout/>
      <c:overlay val="0"/>
    </c:title>
    <c:autoTitleDeleted val="0"/>
    <c:plotArea>
      <c:layout>
        <c:manualLayout>
          <c:layoutTarget val="inner"/>
          <c:xMode val="edge"/>
          <c:yMode val="edge"/>
          <c:x val="0.14200240594925634"/>
          <c:y val="0.10684055118110236"/>
          <c:w val="0.82446981627296589"/>
          <c:h val="0.68387685914260721"/>
        </c:manualLayout>
      </c:layout>
      <c:scatterChart>
        <c:scatterStyle val="smoothMarker"/>
        <c:varyColors val="0"/>
        <c:ser>
          <c:idx val="0"/>
          <c:order val="0"/>
          <c:tx>
            <c:strRef>
              <c:f>Sheet1!$K$1</c:f>
              <c:strCache>
                <c:ptCount val="1"/>
                <c:pt idx="0">
                  <c:v>Accleration (ms-2)</c:v>
                </c:pt>
              </c:strCache>
            </c:strRef>
          </c:tx>
          <c:xVal>
            <c:numRef>
              <c:f>Sheet1!$J$2:$J$13</c:f>
              <c:numCache>
                <c:formatCode>General</c:formatCode>
                <c:ptCount val="12"/>
                <c:pt idx="0">
                  <c:v>0</c:v>
                </c:pt>
                <c:pt idx="1">
                  <c:v>0.25</c:v>
                </c:pt>
                <c:pt idx="2">
                  <c:v>1</c:v>
                </c:pt>
                <c:pt idx="3">
                  <c:v>2</c:v>
                </c:pt>
                <c:pt idx="4">
                  <c:v>3</c:v>
                </c:pt>
                <c:pt idx="5">
                  <c:v>4</c:v>
                </c:pt>
                <c:pt idx="6">
                  <c:v>5</c:v>
                </c:pt>
                <c:pt idx="7">
                  <c:v>6</c:v>
                </c:pt>
                <c:pt idx="8">
                  <c:v>7</c:v>
                </c:pt>
                <c:pt idx="9">
                  <c:v>8</c:v>
                </c:pt>
                <c:pt idx="10">
                  <c:v>9</c:v>
                </c:pt>
                <c:pt idx="11">
                  <c:v>10</c:v>
                </c:pt>
              </c:numCache>
            </c:numRef>
          </c:xVal>
          <c:yVal>
            <c:numRef>
              <c:f>Sheet1!$K$2:$K$13</c:f>
              <c:numCache>
                <c:formatCode>General</c:formatCode>
                <c:ptCount val="12"/>
                <c:pt idx="0">
                  <c:v>0</c:v>
                </c:pt>
                <c:pt idx="1">
                  <c:v>24</c:v>
                </c:pt>
                <c:pt idx="2" formatCode="0">
                  <c:v>2.6666666666666665</c:v>
                </c:pt>
                <c:pt idx="3">
                  <c:v>1</c:v>
                </c:pt>
                <c:pt idx="4">
                  <c:v>1</c:v>
                </c:pt>
                <c:pt idx="5">
                  <c:v>0</c:v>
                </c:pt>
                <c:pt idx="6">
                  <c:v>-1</c:v>
                </c:pt>
                <c:pt idx="7">
                  <c:v>-1</c:v>
                </c:pt>
                <c:pt idx="8">
                  <c:v>2</c:v>
                </c:pt>
                <c:pt idx="9">
                  <c:v>0</c:v>
                </c:pt>
                <c:pt idx="10">
                  <c:v>1</c:v>
                </c:pt>
                <c:pt idx="11">
                  <c:v>-2</c:v>
                </c:pt>
              </c:numCache>
            </c:numRef>
          </c:yVal>
          <c:smooth val="1"/>
          <c:extLst>
            <c:ext xmlns:c16="http://schemas.microsoft.com/office/drawing/2014/chart" uri="{C3380CC4-5D6E-409C-BE32-E72D297353CC}">
              <c16:uniqueId val="{00000000-FDCC-4B5B-979F-157EA8E336FC}"/>
            </c:ext>
          </c:extLst>
        </c:ser>
        <c:dLbls>
          <c:showLegendKey val="0"/>
          <c:showVal val="0"/>
          <c:showCatName val="0"/>
          <c:showSerName val="0"/>
          <c:showPercent val="0"/>
          <c:showBubbleSize val="0"/>
        </c:dLbls>
        <c:axId val="77941376"/>
        <c:axId val="77984512"/>
      </c:scatterChart>
      <c:valAx>
        <c:axId val="77941376"/>
        <c:scaling>
          <c:orientation val="minMax"/>
        </c:scaling>
        <c:delete val="0"/>
        <c:axPos val="b"/>
        <c:title>
          <c:tx>
            <c:rich>
              <a:bodyPr/>
              <a:lstStyle/>
              <a:p>
                <a:pPr>
                  <a:defRPr/>
                </a:pPr>
                <a:r>
                  <a:rPr lang="en-US"/>
                  <a:t>Time (s)</a:t>
                </a:r>
              </a:p>
            </c:rich>
          </c:tx>
          <c:layout>
            <c:manualLayout>
              <c:xMode val="edge"/>
              <c:yMode val="edge"/>
              <c:x val="0.86557483685325853"/>
              <c:y val="0.70082983609391292"/>
            </c:manualLayout>
          </c:layout>
          <c:overlay val="0"/>
        </c:title>
        <c:numFmt formatCode="General" sourceLinked="1"/>
        <c:majorTickMark val="none"/>
        <c:minorTickMark val="none"/>
        <c:tickLblPos val="nextTo"/>
        <c:crossAx val="77984512"/>
        <c:crosses val="autoZero"/>
        <c:crossBetween val="midCat"/>
      </c:valAx>
      <c:valAx>
        <c:axId val="77984512"/>
        <c:scaling>
          <c:orientation val="minMax"/>
        </c:scaling>
        <c:delete val="0"/>
        <c:axPos val="l"/>
        <c:majorGridlines>
          <c:spPr>
            <a:ln>
              <a:noFill/>
            </a:ln>
          </c:spPr>
        </c:majorGridlines>
        <c:title>
          <c:tx>
            <c:rich>
              <a:bodyPr/>
              <a:lstStyle/>
              <a:p>
                <a:pPr>
                  <a:defRPr/>
                </a:pPr>
                <a:r>
                  <a:rPr lang="en-GB"/>
                  <a:t>Acceleration(ms</a:t>
                </a:r>
                <a:r>
                  <a:rPr lang="en-GB" baseline="30000"/>
                  <a:t>-2</a:t>
                </a:r>
                <a:r>
                  <a:rPr lang="en-GB"/>
                  <a:t>)</a:t>
                </a:r>
              </a:p>
            </c:rich>
          </c:tx>
          <c:layout/>
          <c:overlay val="0"/>
        </c:title>
        <c:numFmt formatCode="General" sourceLinked="1"/>
        <c:majorTickMark val="none"/>
        <c:minorTickMark val="none"/>
        <c:tickLblPos val="nextTo"/>
        <c:crossAx val="77941376"/>
        <c:crosses val="autoZero"/>
        <c:crossBetween val="midCat"/>
      </c:valAx>
    </c:plotArea>
    <c:plotVisOnly val="1"/>
    <c:dispBlanksAs val="gap"/>
    <c:showDLblsOverMax val="0"/>
  </c:chart>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Sheet1!$B$1</c:f>
              <c:strCache>
                <c:ptCount val="1"/>
                <c:pt idx="0">
                  <c:v>Distance (m)</c:v>
                </c:pt>
              </c:strCache>
            </c:strRef>
          </c:tx>
          <c:marker>
            <c:symbol val="none"/>
          </c:marker>
          <c:xVal>
            <c:numRef>
              <c:f>Sheet1!$A$2:$A$13</c:f>
              <c:numCache>
                <c:formatCode>General</c:formatCode>
                <c:ptCount val="12"/>
                <c:pt idx="0">
                  <c:v>0</c:v>
                </c:pt>
                <c:pt idx="1">
                  <c:v>1</c:v>
                </c:pt>
                <c:pt idx="2">
                  <c:v>2</c:v>
                </c:pt>
                <c:pt idx="3">
                  <c:v>3</c:v>
                </c:pt>
                <c:pt idx="4">
                  <c:v>4</c:v>
                </c:pt>
                <c:pt idx="5">
                  <c:v>5</c:v>
                </c:pt>
                <c:pt idx="6">
                  <c:v>6</c:v>
                </c:pt>
                <c:pt idx="7">
                  <c:v>7</c:v>
                </c:pt>
                <c:pt idx="8">
                  <c:v>8</c:v>
                </c:pt>
                <c:pt idx="9">
                  <c:v>9</c:v>
                </c:pt>
                <c:pt idx="10">
                  <c:v>10</c:v>
                </c:pt>
                <c:pt idx="11">
                  <c:v>11</c:v>
                </c:pt>
              </c:numCache>
            </c:numRef>
          </c:xVal>
          <c:yVal>
            <c:numRef>
              <c:f>Sheet1!$B$2:$B$13</c:f>
              <c:numCache>
                <c:formatCode>General</c:formatCode>
                <c:ptCount val="12"/>
                <c:pt idx="0">
                  <c:v>0</c:v>
                </c:pt>
                <c:pt idx="1">
                  <c:v>6</c:v>
                </c:pt>
                <c:pt idx="2">
                  <c:v>14</c:v>
                </c:pt>
                <c:pt idx="3">
                  <c:v>23</c:v>
                </c:pt>
                <c:pt idx="4">
                  <c:v>33</c:v>
                </c:pt>
                <c:pt idx="5">
                  <c:v>43</c:v>
                </c:pt>
                <c:pt idx="6">
                  <c:v>52</c:v>
                </c:pt>
                <c:pt idx="7">
                  <c:v>60</c:v>
                </c:pt>
                <c:pt idx="8">
                  <c:v>70</c:v>
                </c:pt>
                <c:pt idx="9">
                  <c:v>80</c:v>
                </c:pt>
                <c:pt idx="10">
                  <c:v>91</c:v>
                </c:pt>
                <c:pt idx="11">
                  <c:v>100</c:v>
                </c:pt>
              </c:numCache>
            </c:numRef>
          </c:yVal>
          <c:smooth val="1"/>
          <c:extLst>
            <c:ext xmlns:c16="http://schemas.microsoft.com/office/drawing/2014/chart" uri="{C3380CC4-5D6E-409C-BE32-E72D297353CC}">
              <c16:uniqueId val="{00000000-CC6A-4E76-B448-442C8606BB70}"/>
            </c:ext>
          </c:extLst>
        </c:ser>
        <c:dLbls>
          <c:showLegendKey val="0"/>
          <c:showVal val="0"/>
          <c:showCatName val="0"/>
          <c:showSerName val="0"/>
          <c:showPercent val="0"/>
          <c:showBubbleSize val="0"/>
        </c:dLbls>
        <c:axId val="78035584"/>
        <c:axId val="78041856"/>
      </c:scatterChart>
      <c:valAx>
        <c:axId val="78035584"/>
        <c:scaling>
          <c:orientation val="minMax"/>
        </c:scaling>
        <c:delete val="0"/>
        <c:axPos val="b"/>
        <c:title>
          <c:tx>
            <c:rich>
              <a:bodyPr/>
              <a:lstStyle/>
              <a:p>
                <a:pPr>
                  <a:defRPr/>
                </a:pPr>
                <a:r>
                  <a:rPr lang="en-GB"/>
                  <a:t>time</a:t>
                </a:r>
                <a:r>
                  <a:rPr lang="en-GB" baseline="0"/>
                  <a:t> (s)</a:t>
                </a:r>
                <a:endParaRPr lang="en-GB"/>
              </a:p>
            </c:rich>
          </c:tx>
          <c:layout/>
          <c:overlay val="0"/>
        </c:title>
        <c:numFmt formatCode="General" sourceLinked="1"/>
        <c:majorTickMark val="out"/>
        <c:minorTickMark val="none"/>
        <c:tickLblPos val="nextTo"/>
        <c:crossAx val="78041856"/>
        <c:crosses val="autoZero"/>
        <c:crossBetween val="midCat"/>
      </c:valAx>
      <c:valAx>
        <c:axId val="78041856"/>
        <c:scaling>
          <c:orientation val="minMax"/>
        </c:scaling>
        <c:delete val="0"/>
        <c:axPos val="l"/>
        <c:majorGridlines/>
        <c:title>
          <c:tx>
            <c:rich>
              <a:bodyPr rot="-5400000" vert="horz"/>
              <a:lstStyle/>
              <a:p>
                <a:pPr>
                  <a:defRPr/>
                </a:pPr>
                <a:r>
                  <a:rPr lang="en-GB"/>
                  <a:t>Distance (m)</a:t>
                </a:r>
              </a:p>
            </c:rich>
          </c:tx>
          <c:layout/>
          <c:overlay val="0"/>
        </c:title>
        <c:numFmt formatCode="General" sourceLinked="1"/>
        <c:majorTickMark val="out"/>
        <c:minorTickMark val="none"/>
        <c:tickLblPos val="nextTo"/>
        <c:crossAx val="78035584"/>
        <c:crosses val="autoZero"/>
        <c:crossBetween val="midCat"/>
      </c:valAx>
    </c:plotArea>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070640299226014"/>
          <c:y val="0.20195573507705494"/>
          <c:w val="0.84026175740821829"/>
          <c:h val="0.55487287126827178"/>
        </c:manualLayout>
      </c:layout>
      <c:scatterChart>
        <c:scatterStyle val="smoothMarker"/>
        <c:varyColors val="0"/>
        <c:ser>
          <c:idx val="0"/>
          <c:order val="0"/>
          <c:tx>
            <c:strRef>
              <c:f>Sheet1!$H$1</c:f>
              <c:strCache>
                <c:ptCount val="1"/>
                <c:pt idx="0">
                  <c:v>Speed (ms-1)</c:v>
                </c:pt>
              </c:strCache>
            </c:strRef>
          </c:tx>
          <c:xVal>
            <c:numRef>
              <c:f>Sheet1!$G$2:$G$13</c:f>
              <c:numCache>
                <c:formatCode>General</c:formatCode>
                <c:ptCount val="12"/>
                <c:pt idx="0">
                  <c:v>0</c:v>
                </c:pt>
                <c:pt idx="1">
                  <c:v>0.5</c:v>
                </c:pt>
                <c:pt idx="2">
                  <c:v>1.5</c:v>
                </c:pt>
                <c:pt idx="3">
                  <c:v>2.5</c:v>
                </c:pt>
                <c:pt idx="4">
                  <c:v>3.5</c:v>
                </c:pt>
                <c:pt idx="5">
                  <c:v>4.5</c:v>
                </c:pt>
                <c:pt idx="6">
                  <c:v>5.5</c:v>
                </c:pt>
                <c:pt idx="7">
                  <c:v>6.5</c:v>
                </c:pt>
                <c:pt idx="8">
                  <c:v>7.5</c:v>
                </c:pt>
                <c:pt idx="9">
                  <c:v>8.5</c:v>
                </c:pt>
                <c:pt idx="10">
                  <c:v>9.5</c:v>
                </c:pt>
                <c:pt idx="11">
                  <c:v>10.5</c:v>
                </c:pt>
              </c:numCache>
            </c:numRef>
          </c:xVal>
          <c:yVal>
            <c:numRef>
              <c:f>Sheet1!$H$2:$H$13</c:f>
              <c:numCache>
                <c:formatCode>General</c:formatCode>
                <c:ptCount val="12"/>
                <c:pt idx="0">
                  <c:v>0</c:v>
                </c:pt>
                <c:pt idx="1">
                  <c:v>6</c:v>
                </c:pt>
                <c:pt idx="2">
                  <c:v>8</c:v>
                </c:pt>
                <c:pt idx="3">
                  <c:v>9</c:v>
                </c:pt>
                <c:pt idx="4">
                  <c:v>10</c:v>
                </c:pt>
                <c:pt idx="5">
                  <c:v>10</c:v>
                </c:pt>
                <c:pt idx="6">
                  <c:v>9</c:v>
                </c:pt>
                <c:pt idx="7">
                  <c:v>8</c:v>
                </c:pt>
                <c:pt idx="8">
                  <c:v>10</c:v>
                </c:pt>
                <c:pt idx="9">
                  <c:v>10</c:v>
                </c:pt>
                <c:pt idx="10">
                  <c:v>11</c:v>
                </c:pt>
                <c:pt idx="11">
                  <c:v>9</c:v>
                </c:pt>
              </c:numCache>
            </c:numRef>
          </c:yVal>
          <c:smooth val="1"/>
          <c:extLst>
            <c:ext xmlns:c16="http://schemas.microsoft.com/office/drawing/2014/chart" uri="{C3380CC4-5D6E-409C-BE32-E72D297353CC}">
              <c16:uniqueId val="{00000000-E1C6-4045-AC3D-3E68C383B3E0}"/>
            </c:ext>
          </c:extLst>
        </c:ser>
        <c:dLbls>
          <c:showLegendKey val="0"/>
          <c:showVal val="0"/>
          <c:showCatName val="0"/>
          <c:showSerName val="0"/>
          <c:showPercent val="0"/>
          <c:showBubbleSize val="0"/>
        </c:dLbls>
        <c:axId val="78127488"/>
        <c:axId val="78129408"/>
      </c:scatterChart>
      <c:valAx>
        <c:axId val="78127488"/>
        <c:scaling>
          <c:orientation val="minMax"/>
        </c:scaling>
        <c:delete val="0"/>
        <c:axPos val="b"/>
        <c:title>
          <c:tx>
            <c:rich>
              <a:bodyPr/>
              <a:lstStyle/>
              <a:p>
                <a:pPr>
                  <a:defRPr/>
                </a:pPr>
                <a:r>
                  <a:rPr lang="en-GB"/>
                  <a:t>time (s)</a:t>
                </a:r>
              </a:p>
            </c:rich>
          </c:tx>
          <c:layout/>
          <c:overlay val="0"/>
        </c:title>
        <c:numFmt formatCode="General" sourceLinked="1"/>
        <c:majorTickMark val="none"/>
        <c:minorTickMark val="none"/>
        <c:tickLblPos val="nextTo"/>
        <c:crossAx val="78129408"/>
        <c:crosses val="autoZero"/>
        <c:crossBetween val="midCat"/>
      </c:valAx>
      <c:valAx>
        <c:axId val="78129408"/>
        <c:scaling>
          <c:orientation val="minMax"/>
        </c:scaling>
        <c:delete val="0"/>
        <c:axPos val="l"/>
        <c:majorGridlines/>
        <c:title>
          <c:tx>
            <c:rich>
              <a:bodyPr/>
              <a:lstStyle/>
              <a:p>
                <a:pPr>
                  <a:defRPr/>
                </a:pPr>
                <a:r>
                  <a:rPr lang="en-GB"/>
                  <a:t>Speed (ms</a:t>
                </a:r>
                <a:r>
                  <a:rPr lang="en-GB" baseline="30000"/>
                  <a:t>-1</a:t>
                </a:r>
                <a:r>
                  <a:rPr lang="en-GB"/>
                  <a:t>)</a:t>
                </a:r>
              </a:p>
            </c:rich>
          </c:tx>
          <c:layout/>
          <c:overlay val="0"/>
        </c:title>
        <c:numFmt formatCode="General" sourceLinked="1"/>
        <c:majorTickMark val="none"/>
        <c:minorTickMark val="none"/>
        <c:tickLblPos val="nextTo"/>
        <c:crossAx val="78127488"/>
        <c:crosses val="autoZero"/>
        <c:crossBetween val="midCat"/>
      </c:valAx>
    </c:plotArea>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200240594925634"/>
          <c:y val="0.10684055118110236"/>
          <c:w val="0.82446981627296589"/>
          <c:h val="0.68387685914260721"/>
        </c:manualLayout>
      </c:layout>
      <c:scatterChart>
        <c:scatterStyle val="smoothMarker"/>
        <c:varyColors val="0"/>
        <c:ser>
          <c:idx val="0"/>
          <c:order val="0"/>
          <c:tx>
            <c:strRef>
              <c:f>Sheet1!$K$1</c:f>
              <c:strCache>
                <c:ptCount val="1"/>
                <c:pt idx="0">
                  <c:v>Accleration (ms-2)</c:v>
                </c:pt>
              </c:strCache>
            </c:strRef>
          </c:tx>
          <c:xVal>
            <c:numRef>
              <c:f>Sheet1!$J$2:$J$13</c:f>
              <c:numCache>
                <c:formatCode>General</c:formatCode>
                <c:ptCount val="12"/>
                <c:pt idx="0">
                  <c:v>0</c:v>
                </c:pt>
                <c:pt idx="1">
                  <c:v>0.25</c:v>
                </c:pt>
                <c:pt idx="2">
                  <c:v>1</c:v>
                </c:pt>
                <c:pt idx="3">
                  <c:v>2</c:v>
                </c:pt>
                <c:pt idx="4">
                  <c:v>3</c:v>
                </c:pt>
                <c:pt idx="5">
                  <c:v>4</c:v>
                </c:pt>
                <c:pt idx="6">
                  <c:v>5</c:v>
                </c:pt>
                <c:pt idx="7">
                  <c:v>6</c:v>
                </c:pt>
                <c:pt idx="8">
                  <c:v>7</c:v>
                </c:pt>
                <c:pt idx="9">
                  <c:v>8</c:v>
                </c:pt>
                <c:pt idx="10">
                  <c:v>9</c:v>
                </c:pt>
                <c:pt idx="11">
                  <c:v>10</c:v>
                </c:pt>
              </c:numCache>
            </c:numRef>
          </c:xVal>
          <c:yVal>
            <c:numRef>
              <c:f>Sheet1!$K$2:$K$13</c:f>
              <c:numCache>
                <c:formatCode>General</c:formatCode>
                <c:ptCount val="12"/>
                <c:pt idx="0">
                  <c:v>0</c:v>
                </c:pt>
                <c:pt idx="1">
                  <c:v>24</c:v>
                </c:pt>
                <c:pt idx="2" formatCode="0">
                  <c:v>2.6666666666666665</c:v>
                </c:pt>
                <c:pt idx="3">
                  <c:v>1</c:v>
                </c:pt>
                <c:pt idx="4">
                  <c:v>1</c:v>
                </c:pt>
                <c:pt idx="5">
                  <c:v>0</c:v>
                </c:pt>
                <c:pt idx="6">
                  <c:v>-1</c:v>
                </c:pt>
                <c:pt idx="7">
                  <c:v>-1</c:v>
                </c:pt>
                <c:pt idx="8">
                  <c:v>2</c:v>
                </c:pt>
                <c:pt idx="9">
                  <c:v>0</c:v>
                </c:pt>
                <c:pt idx="10">
                  <c:v>1</c:v>
                </c:pt>
                <c:pt idx="11">
                  <c:v>-2</c:v>
                </c:pt>
              </c:numCache>
            </c:numRef>
          </c:yVal>
          <c:smooth val="1"/>
          <c:extLst>
            <c:ext xmlns:c16="http://schemas.microsoft.com/office/drawing/2014/chart" uri="{C3380CC4-5D6E-409C-BE32-E72D297353CC}">
              <c16:uniqueId val="{00000000-2FF0-495D-8843-834460C97C85}"/>
            </c:ext>
          </c:extLst>
        </c:ser>
        <c:dLbls>
          <c:showLegendKey val="0"/>
          <c:showVal val="0"/>
          <c:showCatName val="0"/>
          <c:showSerName val="0"/>
          <c:showPercent val="0"/>
          <c:showBubbleSize val="0"/>
        </c:dLbls>
        <c:axId val="78157696"/>
        <c:axId val="78159872"/>
      </c:scatterChart>
      <c:valAx>
        <c:axId val="78157696"/>
        <c:scaling>
          <c:orientation val="minMax"/>
        </c:scaling>
        <c:delete val="0"/>
        <c:axPos val="b"/>
        <c:title>
          <c:tx>
            <c:rich>
              <a:bodyPr/>
              <a:lstStyle/>
              <a:p>
                <a:pPr>
                  <a:defRPr/>
                </a:pPr>
                <a:r>
                  <a:rPr lang="en-US"/>
                  <a:t>Time (s)</a:t>
                </a:r>
              </a:p>
            </c:rich>
          </c:tx>
          <c:layout>
            <c:manualLayout>
              <c:xMode val="edge"/>
              <c:yMode val="edge"/>
              <c:x val="0.86557483685325853"/>
              <c:y val="0.70082983609391292"/>
            </c:manualLayout>
          </c:layout>
          <c:overlay val="0"/>
        </c:title>
        <c:numFmt formatCode="General" sourceLinked="1"/>
        <c:majorTickMark val="none"/>
        <c:minorTickMark val="none"/>
        <c:tickLblPos val="nextTo"/>
        <c:crossAx val="78159872"/>
        <c:crosses val="autoZero"/>
        <c:crossBetween val="midCat"/>
      </c:valAx>
      <c:valAx>
        <c:axId val="78159872"/>
        <c:scaling>
          <c:orientation val="minMax"/>
        </c:scaling>
        <c:delete val="0"/>
        <c:axPos val="l"/>
        <c:majorGridlines>
          <c:spPr>
            <a:ln>
              <a:noFill/>
            </a:ln>
          </c:spPr>
        </c:majorGridlines>
        <c:title>
          <c:tx>
            <c:rich>
              <a:bodyPr/>
              <a:lstStyle/>
              <a:p>
                <a:pPr>
                  <a:defRPr/>
                </a:pPr>
                <a:r>
                  <a:rPr lang="en-GB"/>
                  <a:t>Acceleration(ms</a:t>
                </a:r>
                <a:r>
                  <a:rPr lang="en-GB" baseline="30000"/>
                  <a:t>-2</a:t>
                </a:r>
                <a:r>
                  <a:rPr lang="en-GB"/>
                  <a:t>)</a:t>
                </a:r>
              </a:p>
            </c:rich>
          </c:tx>
          <c:layout/>
          <c:overlay val="0"/>
        </c:title>
        <c:numFmt formatCode="General" sourceLinked="1"/>
        <c:majorTickMark val="none"/>
        <c:minorTickMark val="none"/>
        <c:tickLblPos val="nextTo"/>
        <c:crossAx val="78157696"/>
        <c:crosses val="autoZero"/>
        <c:crossBetween val="midCat"/>
      </c:valAx>
    </c:plotArea>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0.65613</cdr:x>
      <cdr:y>0.37052</cdr:y>
    </cdr:from>
    <cdr:to>
      <cdr:x>0.90546</cdr:x>
      <cdr:y>0.45445</cdr:y>
    </cdr:to>
    <cdr:sp macro="" textlink="">
      <cdr:nvSpPr>
        <cdr:cNvPr id="2" name="TextBox 1"/>
        <cdr:cNvSpPr txBox="1"/>
      </cdr:nvSpPr>
      <cdr:spPr>
        <a:xfrm xmlns:a="http://schemas.openxmlformats.org/drawingml/2006/main">
          <a:off x="3600400" y="1271550"/>
          <a:ext cx="1368152" cy="2880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100" dirty="0" smtClean="0"/>
            <a:t>acceleration</a:t>
          </a:r>
          <a:endParaRPr lang="en-GB" sz="1100" dirty="0"/>
        </a:p>
      </cdr:txBody>
    </cdr:sp>
  </cdr:relSizeAnchor>
  <cdr:relSizeAnchor xmlns:cdr="http://schemas.openxmlformats.org/drawingml/2006/chartDrawing">
    <cdr:from>
      <cdr:x>0.65613</cdr:x>
      <cdr:y>0.79017</cdr:y>
    </cdr:from>
    <cdr:to>
      <cdr:x>0.90546</cdr:x>
      <cdr:y>0.8741</cdr:y>
    </cdr:to>
    <cdr:sp macro="" textlink="">
      <cdr:nvSpPr>
        <cdr:cNvPr id="3" name="TextBox 1"/>
        <cdr:cNvSpPr txBox="1"/>
      </cdr:nvSpPr>
      <cdr:spPr>
        <a:xfrm xmlns:a="http://schemas.openxmlformats.org/drawingml/2006/main">
          <a:off x="3600400" y="2711710"/>
          <a:ext cx="1368152" cy="28803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GB" dirty="0" smtClean="0"/>
            <a:t>de</a:t>
          </a:r>
          <a:r>
            <a:rPr lang="en-GB" sz="1100" dirty="0" smtClean="0"/>
            <a:t>celeration</a:t>
          </a:r>
          <a:endParaRPr lang="en-GB"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0.65613</cdr:x>
      <cdr:y>0.37052</cdr:y>
    </cdr:from>
    <cdr:to>
      <cdr:x>0.90546</cdr:x>
      <cdr:y>0.45445</cdr:y>
    </cdr:to>
    <cdr:sp macro="" textlink="">
      <cdr:nvSpPr>
        <cdr:cNvPr id="2" name="TextBox 1"/>
        <cdr:cNvSpPr txBox="1"/>
      </cdr:nvSpPr>
      <cdr:spPr>
        <a:xfrm xmlns:a="http://schemas.openxmlformats.org/drawingml/2006/main">
          <a:off x="3600400" y="1271550"/>
          <a:ext cx="1368152" cy="2880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1100" dirty="0" smtClean="0"/>
            <a:t>acceleration</a:t>
          </a:r>
          <a:endParaRPr lang="en-GB" sz="1100" dirty="0"/>
        </a:p>
      </cdr:txBody>
    </cdr:sp>
  </cdr:relSizeAnchor>
  <cdr:relSizeAnchor xmlns:cdr="http://schemas.openxmlformats.org/drawingml/2006/chartDrawing">
    <cdr:from>
      <cdr:x>0.65613</cdr:x>
      <cdr:y>0.79017</cdr:y>
    </cdr:from>
    <cdr:to>
      <cdr:x>0.90546</cdr:x>
      <cdr:y>0.8741</cdr:y>
    </cdr:to>
    <cdr:sp macro="" textlink="">
      <cdr:nvSpPr>
        <cdr:cNvPr id="3" name="TextBox 1"/>
        <cdr:cNvSpPr txBox="1"/>
      </cdr:nvSpPr>
      <cdr:spPr>
        <a:xfrm xmlns:a="http://schemas.openxmlformats.org/drawingml/2006/main">
          <a:off x="3600400" y="2711710"/>
          <a:ext cx="1368152" cy="28803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GB" dirty="0" smtClean="0"/>
            <a:t>de</a:t>
          </a:r>
          <a:r>
            <a:rPr lang="en-GB" sz="1100" dirty="0" smtClean="0"/>
            <a:t>celeration</a:t>
          </a:r>
          <a:endParaRPr lang="en-GB" sz="1100"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256B5C-5346-4E89-A8B8-4955C09864D1}"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2374952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256B5C-5346-4E89-A8B8-4955C09864D1}"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2233283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256B5C-5346-4E89-A8B8-4955C09864D1}"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3250019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256B5C-5346-4E89-A8B8-4955C09864D1}" type="datetimeFigureOut">
              <a:rPr lang="en-GB" smtClean="0"/>
              <a:t>22/10/2020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528748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256B5C-5346-4E89-A8B8-4955C09864D1}" type="datetimeFigureOut">
              <a:rPr lang="en-GB" smtClean="0"/>
              <a:t>22/10/2020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532804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256B5C-5346-4E89-A8B8-4955C09864D1}" type="datetimeFigureOut">
              <a:rPr lang="en-GB" smtClean="0"/>
              <a:t>22/10/2020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4159748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256B5C-5346-4E89-A8B8-4955C09864D1}" type="datetimeFigureOut">
              <a:rPr lang="en-GB" smtClean="0"/>
              <a:t>22/10/2020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3360093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256B5C-5346-4E89-A8B8-4955C09864D1}" type="datetimeFigureOut">
              <a:rPr lang="en-GB" smtClean="0"/>
              <a:t>22/10/2020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3335607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256B5C-5346-4E89-A8B8-4955C09864D1}" type="datetimeFigureOut">
              <a:rPr lang="en-GB" smtClean="0"/>
              <a:t>22/10/2020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1527454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256B5C-5346-4E89-A8B8-4955C09864D1}"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4287630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256B5C-5346-4E89-A8B8-4955C09864D1}" type="datetimeFigureOut">
              <a:rPr lang="en-GB" smtClean="0"/>
              <a:t>22/10/2020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A204C00-B2C1-460F-8640-21816AA8BB4D}" type="slidenum">
              <a:rPr lang="en-GB" smtClean="0"/>
              <a:t>‹#›</a:t>
            </a:fld>
            <a:endParaRPr lang="en-GB"/>
          </a:p>
        </p:txBody>
      </p:sp>
    </p:spTree>
    <p:extLst>
      <p:ext uri="{BB962C8B-B14F-4D97-AF65-F5344CB8AC3E}">
        <p14:creationId xmlns:p14="http://schemas.microsoft.com/office/powerpoint/2010/main" val="3699761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256B5C-5346-4E89-A8B8-4955C09864D1}" type="datetimeFigureOut">
              <a:rPr lang="en-GB" smtClean="0"/>
              <a:t>22/10/2020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04C00-B2C1-460F-8640-21816AA8BB4D}" type="slidenum">
              <a:rPr lang="en-GB" smtClean="0"/>
              <a:t>‹#›</a:t>
            </a:fld>
            <a:endParaRPr lang="en-GB"/>
          </a:p>
        </p:txBody>
      </p:sp>
    </p:spTree>
    <p:extLst>
      <p:ext uri="{BB962C8B-B14F-4D97-AF65-F5344CB8AC3E}">
        <p14:creationId xmlns:p14="http://schemas.microsoft.com/office/powerpoint/2010/main" val="3211862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6SkKPgKX_gY" TargetMode="External"/><Relationship Id="rId2" Type="http://schemas.openxmlformats.org/officeDocument/2006/relationships/hyperlink" Target="https://www.youtube.com/watch?v=zKQcSvnlC-U"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youtube.com/watch?v=l-Db8-aJpRM"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332657"/>
            <a:ext cx="7772400" cy="648072"/>
          </a:xfrm>
        </p:spPr>
        <p:txBody>
          <a:bodyPr>
            <a:normAutofit fontScale="90000"/>
          </a:bodyPr>
          <a:lstStyle/>
          <a:p>
            <a:r>
              <a:rPr lang="en-GB" dirty="0" smtClean="0"/>
              <a:t>Assignment Support</a:t>
            </a:r>
            <a:endParaRPr lang="en-GB" dirty="0"/>
          </a:p>
        </p:txBody>
      </p:sp>
      <p:sp>
        <p:nvSpPr>
          <p:cNvPr id="3" name="Subtitle 2"/>
          <p:cNvSpPr>
            <a:spLocks noGrp="1"/>
          </p:cNvSpPr>
          <p:nvPr>
            <p:ph type="subTitle" idx="1"/>
          </p:nvPr>
        </p:nvSpPr>
        <p:spPr>
          <a:xfrm>
            <a:off x="1691680" y="1268760"/>
            <a:ext cx="6400800" cy="648072"/>
          </a:xfrm>
        </p:spPr>
        <p:txBody>
          <a:bodyPr/>
          <a:lstStyle/>
          <a:p>
            <a:r>
              <a:rPr lang="en-GB" dirty="0" smtClean="0">
                <a:solidFill>
                  <a:schemeClr val="tx1"/>
                </a:solidFill>
              </a:rPr>
              <a:t>Movement Analysis (1500 words)</a:t>
            </a:r>
            <a:endParaRPr lang="en-GB" dirty="0">
              <a:solidFill>
                <a:schemeClr val="tx1"/>
              </a:solidFill>
            </a:endParaRPr>
          </a:p>
        </p:txBody>
      </p:sp>
      <p:sp>
        <p:nvSpPr>
          <p:cNvPr id="4" name="Rectangle 3"/>
          <p:cNvSpPr/>
          <p:nvPr/>
        </p:nvSpPr>
        <p:spPr>
          <a:xfrm>
            <a:off x="793304" y="2636912"/>
            <a:ext cx="7984976" cy="1685077"/>
          </a:xfrm>
          <a:prstGeom prst="rect">
            <a:avLst/>
          </a:prstGeom>
        </p:spPr>
        <p:txBody>
          <a:bodyPr wrap="square">
            <a:spAutoFit/>
          </a:bodyPr>
          <a:lstStyle/>
          <a:p>
            <a:pPr algn="ctr">
              <a:lnSpc>
                <a:spcPct val="115000"/>
              </a:lnSpc>
            </a:pPr>
            <a:r>
              <a:rPr lang="en-GB" dirty="0">
                <a:solidFill>
                  <a:srgbClr val="FF0000"/>
                </a:solidFill>
                <a:latin typeface="Arial" panose="020B0604020202020204" pitchFamily="34" charset="0"/>
                <a:ea typeface="MS Minngs"/>
              </a:rPr>
              <a:t>Conduct a </a:t>
            </a:r>
            <a:r>
              <a:rPr lang="en-GB" dirty="0" err="1">
                <a:solidFill>
                  <a:srgbClr val="FF0000"/>
                </a:solidFill>
                <a:latin typeface="Arial" panose="020B0604020202020204" pitchFamily="34" charset="0"/>
                <a:ea typeface="MS Minngs"/>
              </a:rPr>
              <a:t>kinesiological</a:t>
            </a:r>
            <a:r>
              <a:rPr lang="en-GB" dirty="0">
                <a:solidFill>
                  <a:srgbClr val="FF0000"/>
                </a:solidFill>
                <a:latin typeface="Arial" panose="020B0604020202020204" pitchFamily="34" charset="0"/>
                <a:ea typeface="MS Minngs"/>
              </a:rPr>
              <a:t> evaluation of a sporting action that occurs predominantly in 2 dimensions (planes of motion). Compare the data from two athletes of different abilities, or one athlete working at two intensities in order to justify training recommendations that might improve technique, enhance performance and or reduce the potential for injury.</a:t>
            </a:r>
            <a:endParaRPr lang="en-GB" sz="2400" b="1" dirty="0">
              <a:solidFill>
                <a:srgbClr val="FF0000"/>
              </a:solidFill>
              <a:effectLst/>
              <a:latin typeface="Times New Roman" panose="02020603050405020304" pitchFamily="18" charset="0"/>
              <a:ea typeface="MS Minngs"/>
            </a:endParaRPr>
          </a:p>
        </p:txBody>
      </p:sp>
    </p:spTree>
    <p:extLst>
      <p:ext uri="{BB962C8B-B14F-4D97-AF65-F5344CB8AC3E}">
        <p14:creationId xmlns:p14="http://schemas.microsoft.com/office/powerpoint/2010/main" val="2914338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Kinesiological Analysis</a:t>
            </a:r>
            <a:endParaRPr lang="en-GB" dirty="0"/>
          </a:p>
        </p:txBody>
      </p:sp>
      <p:sp>
        <p:nvSpPr>
          <p:cNvPr id="3" name="Content Placeholder 2"/>
          <p:cNvSpPr>
            <a:spLocks noGrp="1"/>
          </p:cNvSpPr>
          <p:nvPr>
            <p:ph idx="1"/>
          </p:nvPr>
        </p:nvSpPr>
        <p:spPr/>
        <p:txBody>
          <a:bodyPr/>
          <a:lstStyle/>
          <a:p>
            <a:pPr marL="0" indent="0">
              <a:buNone/>
            </a:pPr>
            <a:r>
              <a:rPr lang="en-GB" dirty="0" smtClean="0"/>
              <a:t>Conduct a video analysis of an athletic performance in order to compare two outcomes.</a:t>
            </a:r>
          </a:p>
          <a:p>
            <a:pPr lvl="6"/>
            <a:r>
              <a:rPr lang="en-GB" sz="2100" dirty="0"/>
              <a:t>Two athletes</a:t>
            </a:r>
          </a:p>
          <a:p>
            <a:pPr lvl="6"/>
            <a:r>
              <a:rPr lang="en-GB" sz="2100" dirty="0"/>
              <a:t>Impact of fatigue</a:t>
            </a:r>
          </a:p>
          <a:p>
            <a:pPr lvl="6"/>
            <a:r>
              <a:rPr lang="en-GB" sz="2100" dirty="0"/>
              <a:t>Fast v slow</a:t>
            </a:r>
          </a:p>
          <a:p>
            <a:pPr lvl="6"/>
            <a:r>
              <a:rPr lang="en-GB" sz="2100" dirty="0"/>
              <a:t>Different techniques</a:t>
            </a:r>
          </a:p>
          <a:p>
            <a:pPr lvl="6"/>
            <a:endParaRPr lang="en-GB" sz="2100" dirty="0"/>
          </a:p>
          <a:p>
            <a:pPr marL="0" indent="0">
              <a:buNone/>
            </a:pPr>
            <a:r>
              <a:rPr lang="en-GB" dirty="0" smtClean="0"/>
              <a:t>Complete a journal based article of the research</a:t>
            </a:r>
          </a:p>
        </p:txBody>
      </p:sp>
    </p:spTree>
    <p:extLst>
      <p:ext uri="{BB962C8B-B14F-4D97-AF65-F5344CB8AC3E}">
        <p14:creationId xmlns:p14="http://schemas.microsoft.com/office/powerpoint/2010/main" val="4043764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04664"/>
            <a:ext cx="7772400" cy="1470025"/>
          </a:xfrm>
        </p:spPr>
        <p:txBody>
          <a:bodyPr/>
          <a:lstStyle/>
          <a:p>
            <a:r>
              <a:rPr lang="en-GB" dirty="0" smtClean="0"/>
              <a:t>Movement Analysis</a:t>
            </a:r>
            <a:endParaRPr lang="en-GB" dirty="0"/>
          </a:p>
        </p:txBody>
      </p:sp>
      <p:pic>
        <p:nvPicPr>
          <p:cNvPr id="4" name="Picture 3"/>
          <p:cNvPicPr>
            <a:picLocks noChangeAspect="1"/>
          </p:cNvPicPr>
          <p:nvPr/>
        </p:nvPicPr>
        <p:blipFill>
          <a:blip r:embed="rId2"/>
          <a:stretch>
            <a:fillRect/>
          </a:stretch>
        </p:blipFill>
        <p:spPr>
          <a:xfrm>
            <a:off x="1475656" y="1874689"/>
            <a:ext cx="6454856" cy="3246871"/>
          </a:xfrm>
          <a:prstGeom prst="rect">
            <a:avLst/>
          </a:prstGeom>
        </p:spPr>
      </p:pic>
    </p:spTree>
    <p:extLst>
      <p:ext uri="{BB962C8B-B14F-4D97-AF65-F5344CB8AC3E}">
        <p14:creationId xmlns:p14="http://schemas.microsoft.com/office/powerpoint/2010/main" val="3244718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7"/>
            <a:ext cx="7772400" cy="648072"/>
          </a:xfrm>
        </p:spPr>
        <p:txBody>
          <a:bodyPr>
            <a:normAutofit fontScale="90000"/>
          </a:bodyPr>
          <a:lstStyle/>
          <a:p>
            <a:r>
              <a:rPr lang="en-GB" dirty="0" smtClean="0"/>
              <a:t>Kinesiological Analysis</a:t>
            </a:r>
            <a:endParaRPr lang="en-GB" dirty="0"/>
          </a:p>
        </p:txBody>
      </p:sp>
      <p:sp>
        <p:nvSpPr>
          <p:cNvPr id="3" name="Subtitle 2"/>
          <p:cNvSpPr>
            <a:spLocks noGrp="1"/>
          </p:cNvSpPr>
          <p:nvPr>
            <p:ph type="subTitle" idx="1"/>
          </p:nvPr>
        </p:nvSpPr>
        <p:spPr>
          <a:xfrm>
            <a:off x="2545632" y="5738714"/>
            <a:ext cx="4896544" cy="439578"/>
          </a:xfrm>
        </p:spPr>
        <p:txBody>
          <a:bodyPr>
            <a:normAutofit/>
          </a:bodyPr>
          <a:lstStyle/>
          <a:p>
            <a:pPr algn="l"/>
            <a:r>
              <a:rPr lang="en-GB" sz="1800" dirty="0">
                <a:hlinkClick r:id="rId2"/>
              </a:rPr>
              <a:t>https://</a:t>
            </a:r>
            <a:r>
              <a:rPr lang="en-GB" sz="1800" dirty="0" smtClean="0">
                <a:hlinkClick r:id="rId2"/>
              </a:rPr>
              <a:t>www.youtube.com/watch?v=zKQcSvnlC-U</a:t>
            </a:r>
            <a:r>
              <a:rPr lang="en-GB" sz="1800" dirty="0" smtClean="0"/>
              <a:t> </a:t>
            </a:r>
            <a:endParaRPr lang="en-GB" sz="1800" dirty="0"/>
          </a:p>
        </p:txBody>
      </p:sp>
      <p:sp>
        <p:nvSpPr>
          <p:cNvPr id="4" name="Rectangle 3"/>
          <p:cNvSpPr/>
          <p:nvPr/>
        </p:nvSpPr>
        <p:spPr>
          <a:xfrm>
            <a:off x="2545632" y="4209969"/>
            <a:ext cx="5184576" cy="369332"/>
          </a:xfrm>
          <a:prstGeom prst="rect">
            <a:avLst/>
          </a:prstGeom>
        </p:spPr>
        <p:txBody>
          <a:bodyPr wrap="square">
            <a:spAutoFit/>
          </a:bodyPr>
          <a:lstStyle/>
          <a:p>
            <a:r>
              <a:rPr lang="en-GB" dirty="0">
                <a:hlinkClick r:id="rId3"/>
              </a:rPr>
              <a:t>https://</a:t>
            </a:r>
            <a:r>
              <a:rPr lang="en-GB" dirty="0" smtClean="0">
                <a:hlinkClick r:id="rId3"/>
              </a:rPr>
              <a:t>www.youtube.com/watch?v=6SkKPgKX_gY</a:t>
            </a:r>
            <a:r>
              <a:rPr lang="en-GB" dirty="0" smtClean="0"/>
              <a:t> </a:t>
            </a:r>
            <a:endParaRPr lang="en-GB" dirty="0"/>
          </a:p>
        </p:txBody>
      </p:sp>
      <p:sp>
        <p:nvSpPr>
          <p:cNvPr id="5" name="Rectangle 4"/>
          <p:cNvSpPr/>
          <p:nvPr/>
        </p:nvSpPr>
        <p:spPr>
          <a:xfrm>
            <a:off x="2557687" y="4956050"/>
            <a:ext cx="4884489" cy="369332"/>
          </a:xfrm>
          <a:prstGeom prst="rect">
            <a:avLst/>
          </a:prstGeom>
        </p:spPr>
        <p:txBody>
          <a:bodyPr wrap="square">
            <a:spAutoFit/>
          </a:bodyPr>
          <a:lstStyle/>
          <a:p>
            <a:r>
              <a:rPr lang="en-GB" dirty="0">
                <a:hlinkClick r:id="rId4"/>
              </a:rPr>
              <a:t>https://</a:t>
            </a:r>
            <a:r>
              <a:rPr lang="en-GB" dirty="0" smtClean="0">
                <a:hlinkClick r:id="rId4"/>
              </a:rPr>
              <a:t>www.youtube.com/watch?v=l-Db8-aJpRM</a:t>
            </a:r>
            <a:r>
              <a:rPr lang="en-GB" dirty="0" smtClean="0"/>
              <a:t> </a:t>
            </a:r>
            <a:endParaRPr lang="en-GB" dirty="0"/>
          </a:p>
        </p:txBody>
      </p:sp>
      <p:sp>
        <p:nvSpPr>
          <p:cNvPr id="6" name="TextBox 5"/>
          <p:cNvSpPr txBox="1"/>
          <p:nvPr/>
        </p:nvSpPr>
        <p:spPr>
          <a:xfrm>
            <a:off x="563414" y="5112712"/>
            <a:ext cx="2086000" cy="369332"/>
          </a:xfrm>
          <a:prstGeom prst="rect">
            <a:avLst/>
          </a:prstGeom>
          <a:noFill/>
        </p:spPr>
        <p:txBody>
          <a:bodyPr wrap="square" rtlCol="0">
            <a:spAutoFit/>
          </a:bodyPr>
          <a:lstStyle/>
          <a:p>
            <a:r>
              <a:rPr lang="en-GB" dirty="0" smtClean="0"/>
              <a:t>The front squat</a:t>
            </a:r>
            <a:endParaRPr lang="en-GB" dirty="0"/>
          </a:p>
        </p:txBody>
      </p:sp>
      <p:sp>
        <p:nvSpPr>
          <p:cNvPr id="7" name="TextBox 6"/>
          <p:cNvSpPr txBox="1"/>
          <p:nvPr/>
        </p:nvSpPr>
        <p:spPr>
          <a:xfrm>
            <a:off x="563414" y="4187969"/>
            <a:ext cx="2086000" cy="369332"/>
          </a:xfrm>
          <a:prstGeom prst="rect">
            <a:avLst/>
          </a:prstGeom>
          <a:noFill/>
        </p:spPr>
        <p:txBody>
          <a:bodyPr wrap="square" rtlCol="0">
            <a:spAutoFit/>
          </a:bodyPr>
          <a:lstStyle/>
          <a:p>
            <a:r>
              <a:rPr lang="en-GB" dirty="0" smtClean="0"/>
              <a:t>The press up</a:t>
            </a:r>
            <a:endParaRPr lang="en-GB" dirty="0"/>
          </a:p>
        </p:txBody>
      </p:sp>
      <p:sp>
        <p:nvSpPr>
          <p:cNvPr id="8" name="TextBox 7"/>
          <p:cNvSpPr txBox="1"/>
          <p:nvPr/>
        </p:nvSpPr>
        <p:spPr>
          <a:xfrm>
            <a:off x="563414" y="5805264"/>
            <a:ext cx="2086000" cy="369332"/>
          </a:xfrm>
          <a:prstGeom prst="rect">
            <a:avLst/>
          </a:prstGeom>
          <a:noFill/>
        </p:spPr>
        <p:txBody>
          <a:bodyPr wrap="square" rtlCol="0">
            <a:spAutoFit/>
          </a:bodyPr>
          <a:lstStyle/>
          <a:p>
            <a:r>
              <a:rPr lang="en-GB" dirty="0" smtClean="0"/>
              <a:t>The golf swing</a:t>
            </a:r>
            <a:endParaRPr lang="en-GB" dirty="0"/>
          </a:p>
        </p:txBody>
      </p:sp>
      <p:sp>
        <p:nvSpPr>
          <p:cNvPr id="10" name="TextBox 9"/>
          <p:cNvSpPr txBox="1"/>
          <p:nvPr/>
        </p:nvSpPr>
        <p:spPr>
          <a:xfrm>
            <a:off x="971600" y="1041624"/>
            <a:ext cx="7056784" cy="923330"/>
          </a:xfrm>
          <a:prstGeom prst="rect">
            <a:avLst/>
          </a:prstGeom>
          <a:noFill/>
        </p:spPr>
        <p:txBody>
          <a:bodyPr wrap="square" rtlCol="0">
            <a:spAutoFit/>
          </a:bodyPr>
          <a:lstStyle/>
          <a:p>
            <a:pPr algn="ctr"/>
            <a:r>
              <a:rPr lang="en-GB" dirty="0" smtClean="0">
                <a:solidFill>
                  <a:srgbClr val="FF0000"/>
                </a:solidFill>
              </a:rPr>
              <a:t>The description and analysis of a skill or movement in terms of anatomical structure and movement patterns in order to prescribe improvements.</a:t>
            </a:r>
            <a:endParaRPr lang="en-GB" dirty="0">
              <a:solidFill>
                <a:srgbClr val="FF0000"/>
              </a:solidFill>
            </a:endParaRPr>
          </a:p>
        </p:txBody>
      </p:sp>
      <p:pic>
        <p:nvPicPr>
          <p:cNvPr id="11" name="Picture 10"/>
          <p:cNvPicPr>
            <a:picLocks noChangeAspect="1"/>
          </p:cNvPicPr>
          <p:nvPr/>
        </p:nvPicPr>
        <p:blipFill>
          <a:blip r:embed="rId5"/>
          <a:stretch>
            <a:fillRect/>
          </a:stretch>
        </p:blipFill>
        <p:spPr>
          <a:xfrm>
            <a:off x="2543350" y="1986954"/>
            <a:ext cx="4278953" cy="2136451"/>
          </a:xfrm>
          <a:prstGeom prst="rect">
            <a:avLst/>
          </a:prstGeom>
        </p:spPr>
      </p:pic>
    </p:spTree>
    <p:extLst>
      <p:ext uri="{BB962C8B-B14F-4D97-AF65-F5344CB8AC3E}">
        <p14:creationId xmlns:p14="http://schemas.microsoft.com/office/powerpoint/2010/main" val="3578049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GB" altLang="en-US" smtClean="0"/>
              <a:t>Describing Movements</a:t>
            </a:r>
          </a:p>
        </p:txBody>
      </p:sp>
      <p:sp>
        <p:nvSpPr>
          <p:cNvPr id="19459" name="Rectangle 3"/>
          <p:cNvSpPr>
            <a:spLocks noGrp="1" noChangeArrowheads="1"/>
          </p:cNvSpPr>
          <p:nvPr>
            <p:ph idx="1"/>
          </p:nvPr>
        </p:nvSpPr>
        <p:spPr/>
        <p:txBody>
          <a:bodyPr>
            <a:normAutofit lnSpcReduction="10000"/>
          </a:bodyPr>
          <a:lstStyle/>
          <a:p>
            <a:pPr eaLnBrk="1" hangingPunct="1"/>
            <a:r>
              <a:rPr lang="en-GB" altLang="en-US" sz="2800" dirty="0" smtClean="0"/>
              <a:t>Defining </a:t>
            </a:r>
            <a:r>
              <a:rPr lang="en-GB" altLang="en-US" sz="2800" dirty="0" smtClean="0"/>
              <a:t>the movement</a:t>
            </a:r>
          </a:p>
          <a:p>
            <a:pPr eaLnBrk="1" hangingPunct="1"/>
            <a:r>
              <a:rPr lang="en-GB" altLang="en-US" sz="2800" dirty="0" smtClean="0"/>
              <a:t>Phases of the movement</a:t>
            </a:r>
          </a:p>
          <a:p>
            <a:r>
              <a:rPr lang="en-GB" altLang="en-US" sz="2800" dirty="0"/>
              <a:t>Describing the movement anatomically </a:t>
            </a:r>
          </a:p>
          <a:p>
            <a:pPr eaLnBrk="1" hangingPunct="1"/>
            <a:r>
              <a:rPr lang="en-GB" altLang="en-US" sz="2800" dirty="0" smtClean="0"/>
              <a:t>Recording </a:t>
            </a:r>
            <a:r>
              <a:rPr lang="en-GB" altLang="en-US" sz="2800" dirty="0" smtClean="0"/>
              <a:t>the movement</a:t>
            </a:r>
          </a:p>
          <a:p>
            <a:pPr eaLnBrk="1" hangingPunct="1"/>
            <a:r>
              <a:rPr lang="en-GB" altLang="en-US" sz="2800" dirty="0" smtClean="0"/>
              <a:t>Measuring the spatial and temporal characteristic of whole and </a:t>
            </a:r>
            <a:r>
              <a:rPr lang="en-GB" altLang="en-US" sz="2800" dirty="0" smtClean="0"/>
              <a:t>phases of the athlete</a:t>
            </a:r>
            <a:endParaRPr lang="en-GB" altLang="en-US" sz="2800" dirty="0" smtClean="0"/>
          </a:p>
          <a:p>
            <a:pPr eaLnBrk="1" hangingPunct="1"/>
            <a:r>
              <a:rPr lang="en-GB" altLang="en-US" sz="2800" dirty="0" smtClean="0"/>
              <a:t>Analysing the </a:t>
            </a:r>
            <a:r>
              <a:rPr lang="en-GB" altLang="en-US" sz="2800" dirty="0" smtClean="0"/>
              <a:t>data</a:t>
            </a:r>
          </a:p>
          <a:p>
            <a:pPr eaLnBrk="1" hangingPunct="1"/>
            <a:r>
              <a:rPr lang="en-GB" altLang="en-US" sz="2800" dirty="0" smtClean="0"/>
              <a:t>Interpreting the data</a:t>
            </a:r>
            <a:endParaRPr lang="en-GB" altLang="en-US" sz="2800" dirty="0" smtClean="0"/>
          </a:p>
          <a:p>
            <a:pPr eaLnBrk="1" hangingPunct="1"/>
            <a:r>
              <a:rPr lang="en-GB" altLang="en-US" sz="2800" dirty="0" smtClean="0"/>
              <a:t>Using </a:t>
            </a:r>
            <a:r>
              <a:rPr lang="en-GB" altLang="en-US" sz="2800" dirty="0" smtClean="0"/>
              <a:t>the data to change the movement</a:t>
            </a:r>
          </a:p>
        </p:txBody>
      </p:sp>
      <p:pic>
        <p:nvPicPr>
          <p:cNvPr id="19460" name="Audio 1">
            <a:hlinkClick r:id="" action="ppaction://media"/>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3300" y="63373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1386647"/>
      </p:ext>
    </p:extLst>
  </p:cSld>
  <p:clrMapOvr>
    <a:masterClrMapping/>
  </p:clrMapOvr>
  <p:transition advTm="161888"/>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Describing the Movement</a:t>
            </a:r>
            <a:endParaRPr lang="en-GB" dirty="0"/>
          </a:p>
        </p:txBody>
      </p:sp>
      <p:sp>
        <p:nvSpPr>
          <p:cNvPr id="3" name="Content Placeholder 2"/>
          <p:cNvSpPr>
            <a:spLocks noGrp="1"/>
          </p:cNvSpPr>
          <p:nvPr>
            <p:ph idx="1"/>
          </p:nvPr>
        </p:nvSpPr>
        <p:spPr>
          <a:xfrm>
            <a:off x="457200" y="1600201"/>
            <a:ext cx="8229600" cy="676672"/>
          </a:xfrm>
        </p:spPr>
        <p:txBody>
          <a:bodyPr/>
          <a:lstStyle/>
          <a:p>
            <a:pPr marL="0" indent="0">
              <a:buNone/>
            </a:pPr>
            <a:r>
              <a:rPr lang="en-GB" dirty="0" smtClean="0"/>
              <a:t>In theory for each phase</a:t>
            </a:r>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01598838"/>
              </p:ext>
            </p:extLst>
          </p:nvPr>
        </p:nvGraphicFramePr>
        <p:xfrm>
          <a:off x="539551" y="2459436"/>
          <a:ext cx="8064894" cy="2123440"/>
        </p:xfrm>
        <a:graphic>
          <a:graphicData uri="http://schemas.openxmlformats.org/drawingml/2006/table">
            <a:tbl>
              <a:tblPr firstRow="1" bandRow="1">
                <a:tableStyleId>{5C22544A-7EE6-4342-B048-85BDC9FD1C3A}</a:tableStyleId>
              </a:tblPr>
              <a:tblGrid>
                <a:gridCol w="936105">
                  <a:extLst>
                    <a:ext uri="{9D8B030D-6E8A-4147-A177-3AD203B41FA5}">
                      <a16:colId xmlns:a16="http://schemas.microsoft.com/office/drawing/2014/main" val="3421182928"/>
                    </a:ext>
                  </a:extLst>
                </a:gridCol>
                <a:gridCol w="1752193">
                  <a:extLst>
                    <a:ext uri="{9D8B030D-6E8A-4147-A177-3AD203B41FA5}">
                      <a16:colId xmlns:a16="http://schemas.microsoft.com/office/drawing/2014/main" val="660210080"/>
                    </a:ext>
                  </a:extLst>
                </a:gridCol>
                <a:gridCol w="1344149">
                  <a:extLst>
                    <a:ext uri="{9D8B030D-6E8A-4147-A177-3AD203B41FA5}">
                      <a16:colId xmlns:a16="http://schemas.microsoft.com/office/drawing/2014/main" val="787315677"/>
                    </a:ext>
                  </a:extLst>
                </a:gridCol>
                <a:gridCol w="1344149">
                  <a:extLst>
                    <a:ext uri="{9D8B030D-6E8A-4147-A177-3AD203B41FA5}">
                      <a16:colId xmlns:a16="http://schemas.microsoft.com/office/drawing/2014/main" val="1184806551"/>
                    </a:ext>
                  </a:extLst>
                </a:gridCol>
                <a:gridCol w="1344149">
                  <a:extLst>
                    <a:ext uri="{9D8B030D-6E8A-4147-A177-3AD203B41FA5}">
                      <a16:colId xmlns:a16="http://schemas.microsoft.com/office/drawing/2014/main" val="2268876633"/>
                    </a:ext>
                  </a:extLst>
                </a:gridCol>
                <a:gridCol w="1344149">
                  <a:extLst>
                    <a:ext uri="{9D8B030D-6E8A-4147-A177-3AD203B41FA5}">
                      <a16:colId xmlns:a16="http://schemas.microsoft.com/office/drawing/2014/main" val="345902260"/>
                    </a:ext>
                  </a:extLst>
                </a:gridCol>
              </a:tblGrid>
              <a:tr h="370840">
                <a:tc>
                  <a:txBody>
                    <a:bodyPr/>
                    <a:lstStyle/>
                    <a:p>
                      <a:endParaRPr lang="en-GB" dirty="0"/>
                    </a:p>
                  </a:txBody>
                  <a:tcPr/>
                </a:tc>
                <a:tc>
                  <a:txBody>
                    <a:bodyPr/>
                    <a:lstStyle/>
                    <a:p>
                      <a:pPr algn="ctr"/>
                      <a:r>
                        <a:rPr lang="en-GB" dirty="0" smtClean="0">
                          <a:solidFill>
                            <a:sysClr val="windowText" lastClr="000000"/>
                          </a:solidFill>
                        </a:rPr>
                        <a:t>Movement</a:t>
                      </a:r>
                      <a:endParaRPr lang="en-GB" dirty="0">
                        <a:solidFill>
                          <a:sysClr val="windowText" lastClr="000000"/>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Muscles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Type of contraction</a:t>
                      </a:r>
                    </a:p>
                  </a:txBody>
                  <a:tcPr anchor="ctr"/>
                </a:tc>
                <a:tc>
                  <a:txBody>
                    <a:bodyPr/>
                    <a:lstStyle/>
                    <a:p>
                      <a:pPr algn="ctr"/>
                      <a:r>
                        <a:rPr lang="en-GB" dirty="0" smtClean="0">
                          <a:solidFill>
                            <a:sysClr val="windowText" lastClr="000000"/>
                          </a:solidFill>
                        </a:rPr>
                        <a:t>Axis</a:t>
                      </a:r>
                      <a:r>
                        <a:rPr lang="en-GB" baseline="0" dirty="0" smtClean="0">
                          <a:solidFill>
                            <a:sysClr val="windowText" lastClr="000000"/>
                          </a:solidFill>
                        </a:rPr>
                        <a:t> of rotation</a:t>
                      </a:r>
                      <a:endParaRPr lang="en-GB" dirty="0">
                        <a:solidFill>
                          <a:sysClr val="windowText" lastClr="000000"/>
                        </a:solidFill>
                      </a:endParaRPr>
                    </a:p>
                  </a:txBody>
                  <a:tcPr anchor="ctr"/>
                </a:tc>
                <a:tc>
                  <a:txBody>
                    <a:bodyPr/>
                    <a:lstStyle/>
                    <a:p>
                      <a:pPr algn="ctr"/>
                      <a:r>
                        <a:rPr lang="en-GB" dirty="0" smtClean="0">
                          <a:solidFill>
                            <a:sysClr val="windowText" lastClr="000000"/>
                          </a:solidFill>
                        </a:rPr>
                        <a:t>Plane of motion</a:t>
                      </a:r>
                      <a:endParaRPr lang="en-GB" dirty="0">
                        <a:solidFill>
                          <a:sysClr val="windowText" lastClr="000000"/>
                        </a:solidFill>
                      </a:endParaRPr>
                    </a:p>
                  </a:txBody>
                  <a:tcPr anchor="ctr"/>
                </a:tc>
                <a:extLst>
                  <a:ext uri="{0D108BD9-81ED-4DB2-BD59-A6C34878D82A}">
                    <a16:rowId xmlns:a16="http://schemas.microsoft.com/office/drawing/2014/main" val="2459364044"/>
                  </a:ext>
                </a:extLst>
              </a:tr>
              <a:tr h="370840">
                <a:tc>
                  <a:txBody>
                    <a:bodyPr/>
                    <a:lstStyle/>
                    <a:p>
                      <a:r>
                        <a:rPr lang="en-GB" dirty="0" smtClean="0"/>
                        <a:t>Ankle</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77418137"/>
                  </a:ext>
                </a:extLst>
              </a:tr>
              <a:tr h="370840">
                <a:tc>
                  <a:txBody>
                    <a:bodyPr/>
                    <a:lstStyle/>
                    <a:p>
                      <a:r>
                        <a:rPr lang="en-GB" dirty="0" smtClean="0"/>
                        <a:t>Knee</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72048414"/>
                  </a:ext>
                </a:extLst>
              </a:tr>
              <a:tr h="370840">
                <a:tc>
                  <a:txBody>
                    <a:bodyPr/>
                    <a:lstStyle/>
                    <a:p>
                      <a:r>
                        <a:rPr lang="en-GB" dirty="0" smtClean="0"/>
                        <a:t>Hip </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700971728"/>
                  </a:ext>
                </a:extLst>
              </a:tr>
              <a:tr h="370840">
                <a:tc>
                  <a:txBody>
                    <a:bodyPr/>
                    <a:lstStyle/>
                    <a:p>
                      <a:r>
                        <a:rPr lang="en-GB" dirty="0" err="1" smtClean="0"/>
                        <a:t>etc</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235314098"/>
                  </a:ext>
                </a:extLst>
              </a:tr>
            </a:tbl>
          </a:graphicData>
        </a:graphic>
      </p:graphicFrame>
    </p:spTree>
    <p:extLst>
      <p:ext uri="{BB962C8B-B14F-4D97-AF65-F5344CB8AC3E}">
        <p14:creationId xmlns:p14="http://schemas.microsoft.com/office/powerpoint/2010/main" val="23477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Defining performance</a:t>
            </a:r>
            <a:endParaRPr lang="en-GB" dirty="0"/>
          </a:p>
        </p:txBody>
      </p:sp>
      <p:sp>
        <p:nvSpPr>
          <p:cNvPr id="3" name="Content Placeholder 2"/>
          <p:cNvSpPr>
            <a:spLocks noGrp="1"/>
          </p:cNvSpPr>
          <p:nvPr>
            <p:ph idx="1"/>
          </p:nvPr>
        </p:nvSpPr>
        <p:spPr>
          <a:xfrm>
            <a:off x="457200" y="1600201"/>
            <a:ext cx="8229600" cy="676672"/>
          </a:xfrm>
        </p:spPr>
        <p:txBody>
          <a:bodyPr/>
          <a:lstStyle/>
          <a:p>
            <a:pPr marL="0" indent="0">
              <a:buNone/>
            </a:pPr>
            <a:r>
              <a:rPr lang="en-GB" dirty="0" smtClean="0"/>
              <a:t>From measurement for each phase</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526830185"/>
              </p:ext>
            </p:extLst>
          </p:nvPr>
        </p:nvGraphicFramePr>
        <p:xfrm>
          <a:off x="539551" y="2459436"/>
          <a:ext cx="8064894" cy="2001520"/>
        </p:xfrm>
        <a:graphic>
          <a:graphicData uri="http://schemas.openxmlformats.org/drawingml/2006/table">
            <a:tbl>
              <a:tblPr firstRow="1" bandRow="1">
                <a:tableStyleId>{5C22544A-7EE6-4342-B048-85BDC9FD1C3A}</a:tableStyleId>
              </a:tblPr>
              <a:tblGrid>
                <a:gridCol w="812742">
                  <a:extLst>
                    <a:ext uri="{9D8B030D-6E8A-4147-A177-3AD203B41FA5}">
                      <a16:colId xmlns:a16="http://schemas.microsoft.com/office/drawing/2014/main" val="3421182928"/>
                    </a:ext>
                  </a:extLst>
                </a:gridCol>
                <a:gridCol w="1125334">
                  <a:extLst>
                    <a:ext uri="{9D8B030D-6E8A-4147-A177-3AD203B41FA5}">
                      <a16:colId xmlns:a16="http://schemas.microsoft.com/office/drawing/2014/main" val="660210080"/>
                    </a:ext>
                  </a:extLst>
                </a:gridCol>
                <a:gridCol w="875260">
                  <a:extLst>
                    <a:ext uri="{9D8B030D-6E8A-4147-A177-3AD203B41FA5}">
                      <a16:colId xmlns:a16="http://schemas.microsoft.com/office/drawing/2014/main" val="787315677"/>
                    </a:ext>
                  </a:extLst>
                </a:gridCol>
                <a:gridCol w="1125334">
                  <a:extLst>
                    <a:ext uri="{9D8B030D-6E8A-4147-A177-3AD203B41FA5}">
                      <a16:colId xmlns:a16="http://schemas.microsoft.com/office/drawing/2014/main" val="1184806551"/>
                    </a:ext>
                  </a:extLst>
                </a:gridCol>
                <a:gridCol w="813859">
                  <a:extLst>
                    <a:ext uri="{9D8B030D-6E8A-4147-A177-3AD203B41FA5}">
                      <a16:colId xmlns:a16="http://schemas.microsoft.com/office/drawing/2014/main" val="2268876633"/>
                    </a:ext>
                  </a:extLst>
                </a:gridCol>
                <a:gridCol w="936104">
                  <a:extLst>
                    <a:ext uri="{9D8B030D-6E8A-4147-A177-3AD203B41FA5}">
                      <a16:colId xmlns:a16="http://schemas.microsoft.com/office/drawing/2014/main" val="345902260"/>
                    </a:ext>
                  </a:extLst>
                </a:gridCol>
                <a:gridCol w="1080120">
                  <a:extLst>
                    <a:ext uri="{9D8B030D-6E8A-4147-A177-3AD203B41FA5}">
                      <a16:colId xmlns:a16="http://schemas.microsoft.com/office/drawing/2014/main" val="3830510514"/>
                    </a:ext>
                  </a:extLst>
                </a:gridCol>
                <a:gridCol w="1296141">
                  <a:extLst>
                    <a:ext uri="{9D8B030D-6E8A-4147-A177-3AD203B41FA5}">
                      <a16:colId xmlns:a16="http://schemas.microsoft.com/office/drawing/2014/main" val="3208133349"/>
                    </a:ext>
                  </a:extLst>
                </a:gridCol>
              </a:tblGrid>
              <a:tr h="370840">
                <a:tc>
                  <a:txBody>
                    <a:bodyPr/>
                    <a:lstStyle/>
                    <a:p>
                      <a:endParaRPr lang="en-GB" dirty="0"/>
                    </a:p>
                  </a:txBody>
                  <a:tcPr/>
                </a:tc>
                <a:tc>
                  <a:txBody>
                    <a:bodyPr/>
                    <a:lstStyle/>
                    <a:p>
                      <a:pPr algn="ctr"/>
                      <a:r>
                        <a:rPr lang="en-GB" sz="1400" dirty="0" smtClean="0">
                          <a:solidFill>
                            <a:schemeClr val="tx1"/>
                          </a:solidFill>
                        </a:rPr>
                        <a:t>Movement</a:t>
                      </a:r>
                      <a:endParaRPr lang="en-GB" sz="1400" dirty="0">
                        <a:solidFill>
                          <a:schemeClr val="tx1"/>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Muscles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rPr>
                        <a:t>Type of contraction</a:t>
                      </a:r>
                    </a:p>
                  </a:txBody>
                  <a:tcPr anchor="ctr"/>
                </a:tc>
                <a:tc>
                  <a:txBody>
                    <a:bodyPr/>
                    <a:lstStyle/>
                    <a:p>
                      <a:pPr algn="ctr"/>
                      <a:r>
                        <a:rPr lang="en-GB" sz="1400" dirty="0" smtClean="0">
                          <a:solidFill>
                            <a:schemeClr val="tx1"/>
                          </a:solidFill>
                        </a:rPr>
                        <a:t>Time</a:t>
                      </a:r>
                      <a:endParaRPr lang="en-GB" sz="1400" dirty="0">
                        <a:solidFill>
                          <a:schemeClr val="tx1"/>
                        </a:solidFill>
                      </a:endParaRPr>
                    </a:p>
                  </a:txBody>
                  <a:tcPr anchor="ctr"/>
                </a:tc>
                <a:tc>
                  <a:txBody>
                    <a:bodyPr/>
                    <a:lstStyle/>
                    <a:p>
                      <a:pPr algn="ctr"/>
                      <a:r>
                        <a:rPr lang="en-GB" sz="1400" dirty="0" smtClean="0">
                          <a:solidFill>
                            <a:schemeClr val="tx1"/>
                          </a:solidFill>
                        </a:rPr>
                        <a:t>ROM</a:t>
                      </a:r>
                      <a:endParaRPr lang="en-GB" sz="1400" dirty="0">
                        <a:solidFill>
                          <a:schemeClr val="tx1"/>
                        </a:solidFill>
                      </a:endParaRPr>
                    </a:p>
                  </a:txBody>
                  <a:tcPr anchor="ctr"/>
                </a:tc>
                <a:tc>
                  <a:txBody>
                    <a:bodyPr/>
                    <a:lstStyle/>
                    <a:p>
                      <a:pPr algn="ctr"/>
                      <a:r>
                        <a:rPr lang="en-GB" sz="1400" dirty="0" smtClean="0">
                          <a:solidFill>
                            <a:schemeClr val="tx1"/>
                          </a:solidFill>
                        </a:rPr>
                        <a:t>Max Velocity</a:t>
                      </a:r>
                      <a:endParaRPr lang="en-GB" sz="1400" dirty="0">
                        <a:solidFill>
                          <a:schemeClr val="tx1"/>
                        </a:solidFill>
                      </a:endParaRPr>
                    </a:p>
                  </a:txBody>
                  <a:tcPr anchor="ctr"/>
                </a:tc>
                <a:tc>
                  <a:txBody>
                    <a:bodyPr/>
                    <a:lstStyle/>
                    <a:p>
                      <a:pPr algn="ctr"/>
                      <a:r>
                        <a:rPr lang="en-GB" sz="1400" dirty="0" smtClean="0">
                          <a:solidFill>
                            <a:schemeClr val="tx1"/>
                          </a:solidFill>
                        </a:rPr>
                        <a:t>Max Acceleration</a:t>
                      </a:r>
                      <a:endParaRPr lang="en-GB" sz="1400" dirty="0">
                        <a:solidFill>
                          <a:schemeClr val="tx1"/>
                        </a:solidFill>
                      </a:endParaRPr>
                    </a:p>
                  </a:txBody>
                  <a:tcPr anchor="ctr"/>
                </a:tc>
                <a:extLst>
                  <a:ext uri="{0D108BD9-81ED-4DB2-BD59-A6C34878D82A}">
                    <a16:rowId xmlns:a16="http://schemas.microsoft.com/office/drawing/2014/main" val="2459364044"/>
                  </a:ext>
                </a:extLst>
              </a:tr>
              <a:tr h="370840">
                <a:tc>
                  <a:txBody>
                    <a:bodyPr/>
                    <a:lstStyle/>
                    <a:p>
                      <a:r>
                        <a:rPr lang="en-GB" dirty="0" smtClean="0"/>
                        <a:t>Ankle</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77418137"/>
                  </a:ext>
                </a:extLst>
              </a:tr>
              <a:tr h="370840">
                <a:tc>
                  <a:txBody>
                    <a:bodyPr/>
                    <a:lstStyle/>
                    <a:p>
                      <a:r>
                        <a:rPr lang="en-GB" dirty="0" smtClean="0"/>
                        <a:t>Knee</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2048414"/>
                  </a:ext>
                </a:extLst>
              </a:tr>
              <a:tr h="370840">
                <a:tc>
                  <a:txBody>
                    <a:bodyPr/>
                    <a:lstStyle/>
                    <a:p>
                      <a:r>
                        <a:rPr lang="en-GB" dirty="0" smtClean="0"/>
                        <a:t>Hip </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00971728"/>
                  </a:ext>
                </a:extLst>
              </a:tr>
              <a:tr h="370840">
                <a:tc>
                  <a:txBody>
                    <a:bodyPr/>
                    <a:lstStyle/>
                    <a:p>
                      <a:r>
                        <a:rPr lang="en-GB" dirty="0" err="1" smtClean="0"/>
                        <a:t>etc</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235314098"/>
                  </a:ext>
                </a:extLst>
              </a:tr>
            </a:tbl>
          </a:graphicData>
        </a:graphic>
      </p:graphicFrame>
    </p:spTree>
    <p:extLst>
      <p:ext uri="{BB962C8B-B14F-4D97-AF65-F5344CB8AC3E}">
        <p14:creationId xmlns:p14="http://schemas.microsoft.com/office/powerpoint/2010/main" val="3904036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Determining Kinematics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56212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72400" cy="648072"/>
          </a:xfrm>
        </p:spPr>
        <p:txBody>
          <a:bodyPr>
            <a:normAutofit fontScale="90000"/>
          </a:bodyPr>
          <a:lstStyle/>
          <a:p>
            <a:r>
              <a:rPr lang="en-GB" dirty="0" smtClean="0"/>
              <a:t> </a:t>
            </a:r>
            <a:r>
              <a:rPr lang="en-GB" dirty="0" smtClean="0"/>
              <a:t>Displacement</a:t>
            </a:r>
            <a:endParaRPr lang="en-GB" dirty="0"/>
          </a:p>
        </p:txBody>
      </p:sp>
      <p:sp>
        <p:nvSpPr>
          <p:cNvPr id="3" name="Subtitle 2"/>
          <p:cNvSpPr>
            <a:spLocks noGrp="1"/>
          </p:cNvSpPr>
          <p:nvPr>
            <p:ph type="subTitle" idx="1"/>
          </p:nvPr>
        </p:nvSpPr>
        <p:spPr>
          <a:xfrm>
            <a:off x="899592" y="1340768"/>
            <a:ext cx="7120880" cy="1080120"/>
          </a:xfrm>
        </p:spPr>
        <p:txBody>
          <a:bodyPr>
            <a:normAutofit fontScale="85000" lnSpcReduction="20000"/>
          </a:bodyPr>
          <a:lstStyle/>
          <a:p>
            <a:r>
              <a:rPr lang="en-GB" dirty="0" smtClean="0">
                <a:solidFill>
                  <a:srgbClr val="FF0000"/>
                </a:solidFill>
              </a:rPr>
              <a:t>The shortest distance in the specific direction from the initial to finals position of a body’s motion</a:t>
            </a:r>
            <a:endParaRPr lang="en-GB" dirty="0">
              <a:solidFill>
                <a:srgbClr val="FF0000"/>
              </a:solidFill>
            </a:endParaRPr>
          </a:p>
        </p:txBody>
      </p:sp>
      <p:pic>
        <p:nvPicPr>
          <p:cNvPr id="1026" name="Picture 2" descr="http://www.humankinetics.com/AcuCustom/Sitename/DAM/127/E5623_477026_ebook_Ma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924944"/>
            <a:ext cx="4012332" cy="362493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V="1">
            <a:off x="3419872" y="3861048"/>
            <a:ext cx="720080" cy="2448272"/>
          </a:xfrm>
          <a:prstGeom prst="straightConnector1">
            <a:avLst/>
          </a:prstGeom>
          <a:ln w="5715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3663162" y="6237312"/>
            <a:ext cx="144016" cy="144016"/>
          </a:xfrm>
          <a:prstGeom prst="ellipse">
            <a:avLst/>
          </a:prstGeom>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4084712" y="5949280"/>
            <a:ext cx="144016" cy="144016"/>
          </a:xfrm>
          <a:prstGeom prst="ellipse">
            <a:avLst/>
          </a:prstGeom>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4355976" y="5517232"/>
            <a:ext cx="144016" cy="144016"/>
          </a:xfrm>
          <a:prstGeom prst="ellipse">
            <a:avLst/>
          </a:prstGeom>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4364878" y="4221088"/>
            <a:ext cx="144016" cy="144016"/>
          </a:xfrm>
          <a:prstGeom prst="ellipse">
            <a:avLst/>
          </a:prstGeom>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415481" y="5013176"/>
            <a:ext cx="144016" cy="144016"/>
          </a:xfrm>
          <a:prstGeom prst="ellipse">
            <a:avLst/>
          </a:prstGeom>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rot="17203786">
            <a:off x="2763001" y="4784566"/>
            <a:ext cx="1706397" cy="307777"/>
          </a:xfrm>
          <a:prstGeom prst="rect">
            <a:avLst/>
          </a:prstGeom>
          <a:noFill/>
        </p:spPr>
        <p:txBody>
          <a:bodyPr wrap="square" rtlCol="0">
            <a:spAutoFit/>
          </a:bodyPr>
          <a:lstStyle/>
          <a:p>
            <a:r>
              <a:rPr lang="en-GB" sz="1400" b="1" dirty="0" smtClean="0">
                <a:solidFill>
                  <a:srgbClr val="FF0000"/>
                </a:solidFill>
              </a:rPr>
              <a:t>Linear displacement</a:t>
            </a:r>
            <a:endParaRPr lang="en-GB" sz="1400" b="1" dirty="0">
              <a:solidFill>
                <a:srgbClr val="FF0000"/>
              </a:solidFill>
            </a:endParaRPr>
          </a:p>
        </p:txBody>
      </p:sp>
      <p:sp>
        <p:nvSpPr>
          <p:cNvPr id="12" name="TextBox 11"/>
          <p:cNvSpPr txBox="1"/>
          <p:nvPr/>
        </p:nvSpPr>
        <p:spPr>
          <a:xfrm>
            <a:off x="4508894" y="5085184"/>
            <a:ext cx="1791298" cy="307777"/>
          </a:xfrm>
          <a:prstGeom prst="rect">
            <a:avLst/>
          </a:prstGeom>
          <a:noFill/>
        </p:spPr>
        <p:txBody>
          <a:bodyPr wrap="square" rtlCol="0">
            <a:spAutoFit/>
          </a:bodyPr>
          <a:lstStyle/>
          <a:p>
            <a:r>
              <a:rPr lang="en-GB" sz="1400" b="1" dirty="0" smtClean="0">
                <a:solidFill>
                  <a:schemeClr val="accent2">
                    <a:lumMod val="75000"/>
                  </a:schemeClr>
                </a:solidFill>
              </a:rPr>
              <a:t>Angular displacement</a:t>
            </a:r>
            <a:endParaRPr lang="en-GB" sz="1400" b="1" dirty="0">
              <a:solidFill>
                <a:schemeClr val="accent2">
                  <a:lumMod val="75000"/>
                </a:schemeClr>
              </a:solidFill>
            </a:endParaRPr>
          </a:p>
        </p:txBody>
      </p:sp>
    </p:spTree>
    <p:extLst>
      <p:ext uri="{BB962C8B-B14F-4D97-AF65-F5344CB8AC3E}">
        <p14:creationId xmlns:p14="http://schemas.microsoft.com/office/powerpoint/2010/main" val="2410664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Speed and Velocity</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GB" sz="2800" dirty="0" smtClean="0"/>
                  <a:t>Speed is the rate of change of distance (not displacement) with relation to the change in time.</a:t>
                </a:r>
              </a:p>
              <a:p>
                <a:endParaRPr lang="en-GB" dirty="0" smtClean="0"/>
              </a:p>
              <a:p>
                <a:r>
                  <a:rPr lang="en-GB" sz="2400" dirty="0" smtClean="0"/>
                  <a:t>Eq. </a:t>
                </a:r>
                <a14:m>
                  <m:oMath xmlns:m="http://schemas.openxmlformats.org/officeDocument/2006/math">
                    <m:f>
                      <m:fPr>
                        <m:ctrlPr>
                          <a:rPr lang="en-GB" sz="2400" i="1" smtClean="0">
                            <a:latin typeface="Cambria Math" panose="02040503050406030204" pitchFamily="18" charset="0"/>
                          </a:rPr>
                        </m:ctrlPr>
                      </m:fPr>
                      <m:num>
                        <m:r>
                          <a:rPr lang="en-GB" sz="2400" b="0" i="1" smtClean="0">
                            <a:latin typeface="Cambria Math"/>
                          </a:rPr>
                          <m:t>𝐶h𝑎𝑛𝑔𝑒</m:t>
                        </m:r>
                        <m:r>
                          <a:rPr lang="en-GB" sz="2400" b="0" i="1" smtClean="0">
                            <a:latin typeface="Cambria Math"/>
                          </a:rPr>
                          <m:t> </m:t>
                        </m:r>
                        <m:r>
                          <a:rPr lang="en-GB" sz="2400" b="0" i="1" smtClean="0">
                            <a:latin typeface="Cambria Math"/>
                          </a:rPr>
                          <m:t>𝑖𝑛</m:t>
                        </m:r>
                        <m:r>
                          <a:rPr lang="en-GB" sz="2400" b="0" i="1" smtClean="0">
                            <a:latin typeface="Cambria Math"/>
                          </a:rPr>
                          <m:t> </m:t>
                        </m:r>
                        <m:r>
                          <a:rPr lang="en-GB" sz="2400" b="0" i="1" smtClean="0">
                            <a:latin typeface="Cambria Math"/>
                          </a:rPr>
                          <m:t>𝑑𝑖𝑠𝑡𝑎𝑛𝑐𝑒</m:t>
                        </m:r>
                        <m:r>
                          <a:rPr lang="en-GB" sz="2400" b="0" i="1" smtClean="0">
                            <a:latin typeface="Cambria Math"/>
                          </a:rPr>
                          <m:t> </m:t>
                        </m:r>
                      </m:num>
                      <m:den>
                        <m:r>
                          <a:rPr lang="en-GB" sz="2400" b="0" i="1" smtClean="0">
                            <a:latin typeface="Cambria Math"/>
                          </a:rPr>
                          <m:t>𝐶h𝑎𝑛𝑔𝑒</m:t>
                        </m:r>
                        <m:r>
                          <a:rPr lang="en-GB" sz="2400" b="0" i="1" smtClean="0">
                            <a:latin typeface="Cambria Math"/>
                          </a:rPr>
                          <m:t> </m:t>
                        </m:r>
                        <m:r>
                          <a:rPr lang="en-GB" sz="2400" b="0" i="1" smtClean="0">
                            <a:latin typeface="Cambria Math"/>
                          </a:rPr>
                          <m:t>𝑖𝑛</m:t>
                        </m:r>
                        <m:r>
                          <a:rPr lang="en-GB" sz="2400" b="0" i="1" smtClean="0">
                            <a:latin typeface="Cambria Math"/>
                          </a:rPr>
                          <m:t> </m:t>
                        </m:r>
                        <m:r>
                          <a:rPr lang="en-GB" sz="2400" b="0" i="1" smtClean="0">
                            <a:latin typeface="Cambria Math"/>
                          </a:rPr>
                          <m:t>𝑡𝑖𝑚𝑒</m:t>
                        </m:r>
                      </m:den>
                    </m:f>
                  </m:oMath>
                </a14:m>
                <a:r>
                  <a:rPr lang="en-GB" sz="2400" dirty="0" smtClean="0"/>
                  <a:t> or </a:t>
                </a:r>
                <a14:m>
                  <m:oMath xmlns:m="http://schemas.openxmlformats.org/officeDocument/2006/math">
                    <m:f>
                      <m:fPr>
                        <m:ctrlPr>
                          <a:rPr lang="en-GB" sz="2400" i="1" smtClean="0">
                            <a:latin typeface="Cambria Math" panose="02040503050406030204" pitchFamily="18" charset="0"/>
                          </a:rPr>
                        </m:ctrlPr>
                      </m:fPr>
                      <m:num>
                        <m:r>
                          <a:rPr lang="en-GB" sz="2400" b="0" i="1" smtClean="0">
                            <a:latin typeface="Cambria Math"/>
                          </a:rPr>
                          <m:t>𝐷𝑖𝑠𝑡</m:t>
                        </m:r>
                        <m:r>
                          <a:rPr lang="en-GB" sz="2400" b="0" i="1" smtClean="0">
                            <a:latin typeface="Cambria Math"/>
                          </a:rPr>
                          <m:t> 2 −</m:t>
                        </m:r>
                        <m:r>
                          <a:rPr lang="en-GB" sz="2400" b="0" i="1" smtClean="0">
                            <a:latin typeface="Cambria Math"/>
                          </a:rPr>
                          <m:t>𝐷𝑖𝑠𝑡</m:t>
                        </m:r>
                        <m:r>
                          <a:rPr lang="en-GB" sz="2400" b="0" i="1" smtClean="0">
                            <a:latin typeface="Cambria Math"/>
                          </a:rPr>
                          <m:t> 1</m:t>
                        </m:r>
                      </m:num>
                      <m:den>
                        <m:r>
                          <a:rPr lang="en-GB" sz="2400" b="0" i="1" smtClean="0">
                            <a:latin typeface="Cambria Math"/>
                          </a:rPr>
                          <m:t>𝑇𝑖𝑚𝑒</m:t>
                        </m:r>
                        <m:r>
                          <a:rPr lang="en-GB" sz="2400" b="0" i="1" smtClean="0">
                            <a:latin typeface="Cambria Math"/>
                          </a:rPr>
                          <m:t> 2−</m:t>
                        </m:r>
                        <m:r>
                          <a:rPr lang="en-GB" sz="2400" b="0" i="1" smtClean="0">
                            <a:latin typeface="Cambria Math"/>
                          </a:rPr>
                          <m:t>𝑇𝑖𝑚𝑒</m:t>
                        </m:r>
                        <m:r>
                          <a:rPr lang="en-GB" sz="2400" b="0" i="1" smtClean="0">
                            <a:latin typeface="Cambria Math"/>
                          </a:rPr>
                          <m:t> 1</m:t>
                        </m:r>
                      </m:den>
                    </m:f>
                  </m:oMath>
                </a14:m>
                <a:r>
                  <a:rPr lang="en-GB" sz="2400" dirty="0" smtClean="0"/>
                  <a:t>  </a:t>
                </a:r>
                <a:r>
                  <a:rPr lang="en-GB" sz="1800" dirty="0" smtClean="0"/>
                  <a:t>MS</a:t>
                </a:r>
                <a:r>
                  <a:rPr lang="en-GB" sz="1800" baseline="30000" dirty="0" smtClean="0"/>
                  <a:t>-1</a:t>
                </a:r>
              </a:p>
              <a:p>
                <a:pPr marL="0" indent="0">
                  <a:buNone/>
                </a:pPr>
                <a:endParaRPr lang="en-GB" sz="3600" baseline="30000" dirty="0"/>
              </a:p>
              <a:p>
                <a:r>
                  <a:rPr lang="en-GB" sz="3600" baseline="30000" dirty="0" smtClean="0">
                    <a:solidFill>
                      <a:srgbClr val="FF0000"/>
                    </a:solidFill>
                  </a:rPr>
                  <a:t>Velocity is the rate of change of displacement with relation to change in time.</a:t>
                </a:r>
              </a:p>
              <a:p>
                <a:pPr marL="0" indent="0">
                  <a:buNone/>
                </a:pPr>
                <a:r>
                  <a:rPr lang="en-GB" sz="2400" baseline="30000" dirty="0" smtClean="0">
                    <a:solidFill>
                      <a:srgbClr val="002060"/>
                    </a:solidFill>
                  </a:rPr>
                  <a:t>Qu.</a:t>
                </a:r>
                <a:r>
                  <a:rPr lang="en-GB" sz="2400" dirty="0" smtClean="0">
                    <a:solidFill>
                      <a:srgbClr val="002060"/>
                    </a:solidFill>
                  </a:rPr>
                  <a:t> In a 100m swimming race the winner takes 50 seconds what is their speed and what is their velocity?</a:t>
                </a:r>
                <a:endParaRPr lang="en-GB" sz="2400" dirty="0">
                  <a:solidFill>
                    <a:srgbClr val="002060"/>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2000" t="-1213" r="-1778"/>
                </a:stretch>
              </a:blipFill>
            </p:spPr>
            <p:txBody>
              <a:bodyPr/>
              <a:lstStyle/>
              <a:p>
                <a:r>
                  <a:rPr lang="en-GB">
                    <a:noFill/>
                  </a:rPr>
                  <a:t> </a:t>
                </a:r>
              </a:p>
            </p:txBody>
          </p:sp>
        </mc:Fallback>
      </mc:AlternateContent>
    </p:spTree>
    <p:extLst>
      <p:ext uri="{BB962C8B-B14F-4D97-AF65-F5344CB8AC3E}">
        <p14:creationId xmlns:p14="http://schemas.microsoft.com/office/powerpoint/2010/main" val="716780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Acceleration</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The rate of change of velocity with respect to time.</a:t>
                </a:r>
              </a:p>
              <a:p>
                <a:endParaRPr lang="en-GB" dirty="0"/>
              </a:p>
              <a:p>
                <a:pPr marL="0" indent="0">
                  <a:buNone/>
                </a:pPr>
                <a14:m>
                  <m:oMath xmlns:m="http://schemas.openxmlformats.org/officeDocument/2006/math">
                    <m:f>
                      <m:fPr>
                        <m:ctrlPr>
                          <a:rPr lang="en-GB" i="1">
                            <a:latin typeface="Cambria Math" panose="02040503050406030204" pitchFamily="18" charset="0"/>
                          </a:rPr>
                        </m:ctrlPr>
                      </m:fPr>
                      <m:num>
                        <m:r>
                          <a:rPr lang="en-GB" i="1">
                            <a:latin typeface="Cambria Math"/>
                          </a:rPr>
                          <m:t>𝐶h𝑎𝑛𝑔𝑒</m:t>
                        </m:r>
                        <m:r>
                          <a:rPr lang="en-GB" i="1">
                            <a:latin typeface="Cambria Math"/>
                          </a:rPr>
                          <m:t> </m:t>
                        </m:r>
                        <m:r>
                          <a:rPr lang="en-GB" i="1">
                            <a:latin typeface="Cambria Math"/>
                          </a:rPr>
                          <m:t>𝑖𝑛</m:t>
                        </m:r>
                        <m:r>
                          <a:rPr lang="en-GB" i="1">
                            <a:latin typeface="Cambria Math"/>
                          </a:rPr>
                          <m:t> </m:t>
                        </m:r>
                        <m:r>
                          <a:rPr lang="en-GB" b="0" i="1" smtClean="0">
                            <a:latin typeface="Cambria Math"/>
                          </a:rPr>
                          <m:t>𝑣𝑒𝑙𝑜𝑐𝑖𝑡𝑦</m:t>
                        </m:r>
                        <m:r>
                          <a:rPr lang="en-GB" i="1">
                            <a:latin typeface="Cambria Math"/>
                          </a:rPr>
                          <m:t> </m:t>
                        </m:r>
                      </m:num>
                      <m:den>
                        <m:r>
                          <a:rPr lang="en-GB" i="1">
                            <a:latin typeface="Cambria Math"/>
                          </a:rPr>
                          <m:t>𝐶h𝑎𝑛𝑔𝑒</m:t>
                        </m:r>
                        <m:r>
                          <a:rPr lang="en-GB" i="1">
                            <a:latin typeface="Cambria Math"/>
                          </a:rPr>
                          <m:t> </m:t>
                        </m:r>
                        <m:r>
                          <a:rPr lang="en-GB" i="1">
                            <a:latin typeface="Cambria Math"/>
                          </a:rPr>
                          <m:t>𝑖𝑛</m:t>
                        </m:r>
                        <m:r>
                          <a:rPr lang="en-GB" i="1">
                            <a:latin typeface="Cambria Math"/>
                          </a:rPr>
                          <m:t> </m:t>
                        </m:r>
                        <m:r>
                          <a:rPr lang="en-GB" i="1">
                            <a:latin typeface="Cambria Math"/>
                          </a:rPr>
                          <m:t>𝑡𝑖𝑚𝑒</m:t>
                        </m:r>
                      </m:den>
                    </m:f>
                  </m:oMath>
                </a14:m>
                <a:r>
                  <a:rPr lang="en-GB" dirty="0"/>
                  <a:t> or </a:t>
                </a:r>
                <a14:m>
                  <m:oMath xmlns:m="http://schemas.openxmlformats.org/officeDocument/2006/math">
                    <m:f>
                      <m:fPr>
                        <m:ctrlPr>
                          <a:rPr lang="en-GB" i="1">
                            <a:latin typeface="Cambria Math" panose="02040503050406030204" pitchFamily="18" charset="0"/>
                          </a:rPr>
                        </m:ctrlPr>
                      </m:fPr>
                      <m:num>
                        <m:r>
                          <a:rPr lang="en-GB" b="0" i="1" smtClean="0">
                            <a:latin typeface="Cambria Math"/>
                          </a:rPr>
                          <m:t>𝑉𝑒𝑙</m:t>
                        </m:r>
                        <m:r>
                          <a:rPr lang="en-GB" i="1">
                            <a:latin typeface="Cambria Math"/>
                          </a:rPr>
                          <m:t> 2 −</m:t>
                        </m:r>
                        <m:r>
                          <a:rPr lang="en-GB" b="0" i="1" smtClean="0">
                            <a:latin typeface="Cambria Math"/>
                          </a:rPr>
                          <m:t>𝑉𝑒𝑙</m:t>
                        </m:r>
                        <m:r>
                          <a:rPr lang="en-GB" i="1">
                            <a:latin typeface="Cambria Math"/>
                          </a:rPr>
                          <m:t> 1</m:t>
                        </m:r>
                      </m:num>
                      <m:den>
                        <m:r>
                          <a:rPr lang="en-GB" i="1">
                            <a:latin typeface="Cambria Math"/>
                          </a:rPr>
                          <m:t>𝑇𝑖𝑚𝑒</m:t>
                        </m:r>
                        <m:r>
                          <a:rPr lang="en-GB" i="1">
                            <a:latin typeface="Cambria Math"/>
                          </a:rPr>
                          <m:t> 2−</m:t>
                        </m:r>
                        <m:r>
                          <a:rPr lang="en-GB" i="1">
                            <a:latin typeface="Cambria Math"/>
                          </a:rPr>
                          <m:t>𝑇𝑖𝑚𝑒</m:t>
                        </m:r>
                        <m:r>
                          <a:rPr lang="en-GB" i="1">
                            <a:latin typeface="Cambria Math"/>
                          </a:rPr>
                          <m:t> 1</m:t>
                        </m:r>
                      </m:den>
                    </m:f>
                  </m:oMath>
                </a14:m>
                <a:r>
                  <a:rPr lang="en-GB" dirty="0"/>
                  <a:t>  </a:t>
                </a:r>
                <a:r>
                  <a:rPr lang="en-GB" sz="2400" dirty="0" smtClean="0"/>
                  <a:t>MS</a:t>
                </a:r>
                <a:r>
                  <a:rPr lang="en-GB" sz="2400" baseline="30000" dirty="0" smtClean="0"/>
                  <a:t>-2</a:t>
                </a:r>
                <a:endParaRPr lang="en-GB" sz="2400" baseline="30000"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630" t="-1752"/>
                </a:stretch>
              </a:blipFill>
            </p:spPr>
            <p:txBody>
              <a:bodyPr/>
              <a:lstStyle/>
              <a:p>
                <a:r>
                  <a:rPr lang="en-GB">
                    <a:noFill/>
                  </a:rPr>
                  <a:t> </a:t>
                </a:r>
              </a:p>
            </p:txBody>
          </p:sp>
        </mc:Fallback>
      </mc:AlternateContent>
    </p:spTree>
    <p:extLst>
      <p:ext uri="{BB962C8B-B14F-4D97-AF65-F5344CB8AC3E}">
        <p14:creationId xmlns:p14="http://schemas.microsoft.com/office/powerpoint/2010/main" val="795330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Analysing Performance</a:t>
            </a:r>
            <a:endParaRPr lang="en-GB" dirty="0"/>
          </a:p>
        </p:txBody>
      </p:sp>
      <p:sp>
        <p:nvSpPr>
          <p:cNvPr id="3" name="Content Placeholder 2"/>
          <p:cNvSpPr>
            <a:spLocks noGrp="1"/>
          </p:cNvSpPr>
          <p:nvPr>
            <p:ph idx="1"/>
          </p:nvPr>
        </p:nvSpPr>
        <p:spPr>
          <a:xfrm>
            <a:off x="467544" y="1412777"/>
            <a:ext cx="8229600" cy="1440160"/>
          </a:xfrm>
        </p:spPr>
        <p:txBody>
          <a:bodyPr/>
          <a:lstStyle/>
          <a:p>
            <a:pPr marL="0" indent="0">
              <a:buNone/>
            </a:pPr>
            <a:r>
              <a:rPr lang="en-GB" dirty="0" smtClean="0"/>
              <a:t>You analyse a 100m sprint and collect the following data</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52787273"/>
              </p:ext>
            </p:extLst>
          </p:nvPr>
        </p:nvGraphicFramePr>
        <p:xfrm>
          <a:off x="755576" y="2924944"/>
          <a:ext cx="2016224" cy="3384381"/>
        </p:xfrm>
        <a:graphic>
          <a:graphicData uri="http://schemas.openxmlformats.org/drawingml/2006/table">
            <a:tbl>
              <a:tblPr>
                <a:tableStyleId>{5C22544A-7EE6-4342-B048-85BDC9FD1C3A}</a:tableStyleId>
              </a:tblPr>
              <a:tblGrid>
                <a:gridCol w="922149">
                  <a:extLst>
                    <a:ext uri="{9D8B030D-6E8A-4147-A177-3AD203B41FA5}">
                      <a16:colId xmlns:a16="http://schemas.microsoft.com/office/drawing/2014/main" val="20000"/>
                    </a:ext>
                  </a:extLst>
                </a:gridCol>
                <a:gridCol w="1094075">
                  <a:extLst>
                    <a:ext uri="{9D8B030D-6E8A-4147-A177-3AD203B41FA5}">
                      <a16:colId xmlns:a16="http://schemas.microsoft.com/office/drawing/2014/main" val="20001"/>
                    </a:ext>
                  </a:extLst>
                </a:gridCol>
              </a:tblGrid>
              <a:tr h="260337">
                <a:tc>
                  <a:txBody>
                    <a:bodyPr/>
                    <a:lstStyle/>
                    <a:p>
                      <a:pPr algn="ctr" fontAlgn="b"/>
                      <a:r>
                        <a:rPr lang="en-GB" sz="1100" u="none" strike="noStrike">
                          <a:effectLst/>
                        </a:rPr>
                        <a:t>Time (s)</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Distance (m)</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0"/>
                  </a:ext>
                </a:extLst>
              </a:tr>
              <a:tr h="260337">
                <a:tc>
                  <a:txBody>
                    <a:bodyPr/>
                    <a:lstStyle/>
                    <a:p>
                      <a:pPr algn="ct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1"/>
                  </a:ext>
                </a:extLst>
              </a:tr>
              <a:tr h="260337">
                <a:tc>
                  <a:txBody>
                    <a:bodyPr/>
                    <a:lstStyle/>
                    <a:p>
                      <a:pPr algn="ct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6</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2"/>
                  </a:ext>
                </a:extLst>
              </a:tr>
              <a:tr h="260337">
                <a:tc>
                  <a:txBody>
                    <a:bodyPr/>
                    <a:lstStyle/>
                    <a:p>
                      <a:pPr algn="ctr" fontAlgn="b"/>
                      <a:r>
                        <a:rPr lang="en-GB" sz="1100" u="none" strike="noStrike">
                          <a:effectLst/>
                        </a:rPr>
                        <a:t>2</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14</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3"/>
                  </a:ext>
                </a:extLst>
              </a:tr>
              <a:tr h="260337">
                <a:tc>
                  <a:txBody>
                    <a:bodyPr/>
                    <a:lstStyle/>
                    <a:p>
                      <a:pPr algn="ctr" fontAlgn="b"/>
                      <a:r>
                        <a:rPr lang="en-GB" sz="1100" u="none" strike="noStrike">
                          <a:effectLst/>
                        </a:rPr>
                        <a:t>3</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23</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4"/>
                  </a:ext>
                </a:extLst>
              </a:tr>
              <a:tr h="260337">
                <a:tc>
                  <a:txBody>
                    <a:bodyPr/>
                    <a:lstStyle/>
                    <a:p>
                      <a:pPr algn="ctr" fontAlgn="b"/>
                      <a:r>
                        <a:rPr lang="en-GB" sz="1100" u="none" strike="noStrike">
                          <a:effectLst/>
                        </a:rPr>
                        <a:t>4</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33</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5"/>
                  </a:ext>
                </a:extLst>
              </a:tr>
              <a:tr h="260337">
                <a:tc>
                  <a:txBody>
                    <a:bodyPr/>
                    <a:lstStyle/>
                    <a:p>
                      <a:pPr algn="ctr" fontAlgn="b"/>
                      <a:r>
                        <a:rPr lang="en-GB" sz="1100" u="none" strike="noStrike">
                          <a:effectLst/>
                        </a:rPr>
                        <a:t>5</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43</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6"/>
                  </a:ext>
                </a:extLst>
              </a:tr>
              <a:tr h="260337">
                <a:tc>
                  <a:txBody>
                    <a:bodyPr/>
                    <a:lstStyle/>
                    <a:p>
                      <a:pPr algn="ctr" fontAlgn="b"/>
                      <a:r>
                        <a:rPr lang="en-GB" sz="1100" u="none" strike="noStrike">
                          <a:effectLst/>
                        </a:rPr>
                        <a:t>6</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52</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7"/>
                  </a:ext>
                </a:extLst>
              </a:tr>
              <a:tr h="260337">
                <a:tc>
                  <a:txBody>
                    <a:bodyPr/>
                    <a:lstStyle/>
                    <a:p>
                      <a:pPr algn="ctr" fontAlgn="b"/>
                      <a:r>
                        <a:rPr lang="en-GB" sz="1100" u="none" strike="noStrike">
                          <a:effectLst/>
                        </a:rPr>
                        <a:t>7</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60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8"/>
                  </a:ext>
                </a:extLst>
              </a:tr>
              <a:tr h="260337">
                <a:tc>
                  <a:txBody>
                    <a:bodyPr/>
                    <a:lstStyle/>
                    <a:p>
                      <a:pPr algn="ctr" fontAlgn="b"/>
                      <a:r>
                        <a:rPr lang="en-GB" sz="1100" u="none" strike="noStrike">
                          <a:effectLst/>
                        </a:rPr>
                        <a:t>8</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70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9"/>
                  </a:ext>
                </a:extLst>
              </a:tr>
              <a:tr h="260337">
                <a:tc>
                  <a:txBody>
                    <a:bodyPr/>
                    <a:lstStyle/>
                    <a:p>
                      <a:pPr algn="ctr" fontAlgn="b"/>
                      <a:r>
                        <a:rPr lang="en-GB" sz="1100" u="none" strike="noStrike">
                          <a:effectLst/>
                        </a:rPr>
                        <a:t>9</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80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0"/>
                  </a:ext>
                </a:extLst>
              </a:tr>
              <a:tr h="260337">
                <a:tc>
                  <a:txBody>
                    <a:bodyPr/>
                    <a:lstStyle/>
                    <a:p>
                      <a:pPr algn="ctr" fontAlgn="b"/>
                      <a:r>
                        <a:rPr lang="en-GB" sz="1100" u="none" strike="noStrike">
                          <a:effectLst/>
                        </a:rPr>
                        <a:t>10</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91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1"/>
                  </a:ext>
                </a:extLst>
              </a:tr>
              <a:tr h="260337">
                <a:tc>
                  <a:txBody>
                    <a:bodyPr/>
                    <a:lstStyle/>
                    <a:p>
                      <a:pPr algn="ctr" fontAlgn="b"/>
                      <a:r>
                        <a:rPr lang="en-GB" sz="1100" u="none" strike="noStrike">
                          <a:effectLst/>
                        </a:rPr>
                        <a:t>11</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dirty="0">
                          <a:effectLst/>
                        </a:rPr>
                        <a:t>100</a:t>
                      </a:r>
                      <a:endParaRPr lang="en-GB" sz="1100" b="0" i="0" u="none" strike="noStrike" dirty="0">
                        <a:solidFill>
                          <a:srgbClr val="000000"/>
                        </a:solidFill>
                        <a:effectLst/>
                        <a:latin typeface="Calibri"/>
                      </a:endParaRPr>
                    </a:p>
                  </a:txBody>
                  <a:tcPr marL="9525" marR="9525" marT="9525" marB="0" anchor="b"/>
                </a:tc>
                <a:extLst>
                  <a:ext uri="{0D108BD9-81ED-4DB2-BD59-A6C34878D82A}">
                    <a16:rowId xmlns:a16="http://schemas.microsoft.com/office/drawing/2014/main" val="10012"/>
                  </a:ext>
                </a:extLst>
              </a:tr>
            </a:tbl>
          </a:graphicData>
        </a:graphic>
      </p:graphicFrame>
      <p:graphicFrame>
        <p:nvGraphicFramePr>
          <p:cNvPr id="5" name="Chart 4"/>
          <p:cNvGraphicFramePr>
            <a:graphicFrameLocks/>
          </p:cNvGraphicFramePr>
          <p:nvPr>
            <p:extLst>
              <p:ext uri="{D42A27DB-BD31-4B8C-83A1-F6EECF244321}">
                <p14:modId xmlns:p14="http://schemas.microsoft.com/office/powerpoint/2010/main" val="2897835534"/>
              </p:ext>
            </p:extLst>
          </p:nvPr>
        </p:nvGraphicFramePr>
        <p:xfrm>
          <a:off x="2915816" y="2924944"/>
          <a:ext cx="5191125" cy="33123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94123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Speed</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523019698"/>
              </p:ext>
            </p:extLst>
          </p:nvPr>
        </p:nvGraphicFramePr>
        <p:xfrm>
          <a:off x="395536" y="1340768"/>
          <a:ext cx="2520280" cy="4104451"/>
        </p:xfrm>
        <a:graphic>
          <a:graphicData uri="http://schemas.openxmlformats.org/drawingml/2006/table">
            <a:tbl>
              <a:tblPr>
                <a:tableStyleId>{5C22544A-7EE6-4342-B048-85BDC9FD1C3A}</a:tableStyleId>
              </a:tblPr>
              <a:tblGrid>
                <a:gridCol w="1260140">
                  <a:extLst>
                    <a:ext uri="{9D8B030D-6E8A-4147-A177-3AD203B41FA5}">
                      <a16:colId xmlns:a16="http://schemas.microsoft.com/office/drawing/2014/main" val="20000"/>
                    </a:ext>
                  </a:extLst>
                </a:gridCol>
                <a:gridCol w="1260140">
                  <a:extLst>
                    <a:ext uri="{9D8B030D-6E8A-4147-A177-3AD203B41FA5}">
                      <a16:colId xmlns:a16="http://schemas.microsoft.com/office/drawing/2014/main" val="20001"/>
                    </a:ext>
                  </a:extLst>
                </a:gridCol>
              </a:tblGrid>
              <a:tr h="315727">
                <a:tc>
                  <a:txBody>
                    <a:bodyPr/>
                    <a:lstStyle/>
                    <a:p>
                      <a:pPr algn="ctr" fontAlgn="b"/>
                      <a:r>
                        <a:rPr lang="en-GB" sz="1100" u="none" strike="noStrike" dirty="0" smtClean="0">
                          <a:effectLst/>
                        </a:rPr>
                        <a:t>Time (s)</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dirty="0" smtClean="0">
                          <a:effectLst/>
                        </a:rPr>
                        <a:t>Speed (ms</a:t>
                      </a:r>
                      <a:r>
                        <a:rPr lang="en-GB" sz="1100" u="none" strike="noStrike" baseline="30000" dirty="0" smtClean="0">
                          <a:effectLst/>
                        </a:rPr>
                        <a:t>-1</a:t>
                      </a:r>
                      <a:r>
                        <a:rPr lang="en-GB" sz="1100" u="none" strike="noStrike" dirty="0" smtClean="0">
                          <a:effectLst/>
                        </a:rPr>
                        <a:t>)</a:t>
                      </a:r>
                      <a:endParaRPr lang="en-GB" sz="1100" b="0" i="0" u="none" strike="noStrike" dirty="0">
                        <a:solidFill>
                          <a:srgbClr val="000000"/>
                        </a:solidFill>
                        <a:effectLst/>
                        <a:latin typeface="Calibri"/>
                      </a:endParaRPr>
                    </a:p>
                  </a:txBody>
                  <a:tcPr marL="9525" marR="9525" marT="9525" marB="0" anchor="b"/>
                </a:tc>
                <a:extLst>
                  <a:ext uri="{0D108BD9-81ED-4DB2-BD59-A6C34878D82A}">
                    <a16:rowId xmlns:a16="http://schemas.microsoft.com/office/drawing/2014/main" val="10000"/>
                  </a:ext>
                </a:extLst>
              </a:tr>
              <a:tr h="315727">
                <a:tc>
                  <a:txBody>
                    <a:bodyPr/>
                    <a:lstStyle/>
                    <a:p>
                      <a:pPr algn="ct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tc>
                  <a:txBody>
                    <a:bodyPr/>
                    <a:lstStyle/>
                    <a:p>
                      <a:pPr algn="ct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1"/>
                  </a:ext>
                </a:extLst>
              </a:tr>
              <a:tr h="315727">
                <a:tc>
                  <a:txBody>
                    <a:bodyPr/>
                    <a:lstStyle/>
                    <a:p>
                      <a:pPr algn="ctr" fontAlgn="b"/>
                      <a:r>
                        <a:rPr lang="en-GB" sz="1100" b="0" i="0" u="none" strike="noStrike" dirty="0" smtClean="0">
                          <a:solidFill>
                            <a:schemeClr val="dk1"/>
                          </a:solidFill>
                          <a:effectLst/>
                          <a:latin typeface="+mn-lt"/>
                        </a:rPr>
                        <a:t>0.5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6</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2"/>
                  </a:ext>
                </a:extLst>
              </a:tr>
              <a:tr h="315727">
                <a:tc>
                  <a:txBody>
                    <a:bodyPr/>
                    <a:lstStyle/>
                    <a:p>
                      <a:pPr algn="ctr" fontAlgn="b"/>
                      <a:r>
                        <a:rPr lang="en-GB" sz="1100" u="none" strike="noStrike" dirty="0" smtClean="0">
                          <a:effectLst/>
                        </a:rPr>
                        <a:t>1.5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8</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3"/>
                  </a:ext>
                </a:extLst>
              </a:tr>
              <a:tr h="315727">
                <a:tc>
                  <a:txBody>
                    <a:bodyPr/>
                    <a:lstStyle/>
                    <a:p>
                      <a:pPr algn="ctr" fontAlgn="b"/>
                      <a:r>
                        <a:rPr lang="en-GB" sz="1100" b="0" i="0" u="none" strike="noStrike" dirty="0" smtClean="0">
                          <a:solidFill>
                            <a:srgbClr val="000000"/>
                          </a:solidFill>
                          <a:effectLst/>
                          <a:latin typeface="Calibri"/>
                        </a:rPr>
                        <a:t>2.5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9</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4"/>
                  </a:ext>
                </a:extLst>
              </a:tr>
              <a:tr h="315727">
                <a:tc>
                  <a:txBody>
                    <a:bodyPr/>
                    <a:lstStyle/>
                    <a:p>
                      <a:pPr algn="ctr" fontAlgn="b"/>
                      <a:r>
                        <a:rPr lang="en-GB" sz="1100" b="0" i="0" u="none" strike="noStrike" dirty="0" smtClean="0">
                          <a:solidFill>
                            <a:srgbClr val="000000"/>
                          </a:solidFill>
                          <a:effectLst/>
                          <a:latin typeface="Calibri"/>
                        </a:rPr>
                        <a:t>3.5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5"/>
                  </a:ext>
                </a:extLst>
              </a:tr>
              <a:tr h="315727">
                <a:tc>
                  <a:txBody>
                    <a:bodyPr/>
                    <a:lstStyle/>
                    <a:p>
                      <a:pPr algn="ctr" fontAlgn="b"/>
                      <a:r>
                        <a:rPr lang="en-GB" sz="1100" b="0" i="0" u="none" strike="noStrike" dirty="0" smtClean="0">
                          <a:solidFill>
                            <a:srgbClr val="000000"/>
                          </a:solidFill>
                          <a:effectLst/>
                          <a:latin typeface="Calibri"/>
                        </a:rPr>
                        <a:t>4.5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6"/>
                  </a:ext>
                </a:extLst>
              </a:tr>
              <a:tr h="315727">
                <a:tc>
                  <a:txBody>
                    <a:bodyPr/>
                    <a:lstStyle/>
                    <a:p>
                      <a:pPr algn="ctr" fontAlgn="b"/>
                      <a:r>
                        <a:rPr lang="en-GB" sz="1100" b="0" i="0" u="none" strike="noStrike" dirty="0" smtClean="0">
                          <a:solidFill>
                            <a:srgbClr val="000000"/>
                          </a:solidFill>
                          <a:effectLst/>
                          <a:latin typeface="Calibri"/>
                        </a:rPr>
                        <a:t>5.5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9</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7"/>
                  </a:ext>
                </a:extLst>
              </a:tr>
              <a:tr h="315727">
                <a:tc>
                  <a:txBody>
                    <a:bodyPr/>
                    <a:lstStyle/>
                    <a:p>
                      <a:pPr algn="ctr" fontAlgn="b"/>
                      <a:r>
                        <a:rPr lang="en-GB" sz="1100" b="0" i="0" u="none" strike="noStrike" dirty="0" smtClean="0">
                          <a:solidFill>
                            <a:srgbClr val="000000"/>
                          </a:solidFill>
                          <a:effectLst/>
                          <a:latin typeface="Calibri"/>
                        </a:rPr>
                        <a:t>6.5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8</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8"/>
                  </a:ext>
                </a:extLst>
              </a:tr>
              <a:tr h="315727">
                <a:tc>
                  <a:txBody>
                    <a:bodyPr/>
                    <a:lstStyle/>
                    <a:p>
                      <a:pPr algn="ctr" fontAlgn="b"/>
                      <a:r>
                        <a:rPr lang="en-GB" sz="1100" b="0" i="0" u="none" strike="noStrike" dirty="0" smtClean="0">
                          <a:solidFill>
                            <a:srgbClr val="000000"/>
                          </a:solidFill>
                          <a:effectLst/>
                          <a:latin typeface="Calibri"/>
                        </a:rPr>
                        <a:t>7.5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9"/>
                  </a:ext>
                </a:extLst>
              </a:tr>
              <a:tr h="315727">
                <a:tc>
                  <a:txBody>
                    <a:bodyPr/>
                    <a:lstStyle/>
                    <a:p>
                      <a:pPr algn="ctr" fontAlgn="b"/>
                      <a:r>
                        <a:rPr lang="en-GB" sz="1100" b="0" i="0" u="none" strike="noStrike" dirty="0" smtClean="0">
                          <a:solidFill>
                            <a:srgbClr val="000000"/>
                          </a:solidFill>
                          <a:effectLst/>
                          <a:latin typeface="Calibri"/>
                        </a:rPr>
                        <a:t>8.5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0"/>
                  </a:ext>
                </a:extLst>
              </a:tr>
              <a:tr h="315727">
                <a:tc>
                  <a:txBody>
                    <a:bodyPr/>
                    <a:lstStyle/>
                    <a:p>
                      <a:pPr algn="ctr" fontAlgn="b"/>
                      <a:r>
                        <a:rPr lang="en-GB" sz="1100" b="0" i="0" u="none" strike="noStrike" dirty="0" smtClean="0">
                          <a:solidFill>
                            <a:srgbClr val="000000"/>
                          </a:solidFill>
                          <a:effectLst/>
                          <a:latin typeface="Calibri"/>
                        </a:rPr>
                        <a:t>9.5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a:effectLst/>
                        </a:rPr>
                        <a:t>11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1"/>
                  </a:ext>
                </a:extLst>
              </a:tr>
              <a:tr h="315727">
                <a:tc>
                  <a:txBody>
                    <a:bodyPr/>
                    <a:lstStyle/>
                    <a:p>
                      <a:pPr algn="ctr" fontAlgn="b"/>
                      <a:r>
                        <a:rPr lang="en-GB" sz="1100" b="0" i="0" u="none" strike="noStrike" dirty="0" smtClean="0">
                          <a:solidFill>
                            <a:srgbClr val="000000"/>
                          </a:solidFill>
                          <a:effectLst/>
                          <a:latin typeface="Calibri"/>
                        </a:rPr>
                        <a:t>10.5</a:t>
                      </a:r>
                      <a:endParaRPr lang="en-GB" sz="1100" b="0" i="0" u="none" strike="noStrike" dirty="0">
                        <a:solidFill>
                          <a:srgbClr val="000000"/>
                        </a:solidFill>
                        <a:effectLst/>
                        <a:latin typeface="Calibri"/>
                      </a:endParaRPr>
                    </a:p>
                  </a:txBody>
                  <a:tcPr marL="9525" marR="9525" marT="9525" marB="0" anchor="b"/>
                </a:tc>
                <a:tc>
                  <a:txBody>
                    <a:bodyPr/>
                    <a:lstStyle/>
                    <a:p>
                      <a:pPr algn="ctr" fontAlgn="b"/>
                      <a:r>
                        <a:rPr lang="en-GB" sz="1100" u="none" strike="noStrike" dirty="0">
                          <a:effectLst/>
                        </a:rPr>
                        <a:t>9</a:t>
                      </a:r>
                      <a:endParaRPr lang="en-GB" sz="1100" b="0" i="0" u="none" strike="noStrike" dirty="0">
                        <a:solidFill>
                          <a:srgbClr val="000000"/>
                        </a:solidFill>
                        <a:effectLst/>
                        <a:latin typeface="Calibri"/>
                      </a:endParaRPr>
                    </a:p>
                  </a:txBody>
                  <a:tcPr marL="9525" marR="9525" marT="9525" marB="0" anchor="b"/>
                </a:tc>
                <a:extLst>
                  <a:ext uri="{0D108BD9-81ED-4DB2-BD59-A6C34878D82A}">
                    <a16:rowId xmlns:a16="http://schemas.microsoft.com/office/drawing/2014/main" val="10012"/>
                  </a:ext>
                </a:extLst>
              </a:tr>
            </a:tbl>
          </a:graphicData>
        </a:graphic>
      </p:graphicFrame>
      <p:sp>
        <p:nvSpPr>
          <p:cNvPr id="5" name="TextBox 4"/>
          <p:cNvSpPr txBox="1"/>
          <p:nvPr/>
        </p:nvSpPr>
        <p:spPr>
          <a:xfrm>
            <a:off x="3203848" y="1412776"/>
            <a:ext cx="5112568" cy="1200329"/>
          </a:xfrm>
          <a:prstGeom prst="rect">
            <a:avLst/>
          </a:prstGeom>
          <a:noFill/>
        </p:spPr>
        <p:txBody>
          <a:bodyPr wrap="square" rtlCol="0">
            <a:spAutoFit/>
          </a:bodyPr>
          <a:lstStyle/>
          <a:p>
            <a:r>
              <a:rPr lang="en-GB" dirty="0" smtClean="0"/>
              <a:t>When calculating the speed we are actually calculating the average speed between the two times. Therefore when the speed is plotted it is at the average point between the time intervals.</a:t>
            </a:r>
          </a:p>
        </p:txBody>
      </p:sp>
      <p:graphicFrame>
        <p:nvGraphicFramePr>
          <p:cNvPr id="7" name="Chart 6"/>
          <p:cNvGraphicFramePr>
            <a:graphicFrameLocks/>
          </p:cNvGraphicFramePr>
          <p:nvPr>
            <p:extLst>
              <p:ext uri="{D42A27DB-BD31-4B8C-83A1-F6EECF244321}">
                <p14:modId xmlns:p14="http://schemas.microsoft.com/office/powerpoint/2010/main" val="1048484777"/>
              </p:ext>
            </p:extLst>
          </p:nvPr>
        </p:nvGraphicFramePr>
        <p:xfrm>
          <a:off x="3203848" y="2708920"/>
          <a:ext cx="5544616" cy="3600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96495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Acceleration</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242556961"/>
              </p:ext>
            </p:extLst>
          </p:nvPr>
        </p:nvGraphicFramePr>
        <p:xfrm>
          <a:off x="539552" y="1412776"/>
          <a:ext cx="2160240" cy="3960438"/>
        </p:xfrm>
        <a:graphic>
          <a:graphicData uri="http://schemas.openxmlformats.org/drawingml/2006/table">
            <a:tbl>
              <a:tblPr>
                <a:tableStyleId>{5C22544A-7EE6-4342-B048-85BDC9FD1C3A}</a:tableStyleId>
              </a:tblPr>
              <a:tblGrid>
                <a:gridCol w="762438">
                  <a:extLst>
                    <a:ext uri="{9D8B030D-6E8A-4147-A177-3AD203B41FA5}">
                      <a16:colId xmlns:a16="http://schemas.microsoft.com/office/drawing/2014/main" val="20000"/>
                    </a:ext>
                  </a:extLst>
                </a:gridCol>
                <a:gridCol w="1397802">
                  <a:extLst>
                    <a:ext uri="{9D8B030D-6E8A-4147-A177-3AD203B41FA5}">
                      <a16:colId xmlns:a16="http://schemas.microsoft.com/office/drawing/2014/main" val="20001"/>
                    </a:ext>
                  </a:extLst>
                </a:gridCol>
              </a:tblGrid>
              <a:tr h="588714">
                <a:tc>
                  <a:txBody>
                    <a:bodyPr/>
                    <a:lstStyle/>
                    <a:p>
                      <a:pPr algn="ctr" rtl="0" fontAlgn="b"/>
                      <a:r>
                        <a:rPr lang="en-GB" sz="1100" u="none" strike="noStrike">
                          <a:effectLst/>
                        </a:rPr>
                        <a:t>Time (s)</a:t>
                      </a:r>
                      <a:endParaRPr lang="en-GB" sz="1100" b="0" i="0" u="none" strike="noStrike">
                        <a:solidFill>
                          <a:srgbClr val="000000"/>
                        </a:solidFill>
                        <a:effectLst/>
                        <a:latin typeface="Calibri"/>
                      </a:endParaRPr>
                    </a:p>
                  </a:txBody>
                  <a:tcPr marL="9525" marR="9525" marT="9525" marB="0" anchor="b"/>
                </a:tc>
                <a:tc>
                  <a:txBody>
                    <a:bodyPr/>
                    <a:lstStyle/>
                    <a:p>
                      <a:pPr algn="ctr" rtl="0" fontAlgn="b"/>
                      <a:r>
                        <a:rPr lang="en-GB" sz="1100" u="none" strike="noStrike">
                          <a:effectLst/>
                        </a:rPr>
                        <a:t>Accleration (ms</a:t>
                      </a:r>
                      <a:r>
                        <a:rPr lang="en-GB" sz="1100" u="none" strike="noStrike" baseline="30000">
                          <a:effectLst/>
                        </a:rPr>
                        <a:t>-2</a:t>
                      </a:r>
                      <a:r>
                        <a:rPr lang="en-GB" sz="1100" u="none" strike="noStrike">
                          <a:effectLst/>
                        </a:rPr>
                        <a:t>)</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0"/>
                  </a:ext>
                </a:extLst>
              </a:tr>
              <a:tr h="280977">
                <a:tc>
                  <a:txBody>
                    <a:bodyPr/>
                    <a:lstStyle/>
                    <a:p>
                      <a:pPr algn="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1"/>
                  </a:ext>
                </a:extLst>
              </a:tr>
              <a:tr h="280977">
                <a:tc>
                  <a:txBody>
                    <a:bodyPr/>
                    <a:lstStyle/>
                    <a:p>
                      <a:pPr algn="r" fontAlgn="b"/>
                      <a:r>
                        <a:rPr lang="en-GB" sz="1100" u="none" strike="noStrike">
                          <a:effectLst/>
                        </a:rPr>
                        <a:t>0.25</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24</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2"/>
                  </a:ext>
                </a:extLst>
              </a:tr>
              <a:tr h="280977">
                <a:tc>
                  <a:txBody>
                    <a:bodyPr/>
                    <a:lstStyle/>
                    <a:p>
                      <a:pPr algn="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3</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3"/>
                  </a:ext>
                </a:extLst>
              </a:tr>
              <a:tr h="280977">
                <a:tc>
                  <a:txBody>
                    <a:bodyPr/>
                    <a:lstStyle/>
                    <a:p>
                      <a:pPr algn="r" fontAlgn="b"/>
                      <a:r>
                        <a:rPr lang="en-GB" sz="1100" u="none" strike="noStrike">
                          <a:effectLst/>
                        </a:rPr>
                        <a:t>2</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4"/>
                  </a:ext>
                </a:extLst>
              </a:tr>
              <a:tr h="280977">
                <a:tc>
                  <a:txBody>
                    <a:bodyPr/>
                    <a:lstStyle/>
                    <a:p>
                      <a:pPr algn="r" fontAlgn="b"/>
                      <a:r>
                        <a:rPr lang="en-GB" sz="1100" u="none" strike="noStrike">
                          <a:effectLst/>
                        </a:rPr>
                        <a:t>3</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5"/>
                  </a:ext>
                </a:extLst>
              </a:tr>
              <a:tr h="280977">
                <a:tc>
                  <a:txBody>
                    <a:bodyPr/>
                    <a:lstStyle/>
                    <a:p>
                      <a:pPr algn="r" fontAlgn="b"/>
                      <a:r>
                        <a:rPr lang="en-GB" sz="1100" u="none" strike="noStrike">
                          <a:effectLst/>
                        </a:rPr>
                        <a:t>4</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6"/>
                  </a:ext>
                </a:extLst>
              </a:tr>
              <a:tr h="280977">
                <a:tc>
                  <a:txBody>
                    <a:bodyPr/>
                    <a:lstStyle/>
                    <a:p>
                      <a:pPr algn="r" fontAlgn="b"/>
                      <a:r>
                        <a:rPr lang="en-GB" sz="1100" u="none" strike="noStrike">
                          <a:effectLst/>
                        </a:rPr>
                        <a:t>5</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7"/>
                  </a:ext>
                </a:extLst>
              </a:tr>
              <a:tr h="280977">
                <a:tc>
                  <a:txBody>
                    <a:bodyPr/>
                    <a:lstStyle/>
                    <a:p>
                      <a:pPr algn="r" fontAlgn="b"/>
                      <a:r>
                        <a:rPr lang="en-GB" sz="1100" u="none" strike="noStrike">
                          <a:effectLst/>
                        </a:rPr>
                        <a:t>6</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8"/>
                  </a:ext>
                </a:extLst>
              </a:tr>
              <a:tr h="280977">
                <a:tc>
                  <a:txBody>
                    <a:bodyPr/>
                    <a:lstStyle/>
                    <a:p>
                      <a:pPr algn="r" fontAlgn="b"/>
                      <a:r>
                        <a:rPr lang="en-GB" sz="1100" u="none" strike="noStrike">
                          <a:effectLst/>
                        </a:rPr>
                        <a:t>7</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2</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9"/>
                  </a:ext>
                </a:extLst>
              </a:tr>
              <a:tr h="280977">
                <a:tc>
                  <a:txBody>
                    <a:bodyPr/>
                    <a:lstStyle/>
                    <a:p>
                      <a:pPr algn="r" fontAlgn="b"/>
                      <a:r>
                        <a:rPr lang="en-GB" sz="1100" u="none" strike="noStrike">
                          <a:effectLst/>
                        </a:rPr>
                        <a:t>8</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0</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0"/>
                  </a:ext>
                </a:extLst>
              </a:tr>
              <a:tr h="280977">
                <a:tc>
                  <a:txBody>
                    <a:bodyPr/>
                    <a:lstStyle/>
                    <a:p>
                      <a:pPr algn="r" fontAlgn="b"/>
                      <a:r>
                        <a:rPr lang="en-GB" sz="1100" u="none" strike="noStrike">
                          <a:effectLst/>
                        </a:rPr>
                        <a:t>9</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a:effectLst/>
                        </a:rPr>
                        <a:t>1</a:t>
                      </a:r>
                      <a:endParaRPr lang="en-GB"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1"/>
                  </a:ext>
                </a:extLst>
              </a:tr>
              <a:tr h="280977">
                <a:tc>
                  <a:txBody>
                    <a:bodyPr/>
                    <a:lstStyle/>
                    <a:p>
                      <a:pPr algn="r" fontAlgn="b"/>
                      <a:r>
                        <a:rPr lang="en-GB" sz="1100" u="none" strike="noStrike">
                          <a:effectLst/>
                        </a:rPr>
                        <a:t>10</a:t>
                      </a:r>
                      <a:endParaRPr lang="en-GB" sz="1100" b="0" i="0" u="none" strike="noStrike">
                        <a:solidFill>
                          <a:srgbClr val="000000"/>
                        </a:solidFill>
                        <a:effectLst/>
                        <a:latin typeface="Calibri"/>
                      </a:endParaRPr>
                    </a:p>
                  </a:txBody>
                  <a:tcPr marL="9525" marR="9525" marT="9525" marB="0" anchor="b"/>
                </a:tc>
                <a:tc>
                  <a:txBody>
                    <a:bodyPr/>
                    <a:lstStyle/>
                    <a:p>
                      <a:pPr algn="r" fontAlgn="b"/>
                      <a:r>
                        <a:rPr lang="en-GB" sz="1100" u="none" strike="noStrike" dirty="0">
                          <a:effectLst/>
                        </a:rPr>
                        <a:t>-2</a:t>
                      </a:r>
                      <a:endParaRPr lang="en-GB" sz="1100" b="0" i="0" u="none" strike="noStrike" dirty="0">
                        <a:solidFill>
                          <a:srgbClr val="000000"/>
                        </a:solidFill>
                        <a:effectLst/>
                        <a:latin typeface="Calibri"/>
                      </a:endParaRPr>
                    </a:p>
                  </a:txBody>
                  <a:tcPr marL="9525" marR="9525" marT="9525" marB="0" anchor="b"/>
                </a:tc>
                <a:extLst>
                  <a:ext uri="{0D108BD9-81ED-4DB2-BD59-A6C34878D82A}">
                    <a16:rowId xmlns:a16="http://schemas.microsoft.com/office/drawing/2014/main" val="10012"/>
                  </a:ext>
                </a:extLst>
              </a:tr>
            </a:tbl>
          </a:graphicData>
        </a:graphic>
      </p:graphicFrame>
      <p:sp>
        <p:nvSpPr>
          <p:cNvPr id="7" name="TextBox 6"/>
          <p:cNvSpPr txBox="1"/>
          <p:nvPr/>
        </p:nvSpPr>
        <p:spPr>
          <a:xfrm>
            <a:off x="3203848" y="1412776"/>
            <a:ext cx="5112568" cy="1477328"/>
          </a:xfrm>
          <a:prstGeom prst="rect">
            <a:avLst/>
          </a:prstGeom>
          <a:noFill/>
        </p:spPr>
        <p:txBody>
          <a:bodyPr wrap="square" rtlCol="0">
            <a:spAutoFit/>
          </a:bodyPr>
          <a:lstStyle/>
          <a:p>
            <a:r>
              <a:rPr lang="en-GB" dirty="0" smtClean="0"/>
              <a:t>When calculating the acceleration we are actually calculating the average acceleration between the two times. Therefore when the acceleration is plotted it is at the average point between the time intervals.</a:t>
            </a:r>
          </a:p>
        </p:txBody>
      </p:sp>
      <p:graphicFrame>
        <p:nvGraphicFramePr>
          <p:cNvPr id="8" name="Chart 7"/>
          <p:cNvGraphicFramePr>
            <a:graphicFrameLocks/>
          </p:cNvGraphicFramePr>
          <p:nvPr>
            <p:extLst>
              <p:ext uri="{D42A27DB-BD31-4B8C-83A1-F6EECF244321}">
                <p14:modId xmlns:p14="http://schemas.microsoft.com/office/powerpoint/2010/main" val="2782432790"/>
              </p:ext>
            </p:extLst>
          </p:nvPr>
        </p:nvGraphicFramePr>
        <p:xfrm>
          <a:off x="3347864" y="2877530"/>
          <a:ext cx="5487317" cy="343179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93706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778098"/>
          </a:xfrm>
        </p:spPr>
        <p:txBody>
          <a:bodyPr/>
          <a:lstStyle/>
          <a:p>
            <a:r>
              <a:rPr lang="en-GB" dirty="0" smtClean="0"/>
              <a:t>Analysing the data</a:t>
            </a:r>
            <a:endParaRPr lang="en-GB" dirty="0"/>
          </a:p>
        </p:txBody>
      </p:sp>
      <p:graphicFrame>
        <p:nvGraphicFramePr>
          <p:cNvPr id="4" name="Chart 3"/>
          <p:cNvGraphicFramePr>
            <a:graphicFrameLocks/>
          </p:cNvGraphicFramePr>
          <p:nvPr>
            <p:extLst>
              <p:ext uri="{D42A27DB-BD31-4B8C-83A1-F6EECF244321}">
                <p14:modId xmlns:p14="http://schemas.microsoft.com/office/powerpoint/2010/main" val="1333283654"/>
              </p:ext>
            </p:extLst>
          </p:nvPr>
        </p:nvGraphicFramePr>
        <p:xfrm>
          <a:off x="2987824" y="908720"/>
          <a:ext cx="3888432" cy="165618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p:cNvGraphicFramePr>
            <a:graphicFrameLocks/>
          </p:cNvGraphicFramePr>
          <p:nvPr>
            <p:extLst>
              <p:ext uri="{D42A27DB-BD31-4B8C-83A1-F6EECF244321}">
                <p14:modId xmlns:p14="http://schemas.microsoft.com/office/powerpoint/2010/main" val="1500318526"/>
              </p:ext>
            </p:extLst>
          </p:nvPr>
        </p:nvGraphicFramePr>
        <p:xfrm>
          <a:off x="3275856" y="2204864"/>
          <a:ext cx="3672408" cy="25922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5"/>
          <p:cNvGraphicFramePr>
            <a:graphicFrameLocks/>
          </p:cNvGraphicFramePr>
          <p:nvPr>
            <p:extLst>
              <p:ext uri="{D42A27DB-BD31-4B8C-83A1-F6EECF244321}">
                <p14:modId xmlns:p14="http://schemas.microsoft.com/office/powerpoint/2010/main" val="2957835863"/>
              </p:ext>
            </p:extLst>
          </p:nvPr>
        </p:nvGraphicFramePr>
        <p:xfrm>
          <a:off x="3131840" y="4024290"/>
          <a:ext cx="3744416" cy="2808312"/>
        </p:xfrm>
        <a:graphic>
          <a:graphicData uri="http://schemas.openxmlformats.org/drawingml/2006/chart">
            <c:chart xmlns:c="http://schemas.openxmlformats.org/drawingml/2006/chart" xmlns:r="http://schemas.openxmlformats.org/officeDocument/2006/relationships" r:id="rId4"/>
          </a:graphicData>
        </a:graphic>
      </p:graphicFrame>
      <p:cxnSp>
        <p:nvCxnSpPr>
          <p:cNvPr id="13" name="Straight Connector 12"/>
          <p:cNvCxnSpPr/>
          <p:nvPr/>
        </p:nvCxnSpPr>
        <p:spPr>
          <a:xfrm>
            <a:off x="5292080" y="980728"/>
            <a:ext cx="0" cy="568863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2189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the Report</a:t>
            </a:r>
            <a:endParaRPr lang="en-GB" dirty="0"/>
          </a:p>
        </p:txBody>
      </p:sp>
      <p:sp>
        <p:nvSpPr>
          <p:cNvPr id="3" name="Content Placeholder 2"/>
          <p:cNvSpPr>
            <a:spLocks noGrp="1"/>
          </p:cNvSpPr>
          <p:nvPr>
            <p:ph idx="1"/>
          </p:nvPr>
        </p:nvSpPr>
        <p:spPr/>
        <p:txBody>
          <a:bodyPr>
            <a:normAutofit fontScale="92500" lnSpcReduction="10000"/>
          </a:bodyPr>
          <a:lstStyle/>
          <a:p>
            <a:pPr marL="0" indent="0" algn="ctr">
              <a:buNone/>
            </a:pPr>
            <a:r>
              <a:rPr lang="en-GB" dirty="0" smtClean="0">
                <a:solidFill>
                  <a:srgbClr val="FF0000"/>
                </a:solidFill>
              </a:rPr>
              <a:t>1500 </a:t>
            </a:r>
            <a:r>
              <a:rPr lang="en-GB" dirty="0">
                <a:solidFill>
                  <a:srgbClr val="FF0000"/>
                </a:solidFill>
              </a:rPr>
              <a:t>Kinesiological analysis written as a journal article</a:t>
            </a:r>
          </a:p>
          <a:p>
            <a:pPr marL="0" indent="0">
              <a:buNone/>
            </a:pPr>
            <a:r>
              <a:rPr lang="en-GB" i="1" dirty="0" smtClean="0">
                <a:solidFill>
                  <a:schemeClr val="accent1">
                    <a:lumMod val="75000"/>
                  </a:schemeClr>
                </a:solidFill>
              </a:rPr>
              <a:t>Rough word count</a:t>
            </a:r>
            <a:endParaRPr lang="en-GB" i="1" dirty="0">
              <a:solidFill>
                <a:schemeClr val="accent1">
                  <a:lumMod val="75000"/>
                </a:schemeClr>
              </a:solidFill>
            </a:endParaRPr>
          </a:p>
          <a:p>
            <a:pPr marL="2343150" lvl="4" indent="-514350">
              <a:buFont typeface="+mj-lt"/>
              <a:buAutoNum type="arabicPeriod"/>
            </a:pPr>
            <a:r>
              <a:rPr lang="en-GB" sz="2800" dirty="0"/>
              <a:t>Abstract		</a:t>
            </a:r>
            <a:r>
              <a:rPr lang="en-GB" sz="2800" dirty="0" smtClean="0"/>
              <a:t>100   </a:t>
            </a:r>
            <a:r>
              <a:rPr lang="en-GB" sz="2800" dirty="0"/>
              <a:t>words</a:t>
            </a:r>
          </a:p>
          <a:p>
            <a:pPr marL="2343150" lvl="4" indent="-514350">
              <a:buFont typeface="+mj-lt"/>
              <a:buAutoNum type="arabicPeriod"/>
            </a:pPr>
            <a:r>
              <a:rPr lang="en-GB" sz="2800" dirty="0"/>
              <a:t>Introduction	</a:t>
            </a:r>
            <a:r>
              <a:rPr lang="en-GB" sz="2800" dirty="0" smtClean="0"/>
              <a:t>250 </a:t>
            </a:r>
            <a:r>
              <a:rPr lang="en-GB" sz="2800" dirty="0"/>
              <a:t>word</a:t>
            </a:r>
          </a:p>
          <a:p>
            <a:pPr marL="2343150" lvl="4" indent="-514350">
              <a:buFont typeface="+mj-lt"/>
              <a:buAutoNum type="arabicPeriod"/>
            </a:pPr>
            <a:r>
              <a:rPr lang="en-GB" sz="2800" dirty="0"/>
              <a:t>Methods		200 word</a:t>
            </a:r>
          </a:p>
          <a:p>
            <a:pPr marL="2343150" lvl="4" indent="-514350">
              <a:buFont typeface="+mj-lt"/>
              <a:buAutoNum type="arabicPeriod"/>
            </a:pPr>
            <a:r>
              <a:rPr lang="en-GB" sz="2800" dirty="0"/>
              <a:t>Results		300 words</a:t>
            </a:r>
          </a:p>
          <a:p>
            <a:pPr marL="2343150" lvl="4" indent="-514350">
              <a:buFont typeface="+mj-lt"/>
              <a:buAutoNum type="arabicPeriod"/>
            </a:pPr>
            <a:r>
              <a:rPr lang="en-GB" sz="2800" dirty="0"/>
              <a:t>Discussion	300 words</a:t>
            </a:r>
          </a:p>
          <a:p>
            <a:pPr marL="2343150" lvl="4" indent="-514350">
              <a:buFont typeface="+mj-lt"/>
              <a:buAutoNum type="arabicPeriod"/>
            </a:pPr>
            <a:r>
              <a:rPr lang="en-GB" sz="2800" dirty="0"/>
              <a:t>Conclusions	100 words</a:t>
            </a:r>
          </a:p>
          <a:p>
            <a:pPr marL="2343150" lvl="4" indent="-514350">
              <a:buFont typeface="+mj-lt"/>
              <a:buAutoNum type="arabicPeriod"/>
            </a:pPr>
            <a:r>
              <a:rPr lang="en-GB" sz="2800" dirty="0"/>
              <a:t>References	5-10 sources</a:t>
            </a:r>
          </a:p>
          <a:p>
            <a:endParaRPr lang="en-GB" dirty="0"/>
          </a:p>
        </p:txBody>
      </p:sp>
    </p:spTree>
    <p:extLst>
      <p:ext uri="{BB962C8B-B14F-4D97-AF65-F5344CB8AC3E}">
        <p14:creationId xmlns:p14="http://schemas.microsoft.com/office/powerpoint/2010/main" val="3385552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Abstract</a:t>
            </a:r>
            <a:endParaRPr lang="en-GB" dirty="0"/>
          </a:p>
        </p:txBody>
      </p:sp>
      <p:sp>
        <p:nvSpPr>
          <p:cNvPr id="3" name="Content Placeholder 2"/>
          <p:cNvSpPr>
            <a:spLocks noGrp="1"/>
          </p:cNvSpPr>
          <p:nvPr>
            <p:ph idx="1"/>
          </p:nvPr>
        </p:nvSpPr>
        <p:spPr>
          <a:xfrm>
            <a:off x="457200" y="1600200"/>
            <a:ext cx="8507288" cy="4525963"/>
          </a:xfrm>
        </p:spPr>
        <p:txBody>
          <a:bodyPr>
            <a:normAutofit/>
          </a:bodyPr>
          <a:lstStyle/>
          <a:p>
            <a:pPr marL="0" indent="0" algn="ctr">
              <a:buNone/>
            </a:pPr>
            <a:r>
              <a:rPr lang="en-GB" dirty="0" smtClean="0">
                <a:solidFill>
                  <a:srgbClr val="0070C0"/>
                </a:solidFill>
              </a:rPr>
              <a:t>Comes first but written last</a:t>
            </a:r>
          </a:p>
          <a:p>
            <a:pPr marL="0" indent="0">
              <a:buNone/>
            </a:pPr>
            <a:endParaRPr lang="en-GB" sz="1800" dirty="0"/>
          </a:p>
          <a:p>
            <a:pPr marL="0" indent="0" algn="ctr">
              <a:buNone/>
            </a:pPr>
            <a:r>
              <a:rPr lang="en-GB" sz="2400" dirty="0" smtClean="0">
                <a:solidFill>
                  <a:srgbClr val="FF0000"/>
                </a:solidFill>
              </a:rPr>
              <a:t>An overview of the study </a:t>
            </a:r>
            <a:endParaRPr lang="en-GB" sz="2400" dirty="0">
              <a:solidFill>
                <a:srgbClr val="FF0000"/>
              </a:solidFill>
            </a:endParaRPr>
          </a:p>
          <a:p>
            <a:pPr marL="0" indent="0" algn="ctr">
              <a:buNone/>
            </a:pPr>
            <a:r>
              <a:rPr lang="en-GB" sz="2400" dirty="0" smtClean="0">
                <a:solidFill>
                  <a:srgbClr val="FF0000"/>
                </a:solidFill>
              </a:rPr>
              <a:t>Include </a:t>
            </a:r>
            <a:r>
              <a:rPr lang="en-GB" sz="2400" dirty="0">
                <a:solidFill>
                  <a:srgbClr val="FF0000"/>
                </a:solidFill>
              </a:rPr>
              <a:t>a key sentence for each section of the main article</a:t>
            </a:r>
          </a:p>
          <a:p>
            <a:pPr marL="0" indent="0">
              <a:buNone/>
            </a:pPr>
            <a:endParaRPr lang="en-GB" sz="1800" u="sng" dirty="0" smtClean="0">
              <a:solidFill>
                <a:srgbClr val="FF0000"/>
              </a:solidFill>
            </a:endParaRPr>
          </a:p>
          <a:p>
            <a:pPr marL="0" indent="0">
              <a:buNone/>
            </a:pPr>
            <a:endParaRPr lang="en-GB" sz="1800" u="sng" dirty="0" smtClean="0">
              <a:solidFill>
                <a:srgbClr val="FF0000"/>
              </a:solidFill>
            </a:endParaRPr>
          </a:p>
          <a:p>
            <a:pPr marL="0" indent="0">
              <a:buNone/>
            </a:pPr>
            <a:r>
              <a:rPr lang="en-GB" sz="1800" u="sng" dirty="0" smtClean="0">
                <a:solidFill>
                  <a:srgbClr val="0070C0"/>
                </a:solidFill>
              </a:rPr>
              <a:t>Do not include</a:t>
            </a:r>
          </a:p>
          <a:p>
            <a:pPr marL="0" indent="0">
              <a:buNone/>
            </a:pPr>
            <a:endParaRPr lang="en-GB" sz="1800" u="sng" dirty="0" smtClean="0">
              <a:solidFill>
                <a:srgbClr val="FF0000"/>
              </a:solidFill>
            </a:endParaRPr>
          </a:p>
          <a:p>
            <a:r>
              <a:rPr lang="en-GB" sz="1800" dirty="0" smtClean="0"/>
              <a:t>Extended back ground information</a:t>
            </a:r>
          </a:p>
          <a:p>
            <a:r>
              <a:rPr lang="en-GB" sz="1800" dirty="0" smtClean="0"/>
              <a:t>Reference to other studies</a:t>
            </a:r>
          </a:p>
          <a:p>
            <a:r>
              <a:rPr lang="en-GB" sz="1800" dirty="0" smtClean="0"/>
              <a:t>Abbreviations, Jargon or confusing terms</a:t>
            </a:r>
          </a:p>
          <a:p>
            <a:r>
              <a:rPr lang="en-GB" sz="1800" dirty="0" smtClean="0"/>
              <a:t>Images, tables, graphs or reference to them</a:t>
            </a:r>
            <a:endParaRPr lang="en-GB" sz="1800" dirty="0"/>
          </a:p>
        </p:txBody>
      </p:sp>
    </p:spTree>
    <p:extLst>
      <p:ext uri="{BB962C8B-B14F-4D97-AF65-F5344CB8AC3E}">
        <p14:creationId xmlns:p14="http://schemas.microsoft.com/office/powerpoint/2010/main" val="2615231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Literature review</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An overview of the context and issues of your study.</a:t>
            </a:r>
          </a:p>
          <a:p>
            <a:pPr marL="0" indent="0">
              <a:buNone/>
            </a:pPr>
            <a:endParaRPr lang="en-GB" dirty="0" smtClean="0"/>
          </a:p>
          <a:p>
            <a:pPr marL="0" indent="0">
              <a:buNone/>
            </a:pPr>
            <a:r>
              <a:rPr lang="en-GB" dirty="0" smtClean="0"/>
              <a:t>A theoretical anatomical description of the action and phases.</a:t>
            </a:r>
          </a:p>
          <a:p>
            <a:pPr marL="0" indent="0">
              <a:buNone/>
            </a:pPr>
            <a:endParaRPr lang="en-GB" dirty="0" smtClean="0"/>
          </a:p>
          <a:p>
            <a:pPr marL="0" indent="0">
              <a:buNone/>
            </a:pPr>
            <a:r>
              <a:rPr lang="en-GB" dirty="0" smtClean="0"/>
              <a:t>Any research related to your study.</a:t>
            </a:r>
          </a:p>
          <a:p>
            <a:pPr marL="0" indent="0">
              <a:buNone/>
            </a:pPr>
            <a:endParaRPr lang="en-GB" dirty="0" smtClean="0"/>
          </a:p>
          <a:p>
            <a:pPr marL="0" indent="0">
              <a:buNone/>
            </a:pPr>
            <a:r>
              <a:rPr lang="en-GB" dirty="0" smtClean="0"/>
              <a:t>A statement and justification of the research question. </a:t>
            </a:r>
          </a:p>
          <a:p>
            <a:pPr marL="0" indent="0">
              <a:buNone/>
            </a:pPr>
            <a:endParaRPr lang="en-GB" dirty="0"/>
          </a:p>
        </p:txBody>
      </p:sp>
    </p:spTree>
    <p:extLst>
      <p:ext uri="{BB962C8B-B14F-4D97-AF65-F5344CB8AC3E}">
        <p14:creationId xmlns:p14="http://schemas.microsoft.com/office/powerpoint/2010/main" val="30727521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3658" y="944724"/>
            <a:ext cx="6172200" cy="648072"/>
          </a:xfrm>
        </p:spPr>
        <p:txBody>
          <a:bodyPr>
            <a:normAutofit fontScale="90000"/>
          </a:bodyPr>
          <a:lstStyle/>
          <a:p>
            <a:pPr algn="ctr"/>
            <a:r>
              <a:rPr lang="en-GB" dirty="0" smtClean="0"/>
              <a:t>Method Section</a:t>
            </a:r>
            <a:endParaRPr lang="en-GB" dirty="0"/>
          </a:p>
        </p:txBody>
      </p:sp>
      <p:sp>
        <p:nvSpPr>
          <p:cNvPr id="3" name="Content Placeholder 2"/>
          <p:cNvSpPr>
            <a:spLocks noGrp="1"/>
          </p:cNvSpPr>
          <p:nvPr>
            <p:ph idx="1"/>
          </p:nvPr>
        </p:nvSpPr>
        <p:spPr>
          <a:xfrm>
            <a:off x="400050" y="1777675"/>
            <a:ext cx="8348414" cy="3697058"/>
          </a:xfrm>
        </p:spPr>
        <p:txBody>
          <a:bodyPr>
            <a:noAutofit/>
          </a:bodyPr>
          <a:lstStyle/>
          <a:p>
            <a:pPr marL="385763" indent="-385763">
              <a:buFont typeface="+mj-lt"/>
              <a:buAutoNum type="arabicPeriod"/>
            </a:pPr>
            <a:r>
              <a:rPr lang="en-GB" sz="2800" dirty="0" smtClean="0"/>
              <a:t>Overview of the study </a:t>
            </a:r>
            <a:r>
              <a:rPr lang="en-GB" sz="2800" dirty="0" smtClean="0"/>
              <a:t>design</a:t>
            </a:r>
          </a:p>
          <a:p>
            <a:pPr marL="385763" indent="-385763">
              <a:buFont typeface="+mj-lt"/>
              <a:buAutoNum type="arabicPeriod"/>
            </a:pPr>
            <a:endParaRPr lang="en-GB" sz="2800" dirty="0" smtClean="0"/>
          </a:p>
          <a:p>
            <a:pPr marL="385763" indent="-385763">
              <a:buFont typeface="+mj-lt"/>
              <a:buAutoNum type="arabicPeriod"/>
            </a:pPr>
            <a:r>
              <a:rPr lang="en-GB" sz="2800" dirty="0" smtClean="0"/>
              <a:t>Describe and reference (if appropriate) specific data collection protocols / techniques, include specific equipment used</a:t>
            </a:r>
            <a:r>
              <a:rPr lang="en-GB" sz="2800" dirty="0" smtClean="0"/>
              <a:t>.</a:t>
            </a:r>
          </a:p>
          <a:p>
            <a:pPr marL="385763" indent="-385763">
              <a:buFont typeface="+mj-lt"/>
              <a:buAutoNum type="arabicPeriod"/>
            </a:pPr>
            <a:endParaRPr lang="en-GB" sz="2800" dirty="0" smtClean="0"/>
          </a:p>
          <a:p>
            <a:pPr marL="385763" indent="-385763">
              <a:buFont typeface="+mj-lt"/>
              <a:buAutoNum type="arabicPeriod"/>
            </a:pPr>
            <a:r>
              <a:rPr lang="en-GB" sz="2800" dirty="0" smtClean="0"/>
              <a:t>Explain how the results / data will be analysed</a:t>
            </a:r>
            <a:r>
              <a:rPr lang="en-GB" sz="2800" dirty="0" smtClean="0"/>
              <a:t>.</a:t>
            </a:r>
          </a:p>
          <a:p>
            <a:pPr marL="385763" indent="-385763">
              <a:buFont typeface="+mj-lt"/>
              <a:buAutoNum type="arabicPeriod"/>
            </a:pPr>
            <a:endParaRPr lang="en-GB" sz="2800" dirty="0" smtClean="0"/>
          </a:p>
          <a:p>
            <a:pPr marL="385763" indent="-385763">
              <a:buFont typeface="+mj-lt"/>
              <a:buAutoNum type="arabicPeriod"/>
            </a:pPr>
            <a:r>
              <a:rPr lang="en-GB" sz="2800" dirty="0" smtClean="0"/>
              <a:t>Describe potential limitations to data </a:t>
            </a:r>
            <a:r>
              <a:rPr lang="en-GB" sz="2800" dirty="0" smtClean="0"/>
              <a:t>collection.</a:t>
            </a:r>
            <a:endParaRPr lang="en-GB" sz="2800" dirty="0"/>
          </a:p>
        </p:txBody>
      </p:sp>
    </p:spTree>
    <p:extLst>
      <p:ext uri="{BB962C8B-B14F-4D97-AF65-F5344CB8AC3E}">
        <p14:creationId xmlns:p14="http://schemas.microsoft.com/office/powerpoint/2010/main" val="19611193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3658" y="404664"/>
            <a:ext cx="6172200" cy="421556"/>
          </a:xfrm>
        </p:spPr>
        <p:txBody>
          <a:bodyPr>
            <a:normAutofit fontScale="90000"/>
          </a:bodyPr>
          <a:lstStyle/>
          <a:p>
            <a:pPr algn="ctr"/>
            <a:r>
              <a:rPr lang="en-GB" dirty="0" smtClean="0"/>
              <a:t>Results Section</a:t>
            </a:r>
            <a:endParaRPr lang="en-GB" dirty="0"/>
          </a:p>
        </p:txBody>
      </p:sp>
      <p:sp>
        <p:nvSpPr>
          <p:cNvPr id="3" name="Content Placeholder 2"/>
          <p:cNvSpPr>
            <a:spLocks noGrp="1"/>
          </p:cNvSpPr>
          <p:nvPr>
            <p:ph idx="1"/>
          </p:nvPr>
        </p:nvSpPr>
        <p:spPr>
          <a:xfrm>
            <a:off x="320040" y="1737360"/>
            <a:ext cx="7345818" cy="3873330"/>
          </a:xfrm>
        </p:spPr>
        <p:txBody>
          <a:bodyPr>
            <a:normAutofit fontScale="92500" lnSpcReduction="10000"/>
          </a:bodyPr>
          <a:lstStyle/>
          <a:p>
            <a:r>
              <a:rPr lang="en-GB" sz="1800" dirty="0"/>
              <a:t>Introductory context for understanding the results by restating the research problems and research design.</a:t>
            </a:r>
          </a:p>
          <a:p>
            <a:endParaRPr lang="en-GB" sz="1800" dirty="0"/>
          </a:p>
          <a:p>
            <a:r>
              <a:rPr lang="en-GB" sz="1800" dirty="0"/>
              <a:t>Inclusion of appropriately referenced  tables, figures and graphs.</a:t>
            </a:r>
          </a:p>
          <a:p>
            <a:endParaRPr lang="en-GB" sz="1800" dirty="0"/>
          </a:p>
          <a:p>
            <a:r>
              <a:rPr lang="en-GB" sz="1800" dirty="0"/>
              <a:t>Systematic presentation </a:t>
            </a:r>
            <a:r>
              <a:rPr lang="en-GB" sz="1800" dirty="0" smtClean="0"/>
              <a:t>and </a:t>
            </a:r>
            <a:r>
              <a:rPr lang="en-GB" sz="1800" dirty="0"/>
              <a:t>description of the </a:t>
            </a:r>
            <a:r>
              <a:rPr lang="en-GB" sz="1800" dirty="0" smtClean="0"/>
              <a:t>key information </a:t>
            </a:r>
            <a:r>
              <a:rPr lang="en-GB" sz="1800" dirty="0"/>
              <a:t>/data collected referencing key data presented in tables, graphs and figures. </a:t>
            </a:r>
          </a:p>
          <a:p>
            <a:pPr marL="0" indent="0">
              <a:buNone/>
            </a:pPr>
            <a:endParaRPr lang="en-GB" sz="1800" dirty="0"/>
          </a:p>
          <a:p>
            <a:r>
              <a:rPr lang="en-GB" sz="1800" dirty="0" smtClean="0"/>
              <a:t>Thematic </a:t>
            </a:r>
            <a:r>
              <a:rPr lang="en-GB" sz="1800" dirty="0"/>
              <a:t>or ordered presentation and description of the data, starting with that you deem most important.</a:t>
            </a:r>
          </a:p>
          <a:p>
            <a:endParaRPr lang="en-GB" sz="1800" dirty="0"/>
          </a:p>
          <a:p>
            <a:r>
              <a:rPr lang="en-GB" sz="1800" dirty="0"/>
              <a:t>Synthesis of key findings that specifically and directly relate to your research question.</a:t>
            </a:r>
          </a:p>
        </p:txBody>
      </p:sp>
    </p:spTree>
    <p:extLst>
      <p:ext uri="{BB962C8B-B14F-4D97-AF65-F5344CB8AC3E}">
        <p14:creationId xmlns:p14="http://schemas.microsoft.com/office/powerpoint/2010/main" val="14302690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Graphical Data</a:t>
            </a:r>
            <a:endParaRPr lang="en-GB" dirty="0"/>
          </a:p>
        </p:txBody>
      </p:sp>
      <p:sp>
        <p:nvSpPr>
          <p:cNvPr id="3" name="Content Placeholder 2"/>
          <p:cNvSpPr>
            <a:spLocks noGrp="1"/>
          </p:cNvSpPr>
          <p:nvPr>
            <p:ph idx="1"/>
          </p:nvPr>
        </p:nvSpPr>
        <p:spPr/>
        <p:txBody>
          <a:bodyPr/>
          <a:lstStyle/>
          <a:p>
            <a:pPr marL="0" indent="0">
              <a:buNone/>
            </a:pPr>
            <a:r>
              <a:rPr lang="en-GB" dirty="0" smtClean="0"/>
              <a:t>Graphs are described as figures and need a reference and title.</a:t>
            </a:r>
          </a:p>
          <a:p>
            <a:pPr marL="0" indent="0">
              <a:buNone/>
            </a:pPr>
            <a:endParaRPr lang="en-GB" dirty="0"/>
          </a:p>
          <a:p>
            <a:pPr marL="0" indent="0">
              <a:buNone/>
            </a:pPr>
            <a:r>
              <a:rPr lang="en-GB" dirty="0" smtClean="0"/>
              <a:t>The Reference and Title go below the graph.</a:t>
            </a:r>
          </a:p>
          <a:p>
            <a:pPr marL="0" indent="0">
              <a:buNone/>
            </a:pPr>
            <a:endParaRPr lang="en-GB" dirty="0"/>
          </a:p>
          <a:p>
            <a:pPr marL="0" indent="0">
              <a:buNone/>
            </a:pPr>
            <a:r>
              <a:rPr lang="en-GB" i="1" dirty="0" smtClean="0"/>
              <a:t>Figure 1: Angular displacement of knee joint during front squat.</a:t>
            </a:r>
            <a:endParaRPr lang="en-GB" i="1" dirty="0"/>
          </a:p>
        </p:txBody>
      </p:sp>
    </p:spTree>
    <p:extLst>
      <p:ext uri="{BB962C8B-B14F-4D97-AF65-F5344CB8AC3E}">
        <p14:creationId xmlns:p14="http://schemas.microsoft.com/office/powerpoint/2010/main" val="13831841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Results Section</a:t>
            </a:r>
            <a:endParaRPr lang="en-GB" dirty="0"/>
          </a:p>
        </p:txBody>
      </p:sp>
      <p:sp>
        <p:nvSpPr>
          <p:cNvPr id="4" name="Content Placeholder 3"/>
          <p:cNvSpPr>
            <a:spLocks noGrp="1"/>
          </p:cNvSpPr>
          <p:nvPr>
            <p:ph sz="half" idx="1"/>
          </p:nvPr>
        </p:nvSpPr>
        <p:spPr>
          <a:xfrm>
            <a:off x="354330" y="2078851"/>
            <a:ext cx="4117416" cy="3394472"/>
          </a:xfrm>
        </p:spPr>
        <p:txBody>
          <a:bodyPr>
            <a:normAutofit fontScale="85000" lnSpcReduction="20000"/>
          </a:bodyPr>
          <a:lstStyle/>
          <a:p>
            <a:pPr marL="0" indent="0" algn="ctr">
              <a:buNone/>
            </a:pPr>
            <a:r>
              <a:rPr lang="en-GB" dirty="0" smtClean="0"/>
              <a:t>Try to Avoid</a:t>
            </a:r>
          </a:p>
          <a:p>
            <a:pPr marL="0" indent="0">
              <a:buNone/>
            </a:pPr>
            <a:endParaRPr lang="en-GB" sz="3300" dirty="0"/>
          </a:p>
          <a:p>
            <a:r>
              <a:rPr lang="en-GB" sz="2100" dirty="0"/>
              <a:t>Discussing or interpreting results</a:t>
            </a:r>
          </a:p>
          <a:p>
            <a:r>
              <a:rPr lang="en-GB" sz="2100" dirty="0"/>
              <a:t>Reporting background information to explain the data</a:t>
            </a:r>
          </a:p>
          <a:p>
            <a:r>
              <a:rPr lang="en-GB" sz="2100" dirty="0"/>
              <a:t>Ignoring negative results</a:t>
            </a:r>
          </a:p>
          <a:p>
            <a:r>
              <a:rPr lang="en-GB" sz="2100" dirty="0"/>
              <a:t>Including raw or intermediary data</a:t>
            </a:r>
          </a:p>
          <a:p>
            <a:r>
              <a:rPr lang="en-GB" sz="2100" dirty="0"/>
              <a:t>Confusing tables, figures or graphs.</a:t>
            </a:r>
          </a:p>
          <a:p>
            <a:r>
              <a:rPr lang="en-GB" sz="2100" dirty="0"/>
              <a:t>Unlabelled or referenced tables, figures or graphs.</a:t>
            </a:r>
          </a:p>
          <a:p>
            <a:r>
              <a:rPr lang="en-GB" sz="2100" dirty="0"/>
              <a:t>Starting the section with tables, figures or graphs.</a:t>
            </a:r>
          </a:p>
        </p:txBody>
      </p:sp>
      <p:sp>
        <p:nvSpPr>
          <p:cNvPr id="5" name="Content Placeholder 4"/>
          <p:cNvSpPr>
            <a:spLocks noGrp="1"/>
          </p:cNvSpPr>
          <p:nvPr>
            <p:ph sz="half" idx="2"/>
          </p:nvPr>
        </p:nvSpPr>
        <p:spPr>
          <a:xfrm>
            <a:off x="4629150" y="2078851"/>
            <a:ext cx="4400550" cy="3411122"/>
          </a:xfrm>
        </p:spPr>
        <p:txBody>
          <a:bodyPr>
            <a:normAutofit fontScale="85000" lnSpcReduction="20000"/>
          </a:bodyPr>
          <a:lstStyle/>
          <a:p>
            <a:pPr marL="0" indent="0" algn="ctr">
              <a:buNone/>
            </a:pPr>
            <a:r>
              <a:rPr lang="en-GB" dirty="0" smtClean="0"/>
              <a:t>Try to</a:t>
            </a:r>
            <a:endParaRPr lang="en-GB" dirty="0"/>
          </a:p>
          <a:p>
            <a:pPr marL="0" indent="0">
              <a:buNone/>
            </a:pPr>
            <a:endParaRPr lang="en-GB" dirty="0" smtClean="0"/>
          </a:p>
          <a:p>
            <a:r>
              <a:rPr lang="en-GB" sz="1900" dirty="0" smtClean="0"/>
              <a:t>Be factual and concise</a:t>
            </a:r>
          </a:p>
          <a:p>
            <a:r>
              <a:rPr lang="en-GB" sz="1900" dirty="0" smtClean="0"/>
              <a:t>Refer to all tables, figures or graphs.</a:t>
            </a:r>
          </a:p>
          <a:p>
            <a:r>
              <a:rPr lang="en-GB" sz="1900" dirty="0" smtClean="0"/>
              <a:t>Group finding in themes and order of importance.</a:t>
            </a:r>
          </a:p>
          <a:p>
            <a:endParaRPr lang="en-GB" dirty="0" smtClean="0"/>
          </a:p>
          <a:p>
            <a:pPr marL="0" indent="0">
              <a:buNone/>
            </a:pPr>
            <a:endParaRPr lang="en-GB" dirty="0"/>
          </a:p>
        </p:txBody>
      </p:sp>
    </p:spTree>
    <p:extLst>
      <p:ext uri="{BB962C8B-B14F-4D97-AF65-F5344CB8AC3E}">
        <p14:creationId xmlns:p14="http://schemas.microsoft.com/office/powerpoint/2010/main" val="232616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1063228"/>
            <a:ext cx="6172200" cy="421556"/>
          </a:xfrm>
        </p:spPr>
        <p:txBody>
          <a:bodyPr>
            <a:normAutofit fontScale="90000"/>
          </a:bodyPr>
          <a:lstStyle/>
          <a:p>
            <a:pPr algn="ctr"/>
            <a:r>
              <a:rPr lang="en-GB" dirty="0" smtClean="0"/>
              <a:t>Discussion Section</a:t>
            </a:r>
            <a:endParaRPr lang="en-GB" dirty="0"/>
          </a:p>
        </p:txBody>
      </p:sp>
      <p:sp>
        <p:nvSpPr>
          <p:cNvPr id="3" name="Content Placeholder 2"/>
          <p:cNvSpPr>
            <a:spLocks noGrp="1"/>
          </p:cNvSpPr>
          <p:nvPr>
            <p:ph idx="1"/>
          </p:nvPr>
        </p:nvSpPr>
        <p:spPr>
          <a:xfrm>
            <a:off x="342900" y="1646802"/>
            <a:ext cx="8423910" cy="4212468"/>
          </a:xfrm>
        </p:spPr>
        <p:txBody>
          <a:bodyPr>
            <a:normAutofit fontScale="77500" lnSpcReduction="20000"/>
          </a:bodyPr>
          <a:lstStyle/>
          <a:p>
            <a:pPr marL="0" indent="0">
              <a:buNone/>
            </a:pPr>
            <a:r>
              <a:rPr lang="en-GB" dirty="0" smtClean="0"/>
              <a:t>Explain and discuss </a:t>
            </a:r>
            <a:r>
              <a:rPr lang="en-GB" dirty="0" smtClean="0"/>
              <a:t>each </a:t>
            </a:r>
            <a:r>
              <a:rPr lang="en-GB" dirty="0"/>
              <a:t>major finding/result </a:t>
            </a:r>
            <a:r>
              <a:rPr lang="en-GB" dirty="0" smtClean="0"/>
              <a:t>as they relate to your research question.</a:t>
            </a:r>
            <a:endParaRPr lang="en-GB" dirty="0" smtClean="0"/>
          </a:p>
          <a:p>
            <a:pPr marL="0" indent="0">
              <a:buNone/>
            </a:pPr>
            <a:endParaRPr lang="en-GB" dirty="0"/>
          </a:p>
          <a:p>
            <a:pPr marL="300038" lvl="1" indent="0" algn="ctr">
              <a:buNone/>
            </a:pPr>
            <a:r>
              <a:rPr lang="en-GB" dirty="0" smtClean="0">
                <a:solidFill>
                  <a:srgbClr val="FF0000"/>
                </a:solidFill>
              </a:rPr>
              <a:t>The </a:t>
            </a:r>
            <a:r>
              <a:rPr lang="en-GB" dirty="0">
                <a:solidFill>
                  <a:srgbClr val="FF0000"/>
                </a:solidFill>
              </a:rPr>
              <a:t>sequencing of providing this </a:t>
            </a:r>
            <a:r>
              <a:rPr lang="en-GB" dirty="0" smtClean="0">
                <a:solidFill>
                  <a:srgbClr val="FF0000"/>
                </a:solidFill>
              </a:rPr>
              <a:t>information is </a:t>
            </a:r>
            <a:r>
              <a:rPr lang="en-GB" dirty="0">
                <a:solidFill>
                  <a:srgbClr val="FF0000"/>
                </a:solidFill>
              </a:rPr>
              <a:t>important; first state the answer, then the relevant results, then cite the work </a:t>
            </a:r>
            <a:r>
              <a:rPr lang="en-GB" dirty="0" smtClean="0">
                <a:solidFill>
                  <a:srgbClr val="FF0000"/>
                </a:solidFill>
              </a:rPr>
              <a:t>of others</a:t>
            </a:r>
            <a:r>
              <a:rPr lang="en-GB" dirty="0">
                <a:solidFill>
                  <a:srgbClr val="FF0000"/>
                </a:solidFill>
              </a:rPr>
              <a:t>. If necessary, point the reader to a figure or table to enhance the “story”.</a:t>
            </a:r>
          </a:p>
          <a:p>
            <a:pPr marL="0" indent="0">
              <a:buNone/>
            </a:pPr>
            <a:r>
              <a:rPr lang="en-GB" dirty="0"/>
              <a:t> </a:t>
            </a:r>
          </a:p>
          <a:p>
            <a:pPr marL="0" indent="0">
              <a:buNone/>
            </a:pPr>
            <a:r>
              <a:rPr lang="en-GB" dirty="0" smtClean="0"/>
              <a:t>Discuss </a:t>
            </a:r>
            <a:r>
              <a:rPr lang="en-GB" dirty="0"/>
              <a:t>and evaluate </a:t>
            </a:r>
            <a:r>
              <a:rPr lang="en-GB" dirty="0" smtClean="0"/>
              <a:t>conflicting or unexpected data. </a:t>
            </a:r>
            <a:endParaRPr lang="en-GB" dirty="0"/>
          </a:p>
          <a:p>
            <a:pPr marL="0" indent="0">
              <a:buNone/>
            </a:pPr>
            <a:r>
              <a:rPr lang="en-GB" dirty="0"/>
              <a:t> </a:t>
            </a:r>
          </a:p>
          <a:p>
            <a:pPr marL="0" indent="0">
              <a:buNone/>
            </a:pPr>
            <a:r>
              <a:rPr lang="en-GB" dirty="0" smtClean="0">
                <a:solidFill>
                  <a:srgbClr val="00B050"/>
                </a:solidFill>
              </a:rPr>
              <a:t>Describe and justify advice and recommendations for training and performance.</a:t>
            </a:r>
            <a:endParaRPr lang="en-GB" dirty="0">
              <a:solidFill>
                <a:srgbClr val="00B050"/>
              </a:solidFill>
            </a:endParaRPr>
          </a:p>
        </p:txBody>
      </p:sp>
    </p:spTree>
    <p:extLst>
      <p:ext uri="{BB962C8B-B14F-4D97-AF65-F5344CB8AC3E}">
        <p14:creationId xmlns:p14="http://schemas.microsoft.com/office/powerpoint/2010/main" val="38270789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Conclusions</a:t>
            </a:r>
            <a:endParaRPr lang="en-GB" dirty="0"/>
          </a:p>
        </p:txBody>
      </p:sp>
      <p:sp>
        <p:nvSpPr>
          <p:cNvPr id="3" name="Content Placeholder 2"/>
          <p:cNvSpPr>
            <a:spLocks noGrp="1"/>
          </p:cNvSpPr>
          <p:nvPr>
            <p:ph idx="1"/>
          </p:nvPr>
        </p:nvSpPr>
        <p:spPr/>
        <p:txBody>
          <a:bodyPr/>
          <a:lstStyle/>
          <a:p>
            <a:pPr marL="0" indent="0" algn="ctr">
              <a:buNone/>
            </a:pPr>
            <a:r>
              <a:rPr lang="en-GB" dirty="0" smtClean="0">
                <a:solidFill>
                  <a:srgbClr val="FF0000"/>
                </a:solidFill>
              </a:rPr>
              <a:t>Provides the reader with a clear and concise answer to the research question.</a:t>
            </a:r>
          </a:p>
          <a:p>
            <a:pPr marL="0" indent="0">
              <a:buNone/>
            </a:pPr>
            <a:endParaRPr lang="en-GB" dirty="0">
              <a:solidFill>
                <a:srgbClr val="FF0000"/>
              </a:solidFill>
            </a:endParaRPr>
          </a:p>
          <a:p>
            <a:pPr marL="0" indent="0">
              <a:buNone/>
            </a:pPr>
            <a:r>
              <a:rPr lang="en-GB" sz="1800" dirty="0"/>
              <a:t>The key finding/s but no data.</a:t>
            </a:r>
          </a:p>
          <a:p>
            <a:pPr marL="0" indent="0">
              <a:buNone/>
            </a:pPr>
            <a:endParaRPr lang="en-GB" sz="1800" dirty="0"/>
          </a:p>
          <a:p>
            <a:pPr marL="0" indent="0">
              <a:buNone/>
            </a:pPr>
            <a:r>
              <a:rPr lang="en-GB" sz="1800" dirty="0"/>
              <a:t>The key meaning and implications but no new information</a:t>
            </a:r>
          </a:p>
          <a:p>
            <a:pPr marL="0" indent="0">
              <a:buNone/>
            </a:pPr>
            <a:endParaRPr lang="en-GB" sz="1800" dirty="0"/>
          </a:p>
          <a:p>
            <a:pPr marL="0" indent="0">
              <a:buNone/>
            </a:pPr>
            <a:r>
              <a:rPr lang="en-GB" sz="1800" dirty="0"/>
              <a:t>The importance of your research</a:t>
            </a:r>
          </a:p>
        </p:txBody>
      </p:sp>
    </p:spTree>
    <p:extLst>
      <p:ext uri="{BB962C8B-B14F-4D97-AF65-F5344CB8AC3E}">
        <p14:creationId xmlns:p14="http://schemas.microsoft.com/office/powerpoint/2010/main" val="3079246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4" name="Content Placeholder 3"/>
          <p:cNvSpPr>
            <a:spLocks noGrp="1"/>
          </p:cNvSpPr>
          <p:nvPr>
            <p:ph sz="half" idx="2"/>
          </p:nvPr>
        </p:nvSpPr>
        <p:spPr>
          <a:xfrm>
            <a:off x="1385646" y="2057401"/>
            <a:ext cx="6272454" cy="3394472"/>
          </a:xfrm>
        </p:spPr>
        <p:txBody>
          <a:bodyPr/>
          <a:lstStyle/>
          <a:p>
            <a:pPr marL="0" indent="0">
              <a:buNone/>
            </a:pPr>
            <a:r>
              <a:rPr lang="en-GB" dirty="0" smtClean="0"/>
              <a:t>Use the SHOE referencing </a:t>
            </a:r>
            <a:r>
              <a:rPr lang="en-GB" dirty="0" smtClean="0"/>
              <a:t>guide – try to get between 5 and 10.</a:t>
            </a:r>
            <a:endParaRPr lang="en-GB" dirty="0" smtClean="0"/>
          </a:p>
          <a:p>
            <a:pPr marL="0" indent="0">
              <a:buNone/>
            </a:pPr>
            <a:endParaRPr lang="en-GB" dirty="0"/>
          </a:p>
          <a:p>
            <a:pPr marL="0" indent="0">
              <a:buNone/>
            </a:pPr>
            <a:r>
              <a:rPr lang="en-GB" dirty="0" smtClean="0"/>
              <a:t>Cite them right.</a:t>
            </a:r>
            <a:endParaRPr lang="en-GB" dirty="0"/>
          </a:p>
        </p:txBody>
      </p:sp>
    </p:spTree>
    <p:extLst>
      <p:ext uri="{BB962C8B-B14F-4D97-AF65-F5344CB8AC3E}">
        <p14:creationId xmlns:p14="http://schemas.microsoft.com/office/powerpoint/2010/main" val="2299223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1063228"/>
            <a:ext cx="6172200" cy="529568"/>
          </a:xfrm>
        </p:spPr>
        <p:txBody>
          <a:bodyPr>
            <a:normAutofit fontScale="90000"/>
          </a:bodyPr>
          <a:lstStyle/>
          <a:p>
            <a:pPr algn="ctr"/>
            <a:r>
              <a:rPr lang="en-GB" dirty="0" smtClean="0"/>
              <a:t>Writing Style</a:t>
            </a:r>
            <a:endParaRPr lang="en-GB" dirty="0"/>
          </a:p>
        </p:txBody>
      </p:sp>
      <p:sp>
        <p:nvSpPr>
          <p:cNvPr id="3" name="Content Placeholder 2"/>
          <p:cNvSpPr>
            <a:spLocks noGrp="1"/>
          </p:cNvSpPr>
          <p:nvPr>
            <p:ph idx="1"/>
          </p:nvPr>
        </p:nvSpPr>
        <p:spPr>
          <a:xfrm>
            <a:off x="611560" y="1844824"/>
            <a:ext cx="8208912" cy="4896544"/>
          </a:xfrm>
        </p:spPr>
        <p:txBody>
          <a:bodyPr>
            <a:normAutofit fontScale="62500" lnSpcReduction="20000"/>
          </a:bodyPr>
          <a:lstStyle/>
          <a:p>
            <a:pPr marL="385763" indent="-385763">
              <a:buFont typeface="+mj-lt"/>
              <a:buAutoNum type="arabicPeriod"/>
            </a:pPr>
            <a:r>
              <a:rPr lang="en-GB" dirty="0">
                <a:solidFill>
                  <a:srgbClr val="FF0000"/>
                </a:solidFill>
              </a:rPr>
              <a:t>Abstract--past tense </a:t>
            </a:r>
            <a:r>
              <a:rPr lang="en-GB" dirty="0" smtClean="0"/>
              <a:t>[a </a:t>
            </a:r>
            <a:r>
              <a:rPr lang="en-GB" dirty="0"/>
              <a:t>summary description of what I did</a:t>
            </a:r>
            <a:r>
              <a:rPr lang="en-GB" dirty="0" smtClean="0"/>
              <a:t>]</a:t>
            </a:r>
          </a:p>
          <a:p>
            <a:pPr marL="385763" indent="-385763">
              <a:buFont typeface="+mj-lt"/>
              <a:buAutoNum type="arabicPeriod"/>
            </a:pPr>
            <a:endParaRPr lang="en-GB" dirty="0"/>
          </a:p>
          <a:p>
            <a:pPr marL="385763" indent="-385763">
              <a:buFont typeface="+mj-lt"/>
              <a:buAutoNum type="arabicPeriod"/>
            </a:pPr>
            <a:r>
              <a:rPr lang="en-GB" dirty="0">
                <a:solidFill>
                  <a:srgbClr val="00B0F0"/>
                </a:solidFill>
              </a:rPr>
              <a:t>Introduction--present tense </a:t>
            </a:r>
            <a:r>
              <a:rPr lang="en-GB" dirty="0"/>
              <a:t>[I am describing the study to you now</a:t>
            </a:r>
            <a:r>
              <a:rPr lang="en-GB" dirty="0" smtClean="0"/>
              <a:t>]</a:t>
            </a:r>
          </a:p>
          <a:p>
            <a:pPr marL="385763" indent="-385763">
              <a:buFont typeface="+mj-lt"/>
              <a:buAutoNum type="arabicPeriod"/>
            </a:pPr>
            <a:endParaRPr lang="en-GB" dirty="0"/>
          </a:p>
          <a:p>
            <a:pPr marL="385763" indent="-385763">
              <a:buFont typeface="+mj-lt"/>
              <a:buAutoNum type="arabicPeriod"/>
            </a:pPr>
            <a:r>
              <a:rPr lang="en-GB" dirty="0">
                <a:solidFill>
                  <a:srgbClr val="FF0000"/>
                </a:solidFill>
              </a:rPr>
              <a:t>Literature Review--past tense </a:t>
            </a:r>
            <a:r>
              <a:rPr lang="en-GB" dirty="0"/>
              <a:t>[the studies you are reviewing have already been written</a:t>
            </a:r>
            <a:r>
              <a:rPr lang="en-GB" dirty="0" smtClean="0"/>
              <a:t>]</a:t>
            </a:r>
          </a:p>
          <a:p>
            <a:pPr marL="385763" indent="-385763">
              <a:buFont typeface="+mj-lt"/>
              <a:buAutoNum type="arabicPeriod"/>
            </a:pPr>
            <a:endParaRPr lang="en-GB" dirty="0"/>
          </a:p>
          <a:p>
            <a:pPr marL="385763" indent="-385763">
              <a:buFont typeface="+mj-lt"/>
              <a:buAutoNum type="arabicPeriod"/>
            </a:pPr>
            <a:r>
              <a:rPr lang="en-GB" dirty="0">
                <a:solidFill>
                  <a:srgbClr val="FF0000"/>
                </a:solidFill>
              </a:rPr>
              <a:t>Methodology--past tense </a:t>
            </a:r>
            <a:r>
              <a:rPr lang="en-GB" dirty="0"/>
              <a:t>[the way that you gathered and synthesized data has already happened, otherwise, how could you write your paper</a:t>
            </a:r>
            <a:r>
              <a:rPr lang="en-GB" dirty="0" smtClean="0"/>
              <a:t>?]</a:t>
            </a:r>
          </a:p>
          <a:p>
            <a:pPr marL="385763" indent="-385763">
              <a:buFont typeface="+mj-lt"/>
              <a:buAutoNum type="arabicPeriod"/>
            </a:pPr>
            <a:endParaRPr lang="en-GB" dirty="0"/>
          </a:p>
          <a:p>
            <a:pPr marL="385763" indent="-385763">
              <a:buFont typeface="+mj-lt"/>
              <a:buAutoNum type="arabicPeriod"/>
            </a:pPr>
            <a:r>
              <a:rPr lang="en-GB" dirty="0">
                <a:solidFill>
                  <a:srgbClr val="FF0000"/>
                </a:solidFill>
              </a:rPr>
              <a:t>Results--past tense </a:t>
            </a:r>
            <a:r>
              <a:rPr lang="en-GB" dirty="0"/>
              <a:t>[the findings have already been discovered</a:t>
            </a:r>
            <a:r>
              <a:rPr lang="en-GB" dirty="0" smtClean="0"/>
              <a:t>]</a:t>
            </a:r>
          </a:p>
          <a:p>
            <a:pPr marL="385763" indent="-385763">
              <a:buFont typeface="+mj-lt"/>
              <a:buAutoNum type="arabicPeriod"/>
            </a:pPr>
            <a:endParaRPr lang="en-GB" dirty="0"/>
          </a:p>
          <a:p>
            <a:pPr marL="385763" indent="-385763">
              <a:buFont typeface="+mj-lt"/>
              <a:buAutoNum type="arabicPeriod"/>
            </a:pPr>
            <a:r>
              <a:rPr lang="en-GB" dirty="0">
                <a:solidFill>
                  <a:srgbClr val="00B0F0"/>
                </a:solidFill>
              </a:rPr>
              <a:t>Discussion--present tense </a:t>
            </a:r>
            <a:r>
              <a:rPr lang="en-GB" dirty="0"/>
              <a:t>[I am talking to you now about how I interpreted the findings</a:t>
            </a:r>
            <a:r>
              <a:rPr lang="en-GB" dirty="0" smtClean="0"/>
              <a:t>]</a:t>
            </a:r>
          </a:p>
          <a:p>
            <a:pPr marL="385763" indent="-385763">
              <a:buFont typeface="+mj-lt"/>
              <a:buAutoNum type="arabicPeriod"/>
            </a:pPr>
            <a:endParaRPr lang="en-GB" dirty="0"/>
          </a:p>
          <a:p>
            <a:pPr marL="385763" indent="-385763">
              <a:buFont typeface="+mj-lt"/>
              <a:buAutoNum type="arabicPeriod"/>
            </a:pPr>
            <a:r>
              <a:rPr lang="en-GB" dirty="0">
                <a:solidFill>
                  <a:srgbClr val="00B0F0"/>
                </a:solidFill>
              </a:rPr>
              <a:t>Conclusion--present tense </a:t>
            </a:r>
            <a:r>
              <a:rPr lang="en-GB" dirty="0"/>
              <a:t>[I am summarizing the study for you now</a:t>
            </a:r>
            <a:r>
              <a:rPr lang="en-GB" dirty="0" smtClean="0"/>
              <a:t>]</a:t>
            </a:r>
          </a:p>
          <a:p>
            <a:pPr marL="385763" indent="-385763">
              <a:buFont typeface="+mj-lt"/>
              <a:buAutoNum type="arabicPeriod"/>
            </a:pPr>
            <a:endParaRPr lang="en-GB" dirty="0" smtClean="0"/>
          </a:p>
          <a:p>
            <a:pPr marL="0" indent="0">
              <a:buNone/>
            </a:pPr>
            <a:endParaRPr lang="en-GB" dirty="0"/>
          </a:p>
        </p:txBody>
      </p:sp>
    </p:spTree>
    <p:extLst>
      <p:ext uri="{BB962C8B-B14F-4D97-AF65-F5344CB8AC3E}">
        <p14:creationId xmlns:p14="http://schemas.microsoft.com/office/powerpoint/2010/main" val="35151966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GB" dirty="0" smtClean="0"/>
              <a:t>Finalising the article</a:t>
            </a:r>
            <a:endParaRPr lang="en-GB" dirty="0"/>
          </a:p>
        </p:txBody>
      </p:sp>
      <p:sp>
        <p:nvSpPr>
          <p:cNvPr id="6" name="Content Placeholder 5"/>
          <p:cNvSpPr>
            <a:spLocks noGrp="1"/>
          </p:cNvSpPr>
          <p:nvPr>
            <p:ph idx="1"/>
          </p:nvPr>
        </p:nvSpPr>
        <p:spPr/>
        <p:txBody>
          <a:bodyPr>
            <a:normAutofit fontScale="92500" lnSpcReduction="10000"/>
          </a:bodyPr>
          <a:lstStyle/>
          <a:p>
            <a:pPr marL="0" indent="0" algn="ctr">
              <a:buNone/>
            </a:pPr>
            <a:r>
              <a:rPr lang="en-GB" sz="1800" dirty="0"/>
              <a:t>Having completed the writing leave for a bit</a:t>
            </a:r>
          </a:p>
          <a:p>
            <a:pPr marL="0" indent="0">
              <a:buNone/>
            </a:pPr>
            <a:endParaRPr lang="en-GB" sz="1800" dirty="0"/>
          </a:p>
          <a:p>
            <a:pPr marL="0" indent="0" algn="ctr">
              <a:buNone/>
            </a:pPr>
            <a:r>
              <a:rPr lang="en-GB" sz="1800" dirty="0"/>
              <a:t>Then</a:t>
            </a:r>
          </a:p>
          <a:p>
            <a:pPr marL="0" indent="0">
              <a:buNone/>
            </a:pPr>
            <a:endParaRPr lang="en-GB" sz="1800" dirty="0"/>
          </a:p>
          <a:p>
            <a:pPr marL="0" indent="0">
              <a:buNone/>
            </a:pPr>
            <a:r>
              <a:rPr lang="en-GB" sz="1800" dirty="0"/>
              <a:t>Re-read for clarity and succinctness and amend the order, structure and flow of your article </a:t>
            </a:r>
          </a:p>
          <a:p>
            <a:pPr marL="0" indent="0" algn="ctr">
              <a:buNone/>
            </a:pPr>
            <a:r>
              <a:rPr lang="en-GB" sz="1350" dirty="0">
                <a:solidFill>
                  <a:srgbClr val="FF0000"/>
                </a:solidFill>
              </a:rPr>
              <a:t>(don’t worry about grammar and spelling yet</a:t>
            </a:r>
            <a:r>
              <a:rPr lang="en-GB" sz="1800" dirty="0">
                <a:solidFill>
                  <a:srgbClr val="FF0000"/>
                </a:solidFill>
              </a:rPr>
              <a:t>!)</a:t>
            </a:r>
          </a:p>
          <a:p>
            <a:pPr marL="0" indent="0">
              <a:buNone/>
            </a:pPr>
            <a:endParaRPr lang="en-GB" sz="1800" dirty="0"/>
          </a:p>
          <a:p>
            <a:pPr marL="0" indent="0">
              <a:buNone/>
            </a:pPr>
            <a:r>
              <a:rPr lang="en-GB" dirty="0"/>
              <a:t>Eliminate unnecessary words, tables </a:t>
            </a:r>
            <a:r>
              <a:rPr lang="en-GB" dirty="0" err="1"/>
              <a:t>etc</a:t>
            </a:r>
            <a:endParaRPr lang="en-GB" dirty="0"/>
          </a:p>
          <a:p>
            <a:pPr marL="0" indent="0">
              <a:buNone/>
            </a:pPr>
            <a:endParaRPr lang="en-GB" dirty="0"/>
          </a:p>
          <a:p>
            <a:pPr marL="0" indent="0" algn="ctr">
              <a:buNone/>
            </a:pPr>
            <a:r>
              <a:rPr lang="en-GB" dirty="0"/>
              <a:t>	</a:t>
            </a:r>
            <a:r>
              <a:rPr lang="en-GB" dirty="0">
                <a:solidFill>
                  <a:srgbClr val="FF0000"/>
                </a:solidFill>
              </a:rPr>
              <a:t>Simplify writing style and terminology – big words aren’t always better, they are often confusing resulting in the reading not following the article.</a:t>
            </a:r>
          </a:p>
          <a:p>
            <a:pPr marL="0" indent="0" algn="ctr">
              <a:buNone/>
            </a:pPr>
            <a:endParaRPr lang="en-GB" dirty="0">
              <a:solidFill>
                <a:srgbClr val="FF0000"/>
              </a:solidFill>
            </a:endParaRPr>
          </a:p>
          <a:p>
            <a:pPr marL="0" indent="0">
              <a:buNone/>
            </a:pPr>
            <a:endParaRPr lang="en-GB" dirty="0"/>
          </a:p>
          <a:p>
            <a:pPr marL="0" indent="0">
              <a:buNone/>
            </a:pPr>
            <a:endParaRPr lang="en-GB" dirty="0"/>
          </a:p>
          <a:p>
            <a:pPr marL="0" indent="0">
              <a:buNone/>
            </a:pPr>
            <a:endParaRPr lang="en-GB" dirty="0"/>
          </a:p>
          <a:p>
            <a:pPr marL="0" indent="0" algn="ctr">
              <a:buNone/>
            </a:pPr>
            <a:endParaRPr lang="en-GB" dirty="0"/>
          </a:p>
        </p:txBody>
      </p:sp>
    </p:spTree>
    <p:extLst>
      <p:ext uri="{BB962C8B-B14F-4D97-AF65-F5344CB8AC3E}">
        <p14:creationId xmlns:p14="http://schemas.microsoft.com/office/powerpoint/2010/main" val="24169431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Proof reading</a:t>
            </a:r>
            <a:endParaRPr lang="en-GB" dirty="0"/>
          </a:p>
        </p:txBody>
      </p:sp>
      <p:sp>
        <p:nvSpPr>
          <p:cNvPr id="6" name="Content Placeholder 5"/>
          <p:cNvSpPr>
            <a:spLocks noGrp="1"/>
          </p:cNvSpPr>
          <p:nvPr>
            <p:ph idx="1"/>
          </p:nvPr>
        </p:nvSpPr>
        <p:spPr/>
        <p:txBody>
          <a:bodyPr>
            <a:normAutofit/>
          </a:bodyPr>
          <a:lstStyle/>
          <a:p>
            <a:pPr marL="0" indent="0">
              <a:buNone/>
            </a:pPr>
            <a:r>
              <a:rPr lang="en-GB" dirty="0" smtClean="0"/>
              <a:t>Finish the article in terms of sense and context</a:t>
            </a:r>
          </a:p>
          <a:p>
            <a:pPr marL="0" indent="0">
              <a:buNone/>
            </a:pPr>
            <a:endParaRPr lang="en-GB" dirty="0"/>
          </a:p>
          <a:p>
            <a:pPr marL="0" indent="0">
              <a:buNone/>
            </a:pPr>
            <a:r>
              <a:rPr lang="en-GB" dirty="0" smtClean="0"/>
              <a:t>Check </a:t>
            </a:r>
            <a:r>
              <a:rPr lang="en-GB" dirty="0" smtClean="0"/>
              <a:t>for errors;</a:t>
            </a:r>
          </a:p>
          <a:p>
            <a:pPr marL="0" indent="0">
              <a:buNone/>
            </a:pPr>
            <a:endParaRPr lang="en-GB" dirty="0" smtClean="0"/>
          </a:p>
          <a:p>
            <a:r>
              <a:rPr lang="en-GB" dirty="0" smtClean="0"/>
              <a:t>Grammar</a:t>
            </a:r>
          </a:p>
          <a:p>
            <a:r>
              <a:rPr lang="en-GB" dirty="0" smtClean="0"/>
              <a:t>Spelling</a:t>
            </a:r>
          </a:p>
          <a:p>
            <a:r>
              <a:rPr lang="en-GB" dirty="0" smtClean="0"/>
              <a:t>References</a:t>
            </a:r>
          </a:p>
          <a:p>
            <a:pPr marL="0" indent="0">
              <a:buNone/>
            </a:pPr>
            <a:endParaRPr lang="en-GB" dirty="0"/>
          </a:p>
        </p:txBody>
      </p:sp>
    </p:spTree>
    <p:extLst>
      <p:ext uri="{BB962C8B-B14F-4D97-AF65-F5344CB8AC3E}">
        <p14:creationId xmlns:p14="http://schemas.microsoft.com/office/powerpoint/2010/main" val="2236872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471</TotalTime>
  <Words>1339</Words>
  <Application>Microsoft Office PowerPoint</Application>
  <PresentationFormat>On-screen Show (4:3)</PresentationFormat>
  <Paragraphs>299</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Cambria Math</vt:lpstr>
      <vt:lpstr>MS Minngs</vt:lpstr>
      <vt:lpstr>Times New Roman</vt:lpstr>
      <vt:lpstr>Office Theme</vt:lpstr>
      <vt:lpstr>Assignment Support</vt:lpstr>
      <vt:lpstr>Kinesiological Analysis</vt:lpstr>
      <vt:lpstr>Movement Analysis</vt:lpstr>
      <vt:lpstr>Kinesiological Analysis</vt:lpstr>
      <vt:lpstr>Describing Movements</vt:lpstr>
      <vt:lpstr>Describing the Movement</vt:lpstr>
      <vt:lpstr>Defining performance</vt:lpstr>
      <vt:lpstr>Determining Kinematics</vt:lpstr>
      <vt:lpstr> Displacement</vt:lpstr>
      <vt:lpstr>Speed and Velocity</vt:lpstr>
      <vt:lpstr>Acceleration</vt:lpstr>
      <vt:lpstr>Analysing Performance</vt:lpstr>
      <vt:lpstr>Speed</vt:lpstr>
      <vt:lpstr>Acceleration</vt:lpstr>
      <vt:lpstr>Analysing the data</vt:lpstr>
      <vt:lpstr>Writing the Report</vt:lpstr>
      <vt:lpstr>Abstract</vt:lpstr>
      <vt:lpstr>Introduction/ Literature review</vt:lpstr>
      <vt:lpstr>Method Section</vt:lpstr>
      <vt:lpstr>Results Section</vt:lpstr>
      <vt:lpstr>Graphical Data</vt:lpstr>
      <vt:lpstr>Results Section</vt:lpstr>
      <vt:lpstr>Discussion Section</vt:lpstr>
      <vt:lpstr>Conclusions</vt:lpstr>
      <vt:lpstr>References</vt:lpstr>
      <vt:lpstr>Writing Style</vt:lpstr>
      <vt:lpstr>Finalising the article</vt:lpstr>
      <vt:lpstr>Proof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Linear Displacement</dc:title>
  <dc:creator>Administrator</dc:creator>
  <cp:lastModifiedBy>David Gardner</cp:lastModifiedBy>
  <cp:revision>34</cp:revision>
  <dcterms:created xsi:type="dcterms:W3CDTF">2016-02-24T10:36:57Z</dcterms:created>
  <dcterms:modified xsi:type="dcterms:W3CDTF">2020-10-22T20:02:46Z</dcterms:modified>
</cp:coreProperties>
</file>