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53"/>
  </p:notes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5" r:id="rId20"/>
    <p:sldId id="274"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6" r:id="rId41"/>
    <p:sldId id="298" r:id="rId42"/>
    <p:sldId id="299" r:id="rId43"/>
    <p:sldId id="300" r:id="rId44"/>
    <p:sldId id="303" r:id="rId45"/>
    <p:sldId id="302" r:id="rId46"/>
    <p:sldId id="304" r:id="rId47"/>
    <p:sldId id="306" r:id="rId48"/>
    <p:sldId id="309" r:id="rId49"/>
    <p:sldId id="307" r:id="rId50"/>
    <p:sldId id="305" r:id="rId51"/>
    <p:sldId id="308"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beel Masih" initials="NM" lastIdx="1" clrIdx="0">
    <p:extLst>
      <p:ext uri="{19B8F6BF-5375-455C-9EA6-DF929625EA0E}">
        <p15:presenceInfo xmlns:p15="http://schemas.microsoft.com/office/powerpoint/2012/main" userId="S::n.masih@uwtsd.ac.uk::3b4867f3-4bea-4354-93d5-4848f7105c6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4" autoAdjust="0"/>
    <p:restoredTop sz="67445"/>
  </p:normalViewPr>
  <p:slideViewPr>
    <p:cSldViewPr snapToGrid="0">
      <p:cViewPr>
        <p:scale>
          <a:sx n="80" d="100"/>
          <a:sy n="80" d="100"/>
        </p:scale>
        <p:origin x="344"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F90309-0784-7047-8DC9-2A1351793FD0}" type="datetimeFigureOut">
              <a:rPr lang="en-US" smtClean="0"/>
              <a:t>10/13/21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ED043A-FD88-6144-AB0F-CEB403CCBAA2}" type="slidenum">
              <a:rPr lang="en-US" smtClean="0"/>
              <a:t>‹#›</a:t>
            </a:fld>
            <a:endParaRPr lang="en-US"/>
          </a:p>
        </p:txBody>
      </p:sp>
    </p:spTree>
    <p:extLst>
      <p:ext uri="{BB962C8B-B14F-4D97-AF65-F5344CB8AC3E}">
        <p14:creationId xmlns:p14="http://schemas.microsoft.com/office/powerpoint/2010/main" val="4193138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can picture the 3D animation production pipeline as a car assembly line. Each person does a job in a sequential order to create the entire car in an efficient, affordable, and timely way. The result is an effective manufacturing</a:t>
            </a:r>
          </a:p>
          <a:p>
            <a:r>
              <a:rPr lang="en-GB" sz="1200" kern="1200" dirty="0">
                <a:solidFill>
                  <a:schemeClr val="tx1"/>
                </a:solidFill>
                <a:effectLst/>
                <a:latin typeface="+mn-lt"/>
                <a:ea typeface="+mn-ea"/>
                <a:cs typeface="+mn-cs"/>
              </a:rPr>
              <a:t>process and a lower cost of the final product. The same is true today with the 3D animation production pipeline, which can consist of 400+ people or as few as 2. Every artist working on a 3D animation production pipeline will eventually have to hand off work to a different artist to work on. So as a 3D artist, it is fundamental that you understand how the work you do will affect the next few steps in the production pipeline. This chapter starts by describing the stages of the assembly line and how they are linked</a:t>
            </a:r>
          </a:p>
          <a:p>
            <a:r>
              <a:rPr lang="en-GB" sz="1200" kern="1200" dirty="0">
                <a:solidFill>
                  <a:schemeClr val="tx1"/>
                </a:solidFill>
                <a:effectLst/>
                <a:latin typeface="+mn-lt"/>
                <a:ea typeface="+mn-ea"/>
                <a:cs typeface="+mn-cs"/>
              </a:rPr>
              <a:t>to one another. Then you will see a more detailed explanation of the particular</a:t>
            </a:r>
          </a:p>
          <a:p>
            <a:r>
              <a:rPr lang="en-GB" sz="1200" kern="1200" dirty="0">
                <a:solidFill>
                  <a:schemeClr val="tx1"/>
                </a:solidFill>
                <a:effectLst/>
                <a:latin typeface="+mn-lt"/>
                <a:ea typeface="+mn-ea"/>
                <a:cs typeface="+mn-cs"/>
              </a:rPr>
              <a:t>production stages. Finally, you will see some of the tools that keep the</a:t>
            </a:r>
          </a:p>
          <a:p>
            <a:r>
              <a:rPr lang="en-GB" sz="1200" kern="1200" dirty="0">
                <a:solidFill>
                  <a:schemeClr val="tx1"/>
                </a:solidFill>
                <a:effectLst/>
                <a:latin typeface="+mn-lt"/>
                <a:ea typeface="+mn-ea"/>
                <a:cs typeface="+mn-cs"/>
              </a:rPr>
              <a:t>entire production team on the same page.</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a:t>
            </a:fld>
            <a:endParaRPr lang="en-US"/>
          </a:p>
        </p:txBody>
      </p:sp>
    </p:spTree>
    <p:extLst>
      <p:ext uri="{BB962C8B-B14F-4D97-AF65-F5344CB8AC3E}">
        <p14:creationId xmlns:p14="http://schemas.microsoft.com/office/powerpoint/2010/main" val="1442828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4</a:t>
            </a:fld>
            <a:endParaRPr lang="en-US"/>
          </a:p>
        </p:txBody>
      </p:sp>
    </p:spTree>
    <p:extLst>
      <p:ext uri="{BB962C8B-B14F-4D97-AF65-F5344CB8AC3E}">
        <p14:creationId xmlns:p14="http://schemas.microsoft.com/office/powerpoint/2010/main" val="713836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5</a:t>
            </a:fld>
            <a:endParaRPr lang="en-US"/>
          </a:p>
        </p:txBody>
      </p:sp>
    </p:spTree>
    <p:extLst>
      <p:ext uri="{BB962C8B-B14F-4D97-AF65-F5344CB8AC3E}">
        <p14:creationId xmlns:p14="http://schemas.microsoft.com/office/powerpoint/2010/main" val="1792830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6</a:t>
            </a:fld>
            <a:endParaRPr lang="en-US"/>
          </a:p>
        </p:txBody>
      </p:sp>
    </p:spTree>
    <p:extLst>
      <p:ext uri="{BB962C8B-B14F-4D97-AF65-F5344CB8AC3E}">
        <p14:creationId xmlns:p14="http://schemas.microsoft.com/office/powerpoint/2010/main" val="1992150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various entertainment industries all treat the preproduction stage very</a:t>
            </a:r>
          </a:p>
          <a:p>
            <a:r>
              <a:rPr lang="en-GB" sz="1200" kern="1200" dirty="0">
                <a:solidFill>
                  <a:schemeClr val="tx1"/>
                </a:solidFill>
                <a:effectLst/>
                <a:latin typeface="+mn-lt"/>
                <a:ea typeface="+mn-ea"/>
                <a:cs typeface="+mn-cs"/>
              </a:rPr>
              <a:t>much the same. The artists devote this stage to coming up with good ideas,</a:t>
            </a:r>
          </a:p>
          <a:p>
            <a:r>
              <a:rPr lang="en-GB" sz="1200" kern="1200" dirty="0">
                <a:solidFill>
                  <a:schemeClr val="tx1"/>
                </a:solidFill>
                <a:effectLst/>
                <a:latin typeface="+mn-lt"/>
                <a:ea typeface="+mn-ea"/>
                <a:cs typeface="+mn-cs"/>
              </a:rPr>
              <a:t>writing those ideas into an engaging story, and then deciding how to visually</a:t>
            </a:r>
          </a:p>
          <a:p>
            <a:r>
              <a:rPr lang="en-GB" sz="1200" kern="1200" dirty="0">
                <a:solidFill>
                  <a:schemeClr val="tx1"/>
                </a:solidFill>
                <a:effectLst/>
                <a:latin typeface="+mn-lt"/>
                <a:ea typeface="+mn-ea"/>
                <a:cs typeface="+mn-cs"/>
              </a:rPr>
              <a:t>tell that story. These industries spend up to half of their entire production timeline</a:t>
            </a:r>
          </a:p>
          <a:p>
            <a:r>
              <a:rPr lang="en-GB" sz="1200" kern="1200" dirty="0">
                <a:solidFill>
                  <a:schemeClr val="tx1"/>
                </a:solidFill>
                <a:effectLst/>
                <a:latin typeface="+mn-lt"/>
                <a:ea typeface="+mn-ea"/>
                <a:cs typeface="+mn-cs"/>
              </a:rPr>
              <a:t>in the preproduction stage.</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7</a:t>
            </a:fld>
            <a:endParaRPr lang="en-US"/>
          </a:p>
        </p:txBody>
      </p:sp>
    </p:spTree>
    <p:extLst>
      <p:ext uri="{BB962C8B-B14F-4D97-AF65-F5344CB8AC3E}">
        <p14:creationId xmlns:p14="http://schemas.microsoft.com/office/powerpoint/2010/main" val="2717421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After watching a movie adaptation of a best-selling book, you have probably</a:t>
            </a:r>
          </a:p>
          <a:p>
            <a:r>
              <a:rPr lang="en-GB" sz="1200" kern="1200" dirty="0">
                <a:solidFill>
                  <a:schemeClr val="tx1"/>
                </a:solidFill>
                <a:effectLst/>
                <a:latin typeface="+mn-lt"/>
                <a:ea typeface="+mn-ea"/>
                <a:cs typeface="+mn-cs"/>
              </a:rPr>
              <a:t>heard or even said, “The book was way better than the movie.” That is because</a:t>
            </a:r>
          </a:p>
          <a:p>
            <a:r>
              <a:rPr lang="en-GB" sz="1200" kern="1200" dirty="0">
                <a:solidFill>
                  <a:schemeClr val="tx1"/>
                </a:solidFill>
                <a:effectLst/>
                <a:latin typeface="+mn-lt"/>
                <a:ea typeface="+mn-ea"/>
                <a:cs typeface="+mn-cs"/>
              </a:rPr>
              <a:t>there is a big dissimilarity between the storytelling of a written story, which is</a:t>
            </a:r>
          </a:p>
          <a:p>
            <a:r>
              <a:rPr lang="en-GB" sz="1200" kern="1200" dirty="0">
                <a:solidFill>
                  <a:schemeClr val="tx1"/>
                </a:solidFill>
                <a:effectLst/>
                <a:latin typeface="+mn-lt"/>
                <a:ea typeface="+mn-ea"/>
                <a:cs typeface="+mn-cs"/>
              </a:rPr>
              <a:t>meant to be read, and the storytelling of a visual story, which is meant to be</a:t>
            </a:r>
          </a:p>
          <a:p>
            <a:r>
              <a:rPr lang="en-GB" sz="1200" kern="1200" dirty="0">
                <a:solidFill>
                  <a:schemeClr val="tx1"/>
                </a:solidFill>
                <a:effectLst/>
                <a:latin typeface="+mn-lt"/>
                <a:ea typeface="+mn-ea"/>
                <a:cs typeface="+mn-cs"/>
              </a:rPr>
              <a:t>seen. To make a story read well onscreen, the entire production team must take</a:t>
            </a:r>
          </a:p>
          <a:p>
            <a:r>
              <a:rPr lang="en-GB" sz="1200" kern="1200" dirty="0">
                <a:solidFill>
                  <a:schemeClr val="tx1"/>
                </a:solidFill>
                <a:effectLst/>
                <a:latin typeface="+mn-lt"/>
                <a:ea typeface="+mn-ea"/>
                <a:cs typeface="+mn-cs"/>
              </a:rPr>
              <a:t>different aspects into consideration: How to stage the camera angles to best tell</a:t>
            </a:r>
          </a:p>
          <a:p>
            <a:r>
              <a:rPr lang="en-GB" sz="1200" kern="1200" dirty="0">
                <a:solidFill>
                  <a:schemeClr val="tx1"/>
                </a:solidFill>
                <a:effectLst/>
                <a:latin typeface="+mn-lt"/>
                <a:ea typeface="+mn-ea"/>
                <a:cs typeface="+mn-cs"/>
              </a:rPr>
              <a:t>the audience what is going to happen? What </a:t>
            </a:r>
            <a:r>
              <a:rPr lang="en-GB" sz="1200" kern="1200" dirty="0" err="1">
                <a:solidFill>
                  <a:schemeClr val="tx1"/>
                </a:solidFill>
                <a:effectLst/>
                <a:latin typeface="+mn-lt"/>
                <a:ea typeface="+mn-ea"/>
                <a:cs typeface="+mn-cs"/>
              </a:rPr>
              <a:t>colors</a:t>
            </a:r>
            <a:r>
              <a:rPr lang="en-GB" sz="1200" kern="1200" dirty="0">
                <a:solidFill>
                  <a:schemeClr val="tx1"/>
                </a:solidFill>
                <a:effectLst/>
                <a:latin typeface="+mn-lt"/>
                <a:ea typeface="+mn-ea"/>
                <a:cs typeface="+mn-cs"/>
              </a:rPr>
              <a:t> should be included in the</a:t>
            </a:r>
          </a:p>
          <a:p>
            <a:r>
              <a:rPr lang="en-GB" sz="1200" kern="1200" dirty="0">
                <a:solidFill>
                  <a:schemeClr val="tx1"/>
                </a:solidFill>
                <a:effectLst/>
                <a:latin typeface="+mn-lt"/>
                <a:ea typeface="+mn-ea"/>
                <a:cs typeface="+mn-cs"/>
              </a:rPr>
              <a:t>project to lead the audience in mood and feeling? What music, sound, or silence</a:t>
            </a:r>
          </a:p>
          <a:p>
            <a:r>
              <a:rPr lang="en-GB" sz="1200" kern="1200" dirty="0">
                <a:solidFill>
                  <a:schemeClr val="tx1"/>
                </a:solidFill>
                <a:effectLst/>
                <a:latin typeface="+mn-lt"/>
                <a:ea typeface="+mn-ea"/>
                <a:cs typeface="+mn-cs"/>
              </a:rPr>
              <a:t>should be used along with the story to push mood?</a:t>
            </a:r>
          </a:p>
          <a:p>
            <a:r>
              <a:rPr lang="en-GB" sz="1200" kern="1200" dirty="0">
                <a:solidFill>
                  <a:schemeClr val="tx1"/>
                </a:solidFill>
                <a:effectLst/>
                <a:latin typeface="+mn-lt"/>
                <a:ea typeface="+mn-ea"/>
                <a:cs typeface="+mn-cs"/>
              </a:rPr>
              <a:t>Today we can make almost anything look visually stunning in 3D. But without</a:t>
            </a:r>
          </a:p>
          <a:p>
            <a:r>
              <a:rPr lang="en-GB" sz="1200" kern="1200" dirty="0">
                <a:solidFill>
                  <a:schemeClr val="tx1"/>
                </a:solidFill>
                <a:effectLst/>
                <a:latin typeface="+mn-lt"/>
                <a:ea typeface="+mn-ea"/>
                <a:cs typeface="+mn-cs"/>
              </a:rPr>
              <a:t>a good solid concept, you have nothing more than a series of pretty pictures that</a:t>
            </a:r>
          </a:p>
          <a:p>
            <a:r>
              <a:rPr lang="en-GB" sz="1200" kern="1200" dirty="0">
                <a:solidFill>
                  <a:schemeClr val="tx1"/>
                </a:solidFill>
                <a:effectLst/>
                <a:latin typeface="+mn-lt"/>
                <a:ea typeface="+mn-ea"/>
                <a:cs typeface="+mn-cs"/>
              </a:rPr>
              <a:t>will be forgotten as soon as your audience is finished viewing it. In 3D animation,</a:t>
            </a:r>
          </a:p>
          <a:p>
            <a:r>
              <a:rPr lang="en-GB" sz="1200" kern="1200" dirty="0">
                <a:solidFill>
                  <a:schemeClr val="tx1"/>
                </a:solidFill>
                <a:effectLst/>
                <a:latin typeface="+mn-lt"/>
                <a:ea typeface="+mn-ea"/>
                <a:cs typeface="+mn-cs"/>
              </a:rPr>
              <a:t>the final product always must tell a story, no matter what segment of the</a:t>
            </a:r>
          </a:p>
          <a:p>
            <a:r>
              <a:rPr lang="en-GB" sz="1200" kern="1200" dirty="0">
                <a:solidFill>
                  <a:schemeClr val="tx1"/>
                </a:solidFill>
                <a:effectLst/>
                <a:latin typeface="+mn-lt"/>
                <a:ea typeface="+mn-ea"/>
                <a:cs typeface="+mn-cs"/>
              </a:rPr>
              <a:t>industry you are working in.</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8</a:t>
            </a:fld>
            <a:endParaRPr lang="en-US"/>
          </a:p>
        </p:txBody>
      </p:sp>
    </p:spTree>
    <p:extLst>
      <p:ext uri="{BB962C8B-B14F-4D97-AF65-F5344CB8AC3E}">
        <p14:creationId xmlns:p14="http://schemas.microsoft.com/office/powerpoint/2010/main" val="4154769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know it sounds horrifying and disturbing, but this phrase expresses</a:t>
            </a:r>
          </a:p>
          <a:p>
            <a:r>
              <a:rPr lang="en-GB" sz="1200" kern="1200" dirty="0">
                <a:solidFill>
                  <a:schemeClr val="tx1"/>
                </a:solidFill>
                <a:effectLst/>
                <a:latin typeface="+mn-lt"/>
                <a:ea typeface="+mn-ea"/>
                <a:cs typeface="+mn-cs"/>
              </a:rPr>
              <a:t>that you should never get so attached to one idea that you would not be willing</a:t>
            </a:r>
          </a:p>
          <a:p>
            <a:r>
              <a:rPr lang="en-GB" sz="1200" kern="1200" dirty="0">
                <a:solidFill>
                  <a:schemeClr val="tx1"/>
                </a:solidFill>
                <a:effectLst/>
                <a:latin typeface="+mn-lt"/>
                <a:ea typeface="+mn-ea"/>
                <a:cs typeface="+mn-cs"/>
              </a:rPr>
              <a:t>to kill it if it is not good enough. Attachment to a bad idea can get you stuck in a</a:t>
            </a:r>
          </a:p>
          <a:p>
            <a:r>
              <a:rPr lang="en-GB" sz="1200" kern="1200" dirty="0">
                <a:solidFill>
                  <a:schemeClr val="tx1"/>
                </a:solidFill>
                <a:effectLst/>
                <a:latin typeface="+mn-lt"/>
                <a:ea typeface="+mn-ea"/>
                <a:cs typeface="+mn-cs"/>
              </a:rPr>
              <a:t>proverbial corner that you may not be able to get out of.</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9</a:t>
            </a:fld>
            <a:endParaRPr lang="en-US"/>
          </a:p>
        </p:txBody>
      </p:sp>
    </p:spTree>
    <p:extLst>
      <p:ext uri="{BB962C8B-B14F-4D97-AF65-F5344CB8AC3E}">
        <p14:creationId xmlns:p14="http://schemas.microsoft.com/office/powerpoint/2010/main" val="3408272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10</a:t>
            </a:fld>
            <a:endParaRPr lang="en-US"/>
          </a:p>
        </p:txBody>
      </p:sp>
    </p:spTree>
    <p:extLst>
      <p:ext uri="{BB962C8B-B14F-4D97-AF65-F5344CB8AC3E}">
        <p14:creationId xmlns:p14="http://schemas.microsoft.com/office/powerpoint/2010/main" val="2298138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Many people on the preproduction</a:t>
            </a:r>
          </a:p>
          <a:p>
            <a:r>
              <a:rPr lang="en-GB" sz="1200" kern="1200" dirty="0">
                <a:solidFill>
                  <a:schemeClr val="tx1"/>
                </a:solidFill>
                <a:effectLst/>
                <a:latin typeface="+mn-lt"/>
                <a:ea typeface="+mn-ea"/>
                <a:cs typeface="+mn-cs"/>
              </a:rPr>
              <a:t>and production teams will look at the script and will need to be able to</a:t>
            </a:r>
          </a:p>
          <a:p>
            <a:r>
              <a:rPr lang="en-GB" sz="1200" kern="1200" dirty="0">
                <a:solidFill>
                  <a:schemeClr val="tx1"/>
                </a:solidFill>
                <a:effectLst/>
                <a:latin typeface="+mn-lt"/>
                <a:ea typeface="+mn-ea"/>
                <a:cs typeface="+mn-cs"/>
              </a:rPr>
              <a:t>gather information from it quickly.</a:t>
            </a:r>
          </a:p>
        </p:txBody>
      </p:sp>
      <p:sp>
        <p:nvSpPr>
          <p:cNvPr id="4" name="Slide Number Placeholder 3"/>
          <p:cNvSpPr>
            <a:spLocks noGrp="1"/>
          </p:cNvSpPr>
          <p:nvPr>
            <p:ph type="sldNum" sz="quarter" idx="5"/>
          </p:nvPr>
        </p:nvSpPr>
        <p:spPr/>
        <p:txBody>
          <a:bodyPr/>
          <a:lstStyle/>
          <a:p>
            <a:fld id="{93ED043A-FD88-6144-AB0F-CEB403CCBAA2}" type="slidenum">
              <a:rPr lang="en-US" smtClean="0"/>
              <a:t>11</a:t>
            </a:fld>
            <a:endParaRPr lang="en-US"/>
          </a:p>
        </p:txBody>
      </p:sp>
    </p:spTree>
    <p:extLst>
      <p:ext uri="{BB962C8B-B14F-4D97-AF65-F5344CB8AC3E}">
        <p14:creationId xmlns:p14="http://schemas.microsoft.com/office/powerpoint/2010/main" val="439461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script component of the preproduction stage is one that most of the scientific industries</a:t>
            </a:r>
          </a:p>
          <a:p>
            <a:r>
              <a:rPr lang="en-GB" sz="1200" kern="1200" dirty="0">
                <a:solidFill>
                  <a:schemeClr val="tx1"/>
                </a:solidFill>
                <a:effectLst/>
                <a:latin typeface="+mn-lt"/>
                <a:ea typeface="+mn-ea"/>
                <a:cs typeface="+mn-cs"/>
              </a:rPr>
              <a:t>do not need to utilize. Conversely, the video game industry is utilizing the script component more</a:t>
            </a:r>
          </a:p>
          <a:p>
            <a:r>
              <a:rPr lang="en-GB" sz="1200" kern="1200" dirty="0">
                <a:solidFill>
                  <a:schemeClr val="tx1"/>
                </a:solidFill>
                <a:effectLst/>
                <a:latin typeface="+mn-lt"/>
                <a:ea typeface="+mn-ea"/>
                <a:cs typeface="+mn-cs"/>
              </a:rPr>
              <a:t>and will foreseeably use it further in the future because of the growing complexity of stories in</a:t>
            </a:r>
          </a:p>
          <a:p>
            <a:r>
              <a:rPr lang="en-GB" sz="1200" kern="1200" dirty="0">
                <a:solidFill>
                  <a:schemeClr val="tx1"/>
                </a:solidFill>
                <a:effectLst/>
                <a:latin typeface="+mn-lt"/>
                <a:ea typeface="+mn-ea"/>
                <a:cs typeface="+mn-cs"/>
              </a:rPr>
              <a:t>video games.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3ED043A-FD88-6144-AB0F-CEB403CCBAA2}" type="slidenum">
              <a:rPr lang="en-US" smtClean="0"/>
              <a:t>12</a:t>
            </a:fld>
            <a:endParaRPr lang="en-US"/>
          </a:p>
        </p:txBody>
      </p:sp>
    </p:spTree>
    <p:extLst>
      <p:ext uri="{BB962C8B-B14F-4D97-AF65-F5344CB8AC3E}">
        <p14:creationId xmlns:p14="http://schemas.microsoft.com/office/powerpoint/2010/main" val="217037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Storyboards are also another way to come up with and write a story. Many</a:t>
            </a:r>
          </a:p>
          <a:p>
            <a:r>
              <a:rPr lang="en-GB" sz="1200" kern="1200" dirty="0">
                <a:solidFill>
                  <a:schemeClr val="tx1"/>
                </a:solidFill>
                <a:effectLst/>
                <a:latin typeface="+mn-lt"/>
                <a:ea typeface="+mn-ea"/>
                <a:cs typeface="+mn-cs"/>
              </a:rPr>
              <a:t>animators skip the script/screenplay stage because of their lack of training in</a:t>
            </a:r>
          </a:p>
          <a:p>
            <a:r>
              <a:rPr lang="en-GB" sz="1200" kern="1200" dirty="0">
                <a:solidFill>
                  <a:schemeClr val="tx1"/>
                </a:solidFill>
                <a:effectLst/>
                <a:latin typeface="+mn-lt"/>
                <a:ea typeface="+mn-ea"/>
                <a:cs typeface="+mn-cs"/>
              </a:rPr>
              <a:t>formal writing and use the storyboard as the script. For a visual artist, this can</a:t>
            </a:r>
          </a:p>
          <a:p>
            <a:r>
              <a:rPr lang="en-GB" sz="1200" kern="1200" dirty="0">
                <a:solidFill>
                  <a:schemeClr val="tx1"/>
                </a:solidFill>
                <a:effectLst/>
                <a:latin typeface="+mn-lt"/>
                <a:ea typeface="+mn-ea"/>
                <a:cs typeface="+mn-cs"/>
              </a:rPr>
              <a:t>be the fastest and most effective way to work through a story. There is a saying</a:t>
            </a:r>
          </a:p>
          <a:p>
            <a:r>
              <a:rPr lang="en-GB" sz="1200" kern="1200" dirty="0">
                <a:solidFill>
                  <a:schemeClr val="tx1"/>
                </a:solidFill>
                <a:effectLst/>
                <a:latin typeface="+mn-lt"/>
                <a:ea typeface="+mn-ea"/>
                <a:cs typeface="+mn-cs"/>
              </a:rPr>
              <a:t>that a picture is worth a thousand words, and after you see a story, you will see</a:t>
            </a:r>
          </a:p>
          <a:p>
            <a:r>
              <a:rPr lang="en-GB" sz="1200" kern="1200" dirty="0">
                <a:solidFill>
                  <a:schemeClr val="tx1"/>
                </a:solidFill>
                <a:effectLst/>
                <a:latin typeface="+mn-lt"/>
                <a:ea typeface="+mn-ea"/>
                <a:cs typeface="+mn-cs"/>
              </a:rPr>
              <a:t>opportunities to make that story better. A storyboard shows gaps and continuity</a:t>
            </a:r>
          </a:p>
          <a:p>
            <a:r>
              <a:rPr lang="en-GB" sz="1200" kern="1200" dirty="0">
                <a:solidFill>
                  <a:schemeClr val="tx1"/>
                </a:solidFill>
                <a:effectLst/>
                <a:latin typeface="+mn-lt"/>
                <a:ea typeface="+mn-ea"/>
                <a:cs typeface="+mn-cs"/>
              </a:rPr>
              <a:t>holes in the story that will need to be tidied up.</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3ED043A-FD88-6144-AB0F-CEB403CCBAA2}" type="slidenum">
              <a:rPr lang="en-US" smtClean="0"/>
              <a:t>13</a:t>
            </a:fld>
            <a:endParaRPr lang="en-US"/>
          </a:p>
        </p:txBody>
      </p:sp>
    </p:spTree>
    <p:extLst>
      <p:ext uri="{BB962C8B-B14F-4D97-AF65-F5344CB8AC3E}">
        <p14:creationId xmlns:p14="http://schemas.microsoft.com/office/powerpoint/2010/main" val="1280105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easy to look at individual shots of 3D animation by themselves and think they are complete, but when you put many of the shots</a:t>
            </a:r>
          </a:p>
          <a:p>
            <a:r>
              <a:rPr lang="en-GB" sz="1200" kern="1200" dirty="0">
                <a:solidFill>
                  <a:schemeClr val="tx1"/>
                </a:solidFill>
                <a:effectLst/>
                <a:latin typeface="+mn-lt"/>
                <a:ea typeface="+mn-ea"/>
                <a:cs typeface="+mn-cs"/>
              </a:rPr>
              <a:t>together, they may not flow visually. Directors of live-action films and TV can shoot from multiple angles, and all those different camera angles provide many options for editing the footage in postproduction. 3D animation does not allow for cutting in the postproduction stage; cutting animation shots or sequences in postproduction is entirely too expensive unless absolutely necessary. Thus, one</a:t>
            </a:r>
          </a:p>
          <a:p>
            <a:r>
              <a:rPr lang="en-GB" sz="1200" kern="1200" dirty="0">
                <a:solidFill>
                  <a:schemeClr val="tx1"/>
                </a:solidFill>
                <a:effectLst/>
                <a:latin typeface="+mn-lt"/>
                <a:ea typeface="+mn-ea"/>
                <a:cs typeface="+mn-cs"/>
              </a:rPr>
              <a:t>of the major differences between animated films and television compared to live action film and television is that the final edit for an animated project is in the preproduction stage, not the postproduction stage.</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14</a:t>
            </a:fld>
            <a:endParaRPr lang="en-US"/>
          </a:p>
        </p:txBody>
      </p:sp>
    </p:spTree>
    <p:extLst>
      <p:ext uri="{BB962C8B-B14F-4D97-AF65-F5344CB8AC3E}">
        <p14:creationId xmlns:p14="http://schemas.microsoft.com/office/powerpoint/2010/main" val="3345144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15</a:t>
            </a:fld>
            <a:endParaRPr lang="en-US"/>
          </a:p>
        </p:txBody>
      </p:sp>
    </p:spTree>
    <p:extLst>
      <p:ext uri="{BB962C8B-B14F-4D97-AF65-F5344CB8AC3E}">
        <p14:creationId xmlns:p14="http://schemas.microsoft.com/office/powerpoint/2010/main" val="20123989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16</a:t>
            </a:fld>
            <a:endParaRPr lang="en-US"/>
          </a:p>
        </p:txBody>
      </p:sp>
    </p:spTree>
    <p:extLst>
      <p:ext uri="{BB962C8B-B14F-4D97-AF65-F5344CB8AC3E}">
        <p14:creationId xmlns:p14="http://schemas.microsoft.com/office/powerpoint/2010/main" val="30656504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But the most important aspect is that the mood and concept must</a:t>
            </a:r>
          </a:p>
          <a:p>
            <a:r>
              <a:rPr lang="en-GB" sz="1200" kern="1200" dirty="0">
                <a:solidFill>
                  <a:schemeClr val="tx1"/>
                </a:solidFill>
                <a:effectLst/>
                <a:latin typeface="+mn-lt"/>
                <a:ea typeface="+mn-ea"/>
                <a:cs typeface="+mn-cs"/>
              </a:rPr>
              <a:t>be fully realized. The reason for the design component being in the preproduction</a:t>
            </a:r>
          </a:p>
          <a:p>
            <a:r>
              <a:rPr lang="en-GB" sz="1200" kern="1200" dirty="0">
                <a:solidFill>
                  <a:schemeClr val="tx1"/>
                </a:solidFill>
                <a:effectLst/>
                <a:latin typeface="+mn-lt"/>
                <a:ea typeface="+mn-ea"/>
                <a:cs typeface="+mn-cs"/>
              </a:rPr>
              <a:t>stage is that a concept artist can quickly draw many options for a character</a:t>
            </a:r>
          </a:p>
          <a:p>
            <a:r>
              <a:rPr lang="en-GB" sz="1200" kern="1200" dirty="0">
                <a:solidFill>
                  <a:schemeClr val="tx1"/>
                </a:solidFill>
                <a:effectLst/>
                <a:latin typeface="+mn-lt"/>
                <a:ea typeface="+mn-ea"/>
                <a:cs typeface="+mn-cs"/>
              </a:rPr>
              <a:t>design in a day and then finalize a design to a director’s liking. In contrast, a</a:t>
            </a:r>
          </a:p>
          <a:p>
            <a:r>
              <a:rPr lang="en-GB" sz="1200" kern="1200" dirty="0">
                <a:solidFill>
                  <a:schemeClr val="tx1"/>
                </a:solidFill>
                <a:effectLst/>
                <a:latin typeface="+mn-lt"/>
                <a:ea typeface="+mn-ea"/>
                <a:cs typeface="+mn-cs"/>
              </a:rPr>
              <a:t>professional 3D modeler can take up to a week to create a final model, and the</a:t>
            </a:r>
          </a:p>
          <a:p>
            <a:r>
              <a:rPr lang="en-GB" sz="1200" kern="1200" dirty="0">
                <a:solidFill>
                  <a:schemeClr val="tx1"/>
                </a:solidFill>
                <a:effectLst/>
                <a:latin typeface="+mn-lt"/>
                <a:ea typeface="+mn-ea"/>
                <a:cs typeface="+mn-cs"/>
              </a:rPr>
              <a:t>director would not want to wait that long to then change the concept of what</a:t>
            </a:r>
          </a:p>
          <a:p>
            <a:r>
              <a:rPr lang="en-GB" sz="1200" kern="1200" dirty="0">
                <a:solidFill>
                  <a:schemeClr val="tx1"/>
                </a:solidFill>
                <a:effectLst/>
                <a:latin typeface="+mn-lt"/>
                <a:ea typeface="+mn-ea"/>
                <a:cs typeface="+mn-cs"/>
              </a:rPr>
              <a:t>that model should look like.</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17</a:t>
            </a:fld>
            <a:endParaRPr lang="en-US"/>
          </a:p>
        </p:txBody>
      </p:sp>
    </p:spTree>
    <p:extLst>
      <p:ext uri="{BB962C8B-B14F-4D97-AF65-F5344CB8AC3E}">
        <p14:creationId xmlns:p14="http://schemas.microsoft.com/office/powerpoint/2010/main" val="2533276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But the most important aspect is that the mood and concept must</a:t>
            </a:r>
          </a:p>
          <a:p>
            <a:r>
              <a:rPr lang="en-GB" sz="1200" kern="1200" dirty="0">
                <a:solidFill>
                  <a:schemeClr val="tx1"/>
                </a:solidFill>
                <a:effectLst/>
                <a:latin typeface="+mn-lt"/>
                <a:ea typeface="+mn-ea"/>
                <a:cs typeface="+mn-cs"/>
              </a:rPr>
              <a:t>be fully realized. The reason for the design component being in the preproduction</a:t>
            </a:r>
          </a:p>
          <a:p>
            <a:r>
              <a:rPr lang="en-GB" sz="1200" kern="1200" dirty="0">
                <a:solidFill>
                  <a:schemeClr val="tx1"/>
                </a:solidFill>
                <a:effectLst/>
                <a:latin typeface="+mn-lt"/>
                <a:ea typeface="+mn-ea"/>
                <a:cs typeface="+mn-cs"/>
              </a:rPr>
              <a:t>stage is that a concept artist can quickly draw many options for a character</a:t>
            </a:r>
          </a:p>
          <a:p>
            <a:r>
              <a:rPr lang="en-GB" sz="1200" kern="1200" dirty="0">
                <a:solidFill>
                  <a:schemeClr val="tx1"/>
                </a:solidFill>
                <a:effectLst/>
                <a:latin typeface="+mn-lt"/>
                <a:ea typeface="+mn-ea"/>
                <a:cs typeface="+mn-cs"/>
              </a:rPr>
              <a:t>design in a day and then finalize a design to a director’s liking. In contrast, a</a:t>
            </a:r>
          </a:p>
          <a:p>
            <a:r>
              <a:rPr lang="en-GB" sz="1200" kern="1200" dirty="0">
                <a:solidFill>
                  <a:schemeClr val="tx1"/>
                </a:solidFill>
                <a:effectLst/>
                <a:latin typeface="+mn-lt"/>
                <a:ea typeface="+mn-ea"/>
                <a:cs typeface="+mn-cs"/>
              </a:rPr>
              <a:t>professional 3D modeler can take up to a week to create a final model, and the</a:t>
            </a:r>
          </a:p>
          <a:p>
            <a:r>
              <a:rPr lang="en-GB" sz="1200" kern="1200" dirty="0">
                <a:solidFill>
                  <a:schemeClr val="tx1"/>
                </a:solidFill>
                <a:effectLst/>
                <a:latin typeface="+mn-lt"/>
                <a:ea typeface="+mn-ea"/>
                <a:cs typeface="+mn-cs"/>
              </a:rPr>
              <a:t>director would not want to wait that long to then change the concept of what</a:t>
            </a:r>
          </a:p>
          <a:p>
            <a:r>
              <a:rPr lang="en-GB" sz="1200" kern="1200" dirty="0">
                <a:solidFill>
                  <a:schemeClr val="tx1"/>
                </a:solidFill>
                <a:effectLst/>
                <a:latin typeface="+mn-lt"/>
                <a:ea typeface="+mn-ea"/>
                <a:cs typeface="+mn-cs"/>
              </a:rPr>
              <a:t>that model should look like.</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18</a:t>
            </a:fld>
            <a:endParaRPr lang="en-US"/>
          </a:p>
        </p:txBody>
      </p:sp>
    </p:spTree>
    <p:extLst>
      <p:ext uri="{BB962C8B-B14F-4D97-AF65-F5344CB8AC3E}">
        <p14:creationId xmlns:p14="http://schemas.microsoft.com/office/powerpoint/2010/main" val="8737823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But the most important aspect is that the mood and concept must</a:t>
            </a:r>
          </a:p>
          <a:p>
            <a:r>
              <a:rPr lang="en-GB" sz="1200" kern="1200" dirty="0">
                <a:solidFill>
                  <a:schemeClr val="tx1"/>
                </a:solidFill>
                <a:effectLst/>
                <a:latin typeface="+mn-lt"/>
                <a:ea typeface="+mn-ea"/>
                <a:cs typeface="+mn-cs"/>
              </a:rPr>
              <a:t>be fully realized. The reason for the design component being in the preproduction</a:t>
            </a:r>
          </a:p>
          <a:p>
            <a:r>
              <a:rPr lang="en-GB" sz="1200" kern="1200" dirty="0">
                <a:solidFill>
                  <a:schemeClr val="tx1"/>
                </a:solidFill>
                <a:effectLst/>
                <a:latin typeface="+mn-lt"/>
                <a:ea typeface="+mn-ea"/>
                <a:cs typeface="+mn-cs"/>
              </a:rPr>
              <a:t>stage is that a concept artist can quickly draw many options for a character</a:t>
            </a:r>
          </a:p>
          <a:p>
            <a:r>
              <a:rPr lang="en-GB" sz="1200" kern="1200" dirty="0">
                <a:solidFill>
                  <a:schemeClr val="tx1"/>
                </a:solidFill>
                <a:effectLst/>
                <a:latin typeface="+mn-lt"/>
                <a:ea typeface="+mn-ea"/>
                <a:cs typeface="+mn-cs"/>
              </a:rPr>
              <a:t>design in a day and then finalize a design to a director’s liking. In contrast, a</a:t>
            </a:r>
          </a:p>
          <a:p>
            <a:r>
              <a:rPr lang="en-GB" sz="1200" kern="1200" dirty="0">
                <a:solidFill>
                  <a:schemeClr val="tx1"/>
                </a:solidFill>
                <a:effectLst/>
                <a:latin typeface="+mn-lt"/>
                <a:ea typeface="+mn-ea"/>
                <a:cs typeface="+mn-cs"/>
              </a:rPr>
              <a:t>professional 3D modeler can take up to a week to create a final model, and the</a:t>
            </a:r>
          </a:p>
          <a:p>
            <a:r>
              <a:rPr lang="en-GB" sz="1200" kern="1200" dirty="0">
                <a:solidFill>
                  <a:schemeClr val="tx1"/>
                </a:solidFill>
                <a:effectLst/>
                <a:latin typeface="+mn-lt"/>
                <a:ea typeface="+mn-ea"/>
                <a:cs typeface="+mn-cs"/>
              </a:rPr>
              <a:t>director would not want to wait that long to then change the concept of what</a:t>
            </a:r>
          </a:p>
          <a:p>
            <a:r>
              <a:rPr lang="en-GB" sz="1200" kern="1200" dirty="0">
                <a:solidFill>
                  <a:schemeClr val="tx1"/>
                </a:solidFill>
                <a:effectLst/>
                <a:latin typeface="+mn-lt"/>
                <a:ea typeface="+mn-ea"/>
                <a:cs typeface="+mn-cs"/>
              </a:rPr>
              <a:t>that model should look like.</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19</a:t>
            </a:fld>
            <a:endParaRPr lang="en-US"/>
          </a:p>
        </p:txBody>
      </p:sp>
    </p:spTree>
    <p:extLst>
      <p:ext uri="{BB962C8B-B14F-4D97-AF65-F5344CB8AC3E}">
        <p14:creationId xmlns:p14="http://schemas.microsoft.com/office/powerpoint/2010/main" val="27630143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But the most important aspect is that the mood and concept must</a:t>
            </a:r>
          </a:p>
          <a:p>
            <a:r>
              <a:rPr lang="en-GB" sz="1200" kern="1200" dirty="0">
                <a:solidFill>
                  <a:schemeClr val="tx1"/>
                </a:solidFill>
                <a:effectLst/>
                <a:latin typeface="+mn-lt"/>
                <a:ea typeface="+mn-ea"/>
                <a:cs typeface="+mn-cs"/>
              </a:rPr>
              <a:t>be fully realized. The reason for the design component being in the preproduction</a:t>
            </a:r>
          </a:p>
          <a:p>
            <a:r>
              <a:rPr lang="en-GB" sz="1200" kern="1200" dirty="0">
                <a:solidFill>
                  <a:schemeClr val="tx1"/>
                </a:solidFill>
                <a:effectLst/>
                <a:latin typeface="+mn-lt"/>
                <a:ea typeface="+mn-ea"/>
                <a:cs typeface="+mn-cs"/>
              </a:rPr>
              <a:t>stage is that a concept artist can quickly draw many options for a character</a:t>
            </a:r>
          </a:p>
          <a:p>
            <a:r>
              <a:rPr lang="en-GB" sz="1200" kern="1200" dirty="0">
                <a:solidFill>
                  <a:schemeClr val="tx1"/>
                </a:solidFill>
                <a:effectLst/>
                <a:latin typeface="+mn-lt"/>
                <a:ea typeface="+mn-ea"/>
                <a:cs typeface="+mn-cs"/>
              </a:rPr>
              <a:t>design in a day and then finalize a design to a director’s liking. In contrast, a</a:t>
            </a:r>
          </a:p>
          <a:p>
            <a:r>
              <a:rPr lang="en-GB" sz="1200" kern="1200" dirty="0">
                <a:solidFill>
                  <a:schemeClr val="tx1"/>
                </a:solidFill>
                <a:effectLst/>
                <a:latin typeface="+mn-lt"/>
                <a:ea typeface="+mn-ea"/>
                <a:cs typeface="+mn-cs"/>
              </a:rPr>
              <a:t>professional 3D modeler can take up to a week to create a final model, and the</a:t>
            </a:r>
          </a:p>
          <a:p>
            <a:r>
              <a:rPr lang="en-GB" sz="1200" kern="1200" dirty="0">
                <a:solidFill>
                  <a:schemeClr val="tx1"/>
                </a:solidFill>
                <a:effectLst/>
                <a:latin typeface="+mn-lt"/>
                <a:ea typeface="+mn-ea"/>
                <a:cs typeface="+mn-cs"/>
              </a:rPr>
              <a:t>director would not want to wait that long to then change the concept of what</a:t>
            </a:r>
          </a:p>
          <a:p>
            <a:r>
              <a:rPr lang="en-GB" sz="1200" kern="1200" dirty="0">
                <a:solidFill>
                  <a:schemeClr val="tx1"/>
                </a:solidFill>
                <a:effectLst/>
                <a:latin typeface="+mn-lt"/>
                <a:ea typeface="+mn-ea"/>
                <a:cs typeface="+mn-cs"/>
              </a:rPr>
              <a:t>that model should look like.</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20</a:t>
            </a:fld>
            <a:endParaRPr lang="en-US"/>
          </a:p>
        </p:txBody>
      </p:sp>
    </p:spTree>
    <p:extLst>
      <p:ext uri="{BB962C8B-B14F-4D97-AF65-F5344CB8AC3E}">
        <p14:creationId xmlns:p14="http://schemas.microsoft.com/office/powerpoint/2010/main" val="38314238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of the preproduction material and designs are handed off to the appropriate artist</a:t>
            </a:r>
          </a:p>
          <a:p>
            <a:r>
              <a:rPr lang="en-GB" sz="1200" kern="1200" dirty="0">
                <a:solidFill>
                  <a:schemeClr val="tx1"/>
                </a:solidFill>
                <a:effectLst/>
                <a:latin typeface="+mn-lt"/>
                <a:ea typeface="+mn-ea"/>
                <a:cs typeface="+mn-cs"/>
              </a:rPr>
              <a:t>to be brought to fruition.</a:t>
            </a:r>
          </a:p>
          <a:p>
            <a:r>
              <a:rPr lang="en-GB" sz="1200" kern="1200" dirty="0">
                <a:solidFill>
                  <a:schemeClr val="tx1"/>
                </a:solidFill>
                <a:effectLst/>
                <a:latin typeface="+mn-lt"/>
                <a:ea typeface="+mn-ea"/>
                <a:cs typeface="+mn-cs"/>
              </a:rPr>
              <a:t>If the preproduction stage is done well, the production stage becomes much</a:t>
            </a:r>
          </a:p>
          <a:p>
            <a:r>
              <a:rPr lang="en-GB" sz="1200" kern="1200" dirty="0">
                <a:solidFill>
                  <a:schemeClr val="tx1"/>
                </a:solidFill>
                <a:effectLst/>
                <a:latin typeface="+mn-lt"/>
                <a:ea typeface="+mn-ea"/>
                <a:cs typeface="+mn-cs"/>
              </a:rPr>
              <a:t>easier.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You do not want your production artists</a:t>
            </a:r>
          </a:p>
          <a:p>
            <a:r>
              <a:rPr lang="en-GB" sz="1200" kern="1200" dirty="0">
                <a:solidFill>
                  <a:schemeClr val="tx1"/>
                </a:solidFill>
                <a:effectLst/>
                <a:latin typeface="+mn-lt"/>
                <a:ea typeface="+mn-ea"/>
                <a:cs typeface="+mn-cs"/>
              </a:rPr>
              <a:t>having to guess at what they are supposed to be creating. For instance, your</a:t>
            </a:r>
          </a:p>
          <a:p>
            <a:r>
              <a:rPr lang="en-GB" sz="1200" kern="1200" dirty="0" err="1">
                <a:solidFill>
                  <a:schemeClr val="tx1"/>
                </a:solidFill>
                <a:effectLst/>
                <a:latin typeface="+mn-lt"/>
                <a:ea typeface="+mn-ea"/>
                <a:cs typeface="+mn-cs"/>
              </a:rPr>
              <a:t>modeling</a:t>
            </a:r>
            <a:r>
              <a:rPr lang="en-GB" sz="1200" kern="1200" dirty="0">
                <a:solidFill>
                  <a:schemeClr val="tx1"/>
                </a:solidFill>
                <a:effectLst/>
                <a:latin typeface="+mn-lt"/>
                <a:ea typeface="+mn-ea"/>
                <a:cs typeface="+mn-cs"/>
              </a:rPr>
              <a:t> team having to design the characters, environment, and props while</a:t>
            </a:r>
          </a:p>
          <a:p>
            <a:r>
              <a:rPr lang="en-GB" sz="1200" kern="1200" dirty="0">
                <a:solidFill>
                  <a:schemeClr val="tx1"/>
                </a:solidFill>
                <a:effectLst/>
                <a:latin typeface="+mn-lt"/>
                <a:ea typeface="+mn-ea"/>
                <a:cs typeface="+mn-cs"/>
              </a:rPr>
              <a:t>they are actually </a:t>
            </a:r>
            <a:r>
              <a:rPr lang="en-GB" sz="1200" kern="1200" dirty="0" err="1">
                <a:solidFill>
                  <a:schemeClr val="tx1"/>
                </a:solidFill>
                <a:effectLst/>
                <a:latin typeface="+mn-lt"/>
                <a:ea typeface="+mn-ea"/>
                <a:cs typeface="+mn-cs"/>
              </a:rPr>
              <a:t>modeling</a:t>
            </a:r>
            <a:r>
              <a:rPr lang="en-GB" sz="1200" kern="1200" dirty="0">
                <a:solidFill>
                  <a:schemeClr val="tx1"/>
                </a:solidFill>
                <a:effectLst/>
                <a:latin typeface="+mn-lt"/>
                <a:ea typeface="+mn-ea"/>
                <a:cs typeface="+mn-cs"/>
              </a:rPr>
              <a:t> will take too long, and you do not want to be making</a:t>
            </a:r>
          </a:p>
          <a:p>
            <a:r>
              <a:rPr lang="en-GB" sz="1200" kern="1200" dirty="0">
                <a:solidFill>
                  <a:schemeClr val="tx1"/>
                </a:solidFill>
                <a:effectLst/>
                <a:latin typeface="+mn-lt"/>
                <a:ea typeface="+mn-ea"/>
                <a:cs typeface="+mn-cs"/>
              </a:rPr>
              <a:t>story arc changes after the animators have already animated sequences in the</a:t>
            </a:r>
          </a:p>
          <a:p>
            <a:r>
              <a:rPr lang="en-GB" sz="1200" kern="1200" dirty="0">
                <a:solidFill>
                  <a:schemeClr val="tx1"/>
                </a:solidFill>
                <a:effectLst/>
                <a:latin typeface="+mn-lt"/>
                <a:ea typeface="+mn-ea"/>
                <a:cs typeface="+mn-cs"/>
              </a:rPr>
              <a:t>animation stage.</a:t>
            </a:r>
          </a:p>
          <a:p>
            <a:r>
              <a:rPr lang="en-GB" sz="1200" kern="1200" dirty="0">
                <a:solidFill>
                  <a:schemeClr val="tx1"/>
                </a:solidFill>
                <a:effectLst/>
                <a:latin typeface="+mn-lt"/>
                <a:ea typeface="+mn-ea"/>
                <a:cs typeface="+mn-cs"/>
              </a:rPr>
              <a:t>The production stage is time-consuming enough to create all</a:t>
            </a:r>
          </a:p>
          <a:p>
            <a:r>
              <a:rPr lang="en-GB" sz="1200" kern="1200" dirty="0">
                <a:solidFill>
                  <a:schemeClr val="tx1"/>
                </a:solidFill>
                <a:effectLst/>
                <a:latin typeface="+mn-lt"/>
                <a:ea typeface="+mn-ea"/>
                <a:cs typeface="+mn-cs"/>
              </a:rPr>
              <a:t>that is needed in the tight deadlines given in today’s market without having to</a:t>
            </a:r>
          </a:p>
          <a:p>
            <a:r>
              <a:rPr lang="en-GB" sz="1200" kern="1200" dirty="0">
                <a:solidFill>
                  <a:schemeClr val="tx1"/>
                </a:solidFill>
                <a:effectLst/>
                <a:latin typeface="+mn-lt"/>
                <a:ea typeface="+mn-ea"/>
                <a:cs typeface="+mn-cs"/>
              </a:rPr>
              <a:t>worry about design principles, or even worse, having to re-create an asset after it</a:t>
            </a:r>
          </a:p>
          <a:p>
            <a:r>
              <a:rPr lang="en-GB" sz="1200" kern="1200" dirty="0">
                <a:solidFill>
                  <a:schemeClr val="tx1"/>
                </a:solidFill>
                <a:effectLst/>
                <a:latin typeface="+mn-lt"/>
                <a:ea typeface="+mn-ea"/>
                <a:cs typeface="+mn-cs"/>
              </a:rPr>
              <a:t>has been made. I am not going to say that spontaneous design changes do not</a:t>
            </a:r>
          </a:p>
          <a:p>
            <a:r>
              <a:rPr lang="en-GB" sz="1200" kern="1200" dirty="0">
                <a:solidFill>
                  <a:schemeClr val="tx1"/>
                </a:solidFill>
                <a:effectLst/>
                <a:latin typeface="+mn-lt"/>
                <a:ea typeface="+mn-ea"/>
                <a:cs typeface="+mn-cs"/>
              </a:rPr>
              <a:t>happen in the production stage, but usually these are add-ons to the components</a:t>
            </a:r>
          </a:p>
          <a:p>
            <a:r>
              <a:rPr lang="en-GB" sz="1200" kern="1200" dirty="0">
                <a:solidFill>
                  <a:schemeClr val="tx1"/>
                </a:solidFill>
                <a:effectLst/>
                <a:latin typeface="+mn-lt"/>
                <a:ea typeface="+mn-ea"/>
                <a:cs typeface="+mn-cs"/>
              </a:rPr>
              <a:t>and not total design changes</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21</a:t>
            </a:fld>
            <a:endParaRPr lang="en-US"/>
          </a:p>
        </p:txBody>
      </p:sp>
    </p:spTree>
    <p:extLst>
      <p:ext uri="{BB962C8B-B14F-4D97-AF65-F5344CB8AC3E}">
        <p14:creationId xmlns:p14="http://schemas.microsoft.com/office/powerpoint/2010/main" val="13621159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22</a:t>
            </a:fld>
            <a:endParaRPr lang="en-US"/>
          </a:p>
        </p:txBody>
      </p:sp>
    </p:spTree>
    <p:extLst>
      <p:ext uri="{BB962C8B-B14F-4D97-AF65-F5344CB8AC3E}">
        <p14:creationId xmlns:p14="http://schemas.microsoft.com/office/powerpoint/2010/main" val="41716768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23</a:t>
            </a:fld>
            <a:endParaRPr lang="en-US"/>
          </a:p>
        </p:txBody>
      </p:sp>
    </p:spTree>
    <p:extLst>
      <p:ext uri="{BB962C8B-B14F-4D97-AF65-F5344CB8AC3E}">
        <p14:creationId xmlns:p14="http://schemas.microsoft.com/office/powerpoint/2010/main" val="20960228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24</a:t>
            </a:fld>
            <a:endParaRPr lang="en-US"/>
          </a:p>
        </p:txBody>
      </p:sp>
    </p:spTree>
    <p:extLst>
      <p:ext uri="{BB962C8B-B14F-4D97-AF65-F5344CB8AC3E}">
        <p14:creationId xmlns:p14="http://schemas.microsoft.com/office/powerpoint/2010/main" val="20538707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25</a:t>
            </a:fld>
            <a:endParaRPr lang="en-US"/>
          </a:p>
        </p:txBody>
      </p:sp>
    </p:spTree>
    <p:extLst>
      <p:ext uri="{BB962C8B-B14F-4D97-AF65-F5344CB8AC3E}">
        <p14:creationId xmlns:p14="http://schemas.microsoft.com/office/powerpoint/2010/main" val="17364496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26</a:t>
            </a:fld>
            <a:endParaRPr lang="en-US"/>
          </a:p>
        </p:txBody>
      </p:sp>
    </p:spTree>
    <p:extLst>
      <p:ext uri="{BB962C8B-B14F-4D97-AF65-F5344CB8AC3E}">
        <p14:creationId xmlns:p14="http://schemas.microsoft.com/office/powerpoint/2010/main" val="34468257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the time of that film’s production,</a:t>
            </a:r>
          </a:p>
          <a:p>
            <a:r>
              <a:rPr lang="en-GB" sz="1200" kern="1200" dirty="0">
                <a:solidFill>
                  <a:schemeClr val="tx1"/>
                </a:solidFill>
                <a:effectLst/>
                <a:latin typeface="+mn-lt"/>
                <a:ea typeface="+mn-ea"/>
                <a:cs typeface="+mn-cs"/>
              </a:rPr>
              <a:t>with a release date of 2003, no 3D animated film had depicted water, because it</a:t>
            </a:r>
          </a:p>
          <a:p>
            <a:r>
              <a:rPr lang="en-GB" sz="1200" kern="1200" dirty="0">
                <a:solidFill>
                  <a:schemeClr val="tx1"/>
                </a:solidFill>
                <a:effectLst/>
                <a:latin typeface="+mn-lt"/>
                <a:ea typeface="+mn-ea"/>
                <a:cs typeface="+mn-cs"/>
              </a:rPr>
              <a:t>was considered too difficult to control and render efficiently. Yet Finding Nemo</a:t>
            </a:r>
          </a:p>
          <a:p>
            <a:r>
              <a:rPr lang="en-GB" sz="1200" kern="1200" dirty="0">
                <a:solidFill>
                  <a:schemeClr val="tx1"/>
                </a:solidFill>
                <a:effectLst/>
                <a:latin typeface="+mn-lt"/>
                <a:ea typeface="+mn-ea"/>
                <a:cs typeface="+mn-cs"/>
              </a:rPr>
              <a:t>had water elements in almost every shot. So getting the look and movement of</a:t>
            </a:r>
          </a:p>
          <a:p>
            <a:r>
              <a:rPr lang="en-GB" sz="1200" kern="1200" dirty="0">
                <a:solidFill>
                  <a:schemeClr val="tx1"/>
                </a:solidFill>
                <a:effectLst/>
                <a:latin typeface="+mn-lt"/>
                <a:ea typeface="+mn-ea"/>
                <a:cs typeface="+mn-cs"/>
              </a:rPr>
              <a:t>water was very important to master during the production.</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27</a:t>
            </a:fld>
            <a:endParaRPr lang="en-US"/>
          </a:p>
        </p:txBody>
      </p:sp>
    </p:spTree>
    <p:extLst>
      <p:ext uri="{BB962C8B-B14F-4D97-AF65-F5344CB8AC3E}">
        <p14:creationId xmlns:p14="http://schemas.microsoft.com/office/powerpoint/2010/main" val="16484490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one task took the R&amp;D team several years to complete.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28</a:t>
            </a:fld>
            <a:endParaRPr lang="en-US"/>
          </a:p>
        </p:txBody>
      </p:sp>
    </p:spTree>
    <p:extLst>
      <p:ext uri="{BB962C8B-B14F-4D97-AF65-F5344CB8AC3E}">
        <p14:creationId xmlns:p14="http://schemas.microsoft.com/office/powerpoint/2010/main" val="20630818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one task took the R&amp;D team several years to complete. In DreamWorks</a:t>
            </a:r>
          </a:p>
          <a:p>
            <a:r>
              <a:rPr lang="en-GB" sz="1200" kern="1200" dirty="0">
                <a:solidFill>
                  <a:schemeClr val="tx1"/>
                </a:solidFill>
                <a:effectLst/>
                <a:latin typeface="+mn-lt"/>
                <a:ea typeface="+mn-ea"/>
                <a:cs typeface="+mn-cs"/>
              </a:rPr>
              <a:t>Animation’s Monsters vs. Aliens, released in 2009, the R&amp;D team had to create a</a:t>
            </a:r>
          </a:p>
          <a:p>
            <a:r>
              <a:rPr lang="en-GB" sz="1200" kern="1200" dirty="0">
                <a:solidFill>
                  <a:schemeClr val="tx1"/>
                </a:solidFill>
                <a:effectLst/>
                <a:latin typeface="+mn-lt"/>
                <a:ea typeface="+mn-ea"/>
                <a:cs typeface="+mn-cs"/>
              </a:rPr>
              <a:t>system enabling the animators to control B.O.B., the blue gelatinous blob character.</a:t>
            </a:r>
          </a:p>
          <a:p>
            <a:r>
              <a:rPr lang="en-GB" sz="1200" kern="1200" dirty="0">
                <a:solidFill>
                  <a:schemeClr val="tx1"/>
                </a:solidFill>
                <a:effectLst/>
                <a:latin typeface="+mn-lt"/>
                <a:ea typeface="+mn-ea"/>
                <a:cs typeface="+mn-cs"/>
              </a:rPr>
              <a:t>The R&amp;D team’s challenge was to make a character that had no real shape but</a:t>
            </a:r>
          </a:p>
          <a:p>
            <a:r>
              <a:rPr lang="en-GB" sz="1200" kern="1200" dirty="0">
                <a:solidFill>
                  <a:schemeClr val="tx1"/>
                </a:solidFill>
                <a:effectLst/>
                <a:latin typeface="+mn-lt"/>
                <a:ea typeface="+mn-ea"/>
                <a:cs typeface="+mn-cs"/>
              </a:rPr>
              <a:t>that could be animated with a shape when needed.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29</a:t>
            </a:fld>
            <a:endParaRPr lang="en-US"/>
          </a:p>
        </p:txBody>
      </p:sp>
    </p:spTree>
    <p:extLst>
      <p:ext uri="{BB962C8B-B14F-4D97-AF65-F5344CB8AC3E}">
        <p14:creationId xmlns:p14="http://schemas.microsoft.com/office/powerpoint/2010/main" val="2338201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30</a:t>
            </a:fld>
            <a:endParaRPr lang="en-US"/>
          </a:p>
        </p:txBody>
      </p:sp>
    </p:spTree>
    <p:extLst>
      <p:ext uri="{BB962C8B-B14F-4D97-AF65-F5344CB8AC3E}">
        <p14:creationId xmlns:p14="http://schemas.microsoft.com/office/powerpoint/2010/main" val="38999435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31</a:t>
            </a:fld>
            <a:endParaRPr lang="en-US"/>
          </a:p>
        </p:txBody>
      </p:sp>
    </p:spTree>
    <p:extLst>
      <p:ext uri="{BB962C8B-B14F-4D97-AF65-F5344CB8AC3E}">
        <p14:creationId xmlns:p14="http://schemas.microsoft.com/office/powerpoint/2010/main" val="42314488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Everything that needs to be seen onscreen or rapid-prototyped has to be </a:t>
            </a:r>
            <a:r>
              <a:rPr lang="en-GB" sz="1200" kern="1200" dirty="0" err="1">
                <a:solidFill>
                  <a:schemeClr val="tx1"/>
                </a:solidFill>
                <a:effectLst/>
                <a:latin typeface="+mn-lt"/>
                <a:ea typeface="+mn-ea"/>
                <a:cs typeface="+mn-cs"/>
              </a:rPr>
              <a:t>modeled</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32</a:t>
            </a:fld>
            <a:endParaRPr lang="en-US"/>
          </a:p>
        </p:txBody>
      </p:sp>
    </p:spTree>
    <p:extLst>
      <p:ext uri="{BB962C8B-B14F-4D97-AF65-F5344CB8AC3E}">
        <p14:creationId xmlns:p14="http://schemas.microsoft.com/office/powerpoint/2010/main" val="17860676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Everything that needs to be seen onscreen or rapid-prototyped has to be </a:t>
            </a:r>
            <a:r>
              <a:rPr lang="en-GB" sz="1200" kern="1200" dirty="0" err="1">
                <a:solidFill>
                  <a:schemeClr val="tx1"/>
                </a:solidFill>
                <a:effectLst/>
                <a:latin typeface="+mn-lt"/>
                <a:ea typeface="+mn-ea"/>
                <a:cs typeface="+mn-cs"/>
              </a:rPr>
              <a:t>modeled</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33</a:t>
            </a:fld>
            <a:endParaRPr lang="en-US"/>
          </a:p>
        </p:txBody>
      </p:sp>
    </p:spTree>
    <p:extLst>
      <p:ext uri="{BB962C8B-B14F-4D97-AF65-F5344CB8AC3E}">
        <p14:creationId xmlns:p14="http://schemas.microsoft.com/office/powerpoint/2010/main" val="36997159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Everything that needs to be seen onscreen or rapid-prototyped has to be </a:t>
            </a:r>
            <a:r>
              <a:rPr lang="en-GB" sz="1200" kern="1200" dirty="0" err="1">
                <a:solidFill>
                  <a:schemeClr val="tx1"/>
                </a:solidFill>
                <a:effectLst/>
                <a:latin typeface="+mn-lt"/>
                <a:ea typeface="+mn-ea"/>
                <a:cs typeface="+mn-cs"/>
              </a:rPr>
              <a:t>modeled</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34</a:t>
            </a:fld>
            <a:endParaRPr lang="en-US"/>
          </a:p>
        </p:txBody>
      </p:sp>
    </p:spTree>
    <p:extLst>
      <p:ext uri="{BB962C8B-B14F-4D97-AF65-F5344CB8AC3E}">
        <p14:creationId xmlns:p14="http://schemas.microsoft.com/office/powerpoint/2010/main" val="26631988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35</a:t>
            </a:fld>
            <a:endParaRPr lang="en-US"/>
          </a:p>
        </p:txBody>
      </p:sp>
    </p:spTree>
    <p:extLst>
      <p:ext uri="{BB962C8B-B14F-4D97-AF65-F5344CB8AC3E}">
        <p14:creationId xmlns:p14="http://schemas.microsoft.com/office/powerpoint/2010/main" val="20473832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36</a:t>
            </a:fld>
            <a:endParaRPr lang="en-US"/>
          </a:p>
        </p:txBody>
      </p:sp>
    </p:spTree>
    <p:extLst>
      <p:ext uri="{BB962C8B-B14F-4D97-AF65-F5344CB8AC3E}">
        <p14:creationId xmlns:p14="http://schemas.microsoft.com/office/powerpoint/2010/main" val="42518330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model is to be a wood table, for example, the texturing artist will make</a:t>
            </a:r>
          </a:p>
          <a:p>
            <a:r>
              <a:rPr lang="en-GB" sz="1200" kern="1200" dirty="0">
                <a:solidFill>
                  <a:schemeClr val="tx1"/>
                </a:solidFill>
                <a:effectLst/>
                <a:latin typeface="+mn-lt"/>
                <a:ea typeface="+mn-ea"/>
                <a:cs typeface="+mn-cs"/>
              </a:rPr>
              <a:t>sure that the tabletop when rendered looks like the wood it would be made of Or</a:t>
            </a:r>
          </a:p>
          <a:p>
            <a:r>
              <a:rPr lang="en-GB" sz="1200" kern="1200" dirty="0">
                <a:solidFill>
                  <a:schemeClr val="tx1"/>
                </a:solidFill>
                <a:effectLst/>
                <a:latin typeface="+mn-lt"/>
                <a:ea typeface="+mn-ea"/>
                <a:cs typeface="+mn-cs"/>
              </a:rPr>
              <a:t>if the director changes his or her mind, as directors often do, and now wants that</a:t>
            </a:r>
          </a:p>
          <a:p>
            <a:r>
              <a:rPr lang="en-GB" sz="1200" kern="1200" dirty="0">
                <a:solidFill>
                  <a:schemeClr val="tx1"/>
                </a:solidFill>
                <a:effectLst/>
                <a:latin typeface="+mn-lt"/>
                <a:ea typeface="+mn-ea"/>
                <a:cs typeface="+mn-cs"/>
              </a:rPr>
              <a:t>tabletop to be metal, the texture artist must make it look like metal.</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37</a:t>
            </a:fld>
            <a:endParaRPr lang="en-US"/>
          </a:p>
        </p:txBody>
      </p:sp>
    </p:spTree>
    <p:extLst>
      <p:ext uri="{BB962C8B-B14F-4D97-AF65-F5344CB8AC3E}">
        <p14:creationId xmlns:p14="http://schemas.microsoft.com/office/powerpoint/2010/main" val="1540430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38</a:t>
            </a:fld>
            <a:endParaRPr lang="en-US"/>
          </a:p>
        </p:txBody>
      </p:sp>
    </p:spTree>
    <p:extLst>
      <p:ext uri="{BB962C8B-B14F-4D97-AF65-F5344CB8AC3E}">
        <p14:creationId xmlns:p14="http://schemas.microsoft.com/office/powerpoint/2010/main" val="1443663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39</a:t>
            </a:fld>
            <a:endParaRPr lang="en-US"/>
          </a:p>
        </p:txBody>
      </p:sp>
    </p:spTree>
    <p:extLst>
      <p:ext uri="{BB962C8B-B14F-4D97-AF65-F5344CB8AC3E}">
        <p14:creationId xmlns:p14="http://schemas.microsoft.com/office/powerpoint/2010/main" val="31440072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entury Gothic" panose="020B0502020202020204" pitchFamily="34" charset="0"/>
              </a:rPr>
              <a:t>Rigging/Setup</a:t>
            </a:r>
          </a:p>
          <a:p>
            <a:r>
              <a:rPr lang="en-GB" b="1" dirty="0">
                <a:latin typeface="Century Gothic" panose="020B0502020202020204" pitchFamily="34" charset="0"/>
              </a:rPr>
              <a:t>This component is quite technical and requires an artist with good problem solving</a:t>
            </a:r>
          </a:p>
          <a:p>
            <a:r>
              <a:rPr lang="en-GB" b="1" dirty="0">
                <a:latin typeface="Century Gothic" panose="020B0502020202020204" pitchFamily="34" charset="0"/>
              </a:rPr>
              <a:t>skills. The rigging artist often works closely with or on the R&amp;D team.</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40</a:t>
            </a:fld>
            <a:endParaRPr lang="en-US"/>
          </a:p>
        </p:txBody>
      </p:sp>
    </p:spTree>
    <p:extLst>
      <p:ext uri="{BB962C8B-B14F-4D97-AF65-F5344CB8AC3E}">
        <p14:creationId xmlns:p14="http://schemas.microsoft.com/office/powerpoint/2010/main" val="75934055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42</a:t>
            </a:fld>
            <a:endParaRPr lang="en-US"/>
          </a:p>
        </p:txBody>
      </p:sp>
    </p:spTree>
    <p:extLst>
      <p:ext uri="{BB962C8B-B14F-4D97-AF65-F5344CB8AC3E}">
        <p14:creationId xmlns:p14="http://schemas.microsoft.com/office/powerpoint/2010/main" val="8123623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43</a:t>
            </a:fld>
            <a:endParaRPr lang="en-US"/>
          </a:p>
        </p:txBody>
      </p:sp>
    </p:spTree>
    <p:extLst>
      <p:ext uri="{BB962C8B-B14F-4D97-AF65-F5344CB8AC3E}">
        <p14:creationId xmlns:p14="http://schemas.microsoft.com/office/powerpoint/2010/main" val="16699078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types of effects a 3D VFX artist works on are often called invisible effects,</a:t>
            </a:r>
          </a:p>
          <a:p>
            <a:r>
              <a:rPr lang="en-GB" sz="1200" kern="1200" dirty="0">
                <a:solidFill>
                  <a:schemeClr val="tx1"/>
                </a:solidFill>
                <a:effectLst/>
                <a:latin typeface="+mn-lt"/>
                <a:ea typeface="+mn-ea"/>
                <a:cs typeface="+mn-cs"/>
              </a:rPr>
              <a:t>because the goal of these effects is to enhance the shots they are in, not to overshadow</a:t>
            </a:r>
          </a:p>
          <a:p>
            <a:r>
              <a:rPr lang="en-GB" sz="1200" kern="1200" dirty="0">
                <a:solidFill>
                  <a:schemeClr val="tx1"/>
                </a:solidFill>
                <a:effectLst/>
                <a:latin typeface="+mn-lt"/>
                <a:ea typeface="+mn-ea"/>
                <a:cs typeface="+mn-cs"/>
              </a:rPr>
              <a:t>them. The 3D VFX artist’s job is to have the audience not even notice</a:t>
            </a:r>
          </a:p>
          <a:p>
            <a:r>
              <a:rPr lang="en-GB" sz="1200" kern="1200" dirty="0">
                <a:solidFill>
                  <a:schemeClr val="tx1"/>
                </a:solidFill>
                <a:effectLst/>
                <a:latin typeface="+mn-lt"/>
                <a:ea typeface="+mn-ea"/>
                <a:cs typeface="+mn-cs"/>
              </a:rPr>
              <a:t>that the effects are there, unless you are, let’s say, blowing up an entire planet</a:t>
            </a:r>
          </a:p>
          <a:p>
            <a:r>
              <a:rPr lang="en-GB" sz="1200" kern="1200" dirty="0">
                <a:solidFill>
                  <a:schemeClr val="tx1"/>
                </a:solidFill>
                <a:effectLst/>
                <a:latin typeface="+mn-lt"/>
                <a:ea typeface="+mn-ea"/>
                <a:cs typeface="+mn-cs"/>
              </a:rPr>
              <a:t>and want everyone to see it.</a:t>
            </a:r>
          </a:p>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44</a:t>
            </a:fld>
            <a:endParaRPr lang="en-US"/>
          </a:p>
        </p:txBody>
      </p:sp>
    </p:spTree>
    <p:extLst>
      <p:ext uri="{BB962C8B-B14F-4D97-AF65-F5344CB8AC3E}">
        <p14:creationId xmlns:p14="http://schemas.microsoft.com/office/powerpoint/2010/main" val="78960005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45</a:t>
            </a:fld>
            <a:endParaRPr lang="en-US"/>
          </a:p>
        </p:txBody>
      </p:sp>
    </p:spTree>
    <p:extLst>
      <p:ext uri="{BB962C8B-B14F-4D97-AF65-F5344CB8AC3E}">
        <p14:creationId xmlns:p14="http://schemas.microsoft.com/office/powerpoint/2010/main" val="35669719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46</a:t>
            </a:fld>
            <a:endParaRPr lang="en-US"/>
          </a:p>
        </p:txBody>
      </p:sp>
    </p:spTree>
    <p:extLst>
      <p:ext uri="{BB962C8B-B14F-4D97-AF65-F5344CB8AC3E}">
        <p14:creationId xmlns:p14="http://schemas.microsoft.com/office/powerpoint/2010/main" val="23537520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50</a:t>
            </a:fld>
            <a:endParaRPr lang="en-US"/>
          </a:p>
        </p:txBody>
      </p:sp>
    </p:spTree>
    <p:extLst>
      <p:ext uri="{BB962C8B-B14F-4D97-AF65-F5344CB8AC3E}">
        <p14:creationId xmlns:p14="http://schemas.microsoft.com/office/powerpoint/2010/main" val="261356433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ED043A-FD88-6144-AB0F-CEB403CCBAA2}" type="slidenum">
              <a:rPr lang="en-US" smtClean="0"/>
              <a:t>51</a:t>
            </a:fld>
            <a:endParaRPr lang="en-US"/>
          </a:p>
        </p:txBody>
      </p:sp>
    </p:spTree>
    <p:extLst>
      <p:ext uri="{BB962C8B-B14F-4D97-AF65-F5344CB8AC3E}">
        <p14:creationId xmlns:p14="http://schemas.microsoft.com/office/powerpoint/2010/main" val="33605522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AABC6CF-E57E-48D8-BC1F-491E8707E923}" type="datetimeFigureOut">
              <a:rPr lang="en-GB" smtClean="0"/>
              <a:t>13/10/2021</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666165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ABC6CF-E57E-48D8-BC1F-491E8707E923}"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427746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3903255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ABC6CF-E57E-48D8-BC1F-491E8707E923}"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654622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ABC6CF-E57E-48D8-BC1F-491E8707E923}" type="datetimeFigureOut">
              <a:rPr lang="en-GB" smtClean="0"/>
              <a:t>13/10/2021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615391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ABC6CF-E57E-48D8-BC1F-491E8707E923}" type="datetimeFigureOut">
              <a:rPr lang="en-GB" smtClean="0"/>
              <a:t>13/10/2021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370540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ABC6CF-E57E-48D8-BC1F-491E8707E923}" type="datetimeFigureOut">
              <a:rPr lang="en-GB" smtClean="0"/>
              <a:t>13/10/2021</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5319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300133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4112143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414892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3252861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743714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992107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AABC6CF-E57E-48D8-BC1F-491E8707E923}" type="datetimeFigureOut">
              <a:rPr lang="en-GB" smtClean="0"/>
              <a:t>13/10/2021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703812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AABC6CF-E57E-48D8-BC1F-491E8707E923}" type="datetimeFigureOut">
              <a:rPr lang="en-GB" smtClean="0"/>
              <a:t>13/10/2021</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845731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AABC6CF-E57E-48D8-BC1F-491E8707E923}"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220485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AABC6CF-E57E-48D8-BC1F-491E8707E923}"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782022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AABC6CF-E57E-48D8-BC1F-491E8707E923}" type="datetimeFigureOut">
              <a:rPr lang="en-GB" smtClean="0"/>
              <a:t>13/10/2021</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94A7097-36FB-4C40-9C7C-ABCE5CDE5905}" type="slidenum">
              <a:rPr lang="en-GB" smtClean="0"/>
              <a:t>‹#›</a:t>
            </a:fld>
            <a:endParaRPr lang="en-GB"/>
          </a:p>
        </p:txBody>
      </p:sp>
    </p:spTree>
    <p:extLst>
      <p:ext uri="{BB962C8B-B14F-4D97-AF65-F5344CB8AC3E}">
        <p14:creationId xmlns:p14="http://schemas.microsoft.com/office/powerpoint/2010/main" val="113113070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n.masih@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4.xml"/><Relationship Id="rId1" Type="http://schemas.openxmlformats.org/officeDocument/2006/relationships/slideLayout" Target="../slideLayouts/slideLayout6.xml"/><Relationship Id="rId5" Type="http://schemas.openxmlformats.org/officeDocument/2006/relationships/image" Target="../media/image13.tiff"/><Relationship Id="rId4" Type="http://schemas.openxmlformats.org/officeDocument/2006/relationships/image" Target="../media/image12.tiff"/></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18.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33.xml"/><Relationship Id="rId1" Type="http://schemas.openxmlformats.org/officeDocument/2006/relationships/slideLayout" Target="../slideLayouts/slideLayout6.xml"/><Relationship Id="rId4" Type="http://schemas.openxmlformats.org/officeDocument/2006/relationships/image" Target="../media/image20.tiff"/></Relationships>
</file>

<file path=ppt/slides/_rels/slide36.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37.xml"/><Relationship Id="rId1" Type="http://schemas.openxmlformats.org/officeDocument/2006/relationships/slideLayout" Target="../slideLayouts/slideLayout6.xml"/><Relationship Id="rId4" Type="http://schemas.openxmlformats.org/officeDocument/2006/relationships/image" Target="../media/image23.tiff"/></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1.xml"/><Relationship Id="rId1" Type="http://schemas.openxmlformats.org/officeDocument/2006/relationships/slideLayout" Target="../slideLayouts/slideLayout6.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45.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7.xml"/><Relationship Id="rId1" Type="http://schemas.openxmlformats.org/officeDocument/2006/relationships/video" Target="https://www.youtube.com/embed/xo2OlGw3rDY?feature=oembed"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7.xml"/><Relationship Id="rId1" Type="http://schemas.openxmlformats.org/officeDocument/2006/relationships/video" Target="https://www.youtube.com/embed/r45EvRlrNZU?feature=oembed"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7.xml"/><Relationship Id="rId1" Type="http://schemas.openxmlformats.org/officeDocument/2006/relationships/video" Target="https://www.youtube.com/embed/v8GUsI8vJu4?feature=oembed" TargetMode="Externa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v8GUsI8vJu4" TargetMode="External"/><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4E1BE-D387-433E-95D2-1D201087DFF5}"/>
              </a:ext>
            </a:extLst>
          </p:cNvPr>
          <p:cNvSpPr>
            <a:spLocks noGrp="1"/>
          </p:cNvSpPr>
          <p:nvPr>
            <p:ph type="ctrTitle"/>
          </p:nvPr>
        </p:nvSpPr>
        <p:spPr>
          <a:xfrm>
            <a:off x="688428" y="472537"/>
            <a:ext cx="10725805" cy="2677648"/>
          </a:xfrm>
        </p:spPr>
        <p:txBody>
          <a:bodyPr/>
          <a:lstStyle/>
          <a:p>
            <a:pPr algn="ctr"/>
            <a:r>
              <a:rPr lang="en-GB" dirty="0"/>
              <a:t>Welcome to MA </a:t>
            </a:r>
            <a:br>
              <a:rPr lang="en-GB" dirty="0"/>
            </a:br>
            <a:r>
              <a:rPr lang="en-GB" dirty="0"/>
              <a:t>3D Computer Animation</a:t>
            </a:r>
            <a:br>
              <a:rPr lang="en-GB" dirty="0"/>
            </a:br>
            <a:r>
              <a:rPr lang="en-GB" sz="2800" dirty="0"/>
              <a:t>Production Management – ADGD7005</a:t>
            </a:r>
          </a:p>
        </p:txBody>
      </p:sp>
      <p:sp>
        <p:nvSpPr>
          <p:cNvPr id="3" name="Subtitle 2">
            <a:extLst>
              <a:ext uri="{FF2B5EF4-FFF2-40B4-BE49-F238E27FC236}">
                <a16:creationId xmlns:a16="http://schemas.microsoft.com/office/drawing/2014/main" id="{A5928238-5AC4-4B21-AA56-1AE7BE79AE62}"/>
              </a:ext>
            </a:extLst>
          </p:cNvPr>
          <p:cNvSpPr>
            <a:spLocks noGrp="1"/>
          </p:cNvSpPr>
          <p:nvPr>
            <p:ph type="subTitle" idx="1"/>
          </p:nvPr>
        </p:nvSpPr>
        <p:spPr>
          <a:xfrm>
            <a:off x="1186486" y="3244779"/>
            <a:ext cx="8825658" cy="861420"/>
          </a:xfrm>
        </p:spPr>
        <p:txBody>
          <a:bodyPr>
            <a:noAutofit/>
          </a:bodyPr>
          <a:lstStyle/>
          <a:p>
            <a:endParaRPr lang="en-GB" sz="2000" cap="none" dirty="0"/>
          </a:p>
          <a:p>
            <a:pPr algn="ctr"/>
            <a:r>
              <a:rPr lang="en-GB" altLang="en-US" sz="3000" cap="none" dirty="0">
                <a:solidFill>
                  <a:schemeClr val="bg1"/>
                </a:solidFill>
                <a:latin typeface="Century Gothic" panose="020B0502020202020204" pitchFamily="34" charset="0"/>
                <a:cs typeface="Arial" panose="020B0604020202020204" pitchFamily="34" charset="0"/>
              </a:rPr>
              <a:t>Nabeel Masih</a:t>
            </a:r>
            <a:br>
              <a:rPr lang="en-GB" altLang="en-US" sz="2000" cap="none" dirty="0">
                <a:solidFill>
                  <a:schemeClr val="bg1"/>
                </a:solidFill>
                <a:latin typeface="Century Gothic" panose="020B0502020202020204" pitchFamily="34" charset="0"/>
                <a:cs typeface="Arial" panose="020B0604020202020204" pitchFamily="34" charset="0"/>
              </a:rPr>
            </a:br>
            <a:br>
              <a:rPr lang="en-GB" altLang="en-US" sz="2000" cap="none" dirty="0">
                <a:solidFill>
                  <a:schemeClr val="bg1"/>
                </a:solidFill>
                <a:latin typeface="Century Gothic" panose="020B0502020202020204" pitchFamily="34" charset="0"/>
                <a:cs typeface="Arial" panose="020B0604020202020204" pitchFamily="34" charset="0"/>
              </a:rPr>
            </a:br>
            <a:r>
              <a:rPr lang="en-GB" sz="2000" cap="none" dirty="0">
                <a:solidFill>
                  <a:schemeClr val="bg1"/>
                </a:solidFill>
                <a:latin typeface="Century Gothic" panose="020B0502020202020204" pitchFamily="34" charset="0"/>
              </a:rPr>
              <a:t>Lecturer VFX and Animation </a:t>
            </a:r>
          </a:p>
          <a:p>
            <a:pPr algn="ctr"/>
            <a:r>
              <a:rPr lang="en-GB" sz="2000" cap="none" dirty="0">
                <a:solidFill>
                  <a:schemeClr val="bg1"/>
                </a:solidFill>
                <a:hlinkClick r:id="rId2"/>
              </a:rPr>
              <a:t>n.masih@uwtsd.ac.uk</a:t>
            </a:r>
            <a:endParaRPr lang="en-GB" sz="2000" cap="none" dirty="0">
              <a:solidFill>
                <a:schemeClr val="bg1"/>
              </a:solidFill>
            </a:endParaRPr>
          </a:p>
          <a:p>
            <a:pPr algn="ctr"/>
            <a:endParaRPr lang="en-GB" sz="2000" cap="none" dirty="0">
              <a:solidFill>
                <a:schemeClr val="bg1"/>
              </a:solidFill>
            </a:endParaRPr>
          </a:p>
          <a:p>
            <a:pPr algn="ctr"/>
            <a:r>
              <a:rPr lang="en-GB" sz="2000" cap="none" dirty="0">
                <a:solidFill>
                  <a:schemeClr val="bg1"/>
                </a:solidFill>
              </a:rPr>
              <a:t>Session 2</a:t>
            </a:r>
          </a:p>
        </p:txBody>
      </p:sp>
    </p:spTree>
    <p:extLst>
      <p:ext uri="{BB962C8B-B14F-4D97-AF65-F5344CB8AC3E}">
        <p14:creationId xmlns:p14="http://schemas.microsoft.com/office/powerpoint/2010/main" val="2708553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841917" y="2645731"/>
            <a:ext cx="11011829" cy="3554819"/>
          </a:xfrm>
          <a:prstGeom prst="rect">
            <a:avLst/>
          </a:prstGeom>
          <a:noFill/>
        </p:spPr>
        <p:txBody>
          <a:bodyPr wrap="square">
            <a:spAutoFit/>
          </a:bodyPr>
          <a:lstStyle/>
          <a:p>
            <a:pPr marL="285750" indent="-285750">
              <a:buFont typeface="Arial" panose="020B0604020202020204" pitchFamily="34" charset="0"/>
              <a:buChar char="•"/>
            </a:pPr>
            <a:r>
              <a:rPr lang="en-GB" sz="2500" b="1" dirty="0">
                <a:effectLst/>
                <a:latin typeface="Century Gothic" panose="020B0502020202020204" pitchFamily="34" charset="0"/>
              </a:rPr>
              <a:t>Understanding the production pipeline’s components</a:t>
            </a:r>
          </a:p>
          <a:p>
            <a:pPr marL="285750" indent="-285750">
              <a:buFont typeface="Arial" panose="020B0604020202020204" pitchFamily="34" charset="0"/>
              <a:buChar char="•"/>
            </a:pPr>
            <a:endParaRPr lang="en-GB" sz="2500" b="1" dirty="0">
              <a:effectLst/>
              <a:latin typeface="Century Gothic" panose="020B0502020202020204" pitchFamily="34" charset="0"/>
            </a:endParaRPr>
          </a:p>
          <a:p>
            <a:pPr marL="285750" indent="-285750">
              <a:buFont typeface="Arial" panose="020B0604020202020204" pitchFamily="34" charset="0"/>
              <a:buChar char="•"/>
            </a:pPr>
            <a:r>
              <a:rPr lang="en-GB" sz="2500" b="1" dirty="0">
                <a:effectLst/>
                <a:latin typeface="Century Gothic" panose="020B0502020202020204" pitchFamily="34" charset="0"/>
              </a:rPr>
              <a:t>Working in preproduction</a:t>
            </a:r>
          </a:p>
          <a:p>
            <a:pPr marL="285750" indent="-285750">
              <a:buFont typeface="Arial" panose="020B0604020202020204" pitchFamily="34" charset="0"/>
              <a:buChar char="•"/>
            </a:pPr>
            <a:endParaRPr lang="en-GB" sz="2500" b="1" dirty="0">
              <a:effectLst/>
              <a:latin typeface="Century Gothic" panose="020B0502020202020204" pitchFamily="34" charset="0"/>
            </a:endParaRPr>
          </a:p>
          <a:p>
            <a:pPr marL="285750" indent="-285750">
              <a:buFont typeface="Arial" panose="020B0604020202020204" pitchFamily="34" charset="0"/>
              <a:buChar char="•"/>
            </a:pPr>
            <a:r>
              <a:rPr lang="en-GB" sz="2500" b="1" dirty="0">
                <a:effectLst/>
                <a:latin typeface="Century Gothic" panose="020B0502020202020204" pitchFamily="34" charset="0"/>
              </a:rPr>
              <a:t>Working in production</a:t>
            </a:r>
          </a:p>
          <a:p>
            <a:pPr marL="285750" indent="-285750">
              <a:buFont typeface="Arial" panose="020B0604020202020204" pitchFamily="34" charset="0"/>
              <a:buChar char="•"/>
            </a:pPr>
            <a:endParaRPr lang="en-GB" sz="2500" b="1" dirty="0">
              <a:effectLst/>
              <a:latin typeface="Century Gothic" panose="020B0502020202020204" pitchFamily="34" charset="0"/>
            </a:endParaRPr>
          </a:p>
          <a:p>
            <a:pPr marL="285750" indent="-285750">
              <a:buFont typeface="Arial" panose="020B0604020202020204" pitchFamily="34" charset="0"/>
              <a:buChar char="•"/>
            </a:pPr>
            <a:r>
              <a:rPr lang="en-GB" sz="2500" b="1" dirty="0">
                <a:effectLst/>
                <a:latin typeface="Century Gothic" panose="020B0502020202020204" pitchFamily="34" charset="0"/>
              </a:rPr>
              <a:t>Working in postproduction</a:t>
            </a:r>
          </a:p>
          <a:p>
            <a:pPr marL="285750" indent="-285750">
              <a:buFont typeface="Arial" panose="020B0604020202020204" pitchFamily="34" charset="0"/>
              <a:buChar char="•"/>
            </a:pPr>
            <a:endParaRPr lang="en-GB" sz="2500" b="1" dirty="0">
              <a:effectLst/>
              <a:latin typeface="Century Gothic" panose="020B0502020202020204" pitchFamily="34" charset="0"/>
            </a:endParaRPr>
          </a:p>
          <a:p>
            <a:pPr marL="285750" indent="-285750">
              <a:buFont typeface="Arial" panose="020B0604020202020204" pitchFamily="34" charset="0"/>
              <a:buChar char="•"/>
            </a:pPr>
            <a:r>
              <a:rPr lang="en-GB" sz="2500" b="1" dirty="0">
                <a:effectLst/>
                <a:latin typeface="Century Gothic" panose="020B0502020202020204" pitchFamily="34" charset="0"/>
              </a:rPr>
              <a:t>Using production tools</a:t>
            </a:r>
          </a:p>
        </p:txBody>
      </p:sp>
    </p:spTree>
    <p:extLst>
      <p:ext uri="{BB962C8B-B14F-4D97-AF65-F5344CB8AC3E}">
        <p14:creationId xmlns:p14="http://schemas.microsoft.com/office/powerpoint/2010/main" val="355906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709774" y="2349632"/>
            <a:ext cx="11482226" cy="4708981"/>
          </a:xfrm>
          <a:prstGeom prst="rect">
            <a:avLst/>
          </a:prstGeom>
          <a:noFill/>
        </p:spPr>
        <p:txBody>
          <a:bodyPr wrap="square">
            <a:spAutoFit/>
          </a:bodyPr>
          <a:lstStyle/>
          <a:p>
            <a:r>
              <a:rPr lang="en-GB" sz="2000" b="1" dirty="0">
                <a:effectLst/>
                <a:latin typeface="Century Gothic" panose="020B0502020202020204" pitchFamily="34" charset="0"/>
              </a:rPr>
              <a:t>Understanding the production pipeline’s components</a:t>
            </a:r>
          </a:p>
          <a:p>
            <a:endParaRPr lang="en-GB" sz="2000" b="1" dirty="0"/>
          </a:p>
          <a:p>
            <a:pPr marL="342900" indent="-342900">
              <a:buFont typeface="Arial" panose="020B0604020202020204" pitchFamily="34" charset="0"/>
              <a:buChar char="•"/>
            </a:pPr>
            <a:r>
              <a:rPr lang="en-GB" sz="2000" b="1" dirty="0"/>
              <a:t>A 3D animation production pipeline is a group of people, hardware, and</a:t>
            </a:r>
          </a:p>
          <a:p>
            <a:r>
              <a:rPr lang="en-GB" sz="2000" b="1" dirty="0"/>
              <a:t>software aligned to work in a specific sequential order to create a 3D animation</a:t>
            </a:r>
          </a:p>
          <a:p>
            <a:r>
              <a:rPr lang="en-GB" sz="2000" b="1" dirty="0"/>
              <a:t>product or asset.</a:t>
            </a:r>
          </a:p>
          <a:p>
            <a:endParaRPr lang="en-GB" sz="2000" b="1" dirty="0">
              <a:effectLst/>
              <a:latin typeface="Century Gothic" panose="020B0502020202020204" pitchFamily="34" charset="0"/>
            </a:endParaRPr>
          </a:p>
          <a:p>
            <a:pPr marL="342900" indent="-342900">
              <a:buFont typeface="Arial" panose="020B0604020202020204" pitchFamily="34" charset="0"/>
              <a:buChar char="•"/>
            </a:pPr>
            <a:r>
              <a:rPr lang="en-GB" sz="2000" b="1" dirty="0"/>
              <a:t>The final product could be a traditional one such as a feature film, short film, television show, or video game, or it could be something totally different.</a:t>
            </a:r>
          </a:p>
          <a:p>
            <a:endParaRPr lang="en-GB" sz="2000" b="1" dirty="0"/>
          </a:p>
          <a:p>
            <a:pPr marL="342900" indent="-342900">
              <a:buFont typeface="Arial" panose="020B0604020202020204" pitchFamily="34" charset="0"/>
              <a:buChar char="•"/>
            </a:pPr>
            <a:r>
              <a:rPr lang="en-GB" sz="2000" b="1" dirty="0"/>
              <a:t>The specific hardware and software used may differ between project types, but the fundamental stages of the 3D animation pipeline are the same throughout.</a:t>
            </a:r>
          </a:p>
          <a:p>
            <a:endParaRPr lang="en-GB" sz="2000" b="1" dirty="0"/>
          </a:p>
          <a:p>
            <a:r>
              <a:rPr lang="en-GB" sz="2000" b="1" dirty="0"/>
              <a:t>Preproduction – Production - Postproduction</a:t>
            </a:r>
          </a:p>
          <a:p>
            <a:endParaRPr lang="en-GB" sz="2000" b="1" dirty="0"/>
          </a:p>
          <a:p>
            <a:endParaRPr lang="en-GB" sz="2000" b="1" dirty="0">
              <a:effectLst/>
              <a:latin typeface="Century Gothic" panose="020B0502020202020204" pitchFamily="34" charset="0"/>
            </a:endParaRPr>
          </a:p>
        </p:txBody>
      </p:sp>
    </p:spTree>
    <p:extLst>
      <p:ext uri="{BB962C8B-B14F-4D97-AF65-F5344CB8AC3E}">
        <p14:creationId xmlns:p14="http://schemas.microsoft.com/office/powerpoint/2010/main" val="368327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757900" y="2269422"/>
            <a:ext cx="11011829" cy="5262979"/>
          </a:xfrm>
          <a:prstGeom prst="rect">
            <a:avLst/>
          </a:prstGeom>
          <a:noFill/>
        </p:spPr>
        <p:txBody>
          <a:bodyPr wrap="square">
            <a:spAutoFit/>
          </a:bodyPr>
          <a:lstStyle/>
          <a:p>
            <a:pPr marL="285750" indent="-285750">
              <a:buFont typeface="Arial" panose="020B0604020202020204" pitchFamily="34" charset="0"/>
              <a:buChar char="•"/>
            </a:pPr>
            <a:r>
              <a:rPr lang="en-GB" sz="2500" b="1" dirty="0">
                <a:effectLst/>
                <a:latin typeface="Century Gothic" panose="020B0502020202020204" pitchFamily="34" charset="0"/>
              </a:rPr>
              <a:t>Understanding the production pipeline’s components</a:t>
            </a:r>
          </a:p>
          <a:p>
            <a:endParaRPr lang="en-GB" b="1" dirty="0"/>
          </a:p>
          <a:p>
            <a:r>
              <a:rPr lang="en-GB" sz="2500" b="1" dirty="0"/>
              <a:t>The entertainment industries of film, TV, video games, advertising, and visual effects utilize the three stages in a similar fashion.</a:t>
            </a:r>
          </a:p>
          <a:p>
            <a:endParaRPr lang="en-GB" sz="2500" b="1" dirty="0"/>
          </a:p>
          <a:p>
            <a:pPr marL="342900" indent="-342900">
              <a:buFont typeface="Arial" panose="020B0604020202020204" pitchFamily="34" charset="0"/>
              <a:buChar char="•"/>
            </a:pPr>
            <a:r>
              <a:rPr lang="en-GB" sz="2500" b="1" dirty="0"/>
              <a:t>Pre-production team will take its time to make sure to tell an engaging story with interesting characters. </a:t>
            </a:r>
          </a:p>
          <a:p>
            <a:pPr marL="342900" indent="-342900">
              <a:buFont typeface="Arial" panose="020B0604020202020204" pitchFamily="34" charset="0"/>
              <a:buChar char="•"/>
            </a:pPr>
            <a:r>
              <a:rPr lang="en-GB" sz="2500" b="1" dirty="0"/>
              <a:t>Production team, if the preproduction plans are laid out correctly, will then create the project. </a:t>
            </a:r>
          </a:p>
          <a:p>
            <a:pPr marL="342900" indent="-342900">
              <a:buFont typeface="Arial" panose="020B0604020202020204" pitchFamily="34" charset="0"/>
              <a:buChar char="•"/>
            </a:pPr>
            <a:r>
              <a:rPr lang="en-GB" sz="2500" b="1" dirty="0"/>
              <a:t>Postproduction team will make the project that looked acceptable in the production stage look fantastic by adding 2D visual effects and colour corrections.</a:t>
            </a:r>
          </a:p>
          <a:p>
            <a:endParaRPr lang="en-GB" b="1" dirty="0"/>
          </a:p>
          <a:p>
            <a:endParaRPr lang="en-GB" sz="2500" b="1" dirty="0">
              <a:effectLst/>
              <a:latin typeface="Century Gothic" panose="020B0502020202020204" pitchFamily="34" charset="0"/>
            </a:endParaRPr>
          </a:p>
        </p:txBody>
      </p:sp>
    </p:spTree>
    <p:extLst>
      <p:ext uri="{BB962C8B-B14F-4D97-AF65-F5344CB8AC3E}">
        <p14:creationId xmlns:p14="http://schemas.microsoft.com/office/powerpoint/2010/main" val="410400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950406" y="2397759"/>
            <a:ext cx="11011829" cy="3416320"/>
          </a:xfrm>
          <a:prstGeom prst="rect">
            <a:avLst/>
          </a:prstGeom>
          <a:noFill/>
        </p:spPr>
        <p:txBody>
          <a:bodyPr wrap="square">
            <a:spAutoFit/>
          </a:bodyPr>
          <a:lstStyle/>
          <a:p>
            <a:r>
              <a:rPr lang="en-GB" sz="2400" dirty="0"/>
              <a:t>Working in 3D Animation Preproduction</a:t>
            </a:r>
          </a:p>
          <a:p>
            <a:endParaRPr lang="en-GB" sz="2400" b="1" dirty="0"/>
          </a:p>
          <a:p>
            <a:r>
              <a:rPr lang="en-GB" sz="2400" b="1" dirty="0"/>
              <a:t>Pre-production is the planning, designing, and research phase of the entire 3D project. This is an indispensable stage because it is where the great ideas are generated and production plans are created that will help you understand how to manage the project. A good idea with a solid production plan has a much better chance of being completed than a great idea with no plan.</a:t>
            </a:r>
          </a:p>
          <a:p>
            <a:endParaRPr lang="en-GB" sz="2400" dirty="0">
              <a:effectLst/>
              <a:latin typeface="Century Gothic" panose="020B0502020202020204" pitchFamily="34" charset="0"/>
            </a:endParaRPr>
          </a:p>
        </p:txBody>
      </p:sp>
    </p:spTree>
    <p:extLst>
      <p:ext uri="{BB962C8B-B14F-4D97-AF65-F5344CB8AC3E}">
        <p14:creationId xmlns:p14="http://schemas.microsoft.com/office/powerpoint/2010/main" val="3382447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pic>
        <p:nvPicPr>
          <p:cNvPr id="3" name="Picture 2">
            <a:extLst>
              <a:ext uri="{FF2B5EF4-FFF2-40B4-BE49-F238E27FC236}">
                <a16:creationId xmlns:a16="http://schemas.microsoft.com/office/drawing/2014/main" id="{F8E3FBDB-9FF5-F844-BBED-46E2BBC272E0}"/>
              </a:ext>
            </a:extLst>
          </p:cNvPr>
          <p:cNvPicPr>
            <a:picLocks noChangeAspect="1"/>
          </p:cNvPicPr>
          <p:nvPr/>
        </p:nvPicPr>
        <p:blipFill>
          <a:blip r:embed="rId3"/>
          <a:stretch>
            <a:fillRect/>
          </a:stretch>
        </p:blipFill>
        <p:spPr>
          <a:xfrm>
            <a:off x="464949" y="206157"/>
            <a:ext cx="11236272" cy="6651844"/>
          </a:xfrm>
          <a:prstGeom prst="rect">
            <a:avLst/>
          </a:prstGeom>
        </p:spPr>
      </p:pic>
    </p:spTree>
    <p:extLst>
      <p:ext uri="{BB962C8B-B14F-4D97-AF65-F5344CB8AC3E}">
        <p14:creationId xmlns:p14="http://schemas.microsoft.com/office/powerpoint/2010/main" val="1589432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709775" y="2349633"/>
            <a:ext cx="11011829" cy="5262979"/>
          </a:xfrm>
          <a:prstGeom prst="rect">
            <a:avLst/>
          </a:prstGeom>
          <a:noFill/>
        </p:spPr>
        <p:txBody>
          <a:bodyPr wrap="square">
            <a:spAutoFit/>
          </a:bodyPr>
          <a:lstStyle/>
          <a:p>
            <a:pPr marL="342900" indent="-342900">
              <a:buFont typeface="Arial" panose="020B0604020202020204" pitchFamily="34" charset="0"/>
              <a:buChar char="•"/>
            </a:pPr>
            <a:r>
              <a:rPr lang="en-GB" sz="2400" b="1" dirty="0"/>
              <a:t>The preproduction stage is split between two teams: artists and management.</a:t>
            </a:r>
          </a:p>
          <a:p>
            <a:endParaRPr lang="en-GB" sz="2400" b="1" dirty="0"/>
          </a:p>
          <a:p>
            <a:pPr marL="342900" indent="-342900">
              <a:buFont typeface="Arial" panose="020B0604020202020204" pitchFamily="34" charset="0"/>
              <a:buChar char="•"/>
            </a:pPr>
            <a:r>
              <a:rPr lang="en-GB" sz="2400" b="1" dirty="0"/>
              <a:t>The artists create the ideas, story, and designs. The management team creates the production plan.</a:t>
            </a:r>
          </a:p>
          <a:p>
            <a:endParaRPr lang="en-GB" sz="2400" b="1" dirty="0"/>
          </a:p>
          <a:p>
            <a:pPr marL="342900" indent="-342900">
              <a:buFont typeface="Arial" panose="020B0604020202020204" pitchFamily="34" charset="0"/>
              <a:buChar char="•"/>
            </a:pPr>
            <a:r>
              <a:rPr lang="en-GB" sz="2400" b="1" dirty="0"/>
              <a:t>There is a creative management team, also known as the creative leads, who work directly with the artists. The management team generally is in charge of shopping the project to investors</a:t>
            </a:r>
          </a:p>
          <a:p>
            <a:r>
              <a:rPr lang="en-GB" sz="2400" b="1" dirty="0"/>
              <a:t>(though sometimes that role is handled by an amateur filmmaker trying to get his or her movie out there).</a:t>
            </a:r>
          </a:p>
          <a:p>
            <a:endParaRPr lang="en-GB" sz="2400" b="1" dirty="0"/>
          </a:p>
          <a:p>
            <a:endParaRPr lang="en-GB" sz="2400" b="1" dirty="0"/>
          </a:p>
          <a:p>
            <a:endParaRPr lang="en-GB" sz="2400" b="1" dirty="0"/>
          </a:p>
        </p:txBody>
      </p:sp>
    </p:spTree>
    <p:extLst>
      <p:ext uri="{BB962C8B-B14F-4D97-AF65-F5344CB8AC3E}">
        <p14:creationId xmlns:p14="http://schemas.microsoft.com/office/powerpoint/2010/main" val="3173664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950406" y="2397759"/>
            <a:ext cx="11011829" cy="3539430"/>
          </a:xfrm>
          <a:prstGeom prst="rect">
            <a:avLst/>
          </a:prstGeom>
          <a:noFill/>
        </p:spPr>
        <p:txBody>
          <a:bodyPr wrap="square">
            <a:spAutoFit/>
          </a:bodyPr>
          <a:lstStyle/>
          <a:p>
            <a:r>
              <a:rPr lang="en-GB" sz="2800" b="1" dirty="0"/>
              <a:t>The preproduction stage is divided into five components</a:t>
            </a:r>
          </a:p>
          <a:p>
            <a:endParaRPr lang="en-GB" sz="2800" b="1" dirty="0"/>
          </a:p>
          <a:p>
            <a:r>
              <a:rPr lang="en-GB" sz="2800" b="1" dirty="0"/>
              <a:t>Idea/story</a:t>
            </a:r>
          </a:p>
          <a:p>
            <a:r>
              <a:rPr lang="en-GB" sz="2800" b="1" dirty="0"/>
              <a:t>Script/screenplay</a:t>
            </a:r>
          </a:p>
          <a:p>
            <a:r>
              <a:rPr lang="en-GB" sz="2800" b="1" dirty="0"/>
              <a:t>Storyboards</a:t>
            </a:r>
          </a:p>
          <a:p>
            <a:r>
              <a:rPr lang="en-GB" sz="2800" b="1" dirty="0"/>
              <a:t>Animatic/pre-visualization</a:t>
            </a:r>
          </a:p>
          <a:p>
            <a:r>
              <a:rPr lang="en-GB" sz="2800" b="1" dirty="0"/>
              <a:t>Design</a:t>
            </a:r>
          </a:p>
          <a:p>
            <a:endParaRPr lang="en-GB" sz="2800" b="1" dirty="0"/>
          </a:p>
        </p:txBody>
      </p:sp>
    </p:spTree>
    <p:extLst>
      <p:ext uri="{BB962C8B-B14F-4D97-AF65-F5344CB8AC3E}">
        <p14:creationId xmlns:p14="http://schemas.microsoft.com/office/powerpoint/2010/main" val="1718805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870196" y="1916496"/>
            <a:ext cx="11011829" cy="5632311"/>
          </a:xfrm>
          <a:prstGeom prst="rect">
            <a:avLst/>
          </a:prstGeom>
          <a:noFill/>
        </p:spPr>
        <p:txBody>
          <a:bodyPr wrap="square">
            <a:spAutoFit/>
          </a:bodyPr>
          <a:lstStyle/>
          <a:p>
            <a:r>
              <a:rPr lang="en-GB" sz="2400" b="1" dirty="0"/>
              <a:t>Idea/story</a:t>
            </a:r>
          </a:p>
          <a:p>
            <a:endParaRPr lang="en-GB" sz="2400" b="1" dirty="0"/>
          </a:p>
          <a:p>
            <a:pPr marL="342900" indent="-342900">
              <a:buFont typeface="Arial" panose="020B0604020202020204" pitchFamily="34" charset="0"/>
              <a:buChar char="•"/>
            </a:pPr>
            <a:r>
              <a:rPr lang="en-GB" sz="2400" b="1" dirty="0"/>
              <a:t>The idea for a project can come from just about anywhere and from almost anything. An idea can be sparked by a single word, a sentence, a colour, a smell, a sound, passing conversations with a stranger, or eavesdropping on someone else’s conversation.</a:t>
            </a:r>
          </a:p>
          <a:p>
            <a:endParaRPr lang="en-GB" sz="2400" b="1" dirty="0"/>
          </a:p>
          <a:p>
            <a:pPr marL="342900" indent="-342900">
              <a:buFont typeface="Arial" panose="020B0604020202020204" pitchFamily="34" charset="0"/>
              <a:buChar char="•"/>
            </a:pPr>
            <a:r>
              <a:rPr lang="en-GB" sz="2400" b="1" dirty="0"/>
              <a:t>That spark just needs to be enough to ignite a dialogue within yourself or with others to want to work out that idea.</a:t>
            </a:r>
          </a:p>
          <a:p>
            <a:endParaRPr lang="en-GB" sz="2400" b="1" dirty="0"/>
          </a:p>
          <a:p>
            <a:pPr marL="342900" indent="-342900">
              <a:buFont typeface="Arial" panose="020B0604020202020204" pitchFamily="34" charset="0"/>
              <a:buChar char="•"/>
            </a:pPr>
            <a:r>
              <a:rPr lang="en-GB" sz="2400" b="1" dirty="0"/>
              <a:t>For example - “You must be willing to kill your babies at any time.”</a:t>
            </a:r>
          </a:p>
          <a:p>
            <a:endParaRPr lang="en-GB" sz="2400" b="1" dirty="0"/>
          </a:p>
          <a:p>
            <a:endParaRPr lang="en-GB" sz="2400" b="1" dirty="0"/>
          </a:p>
          <a:p>
            <a:endParaRPr lang="en-GB" sz="2400" b="1" dirty="0"/>
          </a:p>
          <a:p>
            <a:endParaRPr lang="en-GB" sz="2400" b="1" dirty="0"/>
          </a:p>
        </p:txBody>
      </p:sp>
    </p:spTree>
    <p:extLst>
      <p:ext uri="{BB962C8B-B14F-4D97-AF65-F5344CB8AC3E}">
        <p14:creationId xmlns:p14="http://schemas.microsoft.com/office/powerpoint/2010/main" val="289559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477790" y="1680632"/>
            <a:ext cx="11011829" cy="7109639"/>
          </a:xfrm>
          <a:prstGeom prst="rect">
            <a:avLst/>
          </a:prstGeom>
          <a:noFill/>
        </p:spPr>
        <p:txBody>
          <a:bodyPr wrap="square">
            <a:spAutoFit/>
          </a:bodyPr>
          <a:lstStyle/>
          <a:p>
            <a:endParaRPr lang="en-GB" sz="2400" b="1" dirty="0"/>
          </a:p>
          <a:p>
            <a:r>
              <a:rPr lang="en-GB" sz="2400" b="1" dirty="0"/>
              <a:t>Idea/story</a:t>
            </a:r>
          </a:p>
          <a:p>
            <a:r>
              <a:rPr lang="en-GB" sz="2400" b="1" dirty="0"/>
              <a:t>After you work out the basic premise of a good idea that you think is worth pursuing, it is time to turn it into a narrative form.</a:t>
            </a:r>
          </a:p>
          <a:p>
            <a:endParaRPr lang="en-GB" sz="2400" b="1" dirty="0"/>
          </a:p>
          <a:p>
            <a:r>
              <a:rPr lang="en-GB" sz="2400" b="1" dirty="0"/>
              <a:t>Who are the characters?</a:t>
            </a:r>
          </a:p>
          <a:p>
            <a:r>
              <a:rPr lang="en-GB" sz="2400" b="1" dirty="0"/>
              <a:t>What is this project for?</a:t>
            </a:r>
          </a:p>
          <a:p>
            <a:r>
              <a:rPr lang="en-GB" sz="2400" b="1" dirty="0"/>
              <a:t>Who is your audience?</a:t>
            </a:r>
          </a:p>
          <a:p>
            <a:r>
              <a:rPr lang="en-GB" sz="2400" b="1" dirty="0"/>
              <a:t>What is the conflict?</a:t>
            </a:r>
          </a:p>
          <a:p>
            <a:r>
              <a:rPr lang="en-GB" sz="2400" b="1" dirty="0"/>
              <a:t>What is the final product?</a:t>
            </a:r>
          </a:p>
          <a:p>
            <a:r>
              <a:rPr lang="en-GB" sz="2400" b="1" dirty="0"/>
              <a:t>Who will want to use my idea?</a:t>
            </a:r>
          </a:p>
          <a:p>
            <a:r>
              <a:rPr lang="en-GB" sz="2400" b="1" dirty="0"/>
              <a:t>Who will want to buy my idea?</a:t>
            </a:r>
          </a:p>
          <a:p>
            <a:r>
              <a:rPr lang="en-GB" sz="2400" b="1" dirty="0"/>
              <a:t>What is the payoff for my audience?</a:t>
            </a:r>
          </a:p>
          <a:p>
            <a:endParaRPr lang="en-GB" sz="2400" b="1" dirty="0"/>
          </a:p>
          <a:p>
            <a:endParaRPr lang="en-GB" sz="2400" b="1" dirty="0"/>
          </a:p>
          <a:p>
            <a:endParaRPr lang="en-GB" sz="2400" b="1" dirty="0"/>
          </a:p>
          <a:p>
            <a:endParaRPr lang="en-GB" sz="2400" b="1" dirty="0"/>
          </a:p>
          <a:p>
            <a:endParaRPr lang="en-GB" sz="2400" b="1" dirty="0"/>
          </a:p>
          <a:p>
            <a:endParaRPr lang="en-GB" sz="2400" b="1" dirty="0"/>
          </a:p>
        </p:txBody>
      </p:sp>
      <p:sp>
        <p:nvSpPr>
          <p:cNvPr id="5" name="TextBox 4">
            <a:extLst>
              <a:ext uri="{FF2B5EF4-FFF2-40B4-BE49-F238E27FC236}">
                <a16:creationId xmlns:a16="http://schemas.microsoft.com/office/drawing/2014/main" id="{BD444F4E-A1EB-454B-A100-6A193626821D}"/>
              </a:ext>
            </a:extLst>
          </p:cNvPr>
          <p:cNvSpPr txBox="1"/>
          <p:nvPr/>
        </p:nvSpPr>
        <p:spPr>
          <a:xfrm>
            <a:off x="7947785" y="4536068"/>
            <a:ext cx="3541834" cy="1938992"/>
          </a:xfrm>
          <a:prstGeom prst="rect">
            <a:avLst/>
          </a:prstGeom>
          <a:noFill/>
        </p:spPr>
        <p:txBody>
          <a:bodyPr wrap="square">
            <a:spAutoFit/>
          </a:bodyPr>
          <a:lstStyle/>
          <a:p>
            <a:r>
              <a:rPr lang="en-GB" sz="2400" b="1" dirty="0"/>
              <a:t>If you can answer these questions, you are ready to move a step forward in the production pipeline.</a:t>
            </a:r>
          </a:p>
        </p:txBody>
      </p:sp>
    </p:spTree>
    <p:extLst>
      <p:ext uri="{BB962C8B-B14F-4D97-AF65-F5344CB8AC3E}">
        <p14:creationId xmlns:p14="http://schemas.microsoft.com/office/powerpoint/2010/main" val="3112564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590085" y="2317548"/>
            <a:ext cx="11011829" cy="4893647"/>
          </a:xfrm>
          <a:prstGeom prst="rect">
            <a:avLst/>
          </a:prstGeom>
          <a:noFill/>
        </p:spPr>
        <p:txBody>
          <a:bodyPr wrap="square">
            <a:spAutoFit/>
          </a:bodyPr>
          <a:lstStyle/>
          <a:p>
            <a:r>
              <a:rPr lang="en-GB" sz="2400" b="1" dirty="0"/>
              <a:t>The preproduction stage is divided into five components</a:t>
            </a:r>
          </a:p>
          <a:p>
            <a:endParaRPr lang="en-GB" sz="2400" b="1" dirty="0"/>
          </a:p>
          <a:p>
            <a:r>
              <a:rPr lang="en-GB" sz="2400" b="1" dirty="0"/>
              <a:t>Script/screenplay</a:t>
            </a:r>
          </a:p>
          <a:p>
            <a:pPr marL="342900" indent="-342900">
              <a:buFont typeface="Arial" panose="020B0604020202020204" pitchFamily="34" charset="0"/>
              <a:buChar char="•"/>
            </a:pPr>
            <a:r>
              <a:rPr lang="en-GB" sz="2400" b="1" dirty="0"/>
              <a:t>The script or screenplay is the formal written form of the final story. It has written within it the basic character movements, environment, time, actions, and dialogue.</a:t>
            </a:r>
          </a:p>
          <a:p>
            <a:endParaRPr lang="en-GB" sz="2400" b="1" dirty="0"/>
          </a:p>
          <a:p>
            <a:pPr marL="342900" indent="-342900">
              <a:buFont typeface="Arial" panose="020B0604020202020204" pitchFamily="34" charset="0"/>
              <a:buChar char="•"/>
            </a:pPr>
            <a:r>
              <a:rPr lang="en-GB" sz="2400" b="1" dirty="0"/>
              <a:t>It is intended for the preproduction and production team to create a visual idea of the overall story.</a:t>
            </a:r>
          </a:p>
          <a:p>
            <a:endParaRPr lang="en-GB" sz="2400" b="1" dirty="0"/>
          </a:p>
          <a:p>
            <a:pPr marL="342900" indent="-342900">
              <a:buFont typeface="Arial" panose="020B0604020202020204" pitchFamily="34" charset="0"/>
              <a:buChar char="•"/>
            </a:pPr>
            <a:r>
              <a:rPr lang="en-GB" sz="2400" b="1" dirty="0"/>
              <a:t>The typical length of a script depends on the type of project. A feature-film script is about 100 to 120 pages in length</a:t>
            </a:r>
          </a:p>
          <a:p>
            <a:endParaRPr lang="en-GB" sz="2400" dirty="0"/>
          </a:p>
        </p:txBody>
      </p:sp>
    </p:spTree>
    <p:extLst>
      <p:ext uri="{BB962C8B-B14F-4D97-AF65-F5344CB8AC3E}">
        <p14:creationId xmlns:p14="http://schemas.microsoft.com/office/powerpoint/2010/main" val="2514380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a:xfrm>
            <a:off x="729927" y="803186"/>
            <a:ext cx="8761413" cy="706964"/>
          </a:xfrm>
        </p:spPr>
        <p:txBody>
          <a:bodyPr/>
          <a:lstStyle/>
          <a:p>
            <a:r>
              <a:rPr lang="en-GB" sz="3200" dirty="0"/>
              <a:t>Getting to Know the </a:t>
            </a:r>
            <a:br>
              <a:rPr lang="en-GB" sz="3200" dirty="0"/>
            </a:br>
            <a:r>
              <a:rPr lang="en-GB" sz="3200" dirty="0"/>
              <a:t>Production Pipeline</a:t>
            </a:r>
          </a:p>
        </p:txBody>
      </p:sp>
      <p:pic>
        <p:nvPicPr>
          <p:cNvPr id="3" name="Picture 2">
            <a:extLst>
              <a:ext uri="{FF2B5EF4-FFF2-40B4-BE49-F238E27FC236}">
                <a16:creationId xmlns:a16="http://schemas.microsoft.com/office/drawing/2014/main" id="{429E067F-D7DB-A349-840F-F3F478F33A29}"/>
              </a:ext>
            </a:extLst>
          </p:cNvPr>
          <p:cNvPicPr>
            <a:picLocks noChangeAspect="1"/>
          </p:cNvPicPr>
          <p:nvPr/>
        </p:nvPicPr>
        <p:blipFill>
          <a:blip r:embed="rId3"/>
          <a:stretch>
            <a:fillRect/>
          </a:stretch>
        </p:blipFill>
        <p:spPr>
          <a:xfrm>
            <a:off x="5110633" y="209550"/>
            <a:ext cx="5324744" cy="6438900"/>
          </a:xfrm>
          <a:prstGeom prst="rect">
            <a:avLst/>
          </a:prstGeom>
        </p:spPr>
      </p:pic>
      <p:sp>
        <p:nvSpPr>
          <p:cNvPr id="5" name="TextBox 4">
            <a:extLst>
              <a:ext uri="{FF2B5EF4-FFF2-40B4-BE49-F238E27FC236}">
                <a16:creationId xmlns:a16="http://schemas.microsoft.com/office/drawing/2014/main" id="{93DD7EC7-1170-E64B-949F-13C71ECA85D6}"/>
              </a:ext>
            </a:extLst>
          </p:cNvPr>
          <p:cNvSpPr txBox="1"/>
          <p:nvPr/>
        </p:nvSpPr>
        <p:spPr>
          <a:xfrm>
            <a:off x="456311" y="3663801"/>
            <a:ext cx="5357557" cy="830997"/>
          </a:xfrm>
          <a:prstGeom prst="rect">
            <a:avLst/>
          </a:prstGeom>
          <a:noFill/>
        </p:spPr>
        <p:txBody>
          <a:bodyPr wrap="none" rtlCol="0">
            <a:spAutoFit/>
          </a:bodyPr>
          <a:lstStyle/>
          <a:p>
            <a:r>
              <a:rPr lang="en-GB" sz="2400" b="1" dirty="0"/>
              <a:t>This example of a film script shows </a:t>
            </a:r>
          </a:p>
          <a:p>
            <a:r>
              <a:rPr lang="en-GB" sz="2400" b="1" dirty="0"/>
              <a:t>basic written formatting</a:t>
            </a:r>
          </a:p>
        </p:txBody>
      </p:sp>
    </p:spTree>
    <p:extLst>
      <p:ext uri="{BB962C8B-B14F-4D97-AF65-F5344CB8AC3E}">
        <p14:creationId xmlns:p14="http://schemas.microsoft.com/office/powerpoint/2010/main" val="4271465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a:xfrm>
            <a:off x="729927" y="803186"/>
            <a:ext cx="8761413" cy="706964"/>
          </a:xfrm>
        </p:spPr>
        <p:txBody>
          <a:bodyPr/>
          <a:lstStyle/>
          <a:p>
            <a:r>
              <a:rPr lang="en-GB" sz="3200" dirty="0"/>
              <a:t>Getting to Know the </a:t>
            </a:r>
            <a:br>
              <a:rPr lang="en-GB" sz="3200" dirty="0"/>
            </a:br>
            <a:r>
              <a:rPr lang="en-GB" sz="3200" dirty="0"/>
              <a:t>Production Pipeline</a:t>
            </a:r>
          </a:p>
        </p:txBody>
      </p:sp>
      <p:pic>
        <p:nvPicPr>
          <p:cNvPr id="4" name="Picture 3">
            <a:extLst>
              <a:ext uri="{FF2B5EF4-FFF2-40B4-BE49-F238E27FC236}">
                <a16:creationId xmlns:a16="http://schemas.microsoft.com/office/drawing/2014/main" id="{43E8DAE7-EA39-1044-803A-F278709CB30F}"/>
              </a:ext>
            </a:extLst>
          </p:cNvPr>
          <p:cNvPicPr>
            <a:picLocks noChangeAspect="1"/>
          </p:cNvPicPr>
          <p:nvPr/>
        </p:nvPicPr>
        <p:blipFill>
          <a:blip r:embed="rId3"/>
          <a:stretch>
            <a:fillRect/>
          </a:stretch>
        </p:blipFill>
        <p:spPr>
          <a:xfrm>
            <a:off x="4127468" y="2392604"/>
            <a:ext cx="7837224" cy="3131504"/>
          </a:xfrm>
          <a:prstGeom prst="rect">
            <a:avLst/>
          </a:prstGeom>
        </p:spPr>
      </p:pic>
      <p:sp>
        <p:nvSpPr>
          <p:cNvPr id="7" name="TextBox 6">
            <a:extLst>
              <a:ext uri="{FF2B5EF4-FFF2-40B4-BE49-F238E27FC236}">
                <a16:creationId xmlns:a16="http://schemas.microsoft.com/office/drawing/2014/main" id="{70B57672-0236-524A-915E-D31F219CA4C9}"/>
              </a:ext>
            </a:extLst>
          </p:cNvPr>
          <p:cNvSpPr txBox="1"/>
          <p:nvPr/>
        </p:nvSpPr>
        <p:spPr>
          <a:xfrm>
            <a:off x="1148382" y="3286482"/>
            <a:ext cx="2695198" cy="1015663"/>
          </a:xfrm>
          <a:prstGeom prst="rect">
            <a:avLst/>
          </a:prstGeom>
          <a:noFill/>
        </p:spPr>
        <p:txBody>
          <a:bodyPr wrap="square">
            <a:spAutoFit/>
          </a:bodyPr>
          <a:lstStyle/>
          <a:p>
            <a:r>
              <a:rPr lang="en-GB" sz="2000" b="1" dirty="0">
                <a:effectLst/>
                <a:latin typeface="Century Gothic" panose="020B0502020202020204" pitchFamily="34" charset="0"/>
              </a:rPr>
              <a:t>A small snippet of a storyboard from a short animated film</a:t>
            </a:r>
          </a:p>
        </p:txBody>
      </p:sp>
      <p:sp>
        <p:nvSpPr>
          <p:cNvPr id="9" name="TextBox 8">
            <a:extLst>
              <a:ext uri="{FF2B5EF4-FFF2-40B4-BE49-F238E27FC236}">
                <a16:creationId xmlns:a16="http://schemas.microsoft.com/office/drawing/2014/main" id="{7B3E14DF-C7EA-5746-A958-C9CA588CBD44}"/>
              </a:ext>
            </a:extLst>
          </p:cNvPr>
          <p:cNvSpPr txBox="1"/>
          <p:nvPr/>
        </p:nvSpPr>
        <p:spPr>
          <a:xfrm>
            <a:off x="223579" y="5680343"/>
            <a:ext cx="11741113" cy="1015663"/>
          </a:xfrm>
          <a:prstGeom prst="rect">
            <a:avLst/>
          </a:prstGeom>
          <a:noFill/>
        </p:spPr>
        <p:txBody>
          <a:bodyPr wrap="square">
            <a:spAutoFit/>
          </a:bodyPr>
          <a:lstStyle/>
          <a:p>
            <a:r>
              <a:rPr lang="en-GB" sz="2000" b="1" dirty="0">
                <a:effectLst/>
                <a:latin typeface="Century Gothic" panose="020B0502020202020204" pitchFamily="34" charset="0"/>
              </a:rPr>
              <a:t>Storyboards are also another way to come up with and write a story. Many</a:t>
            </a:r>
          </a:p>
          <a:p>
            <a:r>
              <a:rPr lang="en-GB" sz="2000" b="1" dirty="0">
                <a:effectLst/>
                <a:latin typeface="Century Gothic" panose="020B0502020202020204" pitchFamily="34" charset="0"/>
              </a:rPr>
              <a:t>animators skip the script/screenplay stage because of their lack of training in</a:t>
            </a:r>
          </a:p>
          <a:p>
            <a:r>
              <a:rPr lang="en-GB" sz="2000" b="1" dirty="0">
                <a:effectLst/>
                <a:latin typeface="Century Gothic" panose="020B0502020202020204" pitchFamily="34" charset="0"/>
              </a:rPr>
              <a:t>formal writing and use the storyboard as the script.</a:t>
            </a:r>
          </a:p>
        </p:txBody>
      </p:sp>
    </p:spTree>
    <p:extLst>
      <p:ext uri="{BB962C8B-B14F-4D97-AF65-F5344CB8AC3E}">
        <p14:creationId xmlns:p14="http://schemas.microsoft.com/office/powerpoint/2010/main" val="1950774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725816" y="2333590"/>
            <a:ext cx="11011829" cy="5262979"/>
          </a:xfrm>
          <a:prstGeom prst="rect">
            <a:avLst/>
          </a:prstGeom>
          <a:noFill/>
        </p:spPr>
        <p:txBody>
          <a:bodyPr wrap="square">
            <a:spAutoFit/>
          </a:bodyPr>
          <a:lstStyle/>
          <a:p>
            <a:r>
              <a:rPr lang="en-GB" sz="2400" b="1" dirty="0"/>
              <a:t>The preproduction stage is divided into five components</a:t>
            </a:r>
          </a:p>
          <a:p>
            <a:endParaRPr lang="en-GB" sz="2400" b="1" dirty="0"/>
          </a:p>
          <a:p>
            <a:r>
              <a:rPr lang="en-GB" sz="2400" b="1" dirty="0"/>
              <a:t>Animatic/pre-visualization</a:t>
            </a:r>
          </a:p>
          <a:p>
            <a:pPr marL="342900" indent="-342900">
              <a:buFont typeface="Arial" panose="020B0604020202020204" pitchFamily="34" charset="0"/>
              <a:buChar char="•"/>
            </a:pPr>
            <a:r>
              <a:rPr lang="en-GB" sz="2400" b="1" dirty="0"/>
              <a:t>An animatic is a moving form of the storyboard. If you think of a storyboard as a comic book, an animatic is a limited animation of your entire story.</a:t>
            </a:r>
          </a:p>
          <a:p>
            <a:endParaRPr lang="en-GB" sz="2400" b="1" dirty="0"/>
          </a:p>
          <a:p>
            <a:pPr marL="342900" indent="-342900">
              <a:buFont typeface="Arial" panose="020B0604020202020204" pitchFamily="34" charset="0"/>
              <a:buChar char="•"/>
            </a:pPr>
            <a:r>
              <a:rPr lang="en-GB" sz="2400" b="1" dirty="0"/>
              <a:t>The preproduction team will go back and forth between the storyboards and animatic to create the final edit of the entire project.</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The animatic allows the director and editor to create the editing style and pacing for the entire project.</a:t>
            </a:r>
          </a:p>
          <a:p>
            <a:endParaRPr lang="en-GB" sz="2400" b="1" dirty="0"/>
          </a:p>
          <a:p>
            <a:endParaRPr lang="en-GB" sz="2400" b="1" dirty="0"/>
          </a:p>
        </p:txBody>
      </p:sp>
    </p:spTree>
    <p:extLst>
      <p:ext uri="{BB962C8B-B14F-4D97-AF65-F5344CB8AC3E}">
        <p14:creationId xmlns:p14="http://schemas.microsoft.com/office/powerpoint/2010/main" val="3647235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950406" y="2397759"/>
            <a:ext cx="11011829" cy="2862322"/>
          </a:xfrm>
          <a:prstGeom prst="rect">
            <a:avLst/>
          </a:prstGeom>
          <a:noFill/>
        </p:spPr>
        <p:txBody>
          <a:bodyPr wrap="square">
            <a:spAutoFit/>
          </a:bodyPr>
          <a:lstStyle/>
          <a:p>
            <a:r>
              <a:rPr lang="en-GB" dirty="0"/>
              <a:t>The preproduction stage is divided into five components</a:t>
            </a:r>
          </a:p>
          <a:p>
            <a:endParaRPr lang="en-GB" dirty="0"/>
          </a:p>
          <a:p>
            <a:r>
              <a:rPr lang="en-GB" dirty="0"/>
              <a:t>Animatic/pre-visualization</a:t>
            </a:r>
          </a:p>
          <a:p>
            <a:endParaRPr lang="en-GB" dirty="0"/>
          </a:p>
          <a:p>
            <a:r>
              <a:rPr lang="en-GB" dirty="0"/>
              <a:t>The pre-visualization, or pre-vis, is typically utilized for visual effects in </a:t>
            </a:r>
            <a:r>
              <a:rPr lang="en-GB" dirty="0" err="1"/>
              <a:t>liveaction</a:t>
            </a:r>
            <a:endParaRPr lang="en-GB" dirty="0"/>
          </a:p>
          <a:p>
            <a:r>
              <a:rPr lang="en-GB" dirty="0"/>
              <a:t>films. Because the amount of 3D animation or 3D visual effects that go</a:t>
            </a:r>
          </a:p>
          <a:p>
            <a:r>
              <a:rPr lang="en-GB" dirty="0"/>
              <a:t>into these types of films and television shows is expensive, producers of these</a:t>
            </a:r>
          </a:p>
          <a:p>
            <a:r>
              <a:rPr lang="en-GB" dirty="0"/>
              <a:t>projects like to know what all of the shots will look like before they are shot.</a:t>
            </a:r>
          </a:p>
          <a:p>
            <a:endParaRPr lang="en-GB" dirty="0"/>
          </a:p>
          <a:p>
            <a:endParaRPr lang="en-GB" dirty="0"/>
          </a:p>
        </p:txBody>
      </p:sp>
    </p:spTree>
    <p:extLst>
      <p:ext uri="{BB962C8B-B14F-4D97-AF65-F5344CB8AC3E}">
        <p14:creationId xmlns:p14="http://schemas.microsoft.com/office/powerpoint/2010/main" val="4022173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4" name="TextBox 3">
            <a:extLst>
              <a:ext uri="{FF2B5EF4-FFF2-40B4-BE49-F238E27FC236}">
                <a16:creationId xmlns:a16="http://schemas.microsoft.com/office/drawing/2014/main" id="{ACF9C47A-35B0-D847-82B1-BEBC72E839BE}"/>
              </a:ext>
            </a:extLst>
          </p:cNvPr>
          <p:cNvSpPr txBox="1"/>
          <p:nvPr/>
        </p:nvSpPr>
        <p:spPr>
          <a:xfrm>
            <a:off x="950406" y="2397759"/>
            <a:ext cx="11011829" cy="4893647"/>
          </a:xfrm>
          <a:prstGeom prst="rect">
            <a:avLst/>
          </a:prstGeom>
          <a:noFill/>
        </p:spPr>
        <p:txBody>
          <a:bodyPr wrap="square">
            <a:spAutoFit/>
          </a:bodyPr>
          <a:lstStyle/>
          <a:p>
            <a:r>
              <a:rPr lang="en-GB" sz="2400" b="1" dirty="0"/>
              <a:t>The preproduction stage is divided into five components</a:t>
            </a:r>
          </a:p>
          <a:p>
            <a:endParaRPr lang="en-GB" sz="2400" b="1" dirty="0"/>
          </a:p>
          <a:p>
            <a:r>
              <a:rPr lang="en-GB" sz="2400" b="1" dirty="0"/>
              <a:t>Design</a:t>
            </a:r>
          </a:p>
          <a:p>
            <a:pPr marL="342900" indent="-342900">
              <a:buFont typeface="Arial" panose="020B0604020202020204" pitchFamily="34" charset="0"/>
              <a:buChar char="•"/>
            </a:pPr>
            <a:r>
              <a:rPr lang="en-GB" sz="2400" b="1" dirty="0"/>
              <a:t>The final look of the project is decided. For the entertainment</a:t>
            </a:r>
          </a:p>
          <a:p>
            <a:r>
              <a:rPr lang="en-GB" sz="2400" b="1" dirty="0"/>
              <a:t>industries, this includes the character design, prop design, costumes,</a:t>
            </a:r>
          </a:p>
          <a:p>
            <a:r>
              <a:rPr lang="en-GB" sz="2400" b="1" dirty="0"/>
              <a:t>and environment designs.</a:t>
            </a:r>
          </a:p>
          <a:p>
            <a:endParaRPr lang="en-GB" sz="2400" b="1" dirty="0"/>
          </a:p>
          <a:p>
            <a:pPr marL="342900" indent="-342900">
              <a:buFont typeface="Arial" panose="020B0604020202020204" pitchFamily="34" charset="0"/>
              <a:buChar char="•"/>
            </a:pPr>
            <a:r>
              <a:rPr lang="en-GB" sz="2400" b="1" dirty="0"/>
              <a:t>Preproduction designers or concept artists use just about any medium to create their conceptual art from pen, pencil, charcoal, pastels, or traditional paints to computer software such as Adobe Photoshop or Corel Painter.</a:t>
            </a:r>
          </a:p>
          <a:p>
            <a:endParaRPr lang="en-GB" sz="2400" b="1" dirty="0"/>
          </a:p>
          <a:p>
            <a:endParaRPr lang="en-GB" sz="2400" b="1" dirty="0"/>
          </a:p>
        </p:txBody>
      </p:sp>
    </p:spTree>
    <p:extLst>
      <p:ext uri="{BB962C8B-B14F-4D97-AF65-F5344CB8AC3E}">
        <p14:creationId xmlns:p14="http://schemas.microsoft.com/office/powerpoint/2010/main" val="1530417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pic>
        <p:nvPicPr>
          <p:cNvPr id="3" name="Picture 2">
            <a:extLst>
              <a:ext uri="{FF2B5EF4-FFF2-40B4-BE49-F238E27FC236}">
                <a16:creationId xmlns:a16="http://schemas.microsoft.com/office/drawing/2014/main" id="{5F30DC7F-27D5-1C4B-9423-162DDD2FAD42}"/>
              </a:ext>
            </a:extLst>
          </p:cNvPr>
          <p:cNvPicPr>
            <a:picLocks noChangeAspect="1"/>
          </p:cNvPicPr>
          <p:nvPr/>
        </p:nvPicPr>
        <p:blipFill>
          <a:blip r:embed="rId3"/>
          <a:stretch>
            <a:fillRect/>
          </a:stretch>
        </p:blipFill>
        <p:spPr>
          <a:xfrm>
            <a:off x="2264434" y="2316062"/>
            <a:ext cx="8531038" cy="4203700"/>
          </a:xfrm>
          <a:prstGeom prst="rect">
            <a:avLst/>
          </a:prstGeom>
        </p:spPr>
      </p:pic>
      <p:sp>
        <p:nvSpPr>
          <p:cNvPr id="6" name="TextBox 5">
            <a:extLst>
              <a:ext uri="{FF2B5EF4-FFF2-40B4-BE49-F238E27FC236}">
                <a16:creationId xmlns:a16="http://schemas.microsoft.com/office/drawing/2014/main" id="{A040BE6C-835E-CF43-AE8C-F2CE1732E096}"/>
              </a:ext>
            </a:extLst>
          </p:cNvPr>
          <p:cNvSpPr txBox="1"/>
          <p:nvPr/>
        </p:nvSpPr>
        <p:spPr>
          <a:xfrm>
            <a:off x="431371" y="3648916"/>
            <a:ext cx="6098582" cy="1200329"/>
          </a:xfrm>
          <a:prstGeom prst="rect">
            <a:avLst/>
          </a:prstGeom>
          <a:noFill/>
        </p:spPr>
        <p:txBody>
          <a:bodyPr wrap="square">
            <a:spAutoFit/>
          </a:bodyPr>
          <a:lstStyle/>
          <a:p>
            <a:r>
              <a:rPr lang="en-GB" b="1" dirty="0"/>
              <a:t>A simple character in </a:t>
            </a:r>
          </a:p>
          <a:p>
            <a:r>
              <a:rPr lang="en-GB" b="1" dirty="0"/>
              <a:t>the default-modelling </a:t>
            </a:r>
          </a:p>
          <a:p>
            <a:r>
              <a:rPr lang="en-GB" b="1" dirty="0"/>
              <a:t>pose</a:t>
            </a:r>
          </a:p>
          <a:p>
            <a:endParaRPr lang="en-GB" b="1" dirty="0"/>
          </a:p>
        </p:txBody>
      </p:sp>
    </p:spTree>
    <p:extLst>
      <p:ext uri="{BB962C8B-B14F-4D97-AF65-F5344CB8AC3E}">
        <p14:creationId xmlns:p14="http://schemas.microsoft.com/office/powerpoint/2010/main" val="3856289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pic>
        <p:nvPicPr>
          <p:cNvPr id="4" name="Picture 3">
            <a:extLst>
              <a:ext uri="{FF2B5EF4-FFF2-40B4-BE49-F238E27FC236}">
                <a16:creationId xmlns:a16="http://schemas.microsoft.com/office/drawing/2014/main" id="{6189C6FE-7ACC-1D45-AA01-15E7D23FD4E9}"/>
              </a:ext>
            </a:extLst>
          </p:cNvPr>
          <p:cNvPicPr>
            <a:picLocks noChangeAspect="1"/>
          </p:cNvPicPr>
          <p:nvPr/>
        </p:nvPicPr>
        <p:blipFill>
          <a:blip r:embed="rId3"/>
          <a:stretch>
            <a:fillRect/>
          </a:stretch>
        </p:blipFill>
        <p:spPr>
          <a:xfrm>
            <a:off x="2069831" y="2259471"/>
            <a:ext cx="8052338" cy="4451293"/>
          </a:xfrm>
          <a:prstGeom prst="rect">
            <a:avLst/>
          </a:prstGeom>
        </p:spPr>
      </p:pic>
      <p:sp>
        <p:nvSpPr>
          <p:cNvPr id="6" name="TextBox 5">
            <a:extLst>
              <a:ext uri="{FF2B5EF4-FFF2-40B4-BE49-F238E27FC236}">
                <a16:creationId xmlns:a16="http://schemas.microsoft.com/office/drawing/2014/main" id="{86765E2B-0921-F74C-8152-F6F6EC20445E}"/>
              </a:ext>
            </a:extLst>
          </p:cNvPr>
          <p:cNvSpPr txBox="1"/>
          <p:nvPr/>
        </p:nvSpPr>
        <p:spPr>
          <a:xfrm>
            <a:off x="383584" y="3317951"/>
            <a:ext cx="6098582" cy="1477328"/>
          </a:xfrm>
          <a:prstGeom prst="rect">
            <a:avLst/>
          </a:prstGeom>
          <a:noFill/>
        </p:spPr>
        <p:txBody>
          <a:bodyPr wrap="square">
            <a:spAutoFit/>
          </a:bodyPr>
          <a:lstStyle/>
          <a:p>
            <a:endParaRPr lang="en-GB" b="1" dirty="0"/>
          </a:p>
          <a:p>
            <a:r>
              <a:rPr lang="en-GB" b="1" dirty="0"/>
              <a:t>Character </a:t>
            </a:r>
          </a:p>
          <a:p>
            <a:r>
              <a:rPr lang="en-GB" b="1" dirty="0"/>
              <a:t>concept </a:t>
            </a:r>
          </a:p>
          <a:p>
            <a:r>
              <a:rPr lang="en-GB" b="1" dirty="0"/>
              <a:t>sketches</a:t>
            </a:r>
          </a:p>
          <a:p>
            <a:endParaRPr lang="en-GB" b="1" dirty="0"/>
          </a:p>
        </p:txBody>
      </p:sp>
    </p:spTree>
    <p:extLst>
      <p:ext uri="{BB962C8B-B14F-4D97-AF65-F5344CB8AC3E}">
        <p14:creationId xmlns:p14="http://schemas.microsoft.com/office/powerpoint/2010/main" val="1085100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6" name="TextBox 5">
            <a:extLst>
              <a:ext uri="{FF2B5EF4-FFF2-40B4-BE49-F238E27FC236}">
                <a16:creationId xmlns:a16="http://schemas.microsoft.com/office/drawing/2014/main" id="{86765E2B-0921-F74C-8152-F6F6EC20445E}"/>
              </a:ext>
            </a:extLst>
          </p:cNvPr>
          <p:cNvSpPr txBox="1"/>
          <p:nvPr/>
        </p:nvSpPr>
        <p:spPr>
          <a:xfrm>
            <a:off x="352587" y="3901765"/>
            <a:ext cx="2344118" cy="923330"/>
          </a:xfrm>
          <a:prstGeom prst="rect">
            <a:avLst/>
          </a:prstGeom>
          <a:noFill/>
        </p:spPr>
        <p:txBody>
          <a:bodyPr wrap="square">
            <a:spAutoFit/>
          </a:bodyPr>
          <a:lstStyle/>
          <a:p>
            <a:r>
              <a:rPr lang="en-GB" b="1" dirty="0"/>
              <a:t>An environment </a:t>
            </a:r>
          </a:p>
          <a:p>
            <a:r>
              <a:rPr lang="en-GB" b="1" dirty="0"/>
              <a:t>design</a:t>
            </a:r>
          </a:p>
          <a:p>
            <a:endParaRPr lang="en-GB" b="1" dirty="0"/>
          </a:p>
        </p:txBody>
      </p:sp>
      <p:pic>
        <p:nvPicPr>
          <p:cNvPr id="3" name="Picture 2">
            <a:extLst>
              <a:ext uri="{FF2B5EF4-FFF2-40B4-BE49-F238E27FC236}">
                <a16:creationId xmlns:a16="http://schemas.microsoft.com/office/drawing/2014/main" id="{5F6B85D8-EF37-FF41-BFAB-EAE4256515A4}"/>
              </a:ext>
            </a:extLst>
          </p:cNvPr>
          <p:cNvPicPr>
            <a:picLocks noChangeAspect="1"/>
          </p:cNvPicPr>
          <p:nvPr/>
        </p:nvPicPr>
        <p:blipFill>
          <a:blip r:embed="rId3"/>
          <a:stretch>
            <a:fillRect/>
          </a:stretch>
        </p:blipFill>
        <p:spPr>
          <a:xfrm>
            <a:off x="3039646" y="2233070"/>
            <a:ext cx="8096492" cy="4260720"/>
          </a:xfrm>
          <a:prstGeom prst="rect">
            <a:avLst/>
          </a:prstGeom>
        </p:spPr>
      </p:pic>
    </p:spTree>
    <p:extLst>
      <p:ext uri="{BB962C8B-B14F-4D97-AF65-F5344CB8AC3E}">
        <p14:creationId xmlns:p14="http://schemas.microsoft.com/office/powerpoint/2010/main" val="3993555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sz="3200" dirty="0"/>
              <a:t>Getting to Know the Production Pipeline</a:t>
            </a:r>
          </a:p>
        </p:txBody>
      </p:sp>
      <p:sp>
        <p:nvSpPr>
          <p:cNvPr id="6" name="TextBox 5">
            <a:extLst>
              <a:ext uri="{FF2B5EF4-FFF2-40B4-BE49-F238E27FC236}">
                <a16:creationId xmlns:a16="http://schemas.microsoft.com/office/drawing/2014/main" id="{86765E2B-0921-F74C-8152-F6F6EC20445E}"/>
              </a:ext>
            </a:extLst>
          </p:cNvPr>
          <p:cNvSpPr txBox="1"/>
          <p:nvPr/>
        </p:nvSpPr>
        <p:spPr>
          <a:xfrm>
            <a:off x="619287" y="3432875"/>
            <a:ext cx="6098582" cy="1200329"/>
          </a:xfrm>
          <a:prstGeom prst="rect">
            <a:avLst/>
          </a:prstGeom>
          <a:noFill/>
        </p:spPr>
        <p:txBody>
          <a:bodyPr wrap="square">
            <a:spAutoFit/>
          </a:bodyPr>
          <a:lstStyle/>
          <a:p>
            <a:r>
              <a:rPr lang="en-GB" b="1" dirty="0"/>
              <a:t>Design</a:t>
            </a:r>
          </a:p>
          <a:p>
            <a:r>
              <a:rPr lang="en-GB" b="1" dirty="0"/>
              <a:t>An environment </a:t>
            </a:r>
          </a:p>
          <a:p>
            <a:r>
              <a:rPr lang="en-GB" b="1" dirty="0"/>
              <a:t>sketch</a:t>
            </a:r>
          </a:p>
          <a:p>
            <a:endParaRPr lang="en-GB" b="1" dirty="0"/>
          </a:p>
        </p:txBody>
      </p:sp>
      <p:pic>
        <p:nvPicPr>
          <p:cNvPr id="5" name="Picture 4">
            <a:extLst>
              <a:ext uri="{FF2B5EF4-FFF2-40B4-BE49-F238E27FC236}">
                <a16:creationId xmlns:a16="http://schemas.microsoft.com/office/drawing/2014/main" id="{0426B7B1-1A29-B94E-9A06-EFF2E5DC62A3}"/>
              </a:ext>
            </a:extLst>
          </p:cNvPr>
          <p:cNvPicPr>
            <a:picLocks noChangeAspect="1"/>
          </p:cNvPicPr>
          <p:nvPr/>
        </p:nvPicPr>
        <p:blipFill>
          <a:blip r:embed="rId3"/>
          <a:stretch>
            <a:fillRect/>
          </a:stretch>
        </p:blipFill>
        <p:spPr>
          <a:xfrm>
            <a:off x="3471620" y="2362837"/>
            <a:ext cx="6492498" cy="3973409"/>
          </a:xfrm>
          <a:prstGeom prst="rect">
            <a:avLst/>
          </a:prstGeom>
        </p:spPr>
      </p:pic>
    </p:spTree>
    <p:extLst>
      <p:ext uri="{BB962C8B-B14F-4D97-AF65-F5344CB8AC3E}">
        <p14:creationId xmlns:p14="http://schemas.microsoft.com/office/powerpoint/2010/main" val="2027151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421017" y="2317548"/>
            <a:ext cx="11011829" cy="6247864"/>
          </a:xfrm>
          <a:prstGeom prst="rect">
            <a:avLst/>
          </a:prstGeom>
          <a:noFill/>
        </p:spPr>
        <p:txBody>
          <a:bodyPr wrap="square">
            <a:spAutoFit/>
          </a:bodyPr>
          <a:lstStyle/>
          <a:p>
            <a:r>
              <a:rPr lang="en-GB" sz="2000" b="1" dirty="0"/>
              <a:t>The budgets have been made, the plans have been created, and 3D production</a:t>
            </a:r>
          </a:p>
          <a:p>
            <a:r>
              <a:rPr lang="en-GB" sz="2000" b="1" dirty="0"/>
              <a:t>artists have been hired.</a:t>
            </a:r>
          </a:p>
          <a:p>
            <a:endParaRPr lang="en-GB" sz="2000" b="1" dirty="0"/>
          </a:p>
          <a:p>
            <a:r>
              <a:rPr lang="en-GB" sz="2000" b="1" dirty="0"/>
              <a:t>At this stage, all of your planning and decision making from the preproduction stage pays off</a:t>
            </a:r>
          </a:p>
          <a:p>
            <a:endParaRPr lang="en-GB" sz="2000" b="1" dirty="0"/>
          </a:p>
          <a:p>
            <a:r>
              <a:rPr lang="en-GB" sz="2000" b="1" dirty="0"/>
              <a:t>This stage is where all of the final visual elements of a 3D animation project are created. This is when the assembly-line concept truly comes into play.</a:t>
            </a:r>
          </a:p>
          <a:p>
            <a:endParaRPr lang="en-GB" sz="2000" b="1" dirty="0"/>
          </a:p>
          <a:p>
            <a:r>
              <a:rPr lang="en-GB" sz="2000" b="1" dirty="0"/>
              <a:t>Each artist is responsible for a small part of the project and then must hand it off for the next artist’s contribution.</a:t>
            </a:r>
          </a:p>
          <a:p>
            <a:endParaRPr lang="en-GB" sz="2000" b="1" dirty="0"/>
          </a:p>
          <a:p>
            <a:r>
              <a:rPr lang="en-GB" sz="2000" b="1" dirty="0"/>
              <a:t>The goal of the preproduction stage is to foresee as many problems and make as many design decisions as you can</a:t>
            </a:r>
          </a:p>
          <a:p>
            <a:endParaRPr lang="en-GB" sz="2000" b="1" dirty="0"/>
          </a:p>
          <a:p>
            <a:endParaRPr lang="en-GB" sz="2000" b="1" dirty="0"/>
          </a:p>
          <a:p>
            <a:endParaRPr lang="en-GB" sz="2000" b="1" dirty="0"/>
          </a:p>
          <a:p>
            <a:endParaRPr lang="en-GB" sz="2000" b="1" dirty="0"/>
          </a:p>
          <a:p>
            <a:endParaRPr lang="en-GB" sz="2000" b="1" dirty="0"/>
          </a:p>
          <a:p>
            <a:endParaRPr lang="en-GB" sz="2000" b="1" dirty="0"/>
          </a:p>
        </p:txBody>
      </p:sp>
    </p:spTree>
    <p:extLst>
      <p:ext uri="{BB962C8B-B14F-4D97-AF65-F5344CB8AC3E}">
        <p14:creationId xmlns:p14="http://schemas.microsoft.com/office/powerpoint/2010/main" val="33697714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950406" y="2397759"/>
            <a:ext cx="11011829" cy="5632311"/>
          </a:xfrm>
          <a:prstGeom prst="rect">
            <a:avLst/>
          </a:prstGeom>
          <a:noFill/>
        </p:spPr>
        <p:txBody>
          <a:bodyPr wrap="square">
            <a:spAutoFit/>
          </a:bodyPr>
          <a:lstStyle/>
          <a:p>
            <a:r>
              <a:rPr lang="en-GB" sz="2400" b="1" dirty="0"/>
              <a:t>The production stage includes the following components:</a:t>
            </a:r>
          </a:p>
          <a:p>
            <a:endParaRPr lang="en-GB" sz="2400" b="1" dirty="0"/>
          </a:p>
          <a:p>
            <a:r>
              <a:rPr lang="en-GB" sz="2400" b="1" dirty="0"/>
              <a:t>Layout</a:t>
            </a:r>
          </a:p>
          <a:p>
            <a:r>
              <a:rPr lang="en-GB" sz="2400" b="1" dirty="0"/>
              <a:t>Research and development (R&amp;D)</a:t>
            </a:r>
          </a:p>
          <a:p>
            <a:r>
              <a:rPr lang="en-GB" sz="2400" b="1" dirty="0"/>
              <a:t>Modelling</a:t>
            </a:r>
          </a:p>
          <a:p>
            <a:r>
              <a:rPr lang="en-GB" sz="2400" b="1" dirty="0"/>
              <a:t>Texturing</a:t>
            </a:r>
          </a:p>
          <a:p>
            <a:r>
              <a:rPr lang="en-GB" sz="2400" b="1" dirty="0"/>
              <a:t>Rigging/setup</a:t>
            </a:r>
          </a:p>
          <a:p>
            <a:r>
              <a:rPr lang="en-GB" sz="2400" b="1" dirty="0"/>
              <a:t>Animation</a:t>
            </a:r>
          </a:p>
          <a:p>
            <a:r>
              <a:rPr lang="en-GB" sz="2400" b="1" dirty="0"/>
              <a:t>3D visual effects (VFX)</a:t>
            </a:r>
          </a:p>
          <a:p>
            <a:r>
              <a:rPr lang="en-GB" sz="2400" b="1" dirty="0"/>
              <a:t>Lighting/rendering</a:t>
            </a:r>
          </a:p>
          <a:p>
            <a:endParaRPr lang="en-GB" sz="2400" b="1" dirty="0"/>
          </a:p>
          <a:p>
            <a:endParaRPr lang="en-GB" sz="2400" b="1" dirty="0"/>
          </a:p>
          <a:p>
            <a:endParaRPr lang="en-GB" sz="2400" b="1" dirty="0"/>
          </a:p>
          <a:p>
            <a:endParaRPr lang="en-GB" sz="2400" b="1" dirty="0"/>
          </a:p>
          <a:p>
            <a:endParaRPr lang="en-GB" sz="2400" b="1" dirty="0"/>
          </a:p>
        </p:txBody>
      </p:sp>
    </p:spTree>
    <p:extLst>
      <p:ext uri="{BB962C8B-B14F-4D97-AF65-F5344CB8AC3E}">
        <p14:creationId xmlns:p14="http://schemas.microsoft.com/office/powerpoint/2010/main" val="3591235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950406" y="2397759"/>
            <a:ext cx="11011829" cy="2308324"/>
          </a:xfrm>
          <a:prstGeom prst="rect">
            <a:avLst/>
          </a:prstGeom>
          <a:noFill/>
        </p:spPr>
        <p:txBody>
          <a:bodyPr wrap="square">
            <a:spAutoFit/>
          </a:bodyPr>
          <a:lstStyle/>
          <a:p>
            <a:r>
              <a:rPr lang="en-GB" b="1" dirty="0"/>
              <a:t>The production stage includes the following components:</a:t>
            </a:r>
          </a:p>
          <a:p>
            <a:endParaRPr lang="en-GB" b="1" dirty="0"/>
          </a:p>
          <a:p>
            <a:r>
              <a:rPr lang="en-GB" b="1" dirty="0"/>
              <a:t>Layout</a:t>
            </a:r>
          </a:p>
          <a:p>
            <a:endParaRPr lang="en-GB" b="1" dirty="0"/>
          </a:p>
          <a:p>
            <a:endParaRPr lang="en-GB" b="1" dirty="0"/>
          </a:p>
          <a:p>
            <a:endParaRPr lang="en-GB" b="1" dirty="0"/>
          </a:p>
          <a:p>
            <a:endParaRPr lang="en-GB" b="1" dirty="0"/>
          </a:p>
          <a:p>
            <a:endParaRPr lang="en-GB" b="1" dirty="0"/>
          </a:p>
        </p:txBody>
      </p:sp>
      <p:pic>
        <p:nvPicPr>
          <p:cNvPr id="3" name="Picture 2">
            <a:extLst>
              <a:ext uri="{FF2B5EF4-FFF2-40B4-BE49-F238E27FC236}">
                <a16:creationId xmlns:a16="http://schemas.microsoft.com/office/drawing/2014/main" id="{0B23272B-E971-234B-8A11-573C8979AB60}"/>
              </a:ext>
            </a:extLst>
          </p:cNvPr>
          <p:cNvPicPr>
            <a:picLocks noChangeAspect="1"/>
          </p:cNvPicPr>
          <p:nvPr/>
        </p:nvPicPr>
        <p:blipFill>
          <a:blip r:embed="rId3"/>
          <a:stretch>
            <a:fillRect/>
          </a:stretch>
        </p:blipFill>
        <p:spPr>
          <a:xfrm>
            <a:off x="950406" y="3479564"/>
            <a:ext cx="9727561" cy="2453037"/>
          </a:xfrm>
          <a:prstGeom prst="rect">
            <a:avLst/>
          </a:prstGeom>
        </p:spPr>
      </p:pic>
      <p:sp>
        <p:nvSpPr>
          <p:cNvPr id="6" name="TextBox 5">
            <a:extLst>
              <a:ext uri="{FF2B5EF4-FFF2-40B4-BE49-F238E27FC236}">
                <a16:creationId xmlns:a16="http://schemas.microsoft.com/office/drawing/2014/main" id="{4A03F22A-03C8-2C47-B458-7802AB623AA9}"/>
              </a:ext>
            </a:extLst>
          </p:cNvPr>
          <p:cNvSpPr txBox="1"/>
          <p:nvPr/>
        </p:nvSpPr>
        <p:spPr>
          <a:xfrm>
            <a:off x="1542411" y="6227167"/>
            <a:ext cx="10065819" cy="369332"/>
          </a:xfrm>
          <a:prstGeom prst="rect">
            <a:avLst/>
          </a:prstGeom>
          <a:noFill/>
        </p:spPr>
        <p:txBody>
          <a:bodyPr wrap="square">
            <a:spAutoFit/>
          </a:bodyPr>
          <a:lstStyle/>
          <a:p>
            <a:pPr algn="ctr"/>
            <a:r>
              <a:rPr lang="en-GB" dirty="0">
                <a:effectLst/>
                <a:latin typeface="Helvetica" pitchFamily="2" charset="0"/>
              </a:rPr>
              <a:t>A way to envision the assembly line of the 3D-animation production stage</a:t>
            </a:r>
          </a:p>
        </p:txBody>
      </p:sp>
    </p:spTree>
    <p:extLst>
      <p:ext uri="{BB962C8B-B14F-4D97-AF65-F5344CB8AC3E}">
        <p14:creationId xmlns:p14="http://schemas.microsoft.com/office/powerpoint/2010/main" val="38004284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590085" y="1921264"/>
            <a:ext cx="11011829" cy="5447645"/>
          </a:xfrm>
          <a:prstGeom prst="rect">
            <a:avLst/>
          </a:prstGeom>
          <a:noFill/>
        </p:spPr>
        <p:txBody>
          <a:bodyPr wrap="square">
            <a:spAutoFit/>
          </a:bodyPr>
          <a:lstStyle/>
          <a:p>
            <a:r>
              <a:rPr lang="en-GB" sz="2400" b="1" dirty="0"/>
              <a:t>Layout</a:t>
            </a:r>
          </a:p>
          <a:p>
            <a:pPr marL="342900" indent="-342900">
              <a:buFont typeface="Arial" panose="020B0604020202020204" pitchFamily="34" charset="0"/>
              <a:buChar char="•"/>
            </a:pPr>
            <a:r>
              <a:rPr lang="en-GB" sz="2400" b="1" dirty="0"/>
              <a:t>In the 3D layout stage, you create a 3D version of the animatic. This component is vital because in the 2D animatic, you can often cheat in terms of factors such as perspective angles, scale of characters to camera, or the distance objects are from one another.</a:t>
            </a:r>
          </a:p>
          <a:p>
            <a:endParaRPr lang="en-GB" sz="2400" b="1" dirty="0"/>
          </a:p>
          <a:p>
            <a:pPr marL="342900" indent="-342900">
              <a:buFont typeface="Arial" panose="020B0604020202020204" pitchFamily="34" charset="0"/>
              <a:buChar char="•"/>
            </a:pPr>
            <a:r>
              <a:rPr lang="en-GB" sz="2400" b="1" dirty="0"/>
              <a:t>3D layout artist starts with the 2D animatic and begins matching the different shots with a 3D camera, 3D characters, and a 3D environment. The 3D layout becomes the new blueprint guide for the rest of the 3D animation production team.</a:t>
            </a:r>
          </a:p>
          <a:p>
            <a:endParaRPr lang="en-GB" sz="2400" b="1" dirty="0"/>
          </a:p>
          <a:p>
            <a:pPr marL="342900" indent="-342900">
              <a:buFont typeface="Arial" panose="020B0604020202020204" pitchFamily="34" charset="0"/>
              <a:buChar char="•"/>
            </a:pPr>
            <a:r>
              <a:rPr lang="en-GB" sz="2400" b="1" dirty="0"/>
              <a:t>The director can now workout any complex camera moves that you just cannot draw out easily in a traditional storyboard and 2D animatic.</a:t>
            </a:r>
          </a:p>
          <a:p>
            <a:endParaRPr lang="en-GB" dirty="0"/>
          </a:p>
          <a:p>
            <a:endParaRPr lang="en-GB" dirty="0"/>
          </a:p>
        </p:txBody>
      </p:sp>
    </p:spTree>
    <p:extLst>
      <p:ext uri="{BB962C8B-B14F-4D97-AF65-F5344CB8AC3E}">
        <p14:creationId xmlns:p14="http://schemas.microsoft.com/office/powerpoint/2010/main" val="21952400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583770" y="2153120"/>
            <a:ext cx="5530604" cy="5262979"/>
          </a:xfrm>
          <a:prstGeom prst="rect">
            <a:avLst/>
          </a:prstGeom>
          <a:noFill/>
        </p:spPr>
        <p:txBody>
          <a:bodyPr wrap="square">
            <a:spAutoFit/>
          </a:bodyPr>
          <a:lstStyle/>
          <a:p>
            <a:r>
              <a:rPr lang="en-GB" sz="2400" b="1" dirty="0"/>
              <a:t>Layout</a:t>
            </a:r>
          </a:p>
          <a:p>
            <a:endParaRPr lang="en-GB" sz="2400" b="1" dirty="0"/>
          </a:p>
          <a:p>
            <a:pPr marL="342900" indent="-342900">
              <a:buFont typeface="Arial" panose="020B0604020202020204" pitchFamily="34" charset="0"/>
              <a:buChar char="•"/>
            </a:pPr>
            <a:r>
              <a:rPr lang="en-GB" sz="2400" b="1" dirty="0"/>
              <a:t>The 3D layout is one of the stages that can begin in the preproduction stage and move into the postproduction stage. 3D layout should begin as soon as you have created proxy geometry low-resolution representations of your final models. These include the scale and basic shape of the object</a:t>
            </a:r>
          </a:p>
          <a:p>
            <a:endParaRPr lang="en-GB" sz="2400" b="1" dirty="0"/>
          </a:p>
          <a:p>
            <a:endParaRPr lang="en-GB" sz="2400" b="1" dirty="0"/>
          </a:p>
        </p:txBody>
      </p:sp>
      <p:sp>
        <p:nvSpPr>
          <p:cNvPr id="6" name="TextBox 5">
            <a:extLst>
              <a:ext uri="{FF2B5EF4-FFF2-40B4-BE49-F238E27FC236}">
                <a16:creationId xmlns:a16="http://schemas.microsoft.com/office/drawing/2014/main" id="{4A03F22A-03C8-2C47-B458-7802AB623AA9}"/>
              </a:ext>
            </a:extLst>
          </p:cNvPr>
          <p:cNvSpPr txBox="1"/>
          <p:nvPr/>
        </p:nvSpPr>
        <p:spPr>
          <a:xfrm>
            <a:off x="1542411" y="6227167"/>
            <a:ext cx="10065819" cy="369332"/>
          </a:xfrm>
          <a:prstGeom prst="rect">
            <a:avLst/>
          </a:prstGeom>
          <a:noFill/>
        </p:spPr>
        <p:txBody>
          <a:bodyPr wrap="square">
            <a:spAutoFit/>
          </a:bodyPr>
          <a:lstStyle/>
          <a:p>
            <a:pPr algn="ctr"/>
            <a:endParaRPr lang="en-GB" dirty="0">
              <a:effectLst/>
              <a:latin typeface="Helvetica" pitchFamily="2" charset="0"/>
            </a:endParaRPr>
          </a:p>
        </p:txBody>
      </p:sp>
      <p:pic>
        <p:nvPicPr>
          <p:cNvPr id="3" name="Picture 2">
            <a:extLst>
              <a:ext uri="{FF2B5EF4-FFF2-40B4-BE49-F238E27FC236}">
                <a16:creationId xmlns:a16="http://schemas.microsoft.com/office/drawing/2014/main" id="{62C667F1-D8BC-5F40-B7FB-220C98643B3F}"/>
              </a:ext>
            </a:extLst>
          </p:cNvPr>
          <p:cNvPicPr>
            <a:picLocks noChangeAspect="1"/>
          </p:cNvPicPr>
          <p:nvPr/>
        </p:nvPicPr>
        <p:blipFill>
          <a:blip r:embed="rId3"/>
          <a:stretch>
            <a:fillRect/>
          </a:stretch>
        </p:blipFill>
        <p:spPr>
          <a:xfrm>
            <a:off x="7802868" y="1922610"/>
            <a:ext cx="4226998" cy="4609226"/>
          </a:xfrm>
          <a:prstGeom prst="rect">
            <a:avLst/>
          </a:prstGeom>
        </p:spPr>
      </p:pic>
      <p:sp>
        <p:nvSpPr>
          <p:cNvPr id="8" name="TextBox 7">
            <a:extLst>
              <a:ext uri="{FF2B5EF4-FFF2-40B4-BE49-F238E27FC236}">
                <a16:creationId xmlns:a16="http://schemas.microsoft.com/office/drawing/2014/main" id="{24DD46AE-5512-9443-B0D3-69CE3FA16353}"/>
              </a:ext>
            </a:extLst>
          </p:cNvPr>
          <p:cNvSpPr txBox="1"/>
          <p:nvPr/>
        </p:nvSpPr>
        <p:spPr>
          <a:xfrm>
            <a:off x="6292313" y="3350060"/>
            <a:ext cx="1728590" cy="1754326"/>
          </a:xfrm>
          <a:prstGeom prst="rect">
            <a:avLst/>
          </a:prstGeom>
          <a:noFill/>
        </p:spPr>
        <p:txBody>
          <a:bodyPr wrap="square">
            <a:spAutoFit/>
          </a:bodyPr>
          <a:lstStyle/>
          <a:p>
            <a:r>
              <a:rPr lang="en-GB" b="1" dirty="0"/>
              <a:t>A proxy representation (top) and the final model (bottom)</a:t>
            </a:r>
          </a:p>
        </p:txBody>
      </p:sp>
    </p:spTree>
    <p:extLst>
      <p:ext uri="{BB962C8B-B14F-4D97-AF65-F5344CB8AC3E}">
        <p14:creationId xmlns:p14="http://schemas.microsoft.com/office/powerpoint/2010/main" val="27553555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433514" y="1990958"/>
            <a:ext cx="5145594" cy="7478970"/>
          </a:xfrm>
          <a:prstGeom prst="rect">
            <a:avLst/>
          </a:prstGeom>
          <a:noFill/>
        </p:spPr>
        <p:txBody>
          <a:bodyPr wrap="square">
            <a:spAutoFit/>
          </a:bodyPr>
          <a:lstStyle/>
          <a:p>
            <a:r>
              <a:rPr lang="en-GB" sz="2000" b="1" dirty="0"/>
              <a:t>Layout</a:t>
            </a:r>
          </a:p>
          <a:p>
            <a:endParaRPr lang="en-GB" sz="2000" b="1" dirty="0"/>
          </a:p>
          <a:p>
            <a:r>
              <a:rPr lang="en-GB" sz="2000" b="1" dirty="0"/>
              <a:t>The 3D layout edit file will also grow with the rest of production as the production moves forward. The edit files are typically created in an Avid system or in video-editing software packages such as Adobe Premiere or Apple’s Final Cut Pro. The production team can add the final voice-over work from the actors,</a:t>
            </a:r>
          </a:p>
          <a:p>
            <a:r>
              <a:rPr lang="en-GB" sz="2000" b="1" dirty="0"/>
              <a:t>begin composing the final musical score, and add foley (live recording of sound effects synced to the film) to the project after the 3D layout is completed.</a:t>
            </a:r>
          </a:p>
          <a:p>
            <a:endParaRPr lang="en-GB" sz="2000" b="1" dirty="0"/>
          </a:p>
          <a:p>
            <a:endParaRPr lang="en-GB" sz="2000" b="1" dirty="0"/>
          </a:p>
          <a:p>
            <a:endParaRPr lang="en-GB" sz="2000" b="1" dirty="0"/>
          </a:p>
          <a:p>
            <a:endParaRPr lang="en-GB" sz="2000" b="1" dirty="0"/>
          </a:p>
          <a:p>
            <a:endParaRPr lang="en-GB" sz="2000" b="1" dirty="0"/>
          </a:p>
          <a:p>
            <a:endParaRPr lang="en-GB" sz="2000" b="1" dirty="0"/>
          </a:p>
          <a:p>
            <a:endParaRPr lang="en-GB" sz="2000" b="1" dirty="0"/>
          </a:p>
          <a:p>
            <a:endParaRPr lang="en-GB" sz="2000" b="1" dirty="0"/>
          </a:p>
          <a:p>
            <a:endParaRPr lang="en-GB" sz="2000" b="1" dirty="0"/>
          </a:p>
          <a:p>
            <a:endParaRPr lang="en-GB" sz="2000" b="1" dirty="0"/>
          </a:p>
        </p:txBody>
      </p:sp>
      <p:sp>
        <p:nvSpPr>
          <p:cNvPr id="6" name="TextBox 5">
            <a:extLst>
              <a:ext uri="{FF2B5EF4-FFF2-40B4-BE49-F238E27FC236}">
                <a16:creationId xmlns:a16="http://schemas.microsoft.com/office/drawing/2014/main" id="{4A03F22A-03C8-2C47-B458-7802AB623AA9}"/>
              </a:ext>
            </a:extLst>
          </p:cNvPr>
          <p:cNvSpPr txBox="1"/>
          <p:nvPr/>
        </p:nvSpPr>
        <p:spPr>
          <a:xfrm>
            <a:off x="1542411" y="6227167"/>
            <a:ext cx="10065819" cy="369332"/>
          </a:xfrm>
          <a:prstGeom prst="rect">
            <a:avLst/>
          </a:prstGeom>
          <a:noFill/>
        </p:spPr>
        <p:txBody>
          <a:bodyPr wrap="square">
            <a:spAutoFit/>
          </a:bodyPr>
          <a:lstStyle/>
          <a:p>
            <a:pPr algn="ctr"/>
            <a:endParaRPr lang="en-GB" dirty="0">
              <a:effectLst/>
              <a:latin typeface="Helvetica" pitchFamily="2" charset="0"/>
            </a:endParaRPr>
          </a:p>
        </p:txBody>
      </p:sp>
      <p:pic>
        <p:nvPicPr>
          <p:cNvPr id="4" name="Picture 3">
            <a:extLst>
              <a:ext uri="{FF2B5EF4-FFF2-40B4-BE49-F238E27FC236}">
                <a16:creationId xmlns:a16="http://schemas.microsoft.com/office/drawing/2014/main" id="{07672DC1-814A-4D4A-94D6-719CAA362202}"/>
              </a:ext>
            </a:extLst>
          </p:cNvPr>
          <p:cNvPicPr>
            <a:picLocks noChangeAspect="1"/>
          </p:cNvPicPr>
          <p:nvPr/>
        </p:nvPicPr>
        <p:blipFill>
          <a:blip r:embed="rId3"/>
          <a:stretch>
            <a:fillRect/>
          </a:stretch>
        </p:blipFill>
        <p:spPr>
          <a:xfrm>
            <a:off x="8524175" y="2524089"/>
            <a:ext cx="1993900" cy="1333500"/>
          </a:xfrm>
          <a:prstGeom prst="rect">
            <a:avLst/>
          </a:prstGeom>
        </p:spPr>
      </p:pic>
      <p:pic>
        <p:nvPicPr>
          <p:cNvPr id="5" name="Picture 4">
            <a:extLst>
              <a:ext uri="{FF2B5EF4-FFF2-40B4-BE49-F238E27FC236}">
                <a16:creationId xmlns:a16="http://schemas.microsoft.com/office/drawing/2014/main" id="{D13A6839-159E-4246-9B2B-DD9DB1E40FBD}"/>
              </a:ext>
            </a:extLst>
          </p:cNvPr>
          <p:cNvPicPr>
            <a:picLocks noChangeAspect="1"/>
          </p:cNvPicPr>
          <p:nvPr/>
        </p:nvPicPr>
        <p:blipFill>
          <a:blip r:embed="rId4"/>
          <a:stretch>
            <a:fillRect/>
          </a:stretch>
        </p:blipFill>
        <p:spPr>
          <a:xfrm>
            <a:off x="8524175" y="3988756"/>
            <a:ext cx="1993900" cy="1333500"/>
          </a:xfrm>
          <a:prstGeom prst="rect">
            <a:avLst/>
          </a:prstGeom>
        </p:spPr>
      </p:pic>
      <p:pic>
        <p:nvPicPr>
          <p:cNvPr id="9" name="Picture 8">
            <a:extLst>
              <a:ext uri="{FF2B5EF4-FFF2-40B4-BE49-F238E27FC236}">
                <a16:creationId xmlns:a16="http://schemas.microsoft.com/office/drawing/2014/main" id="{21E0022E-5BA1-4E4A-AB3B-A5AC69D3B70C}"/>
              </a:ext>
            </a:extLst>
          </p:cNvPr>
          <p:cNvPicPr>
            <a:picLocks noChangeAspect="1"/>
          </p:cNvPicPr>
          <p:nvPr/>
        </p:nvPicPr>
        <p:blipFill>
          <a:blip r:embed="rId5"/>
          <a:stretch>
            <a:fillRect/>
          </a:stretch>
        </p:blipFill>
        <p:spPr>
          <a:xfrm>
            <a:off x="8524175" y="5429250"/>
            <a:ext cx="1993900" cy="1333500"/>
          </a:xfrm>
          <a:prstGeom prst="rect">
            <a:avLst/>
          </a:prstGeom>
        </p:spPr>
      </p:pic>
      <p:sp>
        <p:nvSpPr>
          <p:cNvPr id="11" name="TextBox 10">
            <a:extLst>
              <a:ext uri="{FF2B5EF4-FFF2-40B4-BE49-F238E27FC236}">
                <a16:creationId xmlns:a16="http://schemas.microsoft.com/office/drawing/2014/main" id="{57223B9F-2934-5D44-92BB-6085E0BCDDBB}"/>
              </a:ext>
            </a:extLst>
          </p:cNvPr>
          <p:cNvSpPr txBox="1"/>
          <p:nvPr/>
        </p:nvSpPr>
        <p:spPr>
          <a:xfrm>
            <a:off x="6321325" y="3567930"/>
            <a:ext cx="2282125" cy="1754326"/>
          </a:xfrm>
          <a:prstGeom prst="rect">
            <a:avLst/>
          </a:prstGeom>
          <a:noFill/>
        </p:spPr>
        <p:txBody>
          <a:bodyPr wrap="square">
            <a:spAutoFit/>
          </a:bodyPr>
          <a:lstStyle/>
          <a:p>
            <a:r>
              <a:rPr lang="en-GB" dirty="0">
                <a:effectLst/>
                <a:latin typeface="Century Gothic" panose="020B0502020202020204" pitchFamily="34" charset="0"/>
              </a:rPr>
              <a:t>Images from a 3D layout in sequential order to demonstrate the basic</a:t>
            </a:r>
          </a:p>
          <a:p>
            <a:r>
              <a:rPr lang="en-GB" dirty="0">
                <a:effectLst/>
                <a:latin typeface="Century Gothic" panose="020B0502020202020204" pitchFamily="34" charset="0"/>
              </a:rPr>
              <a:t>look of the images</a:t>
            </a:r>
          </a:p>
        </p:txBody>
      </p:sp>
    </p:spTree>
    <p:extLst>
      <p:ext uri="{BB962C8B-B14F-4D97-AF65-F5344CB8AC3E}">
        <p14:creationId xmlns:p14="http://schemas.microsoft.com/office/powerpoint/2010/main" val="846308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461656" y="1835036"/>
            <a:ext cx="8273805" cy="7109639"/>
          </a:xfrm>
          <a:prstGeom prst="rect">
            <a:avLst/>
          </a:prstGeom>
          <a:noFill/>
        </p:spPr>
        <p:txBody>
          <a:bodyPr wrap="square">
            <a:spAutoFit/>
          </a:bodyPr>
          <a:lstStyle/>
          <a:p>
            <a:r>
              <a:rPr lang="en-GB" sz="2400" b="1" dirty="0"/>
              <a:t>Research and </a:t>
            </a:r>
            <a:r>
              <a:rPr lang="en-GB" sz="2400" b="1" dirty="0">
                <a:solidFill>
                  <a:schemeClr val="bg1"/>
                </a:solidFill>
              </a:rPr>
              <a:t>development (R&amp;D)</a:t>
            </a:r>
          </a:p>
          <a:p>
            <a:pPr marL="342900" indent="-342900">
              <a:buFont typeface="Arial" panose="020B0604020202020204" pitchFamily="34" charset="0"/>
              <a:buChar char="•"/>
            </a:pPr>
            <a:r>
              <a:rPr lang="en-GB" sz="2400" b="1" dirty="0"/>
              <a:t>Research and development (also known as R&amp;D) is a component that also spans the entire 3D animation pipeline, from preproduction to postproduction.</a:t>
            </a:r>
          </a:p>
          <a:p>
            <a:endParaRPr lang="en-GB" sz="2400" b="1" dirty="0"/>
          </a:p>
          <a:p>
            <a:pPr marL="342900" indent="-342900">
              <a:buFont typeface="Arial" panose="020B0604020202020204" pitchFamily="34" charset="0"/>
              <a:buChar char="•"/>
            </a:pPr>
            <a:r>
              <a:rPr lang="en-GB" sz="2400" b="1" dirty="0"/>
              <a:t>Team of artists from many different components work with technical directors on upcoming technical challenges in the project.</a:t>
            </a:r>
          </a:p>
          <a:p>
            <a:endParaRPr lang="en-GB" sz="2400" b="1" dirty="0"/>
          </a:p>
          <a:p>
            <a:pPr marL="342900" indent="-342900">
              <a:buFont typeface="Arial" panose="020B0604020202020204" pitchFamily="34" charset="0"/>
              <a:buChar char="•"/>
            </a:pPr>
            <a:r>
              <a:rPr lang="en-GB" sz="2400" b="1" dirty="0"/>
              <a:t>For Example - Pixar’s Finding Nemo, the R&amp;D team had to figure out how to create the look of water, including the little floaty things in the water.</a:t>
            </a:r>
          </a:p>
          <a:p>
            <a:endParaRPr lang="en-GB" sz="2400" b="1" dirty="0"/>
          </a:p>
          <a:p>
            <a:endParaRPr lang="en-GB" sz="2400" b="1" dirty="0"/>
          </a:p>
          <a:p>
            <a:endParaRPr lang="en-GB" sz="2400" b="1" dirty="0"/>
          </a:p>
          <a:p>
            <a:endParaRPr lang="en-GB" sz="2400" b="1" dirty="0"/>
          </a:p>
          <a:p>
            <a:endParaRPr lang="en-GB" sz="2400" b="1" dirty="0"/>
          </a:p>
          <a:p>
            <a:endParaRPr lang="en-GB" sz="2400" b="1" dirty="0"/>
          </a:p>
        </p:txBody>
      </p:sp>
      <p:pic>
        <p:nvPicPr>
          <p:cNvPr id="3" name="Picture 2">
            <a:extLst>
              <a:ext uri="{FF2B5EF4-FFF2-40B4-BE49-F238E27FC236}">
                <a16:creationId xmlns:a16="http://schemas.microsoft.com/office/drawing/2014/main" id="{15885CC6-D969-944C-A470-529985030C60}"/>
              </a:ext>
            </a:extLst>
          </p:cNvPr>
          <p:cNvPicPr>
            <a:picLocks noChangeAspect="1"/>
          </p:cNvPicPr>
          <p:nvPr/>
        </p:nvPicPr>
        <p:blipFill>
          <a:blip r:embed="rId3"/>
          <a:stretch>
            <a:fillRect/>
          </a:stretch>
        </p:blipFill>
        <p:spPr>
          <a:xfrm>
            <a:off x="8101263" y="3429000"/>
            <a:ext cx="3860972" cy="2177159"/>
          </a:xfrm>
          <a:prstGeom prst="rect">
            <a:avLst/>
          </a:prstGeom>
        </p:spPr>
      </p:pic>
    </p:spTree>
    <p:extLst>
      <p:ext uri="{BB962C8B-B14F-4D97-AF65-F5344CB8AC3E}">
        <p14:creationId xmlns:p14="http://schemas.microsoft.com/office/powerpoint/2010/main" val="19823129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C2F15D9-75CB-EE4E-88D6-B10EC62FD87C}"/>
              </a:ext>
            </a:extLst>
          </p:cNvPr>
          <p:cNvPicPr>
            <a:picLocks noChangeAspect="1"/>
          </p:cNvPicPr>
          <p:nvPr/>
        </p:nvPicPr>
        <p:blipFill>
          <a:blip r:embed="rId3"/>
          <a:stretch>
            <a:fillRect/>
          </a:stretch>
        </p:blipFill>
        <p:spPr>
          <a:xfrm>
            <a:off x="6096000" y="2397759"/>
            <a:ext cx="6562348" cy="4227095"/>
          </a:xfrm>
          <a:prstGeom prst="rect">
            <a:avLst/>
          </a:prstGeom>
        </p:spPr>
      </p:pic>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950407" y="2397759"/>
            <a:ext cx="5553714" cy="4524315"/>
          </a:xfrm>
          <a:prstGeom prst="rect">
            <a:avLst/>
          </a:prstGeom>
          <a:noFill/>
        </p:spPr>
        <p:txBody>
          <a:bodyPr wrap="square">
            <a:spAutoFit/>
          </a:bodyPr>
          <a:lstStyle/>
          <a:p>
            <a:r>
              <a:rPr lang="en-GB" sz="2400" b="1" dirty="0"/>
              <a:t>Research and development (R&amp;D)</a:t>
            </a:r>
          </a:p>
          <a:p>
            <a:endParaRPr lang="en-GB" sz="2400" b="1" dirty="0"/>
          </a:p>
          <a:p>
            <a:r>
              <a:rPr lang="en-GB" sz="2400" b="1" dirty="0"/>
              <a:t>In the 2010 release of Tangled by Walt Disney Animation Studios, the R&amp;D team had to create a way for the animators to control Rapunzel’s hair but still get it to flow and move like real</a:t>
            </a:r>
          </a:p>
          <a:p>
            <a:r>
              <a:rPr lang="en-GB" sz="2400" b="1" dirty="0"/>
              <a:t>hair.</a:t>
            </a:r>
          </a:p>
          <a:p>
            <a:endParaRPr lang="en-GB" sz="2400" b="1" dirty="0"/>
          </a:p>
          <a:p>
            <a:endParaRPr lang="en-GB" sz="2400" b="1" dirty="0"/>
          </a:p>
          <a:p>
            <a:endParaRPr lang="en-GB" sz="2400" b="1" dirty="0"/>
          </a:p>
        </p:txBody>
      </p:sp>
    </p:spTree>
    <p:extLst>
      <p:ext uri="{BB962C8B-B14F-4D97-AF65-F5344CB8AC3E}">
        <p14:creationId xmlns:p14="http://schemas.microsoft.com/office/powerpoint/2010/main" val="6116145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950407" y="2397759"/>
            <a:ext cx="4519952" cy="4893647"/>
          </a:xfrm>
          <a:prstGeom prst="rect">
            <a:avLst/>
          </a:prstGeom>
          <a:noFill/>
        </p:spPr>
        <p:txBody>
          <a:bodyPr wrap="square">
            <a:spAutoFit/>
          </a:bodyPr>
          <a:lstStyle/>
          <a:p>
            <a:r>
              <a:rPr lang="en-GB" sz="2400" b="1" dirty="0"/>
              <a:t>Research and development (R&amp;D)</a:t>
            </a:r>
          </a:p>
          <a:p>
            <a:endParaRPr lang="en-GB" sz="2400" b="1" dirty="0"/>
          </a:p>
          <a:p>
            <a:r>
              <a:rPr lang="en-GB" sz="2400" b="1" dirty="0"/>
              <a:t>In DreamWorks Animation’s Monsters vs. Aliens, released in 2009, the R&amp;D team had to create a system enabling the animators to control B.O.B., the blue gelatinous blob character.</a:t>
            </a:r>
          </a:p>
          <a:p>
            <a:endParaRPr lang="en-GB" sz="2400" b="1" dirty="0"/>
          </a:p>
          <a:p>
            <a:endParaRPr lang="en-GB" sz="2400" b="1" dirty="0"/>
          </a:p>
          <a:p>
            <a:endParaRPr lang="en-GB" sz="2400" b="1" dirty="0"/>
          </a:p>
        </p:txBody>
      </p:sp>
      <p:pic>
        <p:nvPicPr>
          <p:cNvPr id="3" name="Picture 2">
            <a:extLst>
              <a:ext uri="{FF2B5EF4-FFF2-40B4-BE49-F238E27FC236}">
                <a16:creationId xmlns:a16="http://schemas.microsoft.com/office/drawing/2014/main" id="{CD0C1492-A641-F345-9067-D20AD21AFEA6}"/>
              </a:ext>
            </a:extLst>
          </p:cNvPr>
          <p:cNvPicPr>
            <a:picLocks noChangeAspect="1"/>
          </p:cNvPicPr>
          <p:nvPr/>
        </p:nvPicPr>
        <p:blipFill>
          <a:blip r:embed="rId3"/>
          <a:stretch>
            <a:fillRect/>
          </a:stretch>
        </p:blipFill>
        <p:spPr>
          <a:xfrm>
            <a:off x="5750987" y="3242732"/>
            <a:ext cx="6235700" cy="2641600"/>
          </a:xfrm>
          <a:prstGeom prst="rect">
            <a:avLst/>
          </a:prstGeom>
        </p:spPr>
      </p:pic>
    </p:spTree>
    <p:extLst>
      <p:ext uri="{BB962C8B-B14F-4D97-AF65-F5344CB8AC3E}">
        <p14:creationId xmlns:p14="http://schemas.microsoft.com/office/powerpoint/2010/main" val="31929312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590085" y="1980665"/>
            <a:ext cx="11011829" cy="6370975"/>
          </a:xfrm>
          <a:prstGeom prst="rect">
            <a:avLst/>
          </a:prstGeom>
          <a:noFill/>
        </p:spPr>
        <p:txBody>
          <a:bodyPr wrap="square">
            <a:spAutoFit/>
          </a:bodyPr>
          <a:lstStyle/>
          <a:p>
            <a:r>
              <a:rPr lang="en-GB" sz="2400" b="1" dirty="0"/>
              <a:t>Research and development (R&amp;D)</a:t>
            </a:r>
          </a:p>
          <a:p>
            <a:endParaRPr lang="en-GB" sz="2400" b="1" dirty="0"/>
          </a:p>
          <a:p>
            <a:pPr marL="342900" indent="-342900">
              <a:buFont typeface="Arial" panose="020B0604020202020204" pitchFamily="34" charset="0"/>
              <a:buChar char="•"/>
            </a:pPr>
            <a:r>
              <a:rPr lang="en-GB" sz="2400" b="1" dirty="0"/>
              <a:t>Many studios are now doing their R&amp;D on creating a workflow for stereoscopy (stereoscopic 3D), to work with 3D animated characters in a live-action background plate.</a:t>
            </a:r>
          </a:p>
          <a:p>
            <a:endParaRPr lang="en-GB" sz="2400" b="1" dirty="0"/>
          </a:p>
          <a:p>
            <a:pPr marL="342900" indent="-342900">
              <a:buFont typeface="Arial" panose="020B0604020202020204" pitchFamily="34" charset="0"/>
              <a:buChar char="•"/>
            </a:pPr>
            <a:r>
              <a:rPr lang="en-GB" sz="2400" b="1" dirty="0"/>
              <a:t>A shot is filmed with a stereoscopic camera that stages the composition in a way that enables a 3D character to be placed into it later</a:t>
            </a:r>
          </a:p>
          <a:p>
            <a:endParaRPr lang="en-GB" sz="2400" b="1" dirty="0"/>
          </a:p>
          <a:p>
            <a:pPr marL="342900" indent="-342900">
              <a:buFont typeface="Arial" panose="020B0604020202020204" pitchFamily="34" charset="0"/>
              <a:buChar char="•"/>
            </a:pPr>
            <a:r>
              <a:rPr lang="en-GB" sz="2400" b="1" dirty="0"/>
              <a:t>R&amp;D teams are always working on the next best thing and are more than likely creating an effect we have not yet seen.</a:t>
            </a:r>
          </a:p>
          <a:p>
            <a:endParaRPr lang="en-GB" sz="2400" b="1" dirty="0"/>
          </a:p>
          <a:p>
            <a:endParaRPr lang="en-GB" sz="2400" b="1" dirty="0"/>
          </a:p>
          <a:p>
            <a:endParaRPr lang="en-GB" sz="2400" b="1" dirty="0"/>
          </a:p>
          <a:p>
            <a:endParaRPr lang="en-GB" sz="2400" b="1" dirty="0"/>
          </a:p>
          <a:p>
            <a:endParaRPr lang="en-GB" sz="2400" b="1" dirty="0"/>
          </a:p>
        </p:txBody>
      </p:sp>
    </p:spTree>
    <p:extLst>
      <p:ext uri="{BB962C8B-B14F-4D97-AF65-F5344CB8AC3E}">
        <p14:creationId xmlns:p14="http://schemas.microsoft.com/office/powerpoint/2010/main" val="32559342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950406" y="2397759"/>
            <a:ext cx="11011829" cy="1200329"/>
          </a:xfrm>
          <a:prstGeom prst="rect">
            <a:avLst/>
          </a:prstGeom>
          <a:noFill/>
        </p:spPr>
        <p:txBody>
          <a:bodyPr wrap="square">
            <a:spAutoFit/>
          </a:bodyPr>
          <a:lstStyle/>
          <a:p>
            <a:r>
              <a:rPr lang="en-GB" dirty="0"/>
              <a:t>Research and development (R&amp;D)</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62672922-758F-3C4D-97F0-F306C0D99849}"/>
              </a:ext>
            </a:extLst>
          </p:cNvPr>
          <p:cNvPicPr>
            <a:picLocks noChangeAspect="1"/>
          </p:cNvPicPr>
          <p:nvPr/>
        </p:nvPicPr>
        <p:blipFill>
          <a:blip r:embed="rId3"/>
          <a:stretch>
            <a:fillRect/>
          </a:stretch>
        </p:blipFill>
        <p:spPr>
          <a:xfrm>
            <a:off x="229765" y="2997923"/>
            <a:ext cx="5691376" cy="3201399"/>
          </a:xfrm>
          <a:prstGeom prst="rect">
            <a:avLst/>
          </a:prstGeom>
        </p:spPr>
      </p:pic>
      <p:pic>
        <p:nvPicPr>
          <p:cNvPr id="3" name="Picture 2">
            <a:extLst>
              <a:ext uri="{FF2B5EF4-FFF2-40B4-BE49-F238E27FC236}">
                <a16:creationId xmlns:a16="http://schemas.microsoft.com/office/drawing/2014/main" id="{449B5AD7-3DC8-7A4B-8493-FE7DF03C1E10}"/>
              </a:ext>
            </a:extLst>
          </p:cNvPr>
          <p:cNvPicPr>
            <a:picLocks noChangeAspect="1"/>
          </p:cNvPicPr>
          <p:nvPr/>
        </p:nvPicPr>
        <p:blipFill>
          <a:blip r:embed="rId4"/>
          <a:stretch>
            <a:fillRect/>
          </a:stretch>
        </p:blipFill>
        <p:spPr>
          <a:xfrm>
            <a:off x="6270859" y="2997923"/>
            <a:ext cx="5691376" cy="3201399"/>
          </a:xfrm>
          <a:prstGeom prst="rect">
            <a:avLst/>
          </a:prstGeom>
        </p:spPr>
      </p:pic>
      <p:sp>
        <p:nvSpPr>
          <p:cNvPr id="8" name="TextBox 7">
            <a:extLst>
              <a:ext uri="{FF2B5EF4-FFF2-40B4-BE49-F238E27FC236}">
                <a16:creationId xmlns:a16="http://schemas.microsoft.com/office/drawing/2014/main" id="{470352F9-FF16-274B-9825-9F6914088F3E}"/>
              </a:ext>
            </a:extLst>
          </p:cNvPr>
          <p:cNvSpPr txBox="1"/>
          <p:nvPr/>
        </p:nvSpPr>
        <p:spPr>
          <a:xfrm>
            <a:off x="2928519" y="6430154"/>
            <a:ext cx="6098582" cy="369332"/>
          </a:xfrm>
          <a:prstGeom prst="rect">
            <a:avLst/>
          </a:prstGeom>
          <a:noFill/>
        </p:spPr>
        <p:txBody>
          <a:bodyPr wrap="square">
            <a:spAutoFit/>
          </a:bodyPr>
          <a:lstStyle/>
          <a:p>
            <a:pPr algn="ctr"/>
            <a:r>
              <a:rPr lang="en-GB" dirty="0"/>
              <a:t>stereoscopic camera </a:t>
            </a:r>
            <a:endParaRPr lang="en-US" dirty="0"/>
          </a:p>
        </p:txBody>
      </p:sp>
    </p:spTree>
    <p:extLst>
      <p:ext uri="{BB962C8B-B14F-4D97-AF65-F5344CB8AC3E}">
        <p14:creationId xmlns:p14="http://schemas.microsoft.com/office/powerpoint/2010/main" val="39074984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717932" y="2072295"/>
            <a:ext cx="11011829" cy="7571303"/>
          </a:xfrm>
          <a:prstGeom prst="rect">
            <a:avLst/>
          </a:prstGeom>
          <a:noFill/>
        </p:spPr>
        <p:txBody>
          <a:bodyPr wrap="square">
            <a:spAutoFit/>
          </a:bodyPr>
          <a:lstStyle/>
          <a:p>
            <a:r>
              <a:rPr lang="en-GB" b="1" dirty="0"/>
              <a:t>Modelling</a:t>
            </a:r>
          </a:p>
          <a:p>
            <a:pPr marL="285750" indent="-285750">
              <a:buFont typeface="Arial" panose="020B0604020202020204" pitchFamily="34" charset="0"/>
              <a:buChar char="•"/>
            </a:pPr>
            <a:r>
              <a:rPr lang="en-GB" b="1" dirty="0"/>
              <a:t>A model is a geometric surface representation of an object that can be rotated and</a:t>
            </a:r>
          </a:p>
          <a:p>
            <a:r>
              <a:rPr lang="en-GB" b="1" dirty="0"/>
              <a:t>viewed in a 3D-animation software package.</a:t>
            </a:r>
          </a:p>
          <a:p>
            <a:endParaRPr lang="en-GB" b="1" dirty="0"/>
          </a:p>
          <a:p>
            <a:pPr marL="285750" indent="-285750">
              <a:buFont typeface="Arial" panose="020B0604020202020204" pitchFamily="34" charset="0"/>
              <a:buChar char="•"/>
            </a:pPr>
            <a:r>
              <a:rPr lang="en-GB" b="1" dirty="0"/>
              <a:t>There are many techniques for creating 3D models. You can create them from</a:t>
            </a:r>
          </a:p>
          <a:p>
            <a:r>
              <a:rPr lang="en-GB" b="1" dirty="0"/>
              <a:t>scratch in a 3D-animation software package such as Autodesk’s Maya, 3ds Max, or</a:t>
            </a:r>
          </a:p>
          <a:p>
            <a:r>
              <a:rPr lang="en-GB" b="1" dirty="0"/>
              <a:t>Softimage.</a:t>
            </a:r>
          </a:p>
          <a:p>
            <a:endParaRPr lang="en-GB" b="1" dirty="0"/>
          </a:p>
          <a:p>
            <a:pPr marL="285750" indent="-285750">
              <a:buFont typeface="Arial" panose="020B0604020202020204" pitchFamily="34" charset="0"/>
              <a:buChar char="•"/>
            </a:pPr>
            <a:r>
              <a:rPr lang="en-GB" b="1" dirty="0"/>
              <a:t>You can use laser scanner technology to scan a real object and create a</a:t>
            </a:r>
          </a:p>
          <a:p>
            <a:r>
              <a:rPr lang="en-GB" b="1" dirty="0"/>
              <a:t>digital 3D representation of that object. You can digitally sculpt your object as if it</a:t>
            </a:r>
          </a:p>
          <a:p>
            <a:r>
              <a:rPr lang="en-GB" b="1" dirty="0"/>
              <a:t>were clay in software packages such as Autodesk’s </a:t>
            </a:r>
            <a:r>
              <a:rPr lang="en-GB" b="1" dirty="0" err="1"/>
              <a:t>Mudbox</a:t>
            </a:r>
            <a:r>
              <a:rPr lang="en-GB" b="1" dirty="0"/>
              <a:t> or </a:t>
            </a:r>
            <a:r>
              <a:rPr lang="en-GB" b="1" dirty="0" err="1"/>
              <a:t>Pixologic’s</a:t>
            </a:r>
            <a:r>
              <a:rPr lang="en-GB" b="1" dirty="0"/>
              <a:t> </a:t>
            </a:r>
            <a:r>
              <a:rPr lang="en-GB" b="1" dirty="0" err="1"/>
              <a:t>ZBrush</a:t>
            </a:r>
            <a:r>
              <a:rPr lang="en-GB" b="1" dirty="0"/>
              <a:t>.</a:t>
            </a:r>
          </a:p>
          <a:p>
            <a:endParaRPr lang="en-GB" b="1" dirty="0"/>
          </a:p>
          <a:p>
            <a:pPr marL="285750" indent="-285750">
              <a:buFont typeface="Arial" panose="020B0604020202020204" pitchFamily="34" charset="0"/>
              <a:buChar char="•"/>
            </a:pPr>
            <a:r>
              <a:rPr lang="en-GB" b="1" dirty="0"/>
              <a:t>Models can be created procedurally, which means that mathematical algorithm</a:t>
            </a:r>
          </a:p>
          <a:p>
            <a:r>
              <a:rPr lang="en-GB" b="1" dirty="0"/>
              <a:t>input is used to create an organic 3D pattern or full 3D model.</a:t>
            </a:r>
          </a:p>
          <a:p>
            <a:endParaRPr lang="en-GB" b="1" dirty="0"/>
          </a:p>
          <a:p>
            <a:pPr marL="285750" indent="-285750">
              <a:buFont typeface="Arial" panose="020B0604020202020204" pitchFamily="34" charset="0"/>
              <a:buChar char="•"/>
            </a:pPr>
            <a:r>
              <a:rPr lang="en-GB" b="1" dirty="0"/>
              <a:t>Software packages such as e-on software’s Vue enable you to model realistic and stylistic natural environments.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8290761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717932" y="2072295"/>
            <a:ext cx="11011829" cy="6740307"/>
          </a:xfrm>
          <a:prstGeom prst="rect">
            <a:avLst/>
          </a:prstGeom>
          <a:noFill/>
        </p:spPr>
        <p:txBody>
          <a:bodyPr wrap="square">
            <a:spAutoFit/>
          </a:bodyPr>
          <a:lstStyle/>
          <a:p>
            <a:r>
              <a:rPr lang="en-GB" b="1" dirty="0"/>
              <a:t>Modelling</a:t>
            </a:r>
          </a:p>
          <a:p>
            <a:pPr marL="285750" indent="-285750">
              <a:buFont typeface="Arial" panose="020B0604020202020204" pitchFamily="34" charset="0"/>
              <a:buChar char="•"/>
            </a:pPr>
            <a:r>
              <a:rPr lang="en-GB" b="1" dirty="0"/>
              <a:t>There are different types of modelling software in the 3D animation industries,</a:t>
            </a:r>
          </a:p>
          <a:p>
            <a:r>
              <a:rPr lang="en-GB" b="1" dirty="0"/>
              <a:t>and all of them have specific purposes. The entertainment industries</a:t>
            </a:r>
          </a:p>
          <a:p>
            <a:r>
              <a:rPr lang="en-GB" b="1" dirty="0"/>
              <a:t>typically use Autodesk’s Maya, 3ds Max, or Softimage; </a:t>
            </a:r>
            <a:r>
              <a:rPr lang="en-GB" b="1" dirty="0" err="1"/>
              <a:t>Luxology’s</a:t>
            </a:r>
            <a:r>
              <a:rPr lang="en-GB" b="1" dirty="0"/>
              <a:t> modo; or</a:t>
            </a:r>
          </a:p>
          <a:p>
            <a:r>
              <a:rPr lang="en-GB" b="1" dirty="0"/>
              <a:t>Side Effects Software’s Houdini.</a:t>
            </a:r>
          </a:p>
          <a:p>
            <a:endParaRPr lang="en-GB" b="1" dirty="0"/>
          </a:p>
          <a:p>
            <a:pPr marL="285750" indent="-285750">
              <a:buFont typeface="Arial" panose="020B0604020202020204" pitchFamily="34" charset="0"/>
              <a:buChar char="•"/>
            </a:pPr>
            <a:r>
              <a:rPr lang="en-GB" b="1" dirty="0"/>
              <a:t>These software packages can do more than just modelling—including animation, physical dynamic simulation, texturing, lighting, rendering, and compositing. The modelling processes that these software packages support are polygonal modelling (polys), nonuniform rational</a:t>
            </a:r>
          </a:p>
          <a:p>
            <a:r>
              <a:rPr lang="en-GB" b="1" dirty="0"/>
              <a:t>basis spline (NURBS), and subdivisional surfaces (</a:t>
            </a:r>
            <a:r>
              <a:rPr lang="en-GB" b="1" dirty="0" err="1"/>
              <a:t>subD</a:t>
            </a:r>
            <a:r>
              <a:rPr lang="en-GB" b="1" dirty="0"/>
              <a:t>).</a:t>
            </a:r>
          </a:p>
          <a:p>
            <a:endParaRPr lang="en-GB" b="1" dirty="0"/>
          </a:p>
          <a:p>
            <a:pPr marL="285750" indent="-285750">
              <a:buFont typeface="Arial" panose="020B0604020202020204" pitchFamily="34" charset="0"/>
              <a:buChar char="•"/>
            </a:pPr>
            <a:r>
              <a:rPr lang="en-GB" b="1" dirty="0"/>
              <a:t>For architecture and product-visualization industries usually model in software</a:t>
            </a:r>
          </a:p>
          <a:p>
            <a:r>
              <a:rPr lang="en-GB" b="1" dirty="0"/>
              <a:t>packages including Autodesk’s AutoCAD, the Robert </a:t>
            </a:r>
            <a:r>
              <a:rPr lang="en-GB" b="1" dirty="0" err="1"/>
              <a:t>McNeel</a:t>
            </a:r>
            <a:r>
              <a:rPr lang="en-GB" b="1" dirty="0"/>
              <a:t> &amp; Associates</a:t>
            </a:r>
          </a:p>
          <a:p>
            <a:r>
              <a:rPr lang="en-GB" b="1" dirty="0"/>
              <a:t>Rhinoceros and Dassault </a:t>
            </a:r>
            <a:r>
              <a:rPr lang="en-GB" b="1" dirty="0" err="1"/>
              <a:t>Systemes</a:t>
            </a:r>
            <a:r>
              <a:rPr lang="en-GB" b="1" dirty="0"/>
              <a:t> SolidWorks products, and Google SketchUp</a:t>
            </a:r>
          </a:p>
          <a:p>
            <a:r>
              <a:rPr lang="en-GB" b="1" dirty="0"/>
              <a:t>Pro.</a:t>
            </a:r>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p:txBody>
      </p:sp>
    </p:spTree>
    <p:extLst>
      <p:ext uri="{BB962C8B-B14F-4D97-AF65-F5344CB8AC3E}">
        <p14:creationId xmlns:p14="http://schemas.microsoft.com/office/powerpoint/2010/main" val="24116820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717932" y="2072295"/>
            <a:ext cx="11011829" cy="4524315"/>
          </a:xfrm>
          <a:prstGeom prst="rect">
            <a:avLst/>
          </a:prstGeom>
          <a:noFill/>
        </p:spPr>
        <p:txBody>
          <a:bodyPr wrap="square">
            <a:spAutoFit/>
          </a:bodyPr>
          <a:lstStyle/>
          <a:p>
            <a:r>
              <a:rPr lang="en-GB" b="1" dirty="0"/>
              <a:t>Modelling</a:t>
            </a:r>
          </a:p>
          <a:p>
            <a:r>
              <a:rPr lang="en-GB" b="1" dirty="0"/>
              <a:t>The models can go to the texture artist to be painted and shaded </a:t>
            </a:r>
          </a:p>
          <a:p>
            <a:r>
              <a:rPr lang="en-GB" b="1" dirty="0"/>
              <a:t>Models can go to the rigging/setup artist to have the control systems placed in them for animation.</a:t>
            </a:r>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p:txBody>
      </p:sp>
      <p:pic>
        <p:nvPicPr>
          <p:cNvPr id="3" name="Picture 2">
            <a:extLst>
              <a:ext uri="{FF2B5EF4-FFF2-40B4-BE49-F238E27FC236}">
                <a16:creationId xmlns:a16="http://schemas.microsoft.com/office/drawing/2014/main" id="{B3F78CCF-C09E-6646-9B2E-EFD76B317D1B}"/>
              </a:ext>
            </a:extLst>
          </p:cNvPr>
          <p:cNvPicPr>
            <a:picLocks noChangeAspect="1"/>
          </p:cNvPicPr>
          <p:nvPr/>
        </p:nvPicPr>
        <p:blipFill>
          <a:blip r:embed="rId3"/>
          <a:stretch>
            <a:fillRect/>
          </a:stretch>
        </p:blipFill>
        <p:spPr>
          <a:xfrm>
            <a:off x="2476500" y="3045310"/>
            <a:ext cx="3619500" cy="3340100"/>
          </a:xfrm>
          <a:prstGeom prst="rect">
            <a:avLst/>
          </a:prstGeom>
        </p:spPr>
      </p:pic>
      <p:sp>
        <p:nvSpPr>
          <p:cNvPr id="6" name="TextBox 5">
            <a:extLst>
              <a:ext uri="{FF2B5EF4-FFF2-40B4-BE49-F238E27FC236}">
                <a16:creationId xmlns:a16="http://schemas.microsoft.com/office/drawing/2014/main" id="{5ECF23F7-5E41-DD4E-AB02-5251A98153C9}"/>
              </a:ext>
            </a:extLst>
          </p:cNvPr>
          <p:cNvSpPr txBox="1"/>
          <p:nvPr/>
        </p:nvSpPr>
        <p:spPr>
          <a:xfrm>
            <a:off x="6223846" y="4614514"/>
            <a:ext cx="6098582" cy="646331"/>
          </a:xfrm>
          <a:prstGeom prst="rect">
            <a:avLst/>
          </a:prstGeom>
          <a:noFill/>
        </p:spPr>
        <p:txBody>
          <a:bodyPr wrap="square">
            <a:spAutoFit/>
          </a:bodyPr>
          <a:lstStyle/>
          <a:p>
            <a:r>
              <a:rPr lang="en-GB" dirty="0">
                <a:effectLst/>
                <a:latin typeface="Helvetica" pitchFamily="2" charset="0"/>
              </a:rPr>
              <a:t>A head modelled by hand in Autodesk</a:t>
            </a:r>
          </a:p>
          <a:p>
            <a:r>
              <a:rPr lang="en-GB" dirty="0">
                <a:effectLst/>
                <a:latin typeface="Helvetica" pitchFamily="2" charset="0"/>
              </a:rPr>
              <a:t>Maya with polygons</a:t>
            </a:r>
          </a:p>
        </p:txBody>
      </p:sp>
    </p:spTree>
    <p:extLst>
      <p:ext uri="{BB962C8B-B14F-4D97-AF65-F5344CB8AC3E}">
        <p14:creationId xmlns:p14="http://schemas.microsoft.com/office/powerpoint/2010/main" val="7341374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7" name="TextBox 6">
            <a:extLst>
              <a:ext uri="{FF2B5EF4-FFF2-40B4-BE49-F238E27FC236}">
                <a16:creationId xmlns:a16="http://schemas.microsoft.com/office/drawing/2014/main" id="{6BAA6694-8641-4F46-9A57-B94B459F0FE8}"/>
              </a:ext>
            </a:extLst>
          </p:cNvPr>
          <p:cNvSpPr txBox="1"/>
          <p:nvPr/>
        </p:nvSpPr>
        <p:spPr>
          <a:xfrm>
            <a:off x="717932" y="2072295"/>
            <a:ext cx="11011829" cy="4524315"/>
          </a:xfrm>
          <a:prstGeom prst="rect">
            <a:avLst/>
          </a:prstGeom>
          <a:noFill/>
        </p:spPr>
        <p:txBody>
          <a:bodyPr wrap="square">
            <a:spAutoFit/>
          </a:bodyPr>
          <a:lstStyle/>
          <a:p>
            <a:r>
              <a:rPr lang="en-GB" b="1" dirty="0"/>
              <a:t>Modelling</a:t>
            </a:r>
          </a:p>
          <a:p>
            <a:r>
              <a:rPr lang="en-GB" b="1" dirty="0"/>
              <a:t>The models can go to the texture artist to be painted and shaded </a:t>
            </a:r>
          </a:p>
          <a:p>
            <a:r>
              <a:rPr lang="en-GB" b="1" dirty="0"/>
              <a:t>Models can go to the rigging/setup artist to have the control systems placed in them for animation.</a:t>
            </a:r>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p:txBody>
      </p:sp>
      <p:pic>
        <p:nvPicPr>
          <p:cNvPr id="3" name="Picture 2">
            <a:extLst>
              <a:ext uri="{FF2B5EF4-FFF2-40B4-BE49-F238E27FC236}">
                <a16:creationId xmlns:a16="http://schemas.microsoft.com/office/drawing/2014/main" id="{B3F78CCF-C09E-6646-9B2E-EFD76B317D1B}"/>
              </a:ext>
            </a:extLst>
          </p:cNvPr>
          <p:cNvPicPr>
            <a:picLocks noChangeAspect="1"/>
          </p:cNvPicPr>
          <p:nvPr/>
        </p:nvPicPr>
        <p:blipFill>
          <a:blip r:embed="rId3"/>
          <a:stretch>
            <a:fillRect/>
          </a:stretch>
        </p:blipFill>
        <p:spPr>
          <a:xfrm>
            <a:off x="717932" y="3429000"/>
            <a:ext cx="3619500" cy="3340100"/>
          </a:xfrm>
          <a:prstGeom prst="rect">
            <a:avLst/>
          </a:prstGeom>
        </p:spPr>
      </p:pic>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pic>
        <p:nvPicPr>
          <p:cNvPr id="4" name="Picture 3">
            <a:extLst>
              <a:ext uri="{FF2B5EF4-FFF2-40B4-BE49-F238E27FC236}">
                <a16:creationId xmlns:a16="http://schemas.microsoft.com/office/drawing/2014/main" id="{403ED9FC-F3E4-3E4A-A635-725D0716DFB7}"/>
              </a:ext>
            </a:extLst>
          </p:cNvPr>
          <p:cNvPicPr>
            <a:picLocks noChangeAspect="1"/>
          </p:cNvPicPr>
          <p:nvPr/>
        </p:nvPicPr>
        <p:blipFill>
          <a:blip r:embed="rId4"/>
          <a:stretch>
            <a:fillRect/>
          </a:stretch>
        </p:blipFill>
        <p:spPr>
          <a:xfrm>
            <a:off x="4578349" y="3441774"/>
            <a:ext cx="3619499" cy="3346901"/>
          </a:xfrm>
          <a:prstGeom prst="rect">
            <a:avLst/>
          </a:prstGeom>
        </p:spPr>
      </p:pic>
      <p:sp>
        <p:nvSpPr>
          <p:cNvPr id="8" name="TextBox 7">
            <a:extLst>
              <a:ext uri="{FF2B5EF4-FFF2-40B4-BE49-F238E27FC236}">
                <a16:creationId xmlns:a16="http://schemas.microsoft.com/office/drawing/2014/main" id="{A84A3D26-72C1-4749-BE85-8CB43E0EB331}"/>
              </a:ext>
            </a:extLst>
          </p:cNvPr>
          <p:cNvSpPr txBox="1"/>
          <p:nvPr/>
        </p:nvSpPr>
        <p:spPr>
          <a:xfrm>
            <a:off x="8438765" y="4099561"/>
            <a:ext cx="2513151" cy="2308324"/>
          </a:xfrm>
          <a:prstGeom prst="rect">
            <a:avLst/>
          </a:prstGeom>
          <a:noFill/>
        </p:spPr>
        <p:txBody>
          <a:bodyPr wrap="square">
            <a:spAutoFit/>
          </a:bodyPr>
          <a:lstStyle/>
          <a:p>
            <a:r>
              <a:rPr lang="en-GB" b="1" dirty="0">
                <a:effectLst/>
                <a:latin typeface="Century Gothic" panose="020B0502020202020204" pitchFamily="34" charset="0"/>
              </a:rPr>
              <a:t>A raw laser scan of a head by a Next Engine desktop 3D scanner that was then converted into polygon geometry and viewed</a:t>
            </a:r>
          </a:p>
          <a:p>
            <a:r>
              <a:rPr lang="en-GB" b="1" dirty="0">
                <a:effectLst/>
                <a:latin typeface="Century Gothic" panose="020B0502020202020204" pitchFamily="34" charset="0"/>
              </a:rPr>
              <a:t>in Autodesk Maya</a:t>
            </a:r>
          </a:p>
        </p:txBody>
      </p:sp>
    </p:spTree>
    <p:extLst>
      <p:ext uri="{BB962C8B-B14F-4D97-AF65-F5344CB8AC3E}">
        <p14:creationId xmlns:p14="http://schemas.microsoft.com/office/powerpoint/2010/main" val="40351199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pic>
        <p:nvPicPr>
          <p:cNvPr id="5" name="Picture 4">
            <a:extLst>
              <a:ext uri="{FF2B5EF4-FFF2-40B4-BE49-F238E27FC236}">
                <a16:creationId xmlns:a16="http://schemas.microsoft.com/office/drawing/2014/main" id="{5D5C75E9-438A-BC46-BB90-2857D4645D6F}"/>
              </a:ext>
            </a:extLst>
          </p:cNvPr>
          <p:cNvPicPr>
            <a:picLocks noChangeAspect="1"/>
          </p:cNvPicPr>
          <p:nvPr/>
        </p:nvPicPr>
        <p:blipFill>
          <a:blip r:embed="rId3"/>
          <a:stretch>
            <a:fillRect/>
          </a:stretch>
        </p:blipFill>
        <p:spPr>
          <a:xfrm>
            <a:off x="3832635" y="2808315"/>
            <a:ext cx="5532702" cy="3076017"/>
          </a:xfrm>
          <a:prstGeom prst="rect">
            <a:avLst/>
          </a:prstGeom>
        </p:spPr>
      </p:pic>
      <p:sp>
        <p:nvSpPr>
          <p:cNvPr id="10" name="TextBox 9">
            <a:extLst>
              <a:ext uri="{FF2B5EF4-FFF2-40B4-BE49-F238E27FC236}">
                <a16:creationId xmlns:a16="http://schemas.microsoft.com/office/drawing/2014/main" id="{CF782023-1A83-4449-96AF-D1B769E27048}"/>
              </a:ext>
            </a:extLst>
          </p:cNvPr>
          <p:cNvSpPr txBox="1"/>
          <p:nvPr/>
        </p:nvSpPr>
        <p:spPr>
          <a:xfrm>
            <a:off x="1003516" y="5399980"/>
            <a:ext cx="3266754" cy="646331"/>
          </a:xfrm>
          <a:prstGeom prst="rect">
            <a:avLst/>
          </a:prstGeom>
          <a:noFill/>
        </p:spPr>
        <p:txBody>
          <a:bodyPr wrap="square">
            <a:spAutoFit/>
          </a:bodyPr>
          <a:lstStyle/>
          <a:p>
            <a:r>
              <a:rPr lang="en-GB" b="1" dirty="0">
                <a:effectLst/>
                <a:latin typeface="Helvetica" pitchFamily="2" charset="0"/>
              </a:rPr>
              <a:t>A parametric model made using SolidWorks</a:t>
            </a:r>
          </a:p>
        </p:txBody>
      </p:sp>
    </p:spTree>
    <p:extLst>
      <p:ext uri="{BB962C8B-B14F-4D97-AF65-F5344CB8AC3E}">
        <p14:creationId xmlns:p14="http://schemas.microsoft.com/office/powerpoint/2010/main" val="8322696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sp>
        <p:nvSpPr>
          <p:cNvPr id="9" name="TextBox 8">
            <a:extLst>
              <a:ext uri="{FF2B5EF4-FFF2-40B4-BE49-F238E27FC236}">
                <a16:creationId xmlns:a16="http://schemas.microsoft.com/office/drawing/2014/main" id="{6C793C69-8521-6F4F-BC1D-468CF94C93AE}"/>
              </a:ext>
            </a:extLst>
          </p:cNvPr>
          <p:cNvSpPr txBox="1"/>
          <p:nvPr/>
        </p:nvSpPr>
        <p:spPr>
          <a:xfrm>
            <a:off x="504374" y="2481042"/>
            <a:ext cx="11305334" cy="3970318"/>
          </a:xfrm>
          <a:prstGeom prst="rect">
            <a:avLst/>
          </a:prstGeom>
          <a:noFill/>
        </p:spPr>
        <p:txBody>
          <a:bodyPr wrap="square">
            <a:spAutoFit/>
          </a:bodyPr>
          <a:lstStyle/>
          <a:p>
            <a:r>
              <a:rPr lang="en-GB" b="1" dirty="0">
                <a:solidFill>
                  <a:srgbClr val="333333"/>
                </a:solidFill>
                <a:effectLst/>
                <a:latin typeface="Century Gothic" panose="020B0502020202020204" pitchFamily="34" charset="0"/>
              </a:rPr>
              <a:t>Texturing</a:t>
            </a:r>
          </a:p>
          <a:p>
            <a:endParaRPr lang="en-GB" b="1" dirty="0">
              <a:solidFill>
                <a:srgbClr val="333333"/>
              </a:solidFill>
              <a:latin typeface="Century Gothic" panose="020B0502020202020204" pitchFamily="34" charset="0"/>
            </a:endParaRPr>
          </a:p>
          <a:p>
            <a:pPr marL="285750" indent="-285750">
              <a:buFont typeface="Arial" panose="020B0604020202020204" pitchFamily="34" charset="0"/>
              <a:buChar char="•"/>
            </a:pPr>
            <a:r>
              <a:rPr lang="en-GB" b="1" dirty="0"/>
              <a:t>In the texturing component, texture artists apply colour and surface properties to</a:t>
            </a:r>
          </a:p>
          <a:p>
            <a:r>
              <a:rPr lang="en-GB" b="1" dirty="0"/>
              <a:t>the geometric models. The models generally come to the texture artist in a program’s</a:t>
            </a:r>
          </a:p>
          <a:p>
            <a:r>
              <a:rPr lang="en-GB" b="1" dirty="0"/>
              <a:t>default shaded flat colour. The texture artist’s job is to make the model’s</a:t>
            </a:r>
          </a:p>
          <a:p>
            <a:r>
              <a:rPr lang="en-GB" b="1" dirty="0"/>
              <a:t>surface look like it does in the concept art or to match its real-world counterpart.</a:t>
            </a:r>
          </a:p>
          <a:p>
            <a:endParaRPr lang="en-GB" b="1" dirty="0"/>
          </a:p>
          <a:p>
            <a:pPr marL="285750" indent="-285750">
              <a:buFont typeface="Arial" panose="020B0604020202020204" pitchFamily="34" charset="0"/>
              <a:buChar char="•"/>
            </a:pPr>
            <a:r>
              <a:rPr lang="en-GB" b="1" dirty="0"/>
              <a:t>Texture artists use various software packages and techniques to complete this</a:t>
            </a:r>
          </a:p>
          <a:p>
            <a:r>
              <a:rPr lang="en-GB" b="1" dirty="0"/>
              <a:t>task.</a:t>
            </a:r>
          </a:p>
          <a:p>
            <a:endParaRPr lang="en-GB" b="1" dirty="0"/>
          </a:p>
          <a:p>
            <a:pPr marL="285750" indent="-285750">
              <a:buFont typeface="Arial" panose="020B0604020202020204" pitchFamily="34" charset="0"/>
              <a:buChar char="•"/>
            </a:pPr>
            <a:r>
              <a:rPr lang="en-GB" b="1" dirty="0"/>
              <a:t>The artist might hand-paint the textures or use photographs to piece together</a:t>
            </a:r>
          </a:p>
          <a:p>
            <a:r>
              <a:rPr lang="en-GB" b="1" dirty="0"/>
              <a:t>the texture in Adobe Photoshop, for instance.</a:t>
            </a:r>
          </a:p>
          <a:p>
            <a:endParaRPr lang="en-GB" b="1" dirty="0"/>
          </a:p>
          <a:p>
            <a:endParaRPr lang="en-GB" b="1" dirty="0">
              <a:solidFill>
                <a:srgbClr val="333333"/>
              </a:solidFill>
              <a:effectLst/>
              <a:latin typeface="Century Gothic" panose="020B0502020202020204" pitchFamily="34" charset="0"/>
            </a:endParaRPr>
          </a:p>
        </p:txBody>
      </p:sp>
    </p:spTree>
    <p:extLst>
      <p:ext uri="{BB962C8B-B14F-4D97-AF65-F5344CB8AC3E}">
        <p14:creationId xmlns:p14="http://schemas.microsoft.com/office/powerpoint/2010/main" val="9850432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sp>
        <p:nvSpPr>
          <p:cNvPr id="9" name="TextBox 8">
            <a:extLst>
              <a:ext uri="{FF2B5EF4-FFF2-40B4-BE49-F238E27FC236}">
                <a16:creationId xmlns:a16="http://schemas.microsoft.com/office/drawing/2014/main" id="{6C793C69-8521-6F4F-BC1D-468CF94C93AE}"/>
              </a:ext>
            </a:extLst>
          </p:cNvPr>
          <p:cNvSpPr txBox="1"/>
          <p:nvPr/>
        </p:nvSpPr>
        <p:spPr>
          <a:xfrm>
            <a:off x="443333" y="2929677"/>
            <a:ext cx="11305334" cy="2954655"/>
          </a:xfrm>
          <a:prstGeom prst="rect">
            <a:avLst/>
          </a:prstGeom>
          <a:noFill/>
        </p:spPr>
        <p:txBody>
          <a:bodyPr wrap="square">
            <a:spAutoFit/>
          </a:bodyPr>
          <a:lstStyle/>
          <a:p>
            <a:r>
              <a:rPr lang="en-GB" sz="2400" b="1" dirty="0">
                <a:solidFill>
                  <a:srgbClr val="333333"/>
                </a:solidFill>
                <a:effectLst/>
                <a:latin typeface="Century Gothic" panose="020B0502020202020204" pitchFamily="34" charset="0"/>
              </a:rPr>
              <a:t>Texturing</a:t>
            </a:r>
          </a:p>
          <a:p>
            <a:endParaRPr lang="en-GB" b="1" dirty="0">
              <a:solidFill>
                <a:srgbClr val="333333"/>
              </a:solidFill>
              <a:latin typeface="Century Gothic" panose="020B0502020202020204" pitchFamily="34" charset="0"/>
            </a:endParaRPr>
          </a:p>
          <a:p>
            <a:endParaRPr lang="en-GB" b="1" dirty="0"/>
          </a:p>
          <a:p>
            <a:r>
              <a:rPr lang="en-GB" sz="2400" b="1" dirty="0"/>
              <a:t>Texture artists can now paint directly on the 3D object in real time in software packages such as Autodesk’s </a:t>
            </a:r>
            <a:r>
              <a:rPr lang="en-GB" sz="2400" b="1" dirty="0" err="1"/>
              <a:t>Mudbox</a:t>
            </a:r>
            <a:r>
              <a:rPr lang="en-GB" sz="2400" b="1" dirty="0"/>
              <a:t>, Maxon’s </a:t>
            </a:r>
            <a:r>
              <a:rPr lang="en-GB" sz="2400" b="1" dirty="0" err="1"/>
              <a:t>BodyPaint</a:t>
            </a:r>
            <a:r>
              <a:rPr lang="en-GB" sz="2400" b="1" dirty="0"/>
              <a:t> 3D, or </a:t>
            </a:r>
            <a:r>
              <a:rPr lang="en-GB" sz="2400" b="1" dirty="0" err="1"/>
              <a:t>Pixologic’s</a:t>
            </a:r>
            <a:r>
              <a:rPr lang="en-GB" sz="2400" b="1" dirty="0"/>
              <a:t> </a:t>
            </a:r>
            <a:r>
              <a:rPr lang="en-GB" sz="2400" b="1" dirty="0" err="1"/>
              <a:t>ZBrush</a:t>
            </a:r>
            <a:r>
              <a:rPr lang="en-GB" sz="2400" b="1" dirty="0"/>
              <a:t>.</a:t>
            </a:r>
          </a:p>
          <a:p>
            <a:endParaRPr lang="en-GB" dirty="0"/>
          </a:p>
          <a:p>
            <a:endParaRPr lang="en-GB" dirty="0"/>
          </a:p>
          <a:p>
            <a:endParaRPr lang="en-GB" dirty="0">
              <a:solidFill>
                <a:srgbClr val="333333"/>
              </a:solidFill>
              <a:effectLst/>
              <a:latin typeface="Century Gothic" panose="020B0502020202020204" pitchFamily="34" charset="0"/>
            </a:endParaRPr>
          </a:p>
        </p:txBody>
      </p:sp>
    </p:spTree>
    <p:extLst>
      <p:ext uri="{BB962C8B-B14F-4D97-AF65-F5344CB8AC3E}">
        <p14:creationId xmlns:p14="http://schemas.microsoft.com/office/powerpoint/2010/main" val="9260525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pic>
        <p:nvPicPr>
          <p:cNvPr id="3" name="Picture 2">
            <a:extLst>
              <a:ext uri="{FF2B5EF4-FFF2-40B4-BE49-F238E27FC236}">
                <a16:creationId xmlns:a16="http://schemas.microsoft.com/office/drawing/2014/main" id="{2ABA3C67-0793-8044-9B0A-27D12F95ED21}"/>
              </a:ext>
            </a:extLst>
          </p:cNvPr>
          <p:cNvPicPr>
            <a:picLocks noChangeAspect="1"/>
          </p:cNvPicPr>
          <p:nvPr/>
        </p:nvPicPr>
        <p:blipFill>
          <a:blip r:embed="rId3"/>
          <a:stretch>
            <a:fillRect/>
          </a:stretch>
        </p:blipFill>
        <p:spPr>
          <a:xfrm>
            <a:off x="2739312" y="2450452"/>
            <a:ext cx="2909377" cy="3595859"/>
          </a:xfrm>
          <a:prstGeom prst="rect">
            <a:avLst/>
          </a:prstGeom>
        </p:spPr>
      </p:pic>
      <p:pic>
        <p:nvPicPr>
          <p:cNvPr id="4" name="Picture 3">
            <a:extLst>
              <a:ext uri="{FF2B5EF4-FFF2-40B4-BE49-F238E27FC236}">
                <a16:creationId xmlns:a16="http://schemas.microsoft.com/office/drawing/2014/main" id="{C9B5A4ED-5D34-2844-9CA0-8E47038D1DD1}"/>
              </a:ext>
            </a:extLst>
          </p:cNvPr>
          <p:cNvPicPr>
            <a:picLocks noChangeAspect="1"/>
          </p:cNvPicPr>
          <p:nvPr/>
        </p:nvPicPr>
        <p:blipFill>
          <a:blip r:embed="rId4"/>
          <a:stretch>
            <a:fillRect/>
          </a:stretch>
        </p:blipFill>
        <p:spPr>
          <a:xfrm>
            <a:off x="6543312" y="2450453"/>
            <a:ext cx="2909376" cy="3595858"/>
          </a:xfrm>
          <a:prstGeom prst="rect">
            <a:avLst/>
          </a:prstGeom>
        </p:spPr>
      </p:pic>
      <p:sp>
        <p:nvSpPr>
          <p:cNvPr id="8" name="TextBox 7">
            <a:extLst>
              <a:ext uri="{FF2B5EF4-FFF2-40B4-BE49-F238E27FC236}">
                <a16:creationId xmlns:a16="http://schemas.microsoft.com/office/drawing/2014/main" id="{1C27626C-C029-0D45-928A-E8F84218EADC}"/>
              </a:ext>
            </a:extLst>
          </p:cNvPr>
          <p:cNvSpPr txBox="1"/>
          <p:nvPr/>
        </p:nvSpPr>
        <p:spPr>
          <a:xfrm>
            <a:off x="2173362" y="6180473"/>
            <a:ext cx="7987960" cy="646331"/>
          </a:xfrm>
          <a:prstGeom prst="rect">
            <a:avLst/>
          </a:prstGeom>
          <a:noFill/>
        </p:spPr>
        <p:txBody>
          <a:bodyPr wrap="square">
            <a:spAutoFit/>
          </a:bodyPr>
          <a:lstStyle/>
          <a:p>
            <a:pPr algn="ctr"/>
            <a:r>
              <a:rPr lang="en-GB" dirty="0">
                <a:effectLst/>
                <a:latin typeface="Century Gothic" panose="020B0502020202020204" pitchFamily="34" charset="0"/>
              </a:rPr>
              <a:t>Final model before textures have been applied (left)</a:t>
            </a:r>
          </a:p>
          <a:p>
            <a:pPr algn="ctr"/>
            <a:r>
              <a:rPr lang="en-GB" dirty="0">
                <a:effectLst/>
                <a:latin typeface="Century Gothic" panose="020B0502020202020204" pitchFamily="34" charset="0"/>
              </a:rPr>
              <a:t>and the same model after the textures have been applied (right)</a:t>
            </a:r>
          </a:p>
        </p:txBody>
      </p:sp>
    </p:spTree>
    <p:extLst>
      <p:ext uri="{BB962C8B-B14F-4D97-AF65-F5344CB8AC3E}">
        <p14:creationId xmlns:p14="http://schemas.microsoft.com/office/powerpoint/2010/main" val="3989118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sp>
        <p:nvSpPr>
          <p:cNvPr id="9" name="TextBox 8">
            <a:extLst>
              <a:ext uri="{FF2B5EF4-FFF2-40B4-BE49-F238E27FC236}">
                <a16:creationId xmlns:a16="http://schemas.microsoft.com/office/drawing/2014/main" id="{6C793C69-8521-6F4F-BC1D-468CF94C93AE}"/>
              </a:ext>
            </a:extLst>
          </p:cNvPr>
          <p:cNvSpPr txBox="1"/>
          <p:nvPr/>
        </p:nvSpPr>
        <p:spPr>
          <a:xfrm>
            <a:off x="443333" y="2093584"/>
            <a:ext cx="11305334" cy="4524315"/>
          </a:xfrm>
          <a:prstGeom prst="rect">
            <a:avLst/>
          </a:prstGeom>
          <a:noFill/>
        </p:spPr>
        <p:txBody>
          <a:bodyPr wrap="square">
            <a:spAutoFit/>
          </a:bodyPr>
          <a:lstStyle/>
          <a:p>
            <a:r>
              <a:rPr lang="en-GB" b="1" dirty="0"/>
              <a:t>Rigging/Setup</a:t>
            </a:r>
          </a:p>
          <a:p>
            <a:endParaRPr lang="en-GB" b="1" dirty="0">
              <a:solidFill>
                <a:srgbClr val="333333"/>
              </a:solidFill>
              <a:latin typeface="Century Gothic" panose="020B0502020202020204" pitchFamily="34" charset="0"/>
            </a:endParaRPr>
          </a:p>
          <a:p>
            <a:pPr marL="285750" indent="-285750">
              <a:buFont typeface="Arial" panose="020B0604020202020204" pitchFamily="34" charset="0"/>
              <a:buChar char="•"/>
            </a:pPr>
            <a:r>
              <a:rPr lang="en-GB" b="1" dirty="0"/>
              <a:t>Rigging is the component of the production pipeline during which a control rig is put into a geometric object so the animators can move that object. It is the rigger’s job to aid the animators by creating a system of controls that allow the</a:t>
            </a:r>
          </a:p>
          <a:p>
            <a:r>
              <a:rPr lang="en-GB" b="1" dirty="0"/>
              <a:t>animators to work as quickly and efficiently as possible.</a:t>
            </a:r>
          </a:p>
          <a:p>
            <a:endParaRPr lang="en-GB" b="1" dirty="0"/>
          </a:p>
          <a:p>
            <a:pPr marL="285750" indent="-285750">
              <a:buFont typeface="Arial" panose="020B0604020202020204" pitchFamily="34" charset="0"/>
              <a:buChar char="•"/>
            </a:pPr>
            <a:r>
              <a:rPr lang="en-GB" b="1" dirty="0"/>
              <a:t>Every object that moves in any 3D animation project will have some kind of system to control it.</a:t>
            </a:r>
          </a:p>
          <a:p>
            <a:endParaRPr lang="en-GB" b="1" dirty="0"/>
          </a:p>
          <a:p>
            <a:pPr marL="285750" indent="-285750">
              <a:buFont typeface="Arial" panose="020B0604020202020204" pitchFamily="34" charset="0"/>
              <a:buChar char="•"/>
            </a:pPr>
            <a:r>
              <a:rPr lang="en-GB" b="1" dirty="0"/>
              <a:t>This control system can range from a simple parent/child hierarchy to a very</a:t>
            </a:r>
          </a:p>
          <a:p>
            <a:r>
              <a:rPr lang="en-GB" b="1" dirty="0"/>
              <a:t>complex character rig including joints, controllers, skinning/enveloping, a</a:t>
            </a:r>
          </a:p>
          <a:p>
            <a:r>
              <a:rPr lang="en-GB" b="1" dirty="0"/>
              <a:t>muscle system, and a floating GUI (graphical user interface) in the work view</a:t>
            </a:r>
          </a:p>
          <a:p>
            <a:r>
              <a:rPr lang="en-GB" b="1" dirty="0"/>
              <a:t>to aid the animator’s selections and keyframing.</a:t>
            </a:r>
          </a:p>
          <a:p>
            <a:endParaRPr lang="en-GB" b="1" dirty="0"/>
          </a:p>
          <a:p>
            <a:endParaRPr lang="en-GB" b="1" dirty="0"/>
          </a:p>
          <a:p>
            <a:endParaRPr lang="en-GB" b="1" dirty="0">
              <a:solidFill>
                <a:srgbClr val="333333"/>
              </a:solidFill>
              <a:effectLst/>
              <a:latin typeface="Century Gothic" panose="020B0502020202020204" pitchFamily="34" charset="0"/>
            </a:endParaRPr>
          </a:p>
        </p:txBody>
      </p:sp>
    </p:spTree>
    <p:extLst>
      <p:ext uri="{BB962C8B-B14F-4D97-AF65-F5344CB8AC3E}">
        <p14:creationId xmlns:p14="http://schemas.microsoft.com/office/powerpoint/2010/main" val="36311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F1F9A9-848C-084D-AF04-F2A4AFDDA83B}"/>
              </a:ext>
            </a:extLst>
          </p:cNvPr>
          <p:cNvPicPr>
            <a:picLocks noChangeAspect="1"/>
          </p:cNvPicPr>
          <p:nvPr/>
        </p:nvPicPr>
        <p:blipFill>
          <a:blip r:embed="rId2"/>
          <a:stretch>
            <a:fillRect/>
          </a:stretch>
        </p:blipFill>
        <p:spPr>
          <a:xfrm>
            <a:off x="3816350" y="2328190"/>
            <a:ext cx="4559300" cy="4216400"/>
          </a:xfrm>
          <a:prstGeom prst="rect">
            <a:avLst/>
          </a:prstGeom>
        </p:spPr>
      </p:pic>
      <p:sp>
        <p:nvSpPr>
          <p:cNvPr id="4" name="Title 1">
            <a:extLst>
              <a:ext uri="{FF2B5EF4-FFF2-40B4-BE49-F238E27FC236}">
                <a16:creationId xmlns:a16="http://schemas.microsoft.com/office/drawing/2014/main" id="{5AA46A7A-2665-644B-B189-355B4013AC24}"/>
              </a:ext>
            </a:extLst>
          </p:cNvPr>
          <p:cNvSpPr>
            <a:spLocks noGrp="1"/>
          </p:cNvSpPr>
          <p:nvPr>
            <p:ph type="title"/>
          </p:nvPr>
        </p:nvSpPr>
        <p:spPr>
          <a:xfrm>
            <a:off x="1154954" y="973668"/>
            <a:ext cx="8761413" cy="706964"/>
          </a:xfrm>
        </p:spPr>
        <p:txBody>
          <a:bodyPr/>
          <a:lstStyle/>
          <a:p>
            <a:r>
              <a:rPr lang="en-GB" dirty="0"/>
              <a:t>Working in 3D Animation Production</a:t>
            </a:r>
          </a:p>
        </p:txBody>
      </p:sp>
      <p:sp>
        <p:nvSpPr>
          <p:cNvPr id="6" name="TextBox 5">
            <a:extLst>
              <a:ext uri="{FF2B5EF4-FFF2-40B4-BE49-F238E27FC236}">
                <a16:creationId xmlns:a16="http://schemas.microsoft.com/office/drawing/2014/main" id="{EFD9DDBC-80BF-7346-B687-7C645B71B3F6}"/>
              </a:ext>
            </a:extLst>
          </p:cNvPr>
          <p:cNvSpPr txBox="1"/>
          <p:nvPr/>
        </p:nvSpPr>
        <p:spPr>
          <a:xfrm>
            <a:off x="507570" y="3812798"/>
            <a:ext cx="3196525" cy="646331"/>
          </a:xfrm>
          <a:prstGeom prst="rect">
            <a:avLst/>
          </a:prstGeom>
          <a:noFill/>
        </p:spPr>
        <p:txBody>
          <a:bodyPr wrap="square">
            <a:spAutoFit/>
          </a:bodyPr>
          <a:lstStyle/>
          <a:p>
            <a:r>
              <a:rPr lang="en-GB" b="1" dirty="0">
                <a:effectLst/>
                <a:latin typeface="Helvetica" pitchFamily="2" charset="0"/>
              </a:rPr>
              <a:t>Final model with its control rig turned on</a:t>
            </a:r>
          </a:p>
        </p:txBody>
      </p:sp>
    </p:spTree>
    <p:extLst>
      <p:ext uri="{BB962C8B-B14F-4D97-AF65-F5344CB8AC3E}">
        <p14:creationId xmlns:p14="http://schemas.microsoft.com/office/powerpoint/2010/main" val="9744633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sp>
        <p:nvSpPr>
          <p:cNvPr id="9" name="TextBox 8">
            <a:extLst>
              <a:ext uri="{FF2B5EF4-FFF2-40B4-BE49-F238E27FC236}">
                <a16:creationId xmlns:a16="http://schemas.microsoft.com/office/drawing/2014/main" id="{6C793C69-8521-6F4F-BC1D-468CF94C93AE}"/>
              </a:ext>
            </a:extLst>
          </p:cNvPr>
          <p:cNvSpPr txBox="1"/>
          <p:nvPr/>
        </p:nvSpPr>
        <p:spPr>
          <a:xfrm>
            <a:off x="443333" y="2093584"/>
            <a:ext cx="11305334" cy="4524315"/>
          </a:xfrm>
          <a:prstGeom prst="rect">
            <a:avLst/>
          </a:prstGeom>
          <a:noFill/>
        </p:spPr>
        <p:txBody>
          <a:bodyPr wrap="square">
            <a:spAutoFit/>
          </a:bodyPr>
          <a:lstStyle/>
          <a:p>
            <a:r>
              <a:rPr lang="en-GB" b="1" dirty="0"/>
              <a:t>Animation</a:t>
            </a:r>
          </a:p>
          <a:p>
            <a:endParaRPr lang="en-GB" b="1" dirty="0">
              <a:solidFill>
                <a:srgbClr val="333333"/>
              </a:solidFill>
              <a:latin typeface="Century Gothic" panose="020B0502020202020204" pitchFamily="34" charset="0"/>
            </a:endParaRPr>
          </a:p>
          <a:p>
            <a:pPr marL="285750" indent="-285750">
              <a:buFont typeface="Arial" panose="020B0604020202020204" pitchFamily="34" charset="0"/>
              <a:buChar char="•"/>
            </a:pPr>
            <a:r>
              <a:rPr lang="en-GB" b="1" dirty="0"/>
              <a:t>The movement of objects or characters is created. The animators take the layout file as a starting point to get the characters, set, and camera into a scene and then add the final performance or movement.</a:t>
            </a:r>
          </a:p>
          <a:p>
            <a:endParaRPr lang="en-GB" b="1" dirty="0"/>
          </a:p>
          <a:p>
            <a:pPr marL="285750" indent="-285750">
              <a:buFont typeface="Arial" panose="020B0604020202020204" pitchFamily="34" charset="0"/>
              <a:buChar char="•"/>
            </a:pPr>
            <a:r>
              <a:rPr lang="en-GB" b="1" dirty="0"/>
              <a:t>Character animators are typically thought of as the actors in the animated projects. The animators must make the audience believe that what they are seeing onscreen is real and alive.</a:t>
            </a:r>
          </a:p>
          <a:p>
            <a:endParaRPr lang="en-GB" b="1" dirty="0"/>
          </a:p>
          <a:p>
            <a:pPr marL="285750" indent="-285750">
              <a:buFont typeface="Arial" panose="020B0604020202020204" pitchFamily="34" charset="0"/>
              <a:buChar char="•"/>
            </a:pPr>
            <a:r>
              <a:rPr lang="en-GB" b="1" dirty="0"/>
              <a:t>Character animators must understand weight and timing but also be able to provide a physical acting performance that creates a personality for that character that can be understood onscreen.</a:t>
            </a:r>
          </a:p>
          <a:p>
            <a:endParaRPr lang="en-GB" b="1" dirty="0"/>
          </a:p>
          <a:p>
            <a:endParaRPr lang="en-GB" b="1" dirty="0"/>
          </a:p>
          <a:p>
            <a:endParaRPr lang="en-GB" b="1" dirty="0"/>
          </a:p>
          <a:p>
            <a:endParaRPr lang="en-GB" b="1" dirty="0">
              <a:solidFill>
                <a:srgbClr val="333333"/>
              </a:solidFill>
              <a:effectLst/>
              <a:latin typeface="Century Gothic" panose="020B0502020202020204" pitchFamily="34" charset="0"/>
            </a:endParaRPr>
          </a:p>
        </p:txBody>
      </p:sp>
    </p:spTree>
    <p:extLst>
      <p:ext uri="{BB962C8B-B14F-4D97-AF65-F5344CB8AC3E}">
        <p14:creationId xmlns:p14="http://schemas.microsoft.com/office/powerpoint/2010/main" val="13812638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sp>
        <p:nvSpPr>
          <p:cNvPr id="9" name="TextBox 8">
            <a:extLst>
              <a:ext uri="{FF2B5EF4-FFF2-40B4-BE49-F238E27FC236}">
                <a16:creationId xmlns:a16="http://schemas.microsoft.com/office/drawing/2014/main" id="{6C793C69-8521-6F4F-BC1D-468CF94C93AE}"/>
              </a:ext>
            </a:extLst>
          </p:cNvPr>
          <p:cNvSpPr txBox="1"/>
          <p:nvPr/>
        </p:nvSpPr>
        <p:spPr>
          <a:xfrm>
            <a:off x="443333" y="2093584"/>
            <a:ext cx="5652667" cy="4524315"/>
          </a:xfrm>
          <a:prstGeom prst="rect">
            <a:avLst/>
          </a:prstGeom>
          <a:noFill/>
        </p:spPr>
        <p:txBody>
          <a:bodyPr wrap="square">
            <a:spAutoFit/>
          </a:bodyPr>
          <a:lstStyle/>
          <a:p>
            <a:r>
              <a:rPr lang="en-GB" b="1" dirty="0"/>
              <a:t>Animation</a:t>
            </a:r>
          </a:p>
          <a:p>
            <a:endParaRPr lang="en-GB" b="1" dirty="0">
              <a:solidFill>
                <a:srgbClr val="333333"/>
              </a:solidFill>
              <a:latin typeface="Century Gothic" panose="020B0502020202020204" pitchFamily="34" charset="0"/>
            </a:endParaRPr>
          </a:p>
          <a:p>
            <a:r>
              <a:rPr lang="en-GB" b="1" dirty="0"/>
              <a:t>The types of animation that can be used are hand-keyframed animation (in</a:t>
            </a:r>
          </a:p>
          <a:p>
            <a:r>
              <a:rPr lang="en-GB" b="1" dirty="0"/>
              <a:t>which an animator creates each pose and sets keyframes for them), motion</a:t>
            </a:r>
          </a:p>
          <a:p>
            <a:r>
              <a:rPr lang="en-GB" b="1" dirty="0"/>
              <a:t>capture (in which an animator transfers the motion captured from an actor to</a:t>
            </a:r>
          </a:p>
          <a:p>
            <a:r>
              <a:rPr lang="en-GB" b="1" dirty="0"/>
              <a:t>a control rig and cleans up the motion), and procedural animation (in which a</a:t>
            </a:r>
          </a:p>
          <a:p>
            <a:r>
              <a:rPr lang="en-GB" b="1" dirty="0"/>
              <a:t>programmer creates a set of rules and the character moves according to those</a:t>
            </a:r>
          </a:p>
          <a:p>
            <a:r>
              <a:rPr lang="en-GB" b="1" dirty="0"/>
              <a:t>rules).</a:t>
            </a:r>
          </a:p>
          <a:p>
            <a:endParaRPr lang="en-GB" b="1" dirty="0"/>
          </a:p>
          <a:p>
            <a:endParaRPr lang="en-GB" b="1" dirty="0"/>
          </a:p>
          <a:p>
            <a:endParaRPr lang="en-GB" b="1" dirty="0">
              <a:solidFill>
                <a:srgbClr val="333333"/>
              </a:solidFill>
              <a:effectLst/>
              <a:latin typeface="Century Gothic" panose="020B0502020202020204" pitchFamily="34" charset="0"/>
            </a:endParaRPr>
          </a:p>
        </p:txBody>
      </p:sp>
      <p:pic>
        <p:nvPicPr>
          <p:cNvPr id="3" name="Picture 2">
            <a:extLst>
              <a:ext uri="{FF2B5EF4-FFF2-40B4-BE49-F238E27FC236}">
                <a16:creationId xmlns:a16="http://schemas.microsoft.com/office/drawing/2014/main" id="{358C7774-1EF3-7244-8392-D8AE03388F32}"/>
              </a:ext>
            </a:extLst>
          </p:cNvPr>
          <p:cNvPicPr>
            <a:picLocks noChangeAspect="1"/>
          </p:cNvPicPr>
          <p:nvPr/>
        </p:nvPicPr>
        <p:blipFill>
          <a:blip r:embed="rId3"/>
          <a:stretch>
            <a:fillRect/>
          </a:stretch>
        </p:blipFill>
        <p:spPr>
          <a:xfrm>
            <a:off x="6337174" y="2494038"/>
            <a:ext cx="5721141" cy="3702850"/>
          </a:xfrm>
          <a:prstGeom prst="rect">
            <a:avLst/>
          </a:prstGeom>
        </p:spPr>
      </p:pic>
    </p:spTree>
    <p:extLst>
      <p:ext uri="{BB962C8B-B14F-4D97-AF65-F5344CB8AC3E}">
        <p14:creationId xmlns:p14="http://schemas.microsoft.com/office/powerpoint/2010/main" val="13629671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sp>
        <p:nvSpPr>
          <p:cNvPr id="9" name="TextBox 8">
            <a:extLst>
              <a:ext uri="{FF2B5EF4-FFF2-40B4-BE49-F238E27FC236}">
                <a16:creationId xmlns:a16="http://schemas.microsoft.com/office/drawing/2014/main" id="{6C793C69-8521-6F4F-BC1D-468CF94C93AE}"/>
              </a:ext>
            </a:extLst>
          </p:cNvPr>
          <p:cNvSpPr txBox="1"/>
          <p:nvPr/>
        </p:nvSpPr>
        <p:spPr>
          <a:xfrm>
            <a:off x="443333" y="2093584"/>
            <a:ext cx="5652667" cy="3970318"/>
          </a:xfrm>
          <a:prstGeom prst="rect">
            <a:avLst/>
          </a:prstGeom>
          <a:noFill/>
        </p:spPr>
        <p:txBody>
          <a:bodyPr wrap="square">
            <a:spAutoFit/>
          </a:bodyPr>
          <a:lstStyle/>
          <a:p>
            <a:r>
              <a:rPr lang="en-GB" b="1" dirty="0"/>
              <a:t>3D Visual Effects</a:t>
            </a:r>
          </a:p>
          <a:p>
            <a:endParaRPr lang="en-GB" b="1" dirty="0">
              <a:solidFill>
                <a:srgbClr val="333333"/>
              </a:solidFill>
              <a:latin typeface="Century Gothic" panose="020B0502020202020204" pitchFamily="34" charset="0"/>
            </a:endParaRPr>
          </a:p>
          <a:p>
            <a:r>
              <a:rPr lang="en-GB" b="1" dirty="0"/>
              <a:t>Artist animates everything but the characters or</a:t>
            </a:r>
          </a:p>
          <a:p>
            <a:r>
              <a:rPr lang="en-GB" b="1" dirty="0"/>
              <a:t>props the characters interact with for example, fur, hair, cloth, fire, water, and dust, to name just a few. This component, like rigging/setup, is a technical job that also needs an artistic eye. Most 3D visual effects are based on a dynamic</a:t>
            </a:r>
          </a:p>
          <a:p>
            <a:r>
              <a:rPr lang="en-GB" b="1" dirty="0"/>
              <a:t>physics engine within software that uses natural physics such as air, gravity, and</a:t>
            </a:r>
          </a:p>
          <a:p>
            <a:r>
              <a:rPr lang="en-GB" b="1" dirty="0"/>
              <a:t>drag to manipulate these systems.</a:t>
            </a:r>
          </a:p>
          <a:p>
            <a:endParaRPr lang="en-GB" b="1" dirty="0"/>
          </a:p>
          <a:p>
            <a:endParaRPr lang="en-GB" b="1" dirty="0"/>
          </a:p>
          <a:p>
            <a:endParaRPr lang="en-GB" b="1" dirty="0">
              <a:solidFill>
                <a:srgbClr val="333333"/>
              </a:solidFill>
              <a:effectLst/>
              <a:latin typeface="Century Gothic" panose="020B0502020202020204" pitchFamily="34" charset="0"/>
            </a:endParaRPr>
          </a:p>
        </p:txBody>
      </p:sp>
      <p:pic>
        <p:nvPicPr>
          <p:cNvPr id="4" name="Picture 3">
            <a:extLst>
              <a:ext uri="{FF2B5EF4-FFF2-40B4-BE49-F238E27FC236}">
                <a16:creationId xmlns:a16="http://schemas.microsoft.com/office/drawing/2014/main" id="{BFD86701-AFF6-4743-950D-43DD43981BF8}"/>
              </a:ext>
            </a:extLst>
          </p:cNvPr>
          <p:cNvPicPr>
            <a:picLocks noChangeAspect="1"/>
          </p:cNvPicPr>
          <p:nvPr/>
        </p:nvPicPr>
        <p:blipFill>
          <a:blip r:embed="rId3"/>
          <a:stretch>
            <a:fillRect/>
          </a:stretch>
        </p:blipFill>
        <p:spPr>
          <a:xfrm>
            <a:off x="10044623" y="2739991"/>
            <a:ext cx="2147377" cy="2147377"/>
          </a:xfrm>
          <a:prstGeom prst="rect">
            <a:avLst/>
          </a:prstGeom>
        </p:spPr>
      </p:pic>
      <p:pic>
        <p:nvPicPr>
          <p:cNvPr id="5" name="Picture 4">
            <a:extLst>
              <a:ext uri="{FF2B5EF4-FFF2-40B4-BE49-F238E27FC236}">
                <a16:creationId xmlns:a16="http://schemas.microsoft.com/office/drawing/2014/main" id="{C3D91D7D-0313-F947-8F77-3D14D68063BF}"/>
              </a:ext>
            </a:extLst>
          </p:cNvPr>
          <p:cNvPicPr>
            <a:picLocks noChangeAspect="1"/>
          </p:cNvPicPr>
          <p:nvPr/>
        </p:nvPicPr>
        <p:blipFill>
          <a:blip r:embed="rId4"/>
          <a:stretch>
            <a:fillRect/>
          </a:stretch>
        </p:blipFill>
        <p:spPr>
          <a:xfrm>
            <a:off x="6436012" y="2768643"/>
            <a:ext cx="3608612" cy="2659914"/>
          </a:xfrm>
          <a:prstGeom prst="rect">
            <a:avLst/>
          </a:prstGeom>
        </p:spPr>
      </p:pic>
      <p:pic>
        <p:nvPicPr>
          <p:cNvPr id="7" name="Picture 6">
            <a:extLst>
              <a:ext uri="{FF2B5EF4-FFF2-40B4-BE49-F238E27FC236}">
                <a16:creationId xmlns:a16="http://schemas.microsoft.com/office/drawing/2014/main" id="{9A3D44A1-B059-4C48-B38D-A90EED9C6631}"/>
              </a:ext>
            </a:extLst>
          </p:cNvPr>
          <p:cNvPicPr>
            <a:picLocks noChangeAspect="1"/>
          </p:cNvPicPr>
          <p:nvPr/>
        </p:nvPicPr>
        <p:blipFill>
          <a:blip r:embed="rId5"/>
          <a:stretch>
            <a:fillRect/>
          </a:stretch>
        </p:blipFill>
        <p:spPr>
          <a:xfrm>
            <a:off x="6436011" y="4810802"/>
            <a:ext cx="2502654" cy="1881840"/>
          </a:xfrm>
          <a:prstGeom prst="rect">
            <a:avLst/>
          </a:prstGeom>
        </p:spPr>
      </p:pic>
      <p:pic>
        <p:nvPicPr>
          <p:cNvPr id="8" name="Picture 7">
            <a:extLst>
              <a:ext uri="{FF2B5EF4-FFF2-40B4-BE49-F238E27FC236}">
                <a16:creationId xmlns:a16="http://schemas.microsoft.com/office/drawing/2014/main" id="{93C90F6F-8150-6346-B362-759F911C3423}"/>
              </a:ext>
            </a:extLst>
          </p:cNvPr>
          <p:cNvPicPr>
            <a:picLocks noChangeAspect="1"/>
          </p:cNvPicPr>
          <p:nvPr/>
        </p:nvPicPr>
        <p:blipFill>
          <a:blip r:embed="rId6"/>
          <a:stretch>
            <a:fillRect/>
          </a:stretch>
        </p:blipFill>
        <p:spPr>
          <a:xfrm>
            <a:off x="8859645" y="4810802"/>
            <a:ext cx="3332355" cy="1881840"/>
          </a:xfrm>
          <a:prstGeom prst="rect">
            <a:avLst/>
          </a:prstGeom>
        </p:spPr>
      </p:pic>
    </p:spTree>
    <p:extLst>
      <p:ext uri="{BB962C8B-B14F-4D97-AF65-F5344CB8AC3E}">
        <p14:creationId xmlns:p14="http://schemas.microsoft.com/office/powerpoint/2010/main" val="20403317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sp>
        <p:nvSpPr>
          <p:cNvPr id="9" name="TextBox 8">
            <a:extLst>
              <a:ext uri="{FF2B5EF4-FFF2-40B4-BE49-F238E27FC236}">
                <a16:creationId xmlns:a16="http://schemas.microsoft.com/office/drawing/2014/main" id="{6C793C69-8521-6F4F-BC1D-468CF94C93AE}"/>
              </a:ext>
            </a:extLst>
          </p:cNvPr>
          <p:cNvSpPr txBox="1"/>
          <p:nvPr/>
        </p:nvSpPr>
        <p:spPr>
          <a:xfrm>
            <a:off x="443333" y="2093584"/>
            <a:ext cx="5652667" cy="4247317"/>
          </a:xfrm>
          <a:prstGeom prst="rect">
            <a:avLst/>
          </a:prstGeom>
          <a:noFill/>
        </p:spPr>
        <p:txBody>
          <a:bodyPr wrap="square">
            <a:spAutoFit/>
          </a:bodyPr>
          <a:lstStyle/>
          <a:p>
            <a:r>
              <a:rPr lang="en-GB" b="1" dirty="0"/>
              <a:t>Lighting/Rendering</a:t>
            </a:r>
          </a:p>
          <a:p>
            <a:endParaRPr lang="en-GB" b="1" dirty="0">
              <a:solidFill>
                <a:srgbClr val="333333"/>
              </a:solidFill>
              <a:latin typeface="Century Gothic" panose="020B0502020202020204" pitchFamily="34" charset="0"/>
            </a:endParaRPr>
          </a:p>
          <a:p>
            <a:r>
              <a:rPr lang="en-GB" b="1" dirty="0"/>
              <a:t>Lighting is the painting component of the production stage. The lighting artists look</a:t>
            </a:r>
          </a:p>
          <a:p>
            <a:r>
              <a:rPr lang="en-GB" b="1" dirty="0"/>
              <a:t>at the colour guides from the preproduction stage and create the lighting and mood</a:t>
            </a:r>
          </a:p>
          <a:p>
            <a:r>
              <a:rPr lang="en-GB" b="1" dirty="0"/>
              <a:t>for a scene or sequence. Lighting in a 3D application is similar to the real-world</a:t>
            </a:r>
          </a:p>
          <a:p>
            <a:r>
              <a:rPr lang="en-GB" b="1" dirty="0"/>
              <a:t>lighting of film or photography. 3D lighters have access to multiple light types that</a:t>
            </a:r>
          </a:p>
          <a:p>
            <a:r>
              <a:rPr lang="en-GB" b="1" dirty="0"/>
              <a:t>mimic lights in the real world for example spotlights, lightbulbs, and sunlight.</a:t>
            </a:r>
          </a:p>
          <a:p>
            <a:endParaRPr lang="en-GB" b="1" dirty="0"/>
          </a:p>
          <a:p>
            <a:endParaRPr lang="en-GB" b="1" dirty="0"/>
          </a:p>
          <a:p>
            <a:endParaRPr lang="en-GB" b="1" dirty="0">
              <a:solidFill>
                <a:srgbClr val="333333"/>
              </a:solidFill>
              <a:effectLst/>
              <a:latin typeface="Century Gothic" panose="020B0502020202020204" pitchFamily="34" charset="0"/>
            </a:endParaRPr>
          </a:p>
        </p:txBody>
      </p:sp>
      <p:pic>
        <p:nvPicPr>
          <p:cNvPr id="10" name="Picture 9">
            <a:extLst>
              <a:ext uri="{FF2B5EF4-FFF2-40B4-BE49-F238E27FC236}">
                <a16:creationId xmlns:a16="http://schemas.microsoft.com/office/drawing/2014/main" id="{97620F37-DEB5-1D41-A115-E918F723C2EB}"/>
              </a:ext>
            </a:extLst>
          </p:cNvPr>
          <p:cNvPicPr>
            <a:picLocks noChangeAspect="1"/>
          </p:cNvPicPr>
          <p:nvPr/>
        </p:nvPicPr>
        <p:blipFill>
          <a:blip r:embed="rId3"/>
          <a:stretch>
            <a:fillRect/>
          </a:stretch>
        </p:blipFill>
        <p:spPr>
          <a:xfrm>
            <a:off x="6096000" y="2342748"/>
            <a:ext cx="6134100" cy="3454400"/>
          </a:xfrm>
          <a:prstGeom prst="rect">
            <a:avLst/>
          </a:prstGeom>
        </p:spPr>
      </p:pic>
      <p:sp>
        <p:nvSpPr>
          <p:cNvPr id="12" name="TextBox 11">
            <a:extLst>
              <a:ext uri="{FF2B5EF4-FFF2-40B4-BE49-F238E27FC236}">
                <a16:creationId xmlns:a16="http://schemas.microsoft.com/office/drawing/2014/main" id="{31380221-8D69-4A4E-9858-4F47BF238487}"/>
              </a:ext>
            </a:extLst>
          </p:cNvPr>
          <p:cNvSpPr txBox="1"/>
          <p:nvPr/>
        </p:nvSpPr>
        <p:spPr>
          <a:xfrm>
            <a:off x="6077920" y="5839091"/>
            <a:ext cx="6114080" cy="369332"/>
          </a:xfrm>
          <a:prstGeom prst="rect">
            <a:avLst/>
          </a:prstGeom>
          <a:noFill/>
        </p:spPr>
        <p:txBody>
          <a:bodyPr wrap="square">
            <a:spAutoFit/>
          </a:bodyPr>
          <a:lstStyle/>
          <a:p>
            <a:pPr algn="ctr"/>
            <a:r>
              <a:rPr lang="en-GB" dirty="0">
                <a:effectLst/>
                <a:latin typeface="Century Gothic" panose="020B0502020202020204" pitchFamily="34" charset="0"/>
              </a:rPr>
              <a:t>Image of a still from a short animated film</a:t>
            </a:r>
          </a:p>
        </p:txBody>
      </p:sp>
      <p:sp>
        <p:nvSpPr>
          <p:cNvPr id="14" name="TextBox 13">
            <a:extLst>
              <a:ext uri="{FF2B5EF4-FFF2-40B4-BE49-F238E27FC236}">
                <a16:creationId xmlns:a16="http://schemas.microsoft.com/office/drawing/2014/main" id="{796F0785-EFEF-DE48-8E5B-B93753BDB4E8}"/>
              </a:ext>
            </a:extLst>
          </p:cNvPr>
          <p:cNvSpPr txBox="1"/>
          <p:nvPr/>
        </p:nvSpPr>
        <p:spPr>
          <a:xfrm>
            <a:off x="6329771" y="6148338"/>
            <a:ext cx="6176074" cy="369332"/>
          </a:xfrm>
          <a:prstGeom prst="rect">
            <a:avLst/>
          </a:prstGeom>
          <a:noFill/>
        </p:spPr>
        <p:txBody>
          <a:bodyPr wrap="square">
            <a:spAutoFit/>
          </a:bodyPr>
          <a:lstStyle/>
          <a:p>
            <a:r>
              <a:rPr lang="en-GB" dirty="0">
                <a:effectLst/>
                <a:latin typeface="Century Gothic" panose="020B0502020202020204" pitchFamily="34" charset="0"/>
              </a:rPr>
              <a:t>This image was composed from 16 render passes.</a:t>
            </a:r>
          </a:p>
        </p:txBody>
      </p:sp>
    </p:spTree>
    <p:extLst>
      <p:ext uri="{BB962C8B-B14F-4D97-AF65-F5344CB8AC3E}">
        <p14:creationId xmlns:p14="http://schemas.microsoft.com/office/powerpoint/2010/main" val="15346413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Working in 3D Animation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sp>
        <p:nvSpPr>
          <p:cNvPr id="9" name="TextBox 8">
            <a:extLst>
              <a:ext uri="{FF2B5EF4-FFF2-40B4-BE49-F238E27FC236}">
                <a16:creationId xmlns:a16="http://schemas.microsoft.com/office/drawing/2014/main" id="{6C793C69-8521-6F4F-BC1D-468CF94C93AE}"/>
              </a:ext>
            </a:extLst>
          </p:cNvPr>
          <p:cNvSpPr txBox="1"/>
          <p:nvPr/>
        </p:nvSpPr>
        <p:spPr>
          <a:xfrm>
            <a:off x="443333" y="2093584"/>
            <a:ext cx="5652667" cy="4247317"/>
          </a:xfrm>
          <a:prstGeom prst="rect">
            <a:avLst/>
          </a:prstGeom>
          <a:noFill/>
        </p:spPr>
        <p:txBody>
          <a:bodyPr wrap="square">
            <a:spAutoFit/>
          </a:bodyPr>
          <a:lstStyle/>
          <a:p>
            <a:r>
              <a:rPr lang="en-GB" b="1" dirty="0"/>
              <a:t>Lighting/Rendering</a:t>
            </a:r>
          </a:p>
          <a:p>
            <a:endParaRPr lang="en-GB" b="1" dirty="0">
              <a:solidFill>
                <a:srgbClr val="333333"/>
              </a:solidFill>
              <a:latin typeface="Century Gothic" panose="020B0502020202020204" pitchFamily="34" charset="0"/>
            </a:endParaRPr>
          </a:p>
          <a:p>
            <a:r>
              <a:rPr lang="en-GB" b="1" dirty="0"/>
              <a:t>Lighting is the painting component of the production stage. The lighting artists look</a:t>
            </a:r>
          </a:p>
          <a:p>
            <a:r>
              <a:rPr lang="en-GB" b="1" dirty="0"/>
              <a:t>at the colour guides from the preproduction stage and create the lighting and mood</a:t>
            </a:r>
          </a:p>
          <a:p>
            <a:r>
              <a:rPr lang="en-GB" b="1" dirty="0"/>
              <a:t>for a scene or sequence. Lighting in a 3D application is similar to the real-world</a:t>
            </a:r>
          </a:p>
          <a:p>
            <a:r>
              <a:rPr lang="en-GB" b="1" dirty="0"/>
              <a:t>lighting of film or photography. 3D lighters have access to multiple light types that</a:t>
            </a:r>
          </a:p>
          <a:p>
            <a:r>
              <a:rPr lang="en-GB" b="1" dirty="0"/>
              <a:t>mimic lights in the real world for example spotlights, lightbulbs, and sunlight.</a:t>
            </a:r>
          </a:p>
          <a:p>
            <a:endParaRPr lang="en-GB" b="1" dirty="0"/>
          </a:p>
          <a:p>
            <a:endParaRPr lang="en-GB" b="1" dirty="0"/>
          </a:p>
          <a:p>
            <a:endParaRPr lang="en-GB" b="1" dirty="0">
              <a:solidFill>
                <a:srgbClr val="333333"/>
              </a:solidFill>
              <a:effectLst/>
              <a:latin typeface="Century Gothic" panose="020B0502020202020204" pitchFamily="34" charset="0"/>
            </a:endParaRPr>
          </a:p>
        </p:txBody>
      </p:sp>
      <p:pic>
        <p:nvPicPr>
          <p:cNvPr id="10" name="Picture 9">
            <a:extLst>
              <a:ext uri="{FF2B5EF4-FFF2-40B4-BE49-F238E27FC236}">
                <a16:creationId xmlns:a16="http://schemas.microsoft.com/office/drawing/2014/main" id="{97620F37-DEB5-1D41-A115-E918F723C2EB}"/>
              </a:ext>
            </a:extLst>
          </p:cNvPr>
          <p:cNvPicPr>
            <a:picLocks noChangeAspect="1"/>
          </p:cNvPicPr>
          <p:nvPr/>
        </p:nvPicPr>
        <p:blipFill>
          <a:blip r:embed="rId3"/>
          <a:stretch>
            <a:fillRect/>
          </a:stretch>
        </p:blipFill>
        <p:spPr>
          <a:xfrm>
            <a:off x="6096000" y="2342748"/>
            <a:ext cx="6134100" cy="3454400"/>
          </a:xfrm>
          <a:prstGeom prst="rect">
            <a:avLst/>
          </a:prstGeom>
        </p:spPr>
      </p:pic>
      <p:sp>
        <p:nvSpPr>
          <p:cNvPr id="12" name="TextBox 11">
            <a:extLst>
              <a:ext uri="{FF2B5EF4-FFF2-40B4-BE49-F238E27FC236}">
                <a16:creationId xmlns:a16="http://schemas.microsoft.com/office/drawing/2014/main" id="{31380221-8D69-4A4E-9858-4F47BF238487}"/>
              </a:ext>
            </a:extLst>
          </p:cNvPr>
          <p:cNvSpPr txBox="1"/>
          <p:nvPr/>
        </p:nvSpPr>
        <p:spPr>
          <a:xfrm>
            <a:off x="6077920" y="5839091"/>
            <a:ext cx="6114080" cy="369332"/>
          </a:xfrm>
          <a:prstGeom prst="rect">
            <a:avLst/>
          </a:prstGeom>
          <a:noFill/>
        </p:spPr>
        <p:txBody>
          <a:bodyPr wrap="square">
            <a:spAutoFit/>
          </a:bodyPr>
          <a:lstStyle/>
          <a:p>
            <a:pPr algn="ctr"/>
            <a:r>
              <a:rPr lang="en-GB" dirty="0">
                <a:effectLst/>
                <a:latin typeface="Century Gothic" panose="020B0502020202020204" pitchFamily="34" charset="0"/>
              </a:rPr>
              <a:t>Image of a still from a short animated film</a:t>
            </a:r>
          </a:p>
        </p:txBody>
      </p:sp>
      <p:sp>
        <p:nvSpPr>
          <p:cNvPr id="14" name="TextBox 13">
            <a:extLst>
              <a:ext uri="{FF2B5EF4-FFF2-40B4-BE49-F238E27FC236}">
                <a16:creationId xmlns:a16="http://schemas.microsoft.com/office/drawing/2014/main" id="{796F0785-EFEF-DE48-8E5B-B93753BDB4E8}"/>
              </a:ext>
            </a:extLst>
          </p:cNvPr>
          <p:cNvSpPr txBox="1"/>
          <p:nvPr/>
        </p:nvSpPr>
        <p:spPr>
          <a:xfrm>
            <a:off x="6329771" y="6148338"/>
            <a:ext cx="6176074" cy="369332"/>
          </a:xfrm>
          <a:prstGeom prst="rect">
            <a:avLst/>
          </a:prstGeom>
          <a:noFill/>
        </p:spPr>
        <p:txBody>
          <a:bodyPr wrap="square">
            <a:spAutoFit/>
          </a:bodyPr>
          <a:lstStyle/>
          <a:p>
            <a:r>
              <a:rPr lang="en-GB" dirty="0">
                <a:effectLst/>
                <a:latin typeface="Century Gothic" panose="020B0502020202020204" pitchFamily="34" charset="0"/>
              </a:rPr>
              <a:t>This image was composed from 16 render passes.</a:t>
            </a:r>
          </a:p>
        </p:txBody>
      </p:sp>
    </p:spTree>
    <p:extLst>
      <p:ext uri="{BB962C8B-B14F-4D97-AF65-F5344CB8AC3E}">
        <p14:creationId xmlns:p14="http://schemas.microsoft.com/office/powerpoint/2010/main" val="4008503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Making of Finding Nemo">
            <a:hlinkClick r:id="" action="ppaction://media"/>
            <a:extLst>
              <a:ext uri="{FF2B5EF4-FFF2-40B4-BE49-F238E27FC236}">
                <a16:creationId xmlns:a16="http://schemas.microsoft.com/office/drawing/2014/main" id="{CE6BBB8E-6E50-EF44-82A7-9CAF7252BA7C}"/>
              </a:ext>
            </a:extLst>
          </p:cNvPr>
          <p:cNvPicPr>
            <a:picLocks noRot="1" noChangeAspect="1"/>
          </p:cNvPicPr>
          <p:nvPr>
            <a:videoFile r:link="rId1"/>
          </p:nvPr>
        </p:nvPicPr>
        <p:blipFill>
          <a:blip r:embed="rId3"/>
          <a:stretch>
            <a:fillRect/>
          </a:stretch>
        </p:blipFill>
        <p:spPr>
          <a:xfrm>
            <a:off x="1203158" y="0"/>
            <a:ext cx="9111916" cy="6833937"/>
          </a:xfrm>
          <a:prstGeom prst="rect">
            <a:avLst/>
          </a:prstGeom>
        </p:spPr>
      </p:pic>
    </p:spTree>
    <p:extLst>
      <p:ext uri="{BB962C8B-B14F-4D97-AF65-F5344CB8AC3E}">
        <p14:creationId xmlns:p14="http://schemas.microsoft.com/office/powerpoint/2010/main" val="601928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INCREDIBLES 2 (2018) | Behind the Scenes of Disney Movie">
            <a:hlinkClick r:id="" action="ppaction://media"/>
            <a:extLst>
              <a:ext uri="{FF2B5EF4-FFF2-40B4-BE49-F238E27FC236}">
                <a16:creationId xmlns:a16="http://schemas.microsoft.com/office/drawing/2014/main" id="{43C24BC4-C6A4-F248-8BB9-AF5433FB15EA}"/>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3099433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Making of &quot; The Incredibles&quot; (sub ESP)">
            <a:hlinkClick r:id="" action="ppaction://media"/>
            <a:extLst>
              <a:ext uri="{FF2B5EF4-FFF2-40B4-BE49-F238E27FC236}">
                <a16:creationId xmlns:a16="http://schemas.microsoft.com/office/drawing/2014/main" id="{011310FA-DA5D-794A-BC5A-934329C74B2E}"/>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173071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Next week - Working in 3D Animation post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sp>
        <p:nvSpPr>
          <p:cNvPr id="3" name="TextBox 2">
            <a:extLst>
              <a:ext uri="{FF2B5EF4-FFF2-40B4-BE49-F238E27FC236}">
                <a16:creationId xmlns:a16="http://schemas.microsoft.com/office/drawing/2014/main" id="{6D27C6CF-8E03-274E-B5AF-6AC48A4EA8D6}"/>
              </a:ext>
            </a:extLst>
          </p:cNvPr>
          <p:cNvSpPr txBox="1"/>
          <p:nvPr/>
        </p:nvSpPr>
        <p:spPr>
          <a:xfrm>
            <a:off x="325465" y="2164713"/>
            <a:ext cx="7583294" cy="4878259"/>
          </a:xfrm>
          <a:prstGeom prst="rect">
            <a:avLst/>
          </a:prstGeom>
          <a:noFill/>
        </p:spPr>
        <p:txBody>
          <a:bodyPr wrap="square" rtlCol="0">
            <a:spAutoFit/>
          </a:bodyPr>
          <a:lstStyle/>
          <a:p>
            <a:r>
              <a:rPr lang="en-GB" sz="2500" b="1" dirty="0"/>
              <a:t>Compositing</a:t>
            </a:r>
          </a:p>
          <a:p>
            <a:r>
              <a:rPr lang="en-GB" sz="2500" b="1" dirty="0"/>
              <a:t>2D visual effects (VFX)/motion graphics</a:t>
            </a:r>
          </a:p>
          <a:p>
            <a:r>
              <a:rPr lang="en-GB" sz="2500" b="1" dirty="0"/>
              <a:t>Colour correction</a:t>
            </a:r>
          </a:p>
          <a:p>
            <a:r>
              <a:rPr lang="en-GB" sz="2500" b="1" dirty="0"/>
              <a:t>Final output</a:t>
            </a:r>
          </a:p>
          <a:p>
            <a:r>
              <a:rPr lang="en-GB" sz="2500" b="1" dirty="0"/>
              <a:t>Using Production Tools</a:t>
            </a:r>
          </a:p>
          <a:p>
            <a:r>
              <a:rPr lang="en-GB" sz="2500" b="1" dirty="0"/>
              <a:t>Gantt Charts</a:t>
            </a:r>
          </a:p>
          <a:p>
            <a:r>
              <a:rPr lang="en-GB" sz="2500" b="1" dirty="0"/>
              <a:t>Production Boards</a:t>
            </a:r>
          </a:p>
          <a:p>
            <a:r>
              <a:rPr lang="en-GB" sz="2500" b="1" dirty="0"/>
              <a:t>Shot Sheet</a:t>
            </a:r>
          </a:p>
          <a:p>
            <a:r>
              <a:rPr lang="en-GB" sz="2500" b="1" dirty="0"/>
              <a:t>Model-Tracking Sheet</a:t>
            </a:r>
          </a:p>
          <a:p>
            <a:r>
              <a:rPr lang="en-GB" sz="2500" b="1" dirty="0"/>
              <a:t>Lighting/Rendering–Tracking Sheet</a:t>
            </a:r>
          </a:p>
          <a:p>
            <a:r>
              <a:rPr lang="en-GB" sz="2500" b="1" dirty="0"/>
              <a:t>Folder Management and Naming Conventions</a:t>
            </a:r>
          </a:p>
          <a:p>
            <a:endParaRPr lang="en-GB" dirty="0"/>
          </a:p>
          <a:p>
            <a:endParaRPr lang="en-US" dirty="0"/>
          </a:p>
        </p:txBody>
      </p:sp>
      <p:sp>
        <p:nvSpPr>
          <p:cNvPr id="11" name="TextBox 10">
            <a:extLst>
              <a:ext uri="{FF2B5EF4-FFF2-40B4-BE49-F238E27FC236}">
                <a16:creationId xmlns:a16="http://schemas.microsoft.com/office/drawing/2014/main" id="{E0CEC105-22E0-414E-93E1-6329C123E1B9}"/>
              </a:ext>
            </a:extLst>
          </p:cNvPr>
          <p:cNvSpPr txBox="1"/>
          <p:nvPr/>
        </p:nvSpPr>
        <p:spPr>
          <a:xfrm>
            <a:off x="5770535" y="3597681"/>
            <a:ext cx="6096000" cy="1015663"/>
          </a:xfrm>
          <a:prstGeom prst="rect">
            <a:avLst/>
          </a:prstGeom>
          <a:noFill/>
        </p:spPr>
        <p:txBody>
          <a:bodyPr wrap="square">
            <a:spAutoFit/>
          </a:bodyPr>
          <a:lstStyle/>
          <a:p>
            <a:pPr algn="r"/>
            <a:r>
              <a:rPr lang="en-GB" sz="2000" b="1" dirty="0"/>
              <a:t>Quiz Time - 3D Animation Production</a:t>
            </a:r>
          </a:p>
          <a:p>
            <a:pPr algn="r"/>
            <a:r>
              <a:rPr lang="en-GB" sz="2000" b="1" dirty="0" err="1"/>
              <a:t>www.kahoot.it</a:t>
            </a:r>
            <a:endParaRPr lang="en-GB" sz="2000" b="1" dirty="0"/>
          </a:p>
          <a:p>
            <a:endParaRPr lang="en-GB" sz="2000" dirty="0"/>
          </a:p>
        </p:txBody>
      </p:sp>
    </p:spTree>
    <p:extLst>
      <p:ext uri="{BB962C8B-B14F-4D97-AF65-F5344CB8AC3E}">
        <p14:creationId xmlns:p14="http://schemas.microsoft.com/office/powerpoint/2010/main" val="29095598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0D8F-E5C7-5E43-8D0B-7369E5B2255B}"/>
              </a:ext>
            </a:extLst>
          </p:cNvPr>
          <p:cNvSpPr>
            <a:spLocks noGrp="1"/>
          </p:cNvSpPr>
          <p:nvPr>
            <p:ph type="title"/>
          </p:nvPr>
        </p:nvSpPr>
        <p:spPr/>
        <p:txBody>
          <a:bodyPr/>
          <a:lstStyle/>
          <a:p>
            <a:r>
              <a:rPr lang="en-GB" dirty="0"/>
              <a:t>Next week - Working in 3D Animation post Production</a:t>
            </a:r>
          </a:p>
        </p:txBody>
      </p:sp>
      <p:sp>
        <p:nvSpPr>
          <p:cNvPr id="6" name="TextBox 5">
            <a:extLst>
              <a:ext uri="{FF2B5EF4-FFF2-40B4-BE49-F238E27FC236}">
                <a16:creationId xmlns:a16="http://schemas.microsoft.com/office/drawing/2014/main" id="{5ECF23F7-5E41-DD4E-AB02-5251A98153C9}"/>
              </a:ext>
            </a:extLst>
          </p:cNvPr>
          <p:cNvSpPr txBox="1"/>
          <p:nvPr/>
        </p:nvSpPr>
        <p:spPr>
          <a:xfrm>
            <a:off x="783344" y="6046311"/>
            <a:ext cx="6098582" cy="646331"/>
          </a:xfrm>
          <a:prstGeom prst="rect">
            <a:avLst/>
          </a:prstGeom>
          <a:noFill/>
        </p:spPr>
        <p:txBody>
          <a:bodyPr wrap="square">
            <a:spAutoFit/>
          </a:bodyPr>
          <a:lstStyle/>
          <a:p>
            <a:r>
              <a:rPr lang="en-GB" dirty="0">
                <a:solidFill>
                  <a:schemeClr val="bg1"/>
                </a:solidFill>
                <a:effectLst/>
                <a:latin typeface="Century Gothic" panose="020B0502020202020204" pitchFamily="34" charset="0"/>
              </a:rPr>
              <a:t>A head modelled by hand in </a:t>
            </a:r>
          </a:p>
          <a:p>
            <a:r>
              <a:rPr lang="en-GB" dirty="0">
                <a:solidFill>
                  <a:schemeClr val="bg1"/>
                </a:solidFill>
                <a:effectLst/>
                <a:latin typeface="Century Gothic" panose="020B0502020202020204" pitchFamily="34" charset="0"/>
              </a:rPr>
              <a:t>Autodesk</a:t>
            </a:r>
            <a:r>
              <a:rPr lang="en-GB" dirty="0">
                <a:solidFill>
                  <a:schemeClr val="bg1"/>
                </a:solidFill>
                <a:latin typeface="Century Gothic" panose="020B0502020202020204" pitchFamily="34" charset="0"/>
              </a:rPr>
              <a:t> </a:t>
            </a:r>
            <a:r>
              <a:rPr lang="en-GB" dirty="0">
                <a:solidFill>
                  <a:schemeClr val="bg1"/>
                </a:solidFill>
                <a:effectLst/>
                <a:latin typeface="Century Gothic" panose="020B0502020202020204" pitchFamily="34" charset="0"/>
              </a:rPr>
              <a:t>Maya with polygons</a:t>
            </a:r>
          </a:p>
        </p:txBody>
      </p:sp>
      <p:sp>
        <p:nvSpPr>
          <p:cNvPr id="3" name="TextBox 2">
            <a:extLst>
              <a:ext uri="{FF2B5EF4-FFF2-40B4-BE49-F238E27FC236}">
                <a16:creationId xmlns:a16="http://schemas.microsoft.com/office/drawing/2014/main" id="{6D27C6CF-8E03-274E-B5AF-6AC48A4EA8D6}"/>
              </a:ext>
            </a:extLst>
          </p:cNvPr>
          <p:cNvSpPr txBox="1"/>
          <p:nvPr/>
        </p:nvSpPr>
        <p:spPr>
          <a:xfrm>
            <a:off x="325465" y="2164713"/>
            <a:ext cx="7583294" cy="4878259"/>
          </a:xfrm>
          <a:prstGeom prst="rect">
            <a:avLst/>
          </a:prstGeom>
          <a:noFill/>
        </p:spPr>
        <p:txBody>
          <a:bodyPr wrap="square" rtlCol="0">
            <a:spAutoFit/>
          </a:bodyPr>
          <a:lstStyle/>
          <a:p>
            <a:r>
              <a:rPr lang="en-GB" sz="2500" b="1" dirty="0"/>
              <a:t>Compositing</a:t>
            </a:r>
          </a:p>
          <a:p>
            <a:r>
              <a:rPr lang="en-GB" sz="2500" b="1" dirty="0"/>
              <a:t>2D visual effects (VFX)/motion graphics</a:t>
            </a:r>
          </a:p>
          <a:p>
            <a:r>
              <a:rPr lang="en-GB" sz="2500" b="1" dirty="0"/>
              <a:t>Colour correction</a:t>
            </a:r>
          </a:p>
          <a:p>
            <a:r>
              <a:rPr lang="en-GB" sz="2500" b="1" dirty="0"/>
              <a:t>Final output</a:t>
            </a:r>
          </a:p>
          <a:p>
            <a:r>
              <a:rPr lang="en-GB" sz="2500" b="1" dirty="0"/>
              <a:t>Using Production Tools</a:t>
            </a:r>
          </a:p>
          <a:p>
            <a:r>
              <a:rPr lang="en-GB" sz="2500" b="1" dirty="0"/>
              <a:t>Gantt Charts</a:t>
            </a:r>
          </a:p>
          <a:p>
            <a:r>
              <a:rPr lang="en-GB" sz="2500" b="1" dirty="0"/>
              <a:t>Production Boards</a:t>
            </a:r>
          </a:p>
          <a:p>
            <a:r>
              <a:rPr lang="en-GB" sz="2500" b="1" dirty="0"/>
              <a:t>Shot Sheet</a:t>
            </a:r>
          </a:p>
          <a:p>
            <a:r>
              <a:rPr lang="en-GB" sz="2500" b="1" dirty="0"/>
              <a:t>Model-Tracking Sheet</a:t>
            </a:r>
          </a:p>
          <a:p>
            <a:r>
              <a:rPr lang="en-GB" sz="2500" b="1" dirty="0"/>
              <a:t>Lighting/Rendering–Tracking Sheet</a:t>
            </a:r>
          </a:p>
          <a:p>
            <a:r>
              <a:rPr lang="en-GB" sz="2500" b="1" dirty="0"/>
              <a:t>Folder Management and Naming Conventions</a:t>
            </a:r>
          </a:p>
          <a:p>
            <a:endParaRPr lang="en-GB" dirty="0"/>
          </a:p>
          <a:p>
            <a:endParaRPr lang="en-US" dirty="0"/>
          </a:p>
        </p:txBody>
      </p:sp>
      <p:sp>
        <p:nvSpPr>
          <p:cNvPr id="11" name="TextBox 10">
            <a:extLst>
              <a:ext uri="{FF2B5EF4-FFF2-40B4-BE49-F238E27FC236}">
                <a16:creationId xmlns:a16="http://schemas.microsoft.com/office/drawing/2014/main" id="{E0CEC105-22E0-414E-93E1-6329C123E1B9}"/>
              </a:ext>
            </a:extLst>
          </p:cNvPr>
          <p:cNvSpPr txBox="1"/>
          <p:nvPr/>
        </p:nvSpPr>
        <p:spPr>
          <a:xfrm>
            <a:off x="5770535" y="3058612"/>
            <a:ext cx="6096000" cy="1015663"/>
          </a:xfrm>
          <a:prstGeom prst="rect">
            <a:avLst/>
          </a:prstGeom>
          <a:solidFill>
            <a:schemeClr val="bg1"/>
          </a:solidFill>
          <a:ln>
            <a:solidFill>
              <a:schemeClr val="accent1"/>
            </a:solidFill>
          </a:ln>
        </p:spPr>
        <p:txBody>
          <a:bodyPr wrap="square">
            <a:spAutoFit/>
          </a:bodyPr>
          <a:lstStyle/>
          <a:p>
            <a:pPr algn="r"/>
            <a:r>
              <a:rPr lang="en-GB" sz="2000" b="1" dirty="0"/>
              <a:t>Quiz Time - 3D Animation Production</a:t>
            </a:r>
          </a:p>
          <a:p>
            <a:pPr algn="r"/>
            <a:r>
              <a:rPr lang="en-GB" sz="2000" b="1" dirty="0" err="1"/>
              <a:t>www.kahoot.it</a:t>
            </a:r>
            <a:endParaRPr lang="en-GB" sz="2000" b="1" dirty="0"/>
          </a:p>
          <a:p>
            <a:endParaRPr lang="en-GB" sz="2000" dirty="0"/>
          </a:p>
        </p:txBody>
      </p:sp>
      <p:sp>
        <p:nvSpPr>
          <p:cNvPr id="7" name="TextBox 6">
            <a:extLst>
              <a:ext uri="{FF2B5EF4-FFF2-40B4-BE49-F238E27FC236}">
                <a16:creationId xmlns:a16="http://schemas.microsoft.com/office/drawing/2014/main" id="{6CBCF21B-0664-1047-9DAF-FB959863B569}"/>
              </a:ext>
            </a:extLst>
          </p:cNvPr>
          <p:cNvSpPr txBox="1"/>
          <p:nvPr/>
        </p:nvSpPr>
        <p:spPr>
          <a:xfrm>
            <a:off x="7313975" y="4168874"/>
            <a:ext cx="4552560" cy="2015936"/>
          </a:xfrm>
          <a:prstGeom prst="rect">
            <a:avLst/>
          </a:prstGeom>
          <a:noFill/>
          <a:ln>
            <a:solidFill>
              <a:schemeClr val="accent1"/>
            </a:solidFill>
          </a:ln>
        </p:spPr>
        <p:txBody>
          <a:bodyPr wrap="square">
            <a:spAutoFit/>
          </a:bodyPr>
          <a:lstStyle/>
          <a:p>
            <a:pPr algn="r"/>
            <a:r>
              <a:rPr lang="en-GB" sz="2000" b="1" dirty="0"/>
              <a:t>Reference:</a:t>
            </a:r>
          </a:p>
          <a:p>
            <a:pPr algn="r"/>
            <a:r>
              <a:rPr lang="en-GB" sz="1500" dirty="0"/>
              <a:t>3D Animation Essentials Andy Beane</a:t>
            </a:r>
          </a:p>
          <a:p>
            <a:pPr algn="r"/>
            <a:r>
              <a:rPr lang="en-GB" sz="1500" dirty="0">
                <a:hlinkClick r:id="rId3"/>
              </a:rPr>
              <a:t>https://www.youtube.com/watch?v=v8GUsI8vJu4</a:t>
            </a:r>
            <a:endParaRPr lang="en-GB" sz="1500" dirty="0"/>
          </a:p>
          <a:p>
            <a:pPr algn="r"/>
            <a:r>
              <a:rPr lang="en-GB" sz="1500" dirty="0"/>
              <a:t>Making of " The Incredibles"</a:t>
            </a:r>
          </a:p>
          <a:p>
            <a:pPr algn="r"/>
            <a:endParaRPr lang="en-GB" sz="1500" dirty="0"/>
          </a:p>
          <a:p>
            <a:pPr algn="r"/>
            <a:r>
              <a:rPr lang="en-GB" sz="1500" dirty="0"/>
              <a:t>https://</a:t>
            </a:r>
            <a:r>
              <a:rPr lang="en-GB" sz="1500" dirty="0" err="1"/>
              <a:t>www.youtube.com</a:t>
            </a:r>
            <a:r>
              <a:rPr lang="en-GB" sz="1500" dirty="0"/>
              <a:t>/</a:t>
            </a:r>
            <a:r>
              <a:rPr lang="en-GB" sz="1500" dirty="0" err="1"/>
              <a:t>watch?v</a:t>
            </a:r>
            <a:r>
              <a:rPr lang="en-GB" sz="1500" dirty="0"/>
              <a:t>=r45EvRlrNZU</a:t>
            </a:r>
          </a:p>
        </p:txBody>
      </p:sp>
    </p:spTree>
    <p:extLst>
      <p:ext uri="{BB962C8B-B14F-4D97-AF65-F5344CB8AC3E}">
        <p14:creationId xmlns:p14="http://schemas.microsoft.com/office/powerpoint/2010/main" val="37011157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828</TotalTime>
  <Words>5194</Words>
  <Application>Microsoft Macintosh PowerPoint</Application>
  <PresentationFormat>Widescreen</PresentationFormat>
  <Paragraphs>635</Paragraphs>
  <Slides>51</Slides>
  <Notes>45</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Arial</vt:lpstr>
      <vt:lpstr>Calibri</vt:lpstr>
      <vt:lpstr>Century Gothic</vt:lpstr>
      <vt:lpstr>Helvetica</vt:lpstr>
      <vt:lpstr>Wingdings 3</vt:lpstr>
      <vt:lpstr>Ion Boardroom</vt:lpstr>
      <vt:lpstr>Welcome to MA  3D Computer Animation Production Management – ADGD7005</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Getting to Know the Production Pipeline</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Working in 3D Animation Production</vt:lpstr>
      <vt:lpstr>PowerPoint Presentation</vt:lpstr>
      <vt:lpstr>PowerPoint Presentation</vt:lpstr>
      <vt:lpstr>PowerPoint Presentation</vt:lpstr>
      <vt:lpstr>Next week - Working in 3D Animation post Production</vt:lpstr>
      <vt:lpstr>Next week - Working in 3D Animation post Production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MA  3D Computer Animation</dc:title>
  <dc:creator>Nabeel Masih</dc:creator>
  <cp:lastModifiedBy>Nabeel masih</cp:lastModifiedBy>
  <cp:revision>17</cp:revision>
  <dcterms:created xsi:type="dcterms:W3CDTF">2021-09-29T05:48:21Z</dcterms:created>
  <dcterms:modified xsi:type="dcterms:W3CDTF">2021-10-14T07:58:00Z</dcterms:modified>
</cp:coreProperties>
</file>