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notesMasterIdLst>
    <p:notesMasterId r:id="rId29"/>
  </p:notesMasterIdLst>
  <p:sldIdLst>
    <p:sldId id="256" r:id="rId2"/>
    <p:sldId id="331" r:id="rId3"/>
    <p:sldId id="332" r:id="rId4"/>
    <p:sldId id="349" r:id="rId5"/>
    <p:sldId id="333" r:id="rId6"/>
    <p:sldId id="375" r:id="rId7"/>
    <p:sldId id="376" r:id="rId8"/>
    <p:sldId id="380" r:id="rId9"/>
    <p:sldId id="377" r:id="rId10"/>
    <p:sldId id="378" r:id="rId11"/>
    <p:sldId id="379" r:id="rId12"/>
    <p:sldId id="383" r:id="rId13"/>
    <p:sldId id="381" r:id="rId14"/>
    <p:sldId id="382" r:id="rId15"/>
    <p:sldId id="384" r:id="rId16"/>
    <p:sldId id="385" r:id="rId17"/>
    <p:sldId id="386" r:id="rId18"/>
    <p:sldId id="326" r:id="rId19"/>
    <p:sldId id="304" r:id="rId20"/>
    <p:sldId id="387" r:id="rId21"/>
    <p:sldId id="388" r:id="rId22"/>
    <p:sldId id="323" r:id="rId23"/>
    <p:sldId id="324" r:id="rId24"/>
    <p:sldId id="325" r:id="rId25"/>
    <p:sldId id="328" r:id="rId26"/>
    <p:sldId id="389" r:id="rId27"/>
    <p:sldId id="322" r:id="rId28"/>
  </p:sldIdLst>
  <p:sldSz cx="9144000" cy="6858000" type="screen4x3"/>
  <p:notesSz cx="6858000" cy="9144000"/>
  <p:embeddedFontLst>
    <p:embeddedFont>
      <p:font typeface="Calibri" panose="020F0502020204030204" pitchFamily="34" charset="0"/>
      <p:regular r:id="rId30"/>
      <p:bold r:id="rId31"/>
      <p:italic r:id="rId32"/>
      <p:boldItalic r:id="rId33"/>
    </p:embeddedFont>
    <p:embeddedFont>
      <p:font typeface="Franklin Gothic Book" panose="020B0503020102020204" pitchFamily="34" charset="0"/>
      <p:regular r:id="rId34"/>
      <p:italic r:id="rId35"/>
    </p:embeddedFont>
    <p:embeddedFont>
      <p:font typeface="Perpetua" panose="02020502060401020303" pitchFamily="18" charset="0"/>
      <p:regular r:id="rId36"/>
      <p:bold r:id="rId37"/>
      <p:italic r:id="rId38"/>
      <p:boldItalic r:id="rId39"/>
    </p:embeddedFont>
    <p:embeddedFont>
      <p:font typeface="Wingdings 2" panose="05020102010507070707" pitchFamily="18" charset="2"/>
      <p:regular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78293" autoAdjust="0"/>
  </p:normalViewPr>
  <p:slideViewPr>
    <p:cSldViewPr>
      <p:cViewPr varScale="1">
        <p:scale>
          <a:sx n="83" d="100"/>
          <a:sy n="83" d="100"/>
        </p:scale>
        <p:origin x="1020" y="48"/>
      </p:cViewPr>
      <p:guideLst>
        <p:guide orient="horz" pos="2160"/>
        <p:guide pos="2880"/>
      </p:guideLst>
    </p:cSldViewPr>
  </p:slideViewPr>
  <p:outlineViewPr>
    <p:cViewPr>
      <p:scale>
        <a:sx n="33" d="100"/>
        <a:sy n="33" d="100"/>
      </p:scale>
      <p:origin x="0" y="-932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0.fntdata"/><Relationship Id="rId21" Type="http://schemas.openxmlformats.org/officeDocument/2006/relationships/slide" Target="slides/slide20.xml"/><Relationship Id="rId34" Type="http://schemas.openxmlformats.org/officeDocument/2006/relationships/font" Target="fonts/font5.fntdata"/><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font" Target="fonts/font8.fntdata"/><Relationship Id="rId40" Type="http://schemas.openxmlformats.org/officeDocument/2006/relationships/font" Target="fonts/font1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font" Target="fonts/font9.fntdata"/></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9DF879-10B6-407B-B953-538D998C9AC0}" type="doc">
      <dgm:prSet loTypeId="urn:microsoft.com/office/officeart/2005/8/layout/rings+Icon" loCatId="officeonline" qsTypeId="urn:microsoft.com/office/officeart/2005/8/quickstyle/simple1" qsCatId="simple" csTypeId="urn:microsoft.com/office/officeart/2005/8/colors/accent1_2" csCatId="accent1" phldr="1"/>
      <dgm:spPr/>
    </dgm:pt>
    <dgm:pt modelId="{47D7FEB0-3723-4B4B-9152-7F2194E8F012}">
      <dgm:prSet phldrT="[Text]"/>
      <dgm:spPr/>
      <dgm:t>
        <a:bodyPr/>
        <a:lstStyle/>
        <a:p>
          <a:r>
            <a:rPr lang="en-GB" dirty="0"/>
            <a:t>Health education</a:t>
          </a:r>
        </a:p>
        <a:p>
          <a:endParaRPr lang="en-GB" dirty="0"/>
        </a:p>
      </dgm:t>
    </dgm:pt>
    <dgm:pt modelId="{4CDDBD26-B5D2-4121-959B-59476489D0E2}" type="parTrans" cxnId="{8C15CE7E-4003-41B8-B94D-533ED2CB5245}">
      <dgm:prSet/>
      <dgm:spPr/>
      <dgm:t>
        <a:bodyPr/>
        <a:lstStyle/>
        <a:p>
          <a:endParaRPr lang="en-GB"/>
        </a:p>
      </dgm:t>
    </dgm:pt>
    <dgm:pt modelId="{ABBA80A4-00A0-469C-84CA-F72E7A814BEF}" type="sibTrans" cxnId="{8C15CE7E-4003-41B8-B94D-533ED2CB5245}">
      <dgm:prSet/>
      <dgm:spPr/>
      <dgm:t>
        <a:bodyPr/>
        <a:lstStyle/>
        <a:p>
          <a:endParaRPr lang="en-GB"/>
        </a:p>
      </dgm:t>
    </dgm:pt>
    <dgm:pt modelId="{33D61750-3537-43FB-B7E6-EAA14BEF5848}">
      <dgm:prSet phldrT="[Text]"/>
      <dgm:spPr/>
      <dgm:t>
        <a:bodyPr/>
        <a:lstStyle/>
        <a:p>
          <a:endParaRPr lang="en-GB" dirty="0"/>
        </a:p>
        <a:p>
          <a:r>
            <a:rPr lang="en-GB" dirty="0"/>
            <a:t>Prevention</a:t>
          </a:r>
        </a:p>
      </dgm:t>
    </dgm:pt>
    <dgm:pt modelId="{431A2023-B2AC-4588-9945-FE150114CAAB}" type="parTrans" cxnId="{256F0B69-558E-4991-B0BC-18AED9151435}">
      <dgm:prSet/>
      <dgm:spPr/>
      <dgm:t>
        <a:bodyPr/>
        <a:lstStyle/>
        <a:p>
          <a:endParaRPr lang="en-GB"/>
        </a:p>
      </dgm:t>
    </dgm:pt>
    <dgm:pt modelId="{3F455E6C-7C38-4DA0-89CB-1BC1DCC9255D}" type="sibTrans" cxnId="{256F0B69-558E-4991-B0BC-18AED9151435}">
      <dgm:prSet/>
      <dgm:spPr/>
      <dgm:t>
        <a:bodyPr/>
        <a:lstStyle/>
        <a:p>
          <a:endParaRPr lang="en-GB"/>
        </a:p>
      </dgm:t>
    </dgm:pt>
    <dgm:pt modelId="{055D3E6E-402B-4654-ADC0-61DC05593859}">
      <dgm:prSet phldrT="[Text]"/>
      <dgm:spPr/>
      <dgm:t>
        <a:bodyPr/>
        <a:lstStyle/>
        <a:p>
          <a:r>
            <a:rPr lang="en-GB" dirty="0"/>
            <a:t>	Health 	protection</a:t>
          </a:r>
        </a:p>
      </dgm:t>
    </dgm:pt>
    <dgm:pt modelId="{D11AF2AB-F606-4815-9C42-7576FF3AAFEE}" type="parTrans" cxnId="{AF7D43F6-ECE5-4882-B930-0E3F32BF82C9}">
      <dgm:prSet/>
      <dgm:spPr/>
      <dgm:t>
        <a:bodyPr/>
        <a:lstStyle/>
        <a:p>
          <a:endParaRPr lang="en-GB"/>
        </a:p>
      </dgm:t>
    </dgm:pt>
    <dgm:pt modelId="{D3211536-02E8-4A7B-8FF5-4F09162D71F9}" type="sibTrans" cxnId="{AF7D43F6-ECE5-4882-B930-0E3F32BF82C9}">
      <dgm:prSet/>
      <dgm:spPr/>
      <dgm:t>
        <a:bodyPr/>
        <a:lstStyle/>
        <a:p>
          <a:endParaRPr lang="en-GB"/>
        </a:p>
      </dgm:t>
    </dgm:pt>
    <dgm:pt modelId="{C369E624-9324-4A68-A46E-770BD35D267A}" type="pres">
      <dgm:prSet presAssocID="{4C9DF879-10B6-407B-B953-538D998C9AC0}" presName="Name0" presStyleCnt="0">
        <dgm:presLayoutVars>
          <dgm:chMax val="7"/>
          <dgm:dir/>
          <dgm:resizeHandles val="exact"/>
        </dgm:presLayoutVars>
      </dgm:prSet>
      <dgm:spPr/>
    </dgm:pt>
    <dgm:pt modelId="{1615F522-884F-4FBE-9EF0-3B96D824E534}" type="pres">
      <dgm:prSet presAssocID="{4C9DF879-10B6-407B-B953-538D998C9AC0}" presName="ellipse1" presStyleLbl="vennNode1" presStyleIdx="0" presStyleCnt="3">
        <dgm:presLayoutVars>
          <dgm:bulletEnabled val="1"/>
        </dgm:presLayoutVars>
      </dgm:prSet>
      <dgm:spPr/>
    </dgm:pt>
    <dgm:pt modelId="{984E378A-4238-45EE-97AF-28E3B430664B}" type="pres">
      <dgm:prSet presAssocID="{4C9DF879-10B6-407B-B953-538D998C9AC0}" presName="ellipse2" presStyleLbl="vennNode1" presStyleIdx="1" presStyleCnt="3" custLinFactNeighborX="-3335" custLinFactNeighborY="-15136">
        <dgm:presLayoutVars>
          <dgm:bulletEnabled val="1"/>
        </dgm:presLayoutVars>
      </dgm:prSet>
      <dgm:spPr/>
    </dgm:pt>
    <dgm:pt modelId="{7C0756A5-9FB9-4667-ACBE-7D65E6D3D169}" type="pres">
      <dgm:prSet presAssocID="{4C9DF879-10B6-407B-B953-538D998C9AC0}" presName="ellipse3" presStyleLbl="vennNode1" presStyleIdx="2" presStyleCnt="3" custLinFactNeighborX="-20350" custLinFactNeighborY="2137">
        <dgm:presLayoutVars>
          <dgm:bulletEnabled val="1"/>
        </dgm:presLayoutVars>
      </dgm:prSet>
      <dgm:spPr/>
    </dgm:pt>
  </dgm:ptLst>
  <dgm:cxnLst>
    <dgm:cxn modelId="{AF108111-49AC-4818-B125-8BAF4F24B988}" type="presOf" srcId="{055D3E6E-402B-4654-ADC0-61DC05593859}" destId="{7C0756A5-9FB9-4667-ACBE-7D65E6D3D169}" srcOrd="0" destOrd="0" presId="urn:microsoft.com/office/officeart/2005/8/layout/rings+Icon"/>
    <dgm:cxn modelId="{E5AEC51A-37AA-4760-B66A-BE46F27AD09F}" type="presOf" srcId="{4C9DF879-10B6-407B-B953-538D998C9AC0}" destId="{C369E624-9324-4A68-A46E-770BD35D267A}" srcOrd="0" destOrd="0" presId="urn:microsoft.com/office/officeart/2005/8/layout/rings+Icon"/>
    <dgm:cxn modelId="{EC90AF31-6F8F-4004-89A2-F6845D7D1899}" type="presOf" srcId="{47D7FEB0-3723-4B4B-9152-7F2194E8F012}" destId="{1615F522-884F-4FBE-9EF0-3B96D824E534}" srcOrd="0" destOrd="0" presId="urn:microsoft.com/office/officeart/2005/8/layout/rings+Icon"/>
    <dgm:cxn modelId="{256F0B69-558E-4991-B0BC-18AED9151435}" srcId="{4C9DF879-10B6-407B-B953-538D998C9AC0}" destId="{33D61750-3537-43FB-B7E6-EAA14BEF5848}" srcOrd="1" destOrd="0" parTransId="{431A2023-B2AC-4588-9945-FE150114CAAB}" sibTransId="{3F455E6C-7C38-4DA0-89CB-1BC1DCC9255D}"/>
    <dgm:cxn modelId="{8C15CE7E-4003-41B8-B94D-533ED2CB5245}" srcId="{4C9DF879-10B6-407B-B953-538D998C9AC0}" destId="{47D7FEB0-3723-4B4B-9152-7F2194E8F012}" srcOrd="0" destOrd="0" parTransId="{4CDDBD26-B5D2-4121-959B-59476489D0E2}" sibTransId="{ABBA80A4-00A0-469C-84CA-F72E7A814BEF}"/>
    <dgm:cxn modelId="{71A2019E-050E-48B6-8202-611C7DF5E41E}" type="presOf" srcId="{33D61750-3537-43FB-B7E6-EAA14BEF5848}" destId="{984E378A-4238-45EE-97AF-28E3B430664B}" srcOrd="0" destOrd="0" presId="urn:microsoft.com/office/officeart/2005/8/layout/rings+Icon"/>
    <dgm:cxn modelId="{AF7D43F6-ECE5-4882-B930-0E3F32BF82C9}" srcId="{4C9DF879-10B6-407B-B953-538D998C9AC0}" destId="{055D3E6E-402B-4654-ADC0-61DC05593859}" srcOrd="2" destOrd="0" parTransId="{D11AF2AB-F606-4815-9C42-7576FF3AAFEE}" sibTransId="{D3211536-02E8-4A7B-8FF5-4F09162D71F9}"/>
    <dgm:cxn modelId="{795F64DE-B7EC-48DA-9241-90C659CA78CC}" type="presParOf" srcId="{C369E624-9324-4A68-A46E-770BD35D267A}" destId="{1615F522-884F-4FBE-9EF0-3B96D824E534}" srcOrd="0" destOrd="0" presId="urn:microsoft.com/office/officeart/2005/8/layout/rings+Icon"/>
    <dgm:cxn modelId="{7082AEBC-57F2-4CD4-B98A-FFE1B515C503}" type="presParOf" srcId="{C369E624-9324-4A68-A46E-770BD35D267A}" destId="{984E378A-4238-45EE-97AF-28E3B430664B}" srcOrd="1" destOrd="0" presId="urn:microsoft.com/office/officeart/2005/8/layout/rings+Icon"/>
    <dgm:cxn modelId="{481906F8-1223-4DBC-AAD4-88CB59DE2B73}" type="presParOf" srcId="{C369E624-9324-4A68-A46E-770BD35D267A}" destId="{7C0756A5-9FB9-4667-ACBE-7D65E6D3D169}" srcOrd="2" destOrd="0" presId="urn:microsoft.com/office/officeart/2005/8/layout/rings+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3E13D4-3ADA-4BE2-AB9C-F437C6D5A7EC}"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14695D8A-3582-4306-B5FD-63843F4E92FC}">
      <dgm:prSet phldrT="[Text]"/>
      <dgm:spPr/>
      <dgm:t>
        <a:bodyPr/>
        <a:lstStyle/>
        <a:p>
          <a:r>
            <a:rPr lang="en-GB" dirty="0"/>
            <a:t>Identification of need</a:t>
          </a:r>
        </a:p>
      </dgm:t>
    </dgm:pt>
    <dgm:pt modelId="{D5094FAA-FDB4-40C9-9B71-8103F872DC92}" type="parTrans" cxnId="{FC682844-D5D3-4F36-9BDD-E91BA130C0A6}">
      <dgm:prSet/>
      <dgm:spPr/>
      <dgm:t>
        <a:bodyPr/>
        <a:lstStyle/>
        <a:p>
          <a:endParaRPr lang="en-GB"/>
        </a:p>
      </dgm:t>
    </dgm:pt>
    <dgm:pt modelId="{05CE67F2-C1C4-4B84-A3D6-5756D93D7B88}" type="sibTrans" cxnId="{FC682844-D5D3-4F36-9BDD-E91BA130C0A6}">
      <dgm:prSet/>
      <dgm:spPr/>
      <dgm:t>
        <a:bodyPr/>
        <a:lstStyle/>
        <a:p>
          <a:endParaRPr lang="en-GB"/>
        </a:p>
      </dgm:t>
    </dgm:pt>
    <dgm:pt modelId="{3E56D8B1-255B-49F5-8BA2-B022CFD59240}">
      <dgm:prSet phldrT="[Text]"/>
      <dgm:spPr/>
      <dgm:t>
        <a:bodyPr/>
        <a:lstStyle/>
        <a:p>
          <a:r>
            <a:rPr lang="en-GB" dirty="0"/>
            <a:t>Identifying target groups, key issues</a:t>
          </a:r>
        </a:p>
      </dgm:t>
    </dgm:pt>
    <dgm:pt modelId="{A50DE700-E557-40F2-88EB-7B656AC80153}" type="parTrans" cxnId="{047D6120-8D51-45AB-A0CF-9C7408510AC7}">
      <dgm:prSet/>
      <dgm:spPr/>
      <dgm:t>
        <a:bodyPr/>
        <a:lstStyle/>
        <a:p>
          <a:endParaRPr lang="en-GB"/>
        </a:p>
      </dgm:t>
    </dgm:pt>
    <dgm:pt modelId="{C922D7CB-625D-4A1D-B3FE-37AA7064DB8E}" type="sibTrans" cxnId="{047D6120-8D51-45AB-A0CF-9C7408510AC7}">
      <dgm:prSet/>
      <dgm:spPr/>
      <dgm:t>
        <a:bodyPr/>
        <a:lstStyle/>
        <a:p>
          <a:endParaRPr lang="en-GB"/>
        </a:p>
      </dgm:t>
    </dgm:pt>
    <dgm:pt modelId="{1C5362E4-96E6-4F0E-9DF6-8841948D92B1}">
      <dgm:prSet phldrT="[Text]"/>
      <dgm:spPr/>
      <dgm:t>
        <a:bodyPr/>
        <a:lstStyle/>
        <a:p>
          <a:r>
            <a:rPr lang="en-GB" dirty="0"/>
            <a:t>Setting aims and objectives</a:t>
          </a:r>
        </a:p>
      </dgm:t>
    </dgm:pt>
    <dgm:pt modelId="{4E09A5B2-AA03-472C-8ED6-E15B13AA480D}" type="parTrans" cxnId="{98AE9349-5FD2-4816-B239-A62C12386383}">
      <dgm:prSet/>
      <dgm:spPr/>
      <dgm:t>
        <a:bodyPr/>
        <a:lstStyle/>
        <a:p>
          <a:endParaRPr lang="en-GB"/>
        </a:p>
      </dgm:t>
    </dgm:pt>
    <dgm:pt modelId="{889AD319-4BBF-4708-B65C-8C948B65BF8F}" type="sibTrans" cxnId="{98AE9349-5FD2-4816-B239-A62C12386383}">
      <dgm:prSet/>
      <dgm:spPr/>
      <dgm:t>
        <a:bodyPr/>
        <a:lstStyle/>
        <a:p>
          <a:endParaRPr lang="en-GB"/>
        </a:p>
      </dgm:t>
    </dgm:pt>
    <dgm:pt modelId="{F162323F-A58C-4F11-AD27-4B128C5B0644}">
      <dgm:prSet phldrT="[Text]"/>
      <dgm:spPr/>
      <dgm:t>
        <a:bodyPr/>
        <a:lstStyle/>
        <a:p>
          <a:r>
            <a:rPr lang="en-GB" dirty="0"/>
            <a:t>Design and plan intervention</a:t>
          </a:r>
        </a:p>
      </dgm:t>
    </dgm:pt>
    <dgm:pt modelId="{F2388493-642F-4131-BF6A-1751835D2397}" type="parTrans" cxnId="{445C783F-4514-4DD0-AD62-53E15FFF643A}">
      <dgm:prSet/>
      <dgm:spPr/>
      <dgm:t>
        <a:bodyPr/>
        <a:lstStyle/>
        <a:p>
          <a:endParaRPr lang="en-GB"/>
        </a:p>
      </dgm:t>
    </dgm:pt>
    <dgm:pt modelId="{AD683F1C-EF52-4C3F-BE72-6FECB4CCD6DE}" type="sibTrans" cxnId="{445C783F-4514-4DD0-AD62-53E15FFF643A}">
      <dgm:prSet/>
      <dgm:spPr/>
      <dgm:t>
        <a:bodyPr/>
        <a:lstStyle/>
        <a:p>
          <a:endParaRPr lang="en-GB"/>
        </a:p>
      </dgm:t>
    </dgm:pt>
    <dgm:pt modelId="{1AECEB4A-BB29-4861-8F81-4F4A1D0558A7}">
      <dgm:prSet phldrT="[Text]"/>
      <dgm:spPr/>
      <dgm:t>
        <a:bodyPr/>
        <a:lstStyle/>
        <a:p>
          <a:r>
            <a:rPr lang="en-GB" dirty="0"/>
            <a:t>Carry out planned intervention</a:t>
          </a:r>
        </a:p>
      </dgm:t>
    </dgm:pt>
    <dgm:pt modelId="{7E470270-6943-4B5B-90C6-D24FFD89774C}" type="parTrans" cxnId="{FD92325E-E502-4DFA-9A35-1E0DDED6AA35}">
      <dgm:prSet/>
      <dgm:spPr/>
      <dgm:t>
        <a:bodyPr/>
        <a:lstStyle/>
        <a:p>
          <a:endParaRPr lang="en-GB"/>
        </a:p>
      </dgm:t>
    </dgm:pt>
    <dgm:pt modelId="{641599EE-48E7-4B48-888D-AFF91BC67A8F}" type="sibTrans" cxnId="{FD92325E-E502-4DFA-9A35-1E0DDED6AA35}">
      <dgm:prSet/>
      <dgm:spPr/>
      <dgm:t>
        <a:bodyPr/>
        <a:lstStyle/>
        <a:p>
          <a:endParaRPr lang="en-GB"/>
        </a:p>
      </dgm:t>
    </dgm:pt>
    <dgm:pt modelId="{DB92003D-50FA-4284-B9C0-33A737FA2D16}">
      <dgm:prSet/>
      <dgm:spPr/>
      <dgm:t>
        <a:bodyPr/>
        <a:lstStyle/>
        <a:p>
          <a:r>
            <a:rPr lang="en-GB" dirty="0"/>
            <a:t>Evaluation </a:t>
          </a:r>
        </a:p>
      </dgm:t>
    </dgm:pt>
    <dgm:pt modelId="{9F800DEF-0801-4F24-A93C-3B37AB150D37}" type="parTrans" cxnId="{71344330-32A9-43BE-93AC-067BF6ABF73E}">
      <dgm:prSet/>
      <dgm:spPr/>
      <dgm:t>
        <a:bodyPr/>
        <a:lstStyle/>
        <a:p>
          <a:endParaRPr lang="en-GB"/>
        </a:p>
      </dgm:t>
    </dgm:pt>
    <dgm:pt modelId="{42B9C842-1FF1-451D-8DB2-2D58C4FF777F}" type="sibTrans" cxnId="{71344330-32A9-43BE-93AC-067BF6ABF73E}">
      <dgm:prSet/>
      <dgm:spPr/>
      <dgm:t>
        <a:bodyPr/>
        <a:lstStyle/>
        <a:p>
          <a:endParaRPr lang="en-GB"/>
        </a:p>
      </dgm:t>
    </dgm:pt>
    <dgm:pt modelId="{CC870565-FB3C-4026-97F8-39BF3006B856}" type="pres">
      <dgm:prSet presAssocID="{C73E13D4-3ADA-4BE2-AB9C-F437C6D5A7EC}" presName="Name0" presStyleCnt="0">
        <dgm:presLayoutVars>
          <dgm:dir/>
          <dgm:resizeHandles val="exact"/>
        </dgm:presLayoutVars>
      </dgm:prSet>
      <dgm:spPr/>
    </dgm:pt>
    <dgm:pt modelId="{20450B0F-64E1-4050-8748-5F666B2F8DA0}" type="pres">
      <dgm:prSet presAssocID="{C73E13D4-3ADA-4BE2-AB9C-F437C6D5A7EC}" presName="cycle" presStyleCnt="0"/>
      <dgm:spPr/>
    </dgm:pt>
    <dgm:pt modelId="{9B2C0E5E-4B0A-4296-BF7C-45A22BDE1EDA}" type="pres">
      <dgm:prSet presAssocID="{14695D8A-3582-4306-B5FD-63843F4E92FC}" presName="nodeFirstNode" presStyleLbl="node1" presStyleIdx="0" presStyleCnt="6">
        <dgm:presLayoutVars>
          <dgm:bulletEnabled val="1"/>
        </dgm:presLayoutVars>
      </dgm:prSet>
      <dgm:spPr/>
    </dgm:pt>
    <dgm:pt modelId="{A1D31DC9-7146-4CB5-A308-414BB9583E3D}" type="pres">
      <dgm:prSet presAssocID="{05CE67F2-C1C4-4B84-A3D6-5756D93D7B88}" presName="sibTransFirstNode" presStyleLbl="bgShp" presStyleIdx="0" presStyleCnt="1"/>
      <dgm:spPr/>
    </dgm:pt>
    <dgm:pt modelId="{4CBD2A22-98A1-4EE4-B013-C8091254C316}" type="pres">
      <dgm:prSet presAssocID="{3E56D8B1-255B-49F5-8BA2-B022CFD59240}" presName="nodeFollowingNodes" presStyleLbl="node1" presStyleIdx="1" presStyleCnt="6">
        <dgm:presLayoutVars>
          <dgm:bulletEnabled val="1"/>
        </dgm:presLayoutVars>
      </dgm:prSet>
      <dgm:spPr/>
    </dgm:pt>
    <dgm:pt modelId="{E65EEF0D-7FD8-43F9-A79C-AF7266E9DE5B}" type="pres">
      <dgm:prSet presAssocID="{1C5362E4-96E6-4F0E-9DF6-8841948D92B1}" presName="nodeFollowingNodes" presStyleLbl="node1" presStyleIdx="2" presStyleCnt="6">
        <dgm:presLayoutVars>
          <dgm:bulletEnabled val="1"/>
        </dgm:presLayoutVars>
      </dgm:prSet>
      <dgm:spPr/>
    </dgm:pt>
    <dgm:pt modelId="{DC92A1E8-B37C-4544-92BA-FF2B8D819471}" type="pres">
      <dgm:prSet presAssocID="{F162323F-A58C-4F11-AD27-4B128C5B0644}" presName="nodeFollowingNodes" presStyleLbl="node1" presStyleIdx="3" presStyleCnt="6">
        <dgm:presLayoutVars>
          <dgm:bulletEnabled val="1"/>
        </dgm:presLayoutVars>
      </dgm:prSet>
      <dgm:spPr/>
    </dgm:pt>
    <dgm:pt modelId="{7ED3A1E3-199B-44C2-B5A8-EA69AF8B2AB8}" type="pres">
      <dgm:prSet presAssocID="{1AECEB4A-BB29-4861-8F81-4F4A1D0558A7}" presName="nodeFollowingNodes" presStyleLbl="node1" presStyleIdx="4" presStyleCnt="6">
        <dgm:presLayoutVars>
          <dgm:bulletEnabled val="1"/>
        </dgm:presLayoutVars>
      </dgm:prSet>
      <dgm:spPr/>
    </dgm:pt>
    <dgm:pt modelId="{F29E7120-B196-4690-9B93-AFD19BC3F8FE}" type="pres">
      <dgm:prSet presAssocID="{DB92003D-50FA-4284-B9C0-33A737FA2D16}" presName="nodeFollowingNodes" presStyleLbl="node1" presStyleIdx="5" presStyleCnt="6" custScaleX="98471" custScaleY="89160">
        <dgm:presLayoutVars>
          <dgm:bulletEnabled val="1"/>
        </dgm:presLayoutVars>
      </dgm:prSet>
      <dgm:spPr/>
    </dgm:pt>
  </dgm:ptLst>
  <dgm:cxnLst>
    <dgm:cxn modelId="{F114DC04-72AB-4930-BA04-CCD6945DD2D9}" type="presOf" srcId="{1C5362E4-96E6-4F0E-9DF6-8841948D92B1}" destId="{E65EEF0D-7FD8-43F9-A79C-AF7266E9DE5B}" srcOrd="0" destOrd="0" presId="urn:microsoft.com/office/officeart/2005/8/layout/cycle3"/>
    <dgm:cxn modelId="{047D6120-8D51-45AB-A0CF-9C7408510AC7}" srcId="{C73E13D4-3ADA-4BE2-AB9C-F437C6D5A7EC}" destId="{3E56D8B1-255B-49F5-8BA2-B022CFD59240}" srcOrd="1" destOrd="0" parTransId="{A50DE700-E557-40F2-88EB-7B656AC80153}" sibTransId="{C922D7CB-625D-4A1D-B3FE-37AA7064DB8E}"/>
    <dgm:cxn modelId="{71344330-32A9-43BE-93AC-067BF6ABF73E}" srcId="{C73E13D4-3ADA-4BE2-AB9C-F437C6D5A7EC}" destId="{DB92003D-50FA-4284-B9C0-33A737FA2D16}" srcOrd="5" destOrd="0" parTransId="{9F800DEF-0801-4F24-A93C-3B37AB150D37}" sibTransId="{42B9C842-1FF1-451D-8DB2-2D58C4FF777F}"/>
    <dgm:cxn modelId="{A7BAC138-CD08-499B-B232-56C19D6C00D8}" type="presOf" srcId="{14695D8A-3582-4306-B5FD-63843F4E92FC}" destId="{9B2C0E5E-4B0A-4296-BF7C-45A22BDE1EDA}" srcOrd="0" destOrd="0" presId="urn:microsoft.com/office/officeart/2005/8/layout/cycle3"/>
    <dgm:cxn modelId="{94C2A23D-D73F-46F9-814A-5F53262CF19C}" type="presOf" srcId="{F162323F-A58C-4F11-AD27-4B128C5B0644}" destId="{DC92A1E8-B37C-4544-92BA-FF2B8D819471}" srcOrd="0" destOrd="0" presId="urn:microsoft.com/office/officeart/2005/8/layout/cycle3"/>
    <dgm:cxn modelId="{445C783F-4514-4DD0-AD62-53E15FFF643A}" srcId="{C73E13D4-3ADA-4BE2-AB9C-F437C6D5A7EC}" destId="{F162323F-A58C-4F11-AD27-4B128C5B0644}" srcOrd="3" destOrd="0" parTransId="{F2388493-642F-4131-BF6A-1751835D2397}" sibTransId="{AD683F1C-EF52-4C3F-BE72-6FECB4CCD6DE}"/>
    <dgm:cxn modelId="{FD92325E-E502-4DFA-9A35-1E0DDED6AA35}" srcId="{C73E13D4-3ADA-4BE2-AB9C-F437C6D5A7EC}" destId="{1AECEB4A-BB29-4861-8F81-4F4A1D0558A7}" srcOrd="4" destOrd="0" parTransId="{7E470270-6943-4B5B-90C6-D24FFD89774C}" sibTransId="{641599EE-48E7-4B48-888D-AFF91BC67A8F}"/>
    <dgm:cxn modelId="{FC682844-D5D3-4F36-9BDD-E91BA130C0A6}" srcId="{C73E13D4-3ADA-4BE2-AB9C-F437C6D5A7EC}" destId="{14695D8A-3582-4306-B5FD-63843F4E92FC}" srcOrd="0" destOrd="0" parTransId="{D5094FAA-FDB4-40C9-9B71-8103F872DC92}" sibTransId="{05CE67F2-C1C4-4B84-A3D6-5756D93D7B88}"/>
    <dgm:cxn modelId="{98AE9349-5FD2-4816-B239-A62C12386383}" srcId="{C73E13D4-3ADA-4BE2-AB9C-F437C6D5A7EC}" destId="{1C5362E4-96E6-4F0E-9DF6-8841948D92B1}" srcOrd="2" destOrd="0" parTransId="{4E09A5B2-AA03-472C-8ED6-E15B13AA480D}" sibTransId="{889AD319-4BBF-4708-B65C-8C948B65BF8F}"/>
    <dgm:cxn modelId="{4873FA4B-78A1-4433-BF26-544EEBC4239A}" type="presOf" srcId="{05CE67F2-C1C4-4B84-A3D6-5756D93D7B88}" destId="{A1D31DC9-7146-4CB5-A308-414BB9583E3D}" srcOrd="0" destOrd="0" presId="urn:microsoft.com/office/officeart/2005/8/layout/cycle3"/>
    <dgm:cxn modelId="{EE4D0180-8B98-49DD-8799-D8CBEA607D89}" type="presOf" srcId="{DB92003D-50FA-4284-B9C0-33A737FA2D16}" destId="{F29E7120-B196-4690-9B93-AFD19BC3F8FE}" srcOrd="0" destOrd="0" presId="urn:microsoft.com/office/officeart/2005/8/layout/cycle3"/>
    <dgm:cxn modelId="{0F0922AD-F660-4F35-8DC3-7AF34FF517E6}" type="presOf" srcId="{C73E13D4-3ADA-4BE2-AB9C-F437C6D5A7EC}" destId="{CC870565-FB3C-4026-97F8-39BF3006B856}" srcOrd="0" destOrd="0" presId="urn:microsoft.com/office/officeart/2005/8/layout/cycle3"/>
    <dgm:cxn modelId="{0A4E59CE-A5F8-4BCF-B3EE-E277732A9FB9}" type="presOf" srcId="{3E56D8B1-255B-49F5-8BA2-B022CFD59240}" destId="{4CBD2A22-98A1-4EE4-B013-C8091254C316}" srcOrd="0" destOrd="0" presId="urn:microsoft.com/office/officeart/2005/8/layout/cycle3"/>
    <dgm:cxn modelId="{15A329EC-1167-484F-BA4B-0D75236BB8E5}" type="presOf" srcId="{1AECEB4A-BB29-4861-8F81-4F4A1D0558A7}" destId="{7ED3A1E3-199B-44C2-B5A8-EA69AF8B2AB8}" srcOrd="0" destOrd="0" presId="urn:microsoft.com/office/officeart/2005/8/layout/cycle3"/>
    <dgm:cxn modelId="{4C13B0DE-D7A7-4B02-834D-3793F55A7128}" type="presParOf" srcId="{CC870565-FB3C-4026-97F8-39BF3006B856}" destId="{20450B0F-64E1-4050-8748-5F666B2F8DA0}" srcOrd="0" destOrd="0" presId="urn:microsoft.com/office/officeart/2005/8/layout/cycle3"/>
    <dgm:cxn modelId="{17A4F700-94E6-4D8D-8FA0-57F38737A1D4}" type="presParOf" srcId="{20450B0F-64E1-4050-8748-5F666B2F8DA0}" destId="{9B2C0E5E-4B0A-4296-BF7C-45A22BDE1EDA}" srcOrd="0" destOrd="0" presId="urn:microsoft.com/office/officeart/2005/8/layout/cycle3"/>
    <dgm:cxn modelId="{974EC17A-DB15-4906-B800-E5B7AC3CD0B0}" type="presParOf" srcId="{20450B0F-64E1-4050-8748-5F666B2F8DA0}" destId="{A1D31DC9-7146-4CB5-A308-414BB9583E3D}" srcOrd="1" destOrd="0" presId="urn:microsoft.com/office/officeart/2005/8/layout/cycle3"/>
    <dgm:cxn modelId="{BD9A0838-954A-4509-9F6B-7EF909908672}" type="presParOf" srcId="{20450B0F-64E1-4050-8748-5F666B2F8DA0}" destId="{4CBD2A22-98A1-4EE4-B013-C8091254C316}" srcOrd="2" destOrd="0" presId="urn:microsoft.com/office/officeart/2005/8/layout/cycle3"/>
    <dgm:cxn modelId="{14133961-AF85-4E93-9F22-0CEF3887512D}" type="presParOf" srcId="{20450B0F-64E1-4050-8748-5F666B2F8DA0}" destId="{E65EEF0D-7FD8-43F9-A79C-AF7266E9DE5B}" srcOrd="3" destOrd="0" presId="urn:microsoft.com/office/officeart/2005/8/layout/cycle3"/>
    <dgm:cxn modelId="{86E40B2A-2ED7-4B9B-830B-B8BB1DF23756}" type="presParOf" srcId="{20450B0F-64E1-4050-8748-5F666B2F8DA0}" destId="{DC92A1E8-B37C-4544-92BA-FF2B8D819471}" srcOrd="4" destOrd="0" presId="urn:microsoft.com/office/officeart/2005/8/layout/cycle3"/>
    <dgm:cxn modelId="{6D40695E-FACC-433F-85AB-9CB81E39A0FA}" type="presParOf" srcId="{20450B0F-64E1-4050-8748-5F666B2F8DA0}" destId="{7ED3A1E3-199B-44C2-B5A8-EA69AF8B2AB8}" srcOrd="5" destOrd="0" presId="urn:microsoft.com/office/officeart/2005/8/layout/cycle3"/>
    <dgm:cxn modelId="{1A58EB34-1CEE-4E6B-8E82-7D377AF3F46A}" type="presParOf" srcId="{20450B0F-64E1-4050-8748-5F666B2F8DA0}" destId="{F29E7120-B196-4690-9B93-AFD19BC3F8FE}" srcOrd="6"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5F522-884F-4FBE-9EF0-3B96D824E534}">
      <dsp:nvSpPr>
        <dsp:cNvPr id="0" name=""/>
        <dsp:cNvSpPr/>
      </dsp:nvSpPr>
      <dsp:spPr>
        <a:xfrm>
          <a:off x="1206939" y="0"/>
          <a:ext cx="2927357" cy="292731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Health education</a:t>
          </a:r>
        </a:p>
        <a:p>
          <a:pPr marL="0" lvl="0" indent="0" algn="ctr" defTabSz="889000">
            <a:lnSpc>
              <a:spcPct val="90000"/>
            </a:lnSpc>
            <a:spcBef>
              <a:spcPct val="0"/>
            </a:spcBef>
            <a:spcAft>
              <a:spcPct val="35000"/>
            </a:spcAft>
            <a:buNone/>
          </a:pPr>
          <a:endParaRPr lang="en-GB" sz="2000" kern="1200" dirty="0"/>
        </a:p>
      </dsp:txBody>
      <dsp:txXfrm>
        <a:off x="1635641" y="428695"/>
        <a:ext cx="2069953" cy="2069925"/>
      </dsp:txXfrm>
    </dsp:sp>
    <dsp:sp modelId="{984E378A-4238-45EE-97AF-28E3B430664B}">
      <dsp:nvSpPr>
        <dsp:cNvPr id="0" name=""/>
        <dsp:cNvSpPr/>
      </dsp:nvSpPr>
      <dsp:spPr>
        <a:xfrm>
          <a:off x="2616048" y="1509278"/>
          <a:ext cx="2927357" cy="292731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Prevention</a:t>
          </a:r>
        </a:p>
      </dsp:txBody>
      <dsp:txXfrm>
        <a:off x="3044750" y="1937973"/>
        <a:ext cx="2069953" cy="2069925"/>
      </dsp:txXfrm>
    </dsp:sp>
    <dsp:sp modelId="{7C0756A5-9FB9-4667-ACBE-7D65E6D3D169}">
      <dsp:nvSpPr>
        <dsp:cNvPr id="0" name=""/>
        <dsp:cNvSpPr/>
      </dsp:nvSpPr>
      <dsp:spPr>
        <a:xfrm>
          <a:off x="3622914" y="62556"/>
          <a:ext cx="2927357" cy="292731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	Health 	protection</a:t>
          </a:r>
        </a:p>
      </dsp:txBody>
      <dsp:txXfrm>
        <a:off x="4051616" y="491251"/>
        <a:ext cx="2069953" cy="20699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31DC9-7146-4CB5-A308-414BB9583E3D}">
      <dsp:nvSpPr>
        <dsp:cNvPr id="0" name=""/>
        <dsp:cNvSpPr/>
      </dsp:nvSpPr>
      <dsp:spPr>
        <a:xfrm>
          <a:off x="1672435" y="-3218"/>
          <a:ext cx="5090408" cy="5090408"/>
        </a:xfrm>
        <a:prstGeom prst="circularArrow">
          <a:avLst>
            <a:gd name="adj1" fmla="val 5274"/>
            <a:gd name="adj2" fmla="val 312630"/>
            <a:gd name="adj3" fmla="val 14223921"/>
            <a:gd name="adj4" fmla="val 17129482"/>
            <a:gd name="adj5" fmla="val 547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2C0E5E-4B0A-4296-BF7C-45A22BDE1EDA}">
      <dsp:nvSpPr>
        <dsp:cNvPr id="0" name=""/>
        <dsp:cNvSpPr/>
      </dsp:nvSpPr>
      <dsp:spPr>
        <a:xfrm>
          <a:off x="3247665" y="2921"/>
          <a:ext cx="1939949" cy="9699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Identification of need</a:t>
          </a:r>
        </a:p>
      </dsp:txBody>
      <dsp:txXfrm>
        <a:off x="3295015" y="50271"/>
        <a:ext cx="1845249" cy="875274"/>
      </dsp:txXfrm>
    </dsp:sp>
    <dsp:sp modelId="{4CBD2A22-98A1-4EE4-B013-C8091254C316}">
      <dsp:nvSpPr>
        <dsp:cNvPr id="0" name=""/>
        <dsp:cNvSpPr/>
      </dsp:nvSpPr>
      <dsp:spPr>
        <a:xfrm>
          <a:off x="5036071" y="1035458"/>
          <a:ext cx="1939949" cy="9699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Identifying target groups, key issues</a:t>
          </a:r>
        </a:p>
      </dsp:txBody>
      <dsp:txXfrm>
        <a:off x="5083421" y="1082808"/>
        <a:ext cx="1845249" cy="875274"/>
      </dsp:txXfrm>
    </dsp:sp>
    <dsp:sp modelId="{E65EEF0D-7FD8-43F9-A79C-AF7266E9DE5B}">
      <dsp:nvSpPr>
        <dsp:cNvPr id="0" name=""/>
        <dsp:cNvSpPr/>
      </dsp:nvSpPr>
      <dsp:spPr>
        <a:xfrm>
          <a:off x="5036071" y="3100532"/>
          <a:ext cx="1939949" cy="9699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Setting aims and objectives</a:t>
          </a:r>
        </a:p>
      </dsp:txBody>
      <dsp:txXfrm>
        <a:off x="5083421" y="3147882"/>
        <a:ext cx="1845249" cy="875274"/>
      </dsp:txXfrm>
    </dsp:sp>
    <dsp:sp modelId="{DC92A1E8-B37C-4544-92BA-FF2B8D819471}">
      <dsp:nvSpPr>
        <dsp:cNvPr id="0" name=""/>
        <dsp:cNvSpPr/>
      </dsp:nvSpPr>
      <dsp:spPr>
        <a:xfrm>
          <a:off x="3247665" y="4133069"/>
          <a:ext cx="1939949" cy="9699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Design and plan intervention</a:t>
          </a:r>
        </a:p>
      </dsp:txBody>
      <dsp:txXfrm>
        <a:off x="3295015" y="4180419"/>
        <a:ext cx="1845249" cy="875274"/>
      </dsp:txXfrm>
    </dsp:sp>
    <dsp:sp modelId="{7ED3A1E3-199B-44C2-B5A8-EA69AF8B2AB8}">
      <dsp:nvSpPr>
        <dsp:cNvPr id="0" name=""/>
        <dsp:cNvSpPr/>
      </dsp:nvSpPr>
      <dsp:spPr>
        <a:xfrm>
          <a:off x="1459258" y="3100532"/>
          <a:ext cx="1939949" cy="9699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Carry out planned intervention</a:t>
          </a:r>
        </a:p>
      </dsp:txBody>
      <dsp:txXfrm>
        <a:off x="1506608" y="3147882"/>
        <a:ext cx="1845249" cy="875274"/>
      </dsp:txXfrm>
    </dsp:sp>
    <dsp:sp modelId="{F29E7120-B196-4690-9B93-AFD19BC3F8FE}">
      <dsp:nvSpPr>
        <dsp:cNvPr id="0" name=""/>
        <dsp:cNvSpPr/>
      </dsp:nvSpPr>
      <dsp:spPr>
        <a:xfrm>
          <a:off x="1474089" y="1088031"/>
          <a:ext cx="1910287" cy="8648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Evaluation </a:t>
          </a:r>
        </a:p>
      </dsp:txBody>
      <dsp:txXfrm>
        <a:off x="1516306" y="1130248"/>
        <a:ext cx="1825853" cy="780395"/>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C9BF415-0753-43C0-99D5-F298CDB23EDB}" type="datetimeFigureOut">
              <a:rPr lang="en-GB" smtClean="0"/>
              <a:t>11/02/2023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F7FD87-997C-4FB8-A311-B84ABB083647}" type="slidenum">
              <a:rPr lang="en-GB" smtClean="0"/>
              <a:t>‹#›</a:t>
            </a:fld>
            <a:endParaRPr lang="en-GB"/>
          </a:p>
        </p:txBody>
      </p:sp>
    </p:spTree>
    <p:extLst>
      <p:ext uri="{BB962C8B-B14F-4D97-AF65-F5344CB8AC3E}">
        <p14:creationId xmlns:p14="http://schemas.microsoft.com/office/powerpoint/2010/main" val="1712113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27AD6B-FC3F-4301-82AF-A728712C60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1916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2</a:t>
            </a:fld>
            <a:endParaRPr lang="en-GB"/>
          </a:p>
        </p:txBody>
      </p:sp>
    </p:spTree>
    <p:extLst>
      <p:ext uri="{BB962C8B-B14F-4D97-AF65-F5344CB8AC3E}">
        <p14:creationId xmlns:p14="http://schemas.microsoft.com/office/powerpoint/2010/main" val="3485681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53F7FD87-997C-4FB8-A311-B84ABB083647}" type="slidenum">
              <a:rPr lang="en-GB" smtClean="0"/>
              <a:t>3</a:t>
            </a:fld>
            <a:endParaRPr lang="en-GB"/>
          </a:p>
        </p:txBody>
      </p:sp>
    </p:spTree>
    <p:extLst>
      <p:ext uri="{BB962C8B-B14F-4D97-AF65-F5344CB8AC3E}">
        <p14:creationId xmlns:p14="http://schemas.microsoft.com/office/powerpoint/2010/main" val="179166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C535B05-D951-491A-A2B8-073348284C11}" type="slidenum">
              <a:rPr lang="en-GB" smtClean="0"/>
              <a:t>4</a:t>
            </a:fld>
            <a:endParaRPr lang="en-GB"/>
          </a:p>
        </p:txBody>
      </p:sp>
    </p:spTree>
    <p:extLst>
      <p:ext uri="{BB962C8B-B14F-4D97-AF65-F5344CB8AC3E}">
        <p14:creationId xmlns:p14="http://schemas.microsoft.com/office/powerpoint/2010/main" val="35373081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53F7FD87-997C-4FB8-A311-B84ABB083647}" type="slidenum">
              <a:rPr lang="en-GB" smtClean="0"/>
              <a:t>5</a:t>
            </a:fld>
            <a:endParaRPr lang="en-GB"/>
          </a:p>
        </p:txBody>
      </p:sp>
    </p:spTree>
    <p:extLst>
      <p:ext uri="{BB962C8B-B14F-4D97-AF65-F5344CB8AC3E}">
        <p14:creationId xmlns:p14="http://schemas.microsoft.com/office/powerpoint/2010/main" val="3602262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6</a:t>
            </a:fld>
            <a:endParaRPr lang="en-GB"/>
          </a:p>
        </p:txBody>
      </p:sp>
    </p:spTree>
    <p:extLst>
      <p:ext uri="{BB962C8B-B14F-4D97-AF65-F5344CB8AC3E}">
        <p14:creationId xmlns:p14="http://schemas.microsoft.com/office/powerpoint/2010/main" val="3454854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distinguished from the behaviour change approach in that it does not set out to persuade or motivate change in a particular direction; however, education is intended to have an outcome.  This will be the client’s voluntary choice</a:t>
            </a:r>
          </a:p>
        </p:txBody>
      </p:sp>
      <p:sp>
        <p:nvSpPr>
          <p:cNvPr id="4" name="Slide Number Placeholder 3"/>
          <p:cNvSpPr>
            <a:spLocks noGrp="1"/>
          </p:cNvSpPr>
          <p:nvPr>
            <p:ph type="sldNum" sz="quarter" idx="5"/>
          </p:nvPr>
        </p:nvSpPr>
        <p:spPr/>
        <p:txBody>
          <a:bodyPr/>
          <a:lstStyle/>
          <a:p>
            <a:fld id="{53F7FD87-997C-4FB8-A311-B84ABB083647}" type="slidenum">
              <a:rPr lang="en-GB" smtClean="0"/>
              <a:t>7</a:t>
            </a:fld>
            <a:endParaRPr lang="en-GB"/>
          </a:p>
        </p:txBody>
      </p:sp>
    </p:spTree>
    <p:extLst>
      <p:ext uri="{BB962C8B-B14F-4D97-AF65-F5344CB8AC3E}">
        <p14:creationId xmlns:p14="http://schemas.microsoft.com/office/powerpoint/2010/main" val="29059676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9</a:t>
            </a:fld>
            <a:endParaRPr lang="en-GB"/>
          </a:p>
        </p:txBody>
      </p:sp>
    </p:spTree>
    <p:extLst>
      <p:ext uri="{BB962C8B-B14F-4D97-AF65-F5344CB8AC3E}">
        <p14:creationId xmlns:p14="http://schemas.microsoft.com/office/powerpoint/2010/main" val="309430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10</a:t>
            </a:fld>
            <a:endParaRPr lang="en-GB"/>
          </a:p>
        </p:txBody>
      </p:sp>
    </p:spTree>
    <p:extLst>
      <p:ext uri="{BB962C8B-B14F-4D97-AF65-F5344CB8AC3E}">
        <p14:creationId xmlns:p14="http://schemas.microsoft.com/office/powerpoint/2010/main" val="20619885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11</a:t>
            </a:fld>
            <a:endParaRPr lang="en-GB"/>
          </a:p>
        </p:txBody>
      </p:sp>
    </p:spTree>
    <p:extLst>
      <p:ext uri="{BB962C8B-B14F-4D97-AF65-F5344CB8AC3E}">
        <p14:creationId xmlns:p14="http://schemas.microsoft.com/office/powerpoint/2010/main" val="9013075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12</a:t>
            </a:fld>
            <a:endParaRPr lang="en-GB"/>
          </a:p>
        </p:txBody>
      </p:sp>
    </p:spTree>
    <p:extLst>
      <p:ext uri="{BB962C8B-B14F-4D97-AF65-F5344CB8AC3E}">
        <p14:creationId xmlns:p14="http://schemas.microsoft.com/office/powerpoint/2010/main" val="1557699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13</a:t>
            </a:fld>
            <a:endParaRPr lang="en-GB"/>
          </a:p>
        </p:txBody>
      </p:sp>
    </p:spTree>
    <p:extLst>
      <p:ext uri="{BB962C8B-B14F-4D97-AF65-F5344CB8AC3E}">
        <p14:creationId xmlns:p14="http://schemas.microsoft.com/office/powerpoint/2010/main" val="27595593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14</a:t>
            </a:fld>
            <a:endParaRPr lang="en-GB"/>
          </a:p>
        </p:txBody>
      </p:sp>
    </p:spTree>
    <p:extLst>
      <p:ext uri="{BB962C8B-B14F-4D97-AF65-F5344CB8AC3E}">
        <p14:creationId xmlns:p14="http://schemas.microsoft.com/office/powerpoint/2010/main" val="2023079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19</a:t>
            </a:fld>
            <a:endParaRPr lang="en-GB"/>
          </a:p>
        </p:txBody>
      </p:sp>
    </p:spTree>
    <p:extLst>
      <p:ext uri="{BB962C8B-B14F-4D97-AF65-F5344CB8AC3E}">
        <p14:creationId xmlns:p14="http://schemas.microsoft.com/office/powerpoint/2010/main" val="13119341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22</a:t>
            </a:fld>
            <a:endParaRPr lang="en-GB"/>
          </a:p>
        </p:txBody>
      </p:sp>
    </p:spTree>
    <p:extLst>
      <p:ext uri="{BB962C8B-B14F-4D97-AF65-F5344CB8AC3E}">
        <p14:creationId xmlns:p14="http://schemas.microsoft.com/office/powerpoint/2010/main" val="1804121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23</a:t>
            </a:fld>
            <a:endParaRPr lang="en-GB"/>
          </a:p>
        </p:txBody>
      </p:sp>
    </p:spTree>
    <p:extLst>
      <p:ext uri="{BB962C8B-B14F-4D97-AF65-F5344CB8AC3E}">
        <p14:creationId xmlns:p14="http://schemas.microsoft.com/office/powerpoint/2010/main" val="339463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9CFB13ED-059F-4759-94A0-1E5969775D7E}" type="datetimeFigureOut">
              <a:rPr lang="en-GB" smtClean="0"/>
              <a:pPr/>
              <a:t>11/02/2023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F2F8A10-4287-4BE8-ACD7-B40DB3D6C2A8}"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342924863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CFB13ED-059F-4759-94A0-1E5969775D7E}" type="datetimeFigureOut">
              <a:rPr lang="en-GB" smtClean="0"/>
              <a:pPr/>
              <a:t>11/02/2023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2628845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11/02/2023</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8754864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9CFB13ED-059F-4759-94A0-1E5969775D7E}" type="datetimeFigureOut">
              <a:rPr lang="en-GB" smtClean="0"/>
              <a:pPr/>
              <a:t>11/02/2023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257234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CFB13ED-059F-4759-94A0-1E5969775D7E}" type="datetimeFigureOut">
              <a:rPr lang="en-GB" smtClean="0"/>
              <a:pPr/>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079973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11/02/2023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3250439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11/02/2023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592009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433952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11/02/2023</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extLst>
      <p:ext uri="{BB962C8B-B14F-4D97-AF65-F5344CB8AC3E}">
        <p14:creationId xmlns:p14="http://schemas.microsoft.com/office/powerpoint/2010/main" val="2449279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11/02/2023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908429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11/02/2023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910314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FB13ED-059F-4759-94A0-1E5969775D7E}" type="datetimeFigureOut">
              <a:rPr lang="en-GB" smtClean="0"/>
              <a:pPr/>
              <a:t>11/02/2023</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F2F8A10-4287-4BE8-ACD7-B40DB3D6C2A8}" type="slidenum">
              <a:rPr lang="en-GB" smtClean="0"/>
              <a:pPr/>
              <a:t>‹#›</a:t>
            </a:fld>
            <a:endParaRPr lang="en-GB"/>
          </a:p>
        </p:txBody>
      </p:sp>
    </p:spTree>
    <p:extLst>
      <p:ext uri="{BB962C8B-B14F-4D97-AF65-F5344CB8AC3E}">
        <p14:creationId xmlns:p14="http://schemas.microsoft.com/office/powerpoint/2010/main" val="18546170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fender@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ritermonkey.it/giochiamo-tutti-insieme/"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a:xfrm>
            <a:off x="1295400" y="3429000"/>
            <a:ext cx="6400800" cy="1371600"/>
          </a:xfrm>
        </p:spPr>
        <p:txBody>
          <a:bodyPr>
            <a:normAutofit lnSpcReduction="10000"/>
          </a:bodyPr>
          <a:lstStyle/>
          <a:p>
            <a:pPr lvl="0">
              <a:buClr>
                <a:srgbClr val="93A299"/>
              </a:buClr>
              <a:defRPr/>
            </a:pPr>
            <a:r>
              <a:rPr lang="en-GB" dirty="0">
                <a:solidFill>
                  <a:srgbClr val="292934">
                    <a:lumMod val="75000"/>
                    <a:lumOff val="25000"/>
                  </a:srgbClr>
                </a:solidFill>
              </a:rPr>
              <a:t>Jo Fender  Room AS226.     </a:t>
            </a:r>
          </a:p>
          <a:p>
            <a:pPr lvl="0">
              <a:buClr>
                <a:srgbClr val="93A299"/>
              </a:buClr>
              <a:defRPr/>
            </a:pPr>
            <a:r>
              <a:rPr lang="en-GB" dirty="0">
                <a:solidFill>
                  <a:srgbClr val="292934">
                    <a:lumMod val="75000"/>
                    <a:lumOff val="25000"/>
                  </a:srgbClr>
                </a:solidFill>
                <a:hlinkClick r:id="rId3"/>
              </a:rPr>
              <a:t>j.fender@uwtsd.ac.uk</a:t>
            </a:r>
            <a:endParaRPr lang="en-GB" dirty="0">
              <a:solidFill>
                <a:srgbClr val="292934">
                  <a:lumMod val="75000"/>
                  <a:lumOff val="25000"/>
                </a:srgbClr>
              </a:solidFill>
            </a:endParaRPr>
          </a:p>
          <a:p>
            <a:pPr lvl="0">
              <a:buClr>
                <a:srgbClr val="93A299"/>
              </a:buClr>
              <a:defRPr/>
            </a:pPr>
            <a:r>
              <a:rPr lang="en-GB" dirty="0">
                <a:solidFill>
                  <a:srgbClr val="292934">
                    <a:lumMod val="75000"/>
                    <a:lumOff val="25000"/>
                  </a:srgbClr>
                </a:solidFill>
              </a:rPr>
              <a:t>  </a:t>
            </a:r>
          </a:p>
          <a:p>
            <a:endParaRPr lang="en-GB" dirty="0"/>
          </a:p>
        </p:txBody>
      </p:sp>
      <p:sp>
        <p:nvSpPr>
          <p:cNvPr id="2" name="Title 1"/>
          <p:cNvSpPr>
            <a:spLocks noGrp="1"/>
          </p:cNvSpPr>
          <p:nvPr>
            <p:ph type="ctrTitle"/>
          </p:nvPr>
        </p:nvSpPr>
        <p:spPr>
          <a:xfrm>
            <a:off x="0" y="980728"/>
            <a:ext cx="9144000" cy="1995227"/>
          </a:xfrm>
        </p:spPr>
        <p:txBody>
          <a:bodyPr>
            <a:normAutofit fontScale="90000"/>
          </a:bodyPr>
          <a:lstStyle/>
          <a:p>
            <a:r>
              <a:rPr lang="en-GB" sz="4000" cap="none" dirty="0"/>
              <a:t>Introduction to Module: </a:t>
            </a:r>
            <a:br>
              <a:rPr lang="en-GB" sz="4000" cap="none" dirty="0"/>
            </a:br>
            <a:br>
              <a:rPr lang="en-US" dirty="0"/>
            </a:br>
            <a:r>
              <a:rPr lang="en-US" dirty="0"/>
              <a:t> </a:t>
            </a:r>
            <a:r>
              <a:rPr lang="en-US" sz="3100" dirty="0"/>
              <a:t>Children and Young People’s Health, Wellbeing and Resilience: BMHP5017 </a:t>
            </a:r>
            <a:br>
              <a:rPr lang="en-US" sz="3100" dirty="0"/>
            </a:br>
            <a:r>
              <a:rPr lang="en-US" sz="3100" dirty="0"/>
              <a:t>Theory, models and approaches and health promotion (2)	</a:t>
            </a:r>
            <a:br>
              <a:rPr lang="en-US" dirty="0"/>
            </a:br>
            <a:r>
              <a:rPr lang="en-GB" sz="4000" cap="none" dirty="0"/>
              <a:t> :</a:t>
            </a:r>
          </a:p>
        </p:txBody>
      </p:sp>
      <p:pic>
        <p:nvPicPr>
          <p:cNvPr id="4" name="Picture 3" descr="A picture containing clipart&#10;&#10;Description automatically generated">
            <a:extLst>
              <a:ext uri="{FF2B5EF4-FFF2-40B4-BE49-F238E27FC236}">
                <a16:creationId xmlns:a16="http://schemas.microsoft.com/office/drawing/2014/main" id="{33883DAF-461C-1237-51F6-0C9F1F378AD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47800" y="4365104"/>
            <a:ext cx="6096000" cy="2232247"/>
          </a:xfrm>
          <a:prstGeom prst="rect">
            <a:avLst/>
          </a:prstGeom>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CDD86-8450-4893-95C0-2E11DCD30838}"/>
              </a:ext>
            </a:extLst>
          </p:cNvPr>
          <p:cNvSpPr>
            <a:spLocks noGrp="1"/>
          </p:cNvSpPr>
          <p:nvPr>
            <p:ph type="title"/>
          </p:nvPr>
        </p:nvSpPr>
        <p:spPr>
          <a:xfrm>
            <a:off x="323528" y="274638"/>
            <a:ext cx="8363272" cy="994122"/>
          </a:xfrm>
        </p:spPr>
        <p:txBody>
          <a:bodyPr/>
          <a:lstStyle/>
          <a:p>
            <a:r>
              <a:rPr lang="en-GB" dirty="0"/>
              <a:t>Overview of today</a:t>
            </a:r>
          </a:p>
        </p:txBody>
      </p:sp>
      <p:sp>
        <p:nvSpPr>
          <p:cNvPr id="3" name="Content Placeholder 2">
            <a:extLst>
              <a:ext uri="{FF2B5EF4-FFF2-40B4-BE49-F238E27FC236}">
                <a16:creationId xmlns:a16="http://schemas.microsoft.com/office/drawing/2014/main" id="{0DA00086-6511-43C8-B813-285C7AC7640C}"/>
              </a:ext>
            </a:extLst>
          </p:cNvPr>
          <p:cNvSpPr>
            <a:spLocks noGrp="1"/>
          </p:cNvSpPr>
          <p:nvPr>
            <p:ph sz="quarter" idx="1"/>
          </p:nvPr>
        </p:nvSpPr>
        <p:spPr>
          <a:xfrm>
            <a:off x="179512" y="1447800"/>
            <a:ext cx="8784976" cy="5293568"/>
          </a:xfrm>
        </p:spPr>
        <p:txBody>
          <a:bodyPr>
            <a:normAutofit/>
          </a:bodyPr>
          <a:lstStyle/>
          <a:p>
            <a:r>
              <a:rPr lang="en-GB" dirty="0"/>
              <a:t>Just as there are a number of different concepts of health and factors that impact on health, there are a number of different approaches to health promotion </a:t>
            </a:r>
          </a:p>
          <a:p>
            <a:r>
              <a:rPr lang="en-GB" dirty="0"/>
              <a:t>Today we will consider some of these different approaches, namely</a:t>
            </a:r>
          </a:p>
          <a:p>
            <a:pPr lvl="1"/>
            <a:r>
              <a:rPr lang="en-GB" dirty="0"/>
              <a:t>Medical or preventive</a:t>
            </a:r>
          </a:p>
          <a:p>
            <a:pPr lvl="1"/>
            <a:r>
              <a:rPr lang="en-GB" dirty="0"/>
              <a:t>Behavioural change</a:t>
            </a:r>
          </a:p>
          <a:p>
            <a:pPr lvl="1"/>
            <a:r>
              <a:rPr lang="en-GB" dirty="0"/>
              <a:t>Educational</a:t>
            </a:r>
          </a:p>
          <a:p>
            <a:pPr lvl="1"/>
            <a:r>
              <a:rPr lang="en-GB" dirty="0"/>
              <a:t>Empowerment</a:t>
            </a:r>
          </a:p>
          <a:p>
            <a:pPr lvl="1"/>
            <a:r>
              <a:rPr lang="en-GB" dirty="0"/>
              <a:t>Social change</a:t>
            </a:r>
          </a:p>
          <a:p>
            <a:r>
              <a:rPr lang="en-GB" dirty="0"/>
              <a:t>We will then consider two models that can help in considering how to organise a health fair activity and how to consider planning</a:t>
            </a:r>
          </a:p>
        </p:txBody>
      </p:sp>
    </p:spTree>
    <p:extLst>
      <p:ext uri="{BB962C8B-B14F-4D97-AF65-F5344CB8AC3E}">
        <p14:creationId xmlns:p14="http://schemas.microsoft.com/office/powerpoint/2010/main" val="3113681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21F21-779B-4541-AEB9-84F04255E090}"/>
              </a:ext>
            </a:extLst>
          </p:cNvPr>
          <p:cNvSpPr>
            <a:spLocks noGrp="1"/>
          </p:cNvSpPr>
          <p:nvPr>
            <p:ph type="title"/>
          </p:nvPr>
        </p:nvSpPr>
        <p:spPr/>
        <p:txBody>
          <a:bodyPr/>
          <a:lstStyle/>
          <a:p>
            <a:r>
              <a:rPr lang="en-GB" dirty="0"/>
              <a:t>Medical approach</a:t>
            </a:r>
          </a:p>
        </p:txBody>
      </p:sp>
      <p:sp>
        <p:nvSpPr>
          <p:cNvPr id="3" name="Content Placeholder 2">
            <a:extLst>
              <a:ext uri="{FF2B5EF4-FFF2-40B4-BE49-F238E27FC236}">
                <a16:creationId xmlns:a16="http://schemas.microsoft.com/office/drawing/2014/main" id="{83D4E3EE-35CC-4C6D-B70C-7670B70880E4}"/>
              </a:ext>
            </a:extLst>
          </p:cNvPr>
          <p:cNvSpPr>
            <a:spLocks noGrp="1"/>
          </p:cNvSpPr>
          <p:nvPr>
            <p:ph sz="quarter" idx="1"/>
          </p:nvPr>
        </p:nvSpPr>
        <p:spPr>
          <a:xfrm>
            <a:off x="0" y="1417638"/>
            <a:ext cx="8820472" cy="5165724"/>
          </a:xfrm>
        </p:spPr>
        <p:txBody>
          <a:bodyPr>
            <a:normAutofit fontScale="92500" lnSpcReduction="20000"/>
          </a:bodyPr>
          <a:lstStyle/>
          <a:p>
            <a:r>
              <a:rPr lang="en-GB" b="1" dirty="0"/>
              <a:t>Aims: </a:t>
            </a:r>
            <a:r>
              <a:rPr lang="en-GB" dirty="0"/>
              <a:t>focus on reduction of morbidity and premature mortality; targets whole population or high-risk groups; seeks to increase medical interventions (to prevent ill health and premature deaths).</a:t>
            </a:r>
          </a:p>
          <a:p>
            <a:r>
              <a:rPr lang="en-GB" dirty="0"/>
              <a:t>Often set out at three levels, namely: </a:t>
            </a:r>
          </a:p>
          <a:p>
            <a:pPr marL="777240" lvl="1" indent="-457200">
              <a:buFont typeface="+mj-lt"/>
              <a:buAutoNum type="arabicPeriod"/>
            </a:pPr>
            <a:r>
              <a:rPr lang="en-GB" dirty="0"/>
              <a:t>Primary prevention: prevention of the onset of disease through risk education, e.g. in relation to immunisation/vaccination or encouraging non-smoking</a:t>
            </a:r>
          </a:p>
          <a:p>
            <a:pPr marL="777240" lvl="1" indent="-457200">
              <a:buFont typeface="+mj-lt"/>
              <a:buAutoNum type="arabicPeriod"/>
            </a:pPr>
            <a:r>
              <a:rPr lang="en-GB" dirty="0"/>
              <a:t>Secondary prevention: preventing the progression of disease, e.g. screening/other methods of early diagnosis</a:t>
            </a:r>
          </a:p>
          <a:p>
            <a:pPr marL="777240" lvl="1" indent="-457200">
              <a:buFont typeface="+mj-lt"/>
              <a:buAutoNum type="arabicPeriod"/>
            </a:pPr>
            <a:r>
              <a:rPr lang="en-GB" dirty="0"/>
              <a:t>Tertiary prevention: reducing further disability/suffering in those already ill, preventing recurrence of an illness, e.g. rehabilitation, patient education,  palliative care </a:t>
            </a:r>
          </a:p>
          <a:p>
            <a:pPr marL="320040" lvl="1" indent="0">
              <a:buNone/>
            </a:pPr>
            <a:endParaRPr lang="en-GB" b="1" dirty="0"/>
          </a:p>
          <a:p>
            <a:pPr marL="320040" lvl="1" indent="0">
              <a:buNone/>
            </a:pPr>
            <a:r>
              <a:rPr lang="en-GB" b="1" dirty="0"/>
              <a:t>Question: </a:t>
            </a:r>
            <a:r>
              <a:rPr lang="en-GB" i="1" dirty="0"/>
              <a:t>would it be appropriate to have national screening programme for depression?</a:t>
            </a:r>
          </a:p>
          <a:p>
            <a:pPr marL="320040" lvl="1" indent="0">
              <a:buNone/>
            </a:pPr>
            <a:endParaRPr lang="en-GB" dirty="0"/>
          </a:p>
          <a:p>
            <a:pPr marL="320040" lvl="1" indent="0">
              <a:buNone/>
            </a:pPr>
            <a:r>
              <a:rPr lang="en-GB" dirty="0"/>
              <a:t>(See Naidoo and Wills, 2000; 2016; Scriven, 2017)</a:t>
            </a:r>
          </a:p>
        </p:txBody>
      </p:sp>
    </p:spTree>
    <p:extLst>
      <p:ext uri="{BB962C8B-B14F-4D97-AF65-F5344CB8AC3E}">
        <p14:creationId xmlns:p14="http://schemas.microsoft.com/office/powerpoint/2010/main" val="1208165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7191A-01F5-4A52-A105-BFF86F24D638}"/>
              </a:ext>
            </a:extLst>
          </p:cNvPr>
          <p:cNvSpPr>
            <a:spLocks noGrp="1"/>
          </p:cNvSpPr>
          <p:nvPr>
            <p:ph type="title"/>
          </p:nvPr>
        </p:nvSpPr>
        <p:spPr>
          <a:xfrm>
            <a:off x="263769" y="1063229"/>
            <a:ext cx="8423031" cy="857250"/>
          </a:xfrm>
        </p:spPr>
        <p:txBody>
          <a:bodyPr>
            <a:normAutofit fontScale="90000"/>
          </a:bodyPr>
          <a:lstStyle/>
          <a:p>
            <a:r>
              <a:rPr lang="en-GB" dirty="0"/>
              <a:t>World Health Organization’s Smallpox Eradication Programme 1966 – 1980.  </a:t>
            </a:r>
          </a:p>
        </p:txBody>
      </p:sp>
      <p:pic>
        <p:nvPicPr>
          <p:cNvPr id="4" name="Content Placeholder 3">
            <a:extLst>
              <a:ext uri="{FF2B5EF4-FFF2-40B4-BE49-F238E27FC236}">
                <a16:creationId xmlns:a16="http://schemas.microsoft.com/office/drawing/2014/main" id="{1848B49D-C319-4F88-8EE0-C13119B39136}"/>
              </a:ext>
            </a:extLst>
          </p:cNvPr>
          <p:cNvPicPr>
            <a:picLocks noGrp="1" noChangeAspect="1"/>
          </p:cNvPicPr>
          <p:nvPr>
            <p:ph sz="quarter" idx="1"/>
          </p:nvPr>
        </p:nvPicPr>
        <p:blipFill>
          <a:blip r:embed="rId3"/>
          <a:stretch>
            <a:fillRect/>
          </a:stretch>
        </p:blipFill>
        <p:spPr>
          <a:xfrm>
            <a:off x="1635369" y="2083776"/>
            <a:ext cx="5069989" cy="3297115"/>
          </a:xfrm>
          <a:prstGeom prst="rect">
            <a:avLst/>
          </a:prstGeom>
        </p:spPr>
      </p:pic>
    </p:spTree>
    <p:extLst>
      <p:ext uri="{BB962C8B-B14F-4D97-AF65-F5344CB8AC3E}">
        <p14:creationId xmlns:p14="http://schemas.microsoft.com/office/powerpoint/2010/main" val="2608138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7B8A2-2FEF-4533-893F-920EE8B258CC}"/>
              </a:ext>
            </a:extLst>
          </p:cNvPr>
          <p:cNvSpPr>
            <a:spLocks noGrp="1"/>
          </p:cNvSpPr>
          <p:nvPr>
            <p:ph type="title"/>
          </p:nvPr>
        </p:nvSpPr>
        <p:spPr/>
        <p:txBody>
          <a:bodyPr/>
          <a:lstStyle/>
          <a:p>
            <a:r>
              <a:rPr lang="en-GB" dirty="0"/>
              <a:t>Behaviour change approach</a:t>
            </a:r>
          </a:p>
        </p:txBody>
      </p:sp>
      <p:sp>
        <p:nvSpPr>
          <p:cNvPr id="3" name="Content Placeholder 2">
            <a:extLst>
              <a:ext uri="{FF2B5EF4-FFF2-40B4-BE49-F238E27FC236}">
                <a16:creationId xmlns:a16="http://schemas.microsoft.com/office/drawing/2014/main" id="{31D205D4-1DB9-405B-9FFA-DB1E3E56380B}"/>
              </a:ext>
            </a:extLst>
          </p:cNvPr>
          <p:cNvSpPr>
            <a:spLocks noGrp="1"/>
          </p:cNvSpPr>
          <p:nvPr>
            <p:ph sz="quarter" idx="1"/>
          </p:nvPr>
        </p:nvSpPr>
        <p:spPr>
          <a:xfrm>
            <a:off x="323528" y="1447800"/>
            <a:ext cx="8363272" cy="5135562"/>
          </a:xfrm>
        </p:spPr>
        <p:txBody>
          <a:bodyPr>
            <a:normAutofit lnSpcReduction="10000"/>
          </a:bodyPr>
          <a:lstStyle/>
          <a:p>
            <a:r>
              <a:rPr lang="en-GB" b="1" dirty="0"/>
              <a:t>Aims</a:t>
            </a:r>
            <a:r>
              <a:rPr lang="en-GB" dirty="0"/>
              <a:t>: Seeks to encourage individuals to adopt healthy behaviours (seen as the key to improved health). </a:t>
            </a:r>
          </a:p>
          <a:p>
            <a:r>
              <a:rPr lang="en-GB" dirty="0"/>
              <a:t>Popular as it views health as a property of individual, assumes people can make improvements to their health by choosing to change their lifestyle; it also assumes that if people do not take responsibility in this, they are to blame for the consequences.  </a:t>
            </a:r>
          </a:p>
          <a:p>
            <a:r>
              <a:rPr lang="en-GB" dirty="0"/>
              <a:t>Behaviour-change theory used in activities such as campaigns by lead agencies to encourage people to stop smoking, undertake regular exercise, adopt a better diet.  It an approach that is commonly </a:t>
            </a:r>
            <a:r>
              <a:rPr lang="en-GB" b="1" dirty="0"/>
              <a:t>expert-led</a:t>
            </a:r>
            <a:r>
              <a:rPr lang="en-GB" dirty="0"/>
              <a:t> and </a:t>
            </a:r>
            <a:r>
              <a:rPr lang="en-GB" b="1" dirty="0"/>
              <a:t>top-down </a:t>
            </a:r>
          </a:p>
          <a:p>
            <a:pPr marL="0" indent="0">
              <a:buNone/>
            </a:pPr>
            <a:endParaRPr lang="en-GB" dirty="0"/>
          </a:p>
          <a:p>
            <a:pPr marL="0" indent="0">
              <a:buNone/>
            </a:pPr>
            <a:r>
              <a:rPr lang="en-GB" dirty="0"/>
              <a:t>(See Naidoo and Wills, 2000; 2016; Scriven, 2017)</a:t>
            </a:r>
          </a:p>
          <a:p>
            <a:endParaRPr lang="en-GB" b="1" dirty="0"/>
          </a:p>
        </p:txBody>
      </p:sp>
    </p:spTree>
    <p:extLst>
      <p:ext uri="{BB962C8B-B14F-4D97-AF65-F5344CB8AC3E}">
        <p14:creationId xmlns:p14="http://schemas.microsoft.com/office/powerpoint/2010/main" val="19874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68313" y="549275"/>
            <a:ext cx="8207375" cy="719485"/>
          </a:xfrm>
        </p:spPr>
        <p:txBody>
          <a:bodyPr>
            <a:normAutofit fontScale="90000"/>
          </a:bodyPr>
          <a:lstStyle/>
          <a:p>
            <a:r>
              <a:rPr lang="en-GB" dirty="0"/>
              <a:t>Health Belief Model</a:t>
            </a:r>
          </a:p>
        </p:txBody>
      </p:sp>
      <p:sp>
        <p:nvSpPr>
          <p:cNvPr id="12291" name="Rectangle 3"/>
          <p:cNvSpPr>
            <a:spLocks noGrp="1" noChangeArrowheads="1"/>
          </p:cNvSpPr>
          <p:nvPr>
            <p:ph idx="1"/>
          </p:nvPr>
        </p:nvSpPr>
        <p:spPr>
          <a:xfrm>
            <a:off x="539750" y="1268760"/>
            <a:ext cx="8064500" cy="5039965"/>
          </a:xfrm>
        </p:spPr>
        <p:txBody>
          <a:bodyPr>
            <a:normAutofit/>
          </a:bodyPr>
          <a:lstStyle/>
          <a:p>
            <a:r>
              <a:rPr lang="en-GB" sz="2800" dirty="0"/>
              <a:t>A successful campaign anti-smoking campaign is one that changes a person’s belief of:</a:t>
            </a:r>
          </a:p>
          <a:p>
            <a:pPr marL="609600" indent="-609600">
              <a:buFont typeface="Arial" charset="0"/>
              <a:buAutoNum type="arabicPeriod"/>
            </a:pPr>
            <a:r>
              <a:rPr lang="en-GB" sz="2800" dirty="0"/>
              <a:t>Susceptibility</a:t>
            </a:r>
          </a:p>
          <a:p>
            <a:pPr marL="609600" indent="-609600">
              <a:buFont typeface="Arial" charset="0"/>
              <a:buAutoNum type="arabicPeriod"/>
            </a:pPr>
            <a:r>
              <a:rPr lang="en-GB" sz="2800" dirty="0"/>
              <a:t>Severity</a:t>
            </a:r>
          </a:p>
          <a:p>
            <a:pPr marL="609600" indent="-609600">
              <a:buFont typeface="Arial" charset="0"/>
              <a:buAutoNum type="arabicPeriod"/>
            </a:pPr>
            <a:r>
              <a:rPr lang="en-GB" sz="2800" dirty="0"/>
              <a:t>Benefits of action</a:t>
            </a:r>
          </a:p>
          <a:p>
            <a:pPr marL="609600" indent="-609600">
              <a:buFont typeface="Arial" charset="0"/>
              <a:buAutoNum type="arabicPeriod"/>
            </a:pPr>
            <a:r>
              <a:rPr lang="en-GB" sz="2800" dirty="0"/>
              <a:t>Barriers to action</a:t>
            </a:r>
          </a:p>
          <a:p>
            <a:pPr marL="609600" indent="-609600">
              <a:buFont typeface="Arial" charset="0"/>
              <a:buAutoNum type="arabicPeriod"/>
            </a:pPr>
            <a:endParaRPr lang="en-GB" sz="2800" dirty="0"/>
          </a:p>
          <a:p>
            <a:endParaRPr lang="en-GB"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76056" y="2564904"/>
            <a:ext cx="3024336" cy="2016224"/>
          </a:xfrm>
          <a:prstGeom prst="rect">
            <a:avLst/>
          </a:prstGeom>
          <a:ln>
            <a:noFill/>
          </a:ln>
          <a:effectLst>
            <a:softEdge rad="112500"/>
          </a:effectLst>
        </p:spPr>
      </p:pic>
    </p:spTree>
    <p:extLst>
      <p:ext uri="{BB962C8B-B14F-4D97-AF65-F5344CB8AC3E}">
        <p14:creationId xmlns:p14="http://schemas.microsoft.com/office/powerpoint/2010/main" val="20328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EEF69-DC87-4FBD-BFF3-329F3B473E38}"/>
              </a:ext>
            </a:extLst>
          </p:cNvPr>
          <p:cNvSpPr>
            <a:spLocks noGrp="1"/>
          </p:cNvSpPr>
          <p:nvPr>
            <p:ph type="title"/>
          </p:nvPr>
        </p:nvSpPr>
        <p:spPr>
          <a:xfrm>
            <a:off x="323528" y="274638"/>
            <a:ext cx="8363272" cy="850106"/>
          </a:xfrm>
        </p:spPr>
        <p:txBody>
          <a:bodyPr/>
          <a:lstStyle/>
          <a:p>
            <a:r>
              <a:rPr lang="en-GB" dirty="0"/>
              <a:t>Educational approach</a:t>
            </a:r>
          </a:p>
        </p:txBody>
      </p:sp>
      <p:sp>
        <p:nvSpPr>
          <p:cNvPr id="3" name="Content Placeholder 2">
            <a:extLst>
              <a:ext uri="{FF2B5EF4-FFF2-40B4-BE49-F238E27FC236}">
                <a16:creationId xmlns:a16="http://schemas.microsoft.com/office/drawing/2014/main" id="{8888FCB9-8FA0-4EFB-966A-EABA2C14F9D5}"/>
              </a:ext>
            </a:extLst>
          </p:cNvPr>
          <p:cNvSpPr>
            <a:spLocks noGrp="1"/>
          </p:cNvSpPr>
          <p:nvPr>
            <p:ph sz="quarter" idx="1"/>
          </p:nvPr>
        </p:nvSpPr>
        <p:spPr>
          <a:xfrm>
            <a:off x="323528" y="1447800"/>
            <a:ext cx="8363272" cy="5135562"/>
          </a:xfrm>
        </p:spPr>
        <p:txBody>
          <a:bodyPr>
            <a:normAutofit/>
          </a:bodyPr>
          <a:lstStyle/>
          <a:p>
            <a:r>
              <a:rPr lang="en-GB" b="1" dirty="0"/>
              <a:t>Aims</a:t>
            </a:r>
            <a:r>
              <a:rPr lang="en-GB" dirty="0"/>
              <a:t>: to provide knowledge/information and help people develop necessary skills to make informed choice about behaviour.  Seeks an outcome; unlike behaviour change model, however, this favours the client’s </a:t>
            </a:r>
            <a:r>
              <a:rPr lang="en-GB" b="1" dirty="0"/>
              <a:t>individual </a:t>
            </a:r>
            <a:r>
              <a:rPr lang="en-GB" dirty="0"/>
              <a:t>choice (perhaps </a:t>
            </a:r>
            <a:r>
              <a:rPr lang="en-GB" b="1" dirty="0"/>
              <a:t>not</a:t>
            </a:r>
            <a:r>
              <a:rPr lang="en-GB" dirty="0"/>
              <a:t> the one the health promoter prefers).</a:t>
            </a:r>
          </a:p>
          <a:p>
            <a:r>
              <a:rPr lang="en-GB" dirty="0"/>
              <a:t>Built on assumptions re. relationship between knowledge and behaviour, namely: increased knowledge = change in attitude = change in behaviour.  However, this </a:t>
            </a:r>
            <a:r>
              <a:rPr lang="en-GB" b="1" dirty="0"/>
              <a:t>does not take account </a:t>
            </a:r>
            <a:r>
              <a:rPr lang="en-GB" dirty="0"/>
              <a:t>of constraints (e.g. of social/economic factors)</a:t>
            </a:r>
          </a:p>
          <a:p>
            <a:r>
              <a:rPr lang="en-GB" dirty="0"/>
              <a:t>This approach provides information, e.g. through leaflets, booklets, visual displays, one-to-one advice. </a:t>
            </a:r>
          </a:p>
          <a:p>
            <a:endParaRPr lang="en-GB" dirty="0"/>
          </a:p>
          <a:p>
            <a:pPr lvl="1"/>
            <a:endParaRPr lang="en-GB" dirty="0"/>
          </a:p>
        </p:txBody>
      </p:sp>
    </p:spTree>
    <p:extLst>
      <p:ext uri="{BB962C8B-B14F-4D97-AF65-F5344CB8AC3E}">
        <p14:creationId xmlns:p14="http://schemas.microsoft.com/office/powerpoint/2010/main" val="305491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CDDC9E62-301E-4C96-89CC-DC7AF86DEA5C}"/>
              </a:ext>
            </a:extLst>
          </p:cNvPr>
          <p:cNvPicPr>
            <a:picLocks noGrp="1" noChangeAspect="1"/>
          </p:cNvPicPr>
          <p:nvPr>
            <p:ph sz="quarter" idx="1"/>
          </p:nvPr>
        </p:nvPicPr>
        <p:blipFill>
          <a:blip r:embed="rId2" cstate="print">
            <a:extLst>
              <a:ext uri="{28A0092B-C50C-407E-A947-70E740481C1C}">
                <a14:useLocalDpi xmlns:a14="http://schemas.microsoft.com/office/drawing/2010/main" val="0"/>
              </a:ext>
            </a:extLst>
          </a:blip>
          <a:stretch>
            <a:fillRect/>
          </a:stretch>
        </p:blipFill>
        <p:spPr>
          <a:xfrm>
            <a:off x="2123728" y="170103"/>
            <a:ext cx="4608512" cy="6517793"/>
          </a:xfrm>
        </p:spPr>
      </p:pic>
    </p:spTree>
    <p:extLst>
      <p:ext uri="{BB962C8B-B14F-4D97-AF65-F5344CB8AC3E}">
        <p14:creationId xmlns:p14="http://schemas.microsoft.com/office/powerpoint/2010/main" val="3442065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67022-65E7-4F23-AAA0-89634E7FD72D}"/>
              </a:ext>
            </a:extLst>
          </p:cNvPr>
          <p:cNvSpPr>
            <a:spLocks noGrp="1"/>
          </p:cNvSpPr>
          <p:nvPr>
            <p:ph type="title"/>
          </p:nvPr>
        </p:nvSpPr>
        <p:spPr/>
        <p:txBody>
          <a:bodyPr/>
          <a:lstStyle/>
          <a:p>
            <a:r>
              <a:rPr lang="en-GB" dirty="0"/>
              <a:t>PSHE education programmes</a:t>
            </a:r>
          </a:p>
        </p:txBody>
      </p:sp>
      <p:sp>
        <p:nvSpPr>
          <p:cNvPr id="3" name="Content Placeholder 2">
            <a:extLst>
              <a:ext uri="{FF2B5EF4-FFF2-40B4-BE49-F238E27FC236}">
                <a16:creationId xmlns:a16="http://schemas.microsoft.com/office/drawing/2014/main" id="{581D6BFB-861C-498A-A89A-E133B387090D}"/>
              </a:ext>
            </a:extLst>
          </p:cNvPr>
          <p:cNvSpPr>
            <a:spLocks noGrp="1"/>
          </p:cNvSpPr>
          <p:nvPr>
            <p:ph sz="quarter" idx="1"/>
          </p:nvPr>
        </p:nvSpPr>
        <p:spPr/>
        <p:txBody>
          <a:bodyPr/>
          <a:lstStyle/>
          <a:p>
            <a:r>
              <a:rPr lang="en-GB" dirty="0"/>
              <a:t>School sponsored personal, social, economic and health education programmes (PSHE) – these are not statutory in the UK, but emphasise the skills of healthy living (Scriven, 2017).  </a:t>
            </a:r>
          </a:p>
        </p:txBody>
      </p:sp>
    </p:spTree>
    <p:extLst>
      <p:ext uri="{BB962C8B-B14F-4D97-AF65-F5344CB8AC3E}">
        <p14:creationId xmlns:p14="http://schemas.microsoft.com/office/powerpoint/2010/main" val="1929277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EFE47-DBF8-41C5-B8BC-36AAF934483A}"/>
              </a:ext>
            </a:extLst>
          </p:cNvPr>
          <p:cNvSpPr>
            <a:spLocks noGrp="1"/>
          </p:cNvSpPr>
          <p:nvPr>
            <p:ph type="title"/>
          </p:nvPr>
        </p:nvSpPr>
        <p:spPr>
          <a:xfrm>
            <a:off x="251520" y="274638"/>
            <a:ext cx="8435280" cy="850106"/>
          </a:xfrm>
        </p:spPr>
        <p:txBody>
          <a:bodyPr>
            <a:normAutofit fontScale="90000"/>
          </a:bodyPr>
          <a:lstStyle/>
          <a:p>
            <a:r>
              <a:rPr lang="en-GB" dirty="0"/>
              <a:t>Empowerment (or client-centred) approach</a:t>
            </a:r>
          </a:p>
        </p:txBody>
      </p:sp>
      <p:sp>
        <p:nvSpPr>
          <p:cNvPr id="3" name="Content Placeholder 2">
            <a:extLst>
              <a:ext uri="{FF2B5EF4-FFF2-40B4-BE49-F238E27FC236}">
                <a16:creationId xmlns:a16="http://schemas.microsoft.com/office/drawing/2014/main" id="{DE25C762-E11A-42DB-A636-1BD269825BA2}"/>
              </a:ext>
            </a:extLst>
          </p:cNvPr>
          <p:cNvSpPr>
            <a:spLocks noGrp="1"/>
          </p:cNvSpPr>
          <p:nvPr>
            <p:ph sz="quarter" idx="1"/>
          </p:nvPr>
        </p:nvSpPr>
        <p:spPr>
          <a:xfrm>
            <a:off x="395536" y="1268760"/>
            <a:ext cx="8291264" cy="4751040"/>
          </a:xfrm>
        </p:spPr>
        <p:txBody>
          <a:bodyPr>
            <a:normAutofit fontScale="92500" lnSpcReduction="10000"/>
          </a:bodyPr>
          <a:lstStyle/>
          <a:p>
            <a:r>
              <a:rPr lang="en-GB" dirty="0"/>
              <a:t>Aims: helpful to consider this in terms of the World Health Organization (WHO) definition of health promotion, one which emphasises </a:t>
            </a:r>
            <a:r>
              <a:rPr lang="en-GB" b="1" dirty="0"/>
              <a:t>control.  </a:t>
            </a:r>
          </a:p>
          <a:p>
            <a:r>
              <a:rPr lang="en-GB" dirty="0"/>
              <a:t>Can be </a:t>
            </a:r>
            <a:r>
              <a:rPr lang="en-GB" i="1" dirty="0"/>
              <a:t>self</a:t>
            </a:r>
            <a:r>
              <a:rPr lang="en-GB" dirty="0"/>
              <a:t>-empowerment or </a:t>
            </a:r>
            <a:r>
              <a:rPr lang="en-GB" i="1" dirty="0"/>
              <a:t>community</a:t>
            </a:r>
            <a:r>
              <a:rPr lang="en-GB" dirty="0"/>
              <a:t>-empowerment</a:t>
            </a:r>
          </a:p>
          <a:p>
            <a:r>
              <a:rPr lang="en-GB" dirty="0"/>
              <a:t>As such it is a bottom-up approach that sees the person promoting health as a </a:t>
            </a:r>
            <a:r>
              <a:rPr lang="en-GB" b="1" dirty="0"/>
              <a:t>facilitator</a:t>
            </a:r>
            <a:r>
              <a:rPr lang="en-GB" dirty="0"/>
              <a:t>, acting as a catalyst who helps to bring about change but then withdraws.  </a:t>
            </a:r>
          </a:p>
          <a:p>
            <a:r>
              <a:rPr lang="en-GB" dirty="0"/>
              <a:t>Based on partnership working, where clients are valued as equals and have complementary knowledge, skills and abilities.  </a:t>
            </a:r>
          </a:p>
          <a:p>
            <a:pPr marL="0" indent="0">
              <a:buNone/>
            </a:pPr>
            <a:endParaRPr lang="en-GB" dirty="0"/>
          </a:p>
          <a:p>
            <a:pPr marL="0" indent="0">
              <a:buNone/>
            </a:pPr>
            <a:r>
              <a:rPr lang="en-GB" b="1" dirty="0"/>
              <a:t>Question</a:t>
            </a:r>
            <a:r>
              <a:rPr lang="en-GB" dirty="0"/>
              <a:t>: </a:t>
            </a:r>
            <a:r>
              <a:rPr lang="en-GB" i="1" dirty="0"/>
              <a:t>what do you understand by the term empowerment?  </a:t>
            </a:r>
          </a:p>
          <a:p>
            <a:pPr marL="0" indent="0">
              <a:buNone/>
            </a:pPr>
            <a:r>
              <a:rPr lang="en-GB" b="1" dirty="0"/>
              <a:t>Question</a:t>
            </a:r>
            <a:r>
              <a:rPr lang="en-GB" dirty="0"/>
              <a:t>: </a:t>
            </a:r>
            <a:r>
              <a:rPr lang="en-GB" i="1" dirty="0"/>
              <a:t>can a practitioner empower a client?</a:t>
            </a:r>
          </a:p>
        </p:txBody>
      </p:sp>
    </p:spTree>
    <p:extLst>
      <p:ext uri="{BB962C8B-B14F-4D97-AF65-F5344CB8AC3E}">
        <p14:creationId xmlns:p14="http://schemas.microsoft.com/office/powerpoint/2010/main" val="1153378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102A8-C4E7-4102-9F1B-42E6ADBACF51}"/>
              </a:ext>
            </a:extLst>
          </p:cNvPr>
          <p:cNvSpPr>
            <a:spLocks noGrp="1"/>
          </p:cNvSpPr>
          <p:nvPr>
            <p:ph type="title"/>
          </p:nvPr>
        </p:nvSpPr>
        <p:spPr/>
        <p:txBody>
          <a:bodyPr/>
          <a:lstStyle/>
          <a:p>
            <a:r>
              <a:rPr lang="en-GB" dirty="0"/>
              <a:t>Social change approach</a:t>
            </a:r>
          </a:p>
        </p:txBody>
      </p:sp>
      <p:sp>
        <p:nvSpPr>
          <p:cNvPr id="3" name="Content Placeholder 2">
            <a:extLst>
              <a:ext uri="{FF2B5EF4-FFF2-40B4-BE49-F238E27FC236}">
                <a16:creationId xmlns:a16="http://schemas.microsoft.com/office/drawing/2014/main" id="{74170CF1-760B-4764-86FA-D5833A5C8276}"/>
              </a:ext>
            </a:extLst>
          </p:cNvPr>
          <p:cNvSpPr>
            <a:spLocks noGrp="1"/>
          </p:cNvSpPr>
          <p:nvPr>
            <p:ph sz="quarter" idx="1"/>
          </p:nvPr>
        </p:nvSpPr>
        <p:spPr>
          <a:xfrm>
            <a:off x="0" y="1447800"/>
            <a:ext cx="9144000" cy="4861520"/>
          </a:xfrm>
        </p:spPr>
        <p:txBody>
          <a:bodyPr/>
          <a:lstStyle/>
          <a:p>
            <a:r>
              <a:rPr lang="en-GB" dirty="0"/>
              <a:t>Aims: to initiate change at the policy level that impacts on people’s physical, social and economic environment </a:t>
            </a:r>
          </a:p>
          <a:p>
            <a:r>
              <a:rPr lang="en-GB" dirty="0"/>
              <a:t>Recognises that, ‘to make the healthy choice the easier choice’ requires changes in cost, availability or accessibility.  </a:t>
            </a:r>
          </a:p>
          <a:p>
            <a:r>
              <a:rPr lang="en-GB" dirty="0"/>
              <a:t>As regards nutrition, for instance, studies have shown that healthy diets (low fat and including fruit, vegetables and high-fibre foods) are more expensive than typical diets of low-income families</a:t>
            </a:r>
          </a:p>
          <a:p>
            <a:r>
              <a:rPr lang="en-GB" dirty="0"/>
              <a:t>Often a top-down approach that, whilst perhaps involving consultation, requires high-level commitment (but requires public support).   </a:t>
            </a:r>
          </a:p>
          <a:p>
            <a:r>
              <a:rPr lang="en-GB" dirty="0"/>
              <a:t>For a practitioner, this would require very specialist skills, such as lobbying, policy planning, negotiation and implementation. </a:t>
            </a:r>
          </a:p>
        </p:txBody>
      </p:sp>
    </p:spTree>
    <p:extLst>
      <p:ext uri="{BB962C8B-B14F-4D97-AF65-F5344CB8AC3E}">
        <p14:creationId xmlns:p14="http://schemas.microsoft.com/office/powerpoint/2010/main" val="1612719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2B8109FC-E74F-4A0E-9BFF-CC1EB0FD994E}"/>
              </a:ext>
            </a:extLst>
          </p:cNvPr>
          <p:cNvGraphicFramePr>
            <a:graphicFrameLocks noGrp="1"/>
          </p:cNvGraphicFramePr>
          <p:nvPr>
            <p:ph sz="quarter" idx="1"/>
            <p:extLst>
              <p:ext uri="{D42A27DB-BD31-4B8C-83A1-F6EECF244321}">
                <p14:modId xmlns:p14="http://schemas.microsoft.com/office/powerpoint/2010/main" val="1957349906"/>
              </p:ext>
            </p:extLst>
          </p:nvPr>
        </p:nvGraphicFramePr>
        <p:xfrm>
          <a:off x="107504" y="1"/>
          <a:ext cx="9036497" cy="6977514"/>
        </p:xfrm>
        <a:graphic>
          <a:graphicData uri="http://schemas.openxmlformats.org/drawingml/2006/table">
            <a:tbl>
              <a:tblPr firstRow="1" bandRow="1">
                <a:tableStyleId>{5940675A-B579-460E-94D1-54222C63F5DA}</a:tableStyleId>
              </a:tblPr>
              <a:tblGrid>
                <a:gridCol w="1703602">
                  <a:extLst>
                    <a:ext uri="{9D8B030D-6E8A-4147-A177-3AD203B41FA5}">
                      <a16:colId xmlns:a16="http://schemas.microsoft.com/office/drawing/2014/main" val="3737320894"/>
                    </a:ext>
                  </a:extLst>
                </a:gridCol>
                <a:gridCol w="2497844">
                  <a:extLst>
                    <a:ext uri="{9D8B030D-6E8A-4147-A177-3AD203B41FA5}">
                      <a16:colId xmlns:a16="http://schemas.microsoft.com/office/drawing/2014/main" val="2723221058"/>
                    </a:ext>
                  </a:extLst>
                </a:gridCol>
                <a:gridCol w="2575926">
                  <a:extLst>
                    <a:ext uri="{9D8B030D-6E8A-4147-A177-3AD203B41FA5}">
                      <a16:colId xmlns:a16="http://schemas.microsoft.com/office/drawing/2014/main" val="1511934519"/>
                    </a:ext>
                  </a:extLst>
                </a:gridCol>
                <a:gridCol w="2259125">
                  <a:extLst>
                    <a:ext uri="{9D8B030D-6E8A-4147-A177-3AD203B41FA5}">
                      <a16:colId xmlns:a16="http://schemas.microsoft.com/office/drawing/2014/main" val="1848161936"/>
                    </a:ext>
                  </a:extLst>
                </a:gridCol>
              </a:tblGrid>
              <a:tr h="650961">
                <a:tc>
                  <a:txBody>
                    <a:bodyPr/>
                    <a:lstStyle/>
                    <a:p>
                      <a:r>
                        <a:rPr lang="en-GB" b="1" dirty="0"/>
                        <a:t>Approach</a:t>
                      </a:r>
                    </a:p>
                  </a:txBody>
                  <a:tcPr/>
                </a:tc>
                <a:tc>
                  <a:txBody>
                    <a:bodyPr/>
                    <a:lstStyle/>
                    <a:p>
                      <a:r>
                        <a:rPr lang="en-GB" b="1" dirty="0"/>
                        <a:t>Aims</a:t>
                      </a:r>
                    </a:p>
                  </a:txBody>
                  <a:tcPr/>
                </a:tc>
                <a:tc>
                  <a:txBody>
                    <a:bodyPr/>
                    <a:lstStyle/>
                    <a:p>
                      <a:r>
                        <a:rPr lang="en-GB" b="1" dirty="0"/>
                        <a:t>Methods</a:t>
                      </a:r>
                    </a:p>
                  </a:txBody>
                  <a:tcPr/>
                </a:tc>
                <a:tc>
                  <a:txBody>
                    <a:bodyPr/>
                    <a:lstStyle/>
                    <a:p>
                      <a:r>
                        <a:rPr lang="en-GB" b="1" dirty="0"/>
                        <a:t>Worker/client relationship</a:t>
                      </a:r>
                    </a:p>
                  </a:txBody>
                  <a:tcPr/>
                </a:tc>
                <a:extLst>
                  <a:ext uri="{0D108BD9-81ED-4DB2-BD59-A6C34878D82A}">
                    <a16:rowId xmlns:a16="http://schemas.microsoft.com/office/drawing/2014/main" val="3802555166"/>
                  </a:ext>
                </a:extLst>
              </a:tr>
              <a:tr h="932875">
                <a:tc>
                  <a:txBody>
                    <a:bodyPr/>
                    <a:lstStyle/>
                    <a:p>
                      <a:r>
                        <a:rPr lang="en-GB" b="1" dirty="0"/>
                        <a:t>Medical</a:t>
                      </a:r>
                    </a:p>
                  </a:txBody>
                  <a:tcPr/>
                </a:tc>
                <a:tc>
                  <a:txBody>
                    <a:bodyPr/>
                    <a:lstStyle/>
                    <a:p>
                      <a:r>
                        <a:rPr lang="en-GB" dirty="0"/>
                        <a:t>To identify those at risk from disease</a:t>
                      </a:r>
                    </a:p>
                  </a:txBody>
                  <a:tcPr/>
                </a:tc>
                <a:tc>
                  <a:txBody>
                    <a:bodyPr/>
                    <a:lstStyle/>
                    <a:p>
                      <a:r>
                        <a:rPr lang="en-GB" dirty="0"/>
                        <a:t>Primary health care consultant.  E.g. measurement of BMI</a:t>
                      </a:r>
                    </a:p>
                  </a:txBody>
                  <a:tcPr/>
                </a:tc>
                <a:tc>
                  <a:txBody>
                    <a:bodyPr/>
                    <a:lstStyle/>
                    <a:p>
                      <a:r>
                        <a:rPr lang="en-GB" dirty="0"/>
                        <a:t>Expert-led; passive/conforming client</a:t>
                      </a:r>
                    </a:p>
                  </a:txBody>
                  <a:tcPr/>
                </a:tc>
                <a:extLst>
                  <a:ext uri="{0D108BD9-81ED-4DB2-BD59-A6C34878D82A}">
                    <a16:rowId xmlns:a16="http://schemas.microsoft.com/office/drawing/2014/main" val="1175269744"/>
                  </a:ext>
                </a:extLst>
              </a:tr>
              <a:tr h="1487911">
                <a:tc>
                  <a:txBody>
                    <a:bodyPr/>
                    <a:lstStyle/>
                    <a:p>
                      <a:r>
                        <a:rPr lang="en-GB" b="1" dirty="0"/>
                        <a:t>Behaviour change</a:t>
                      </a:r>
                    </a:p>
                  </a:txBody>
                  <a:tcPr/>
                </a:tc>
                <a:tc>
                  <a:txBody>
                    <a:bodyPr/>
                    <a:lstStyle/>
                    <a:p>
                      <a:r>
                        <a:rPr lang="en-GB" dirty="0"/>
                        <a:t>To encourage individuals to take responsibility for their own health/choose healthier lifestyles</a:t>
                      </a:r>
                    </a:p>
                  </a:txBody>
                  <a:tcPr/>
                </a:tc>
                <a:tc>
                  <a:txBody>
                    <a:bodyPr/>
                    <a:lstStyle/>
                    <a:p>
                      <a:r>
                        <a:rPr lang="en-GB" dirty="0"/>
                        <a:t>Persuasion through one-to-one advice; information, mass campaigns.  E.g. ‘Look after your heart’ dietary message</a:t>
                      </a:r>
                    </a:p>
                  </a:txBody>
                  <a:tcPr/>
                </a:tc>
                <a:tc>
                  <a:txBody>
                    <a:bodyPr/>
                    <a:lstStyle/>
                    <a:p>
                      <a:r>
                        <a:rPr lang="en-GB" dirty="0"/>
                        <a:t>Expert-led; dependent client; victim-blaming ideology</a:t>
                      </a:r>
                    </a:p>
                  </a:txBody>
                  <a:tcPr/>
                </a:tc>
                <a:extLst>
                  <a:ext uri="{0D108BD9-81ED-4DB2-BD59-A6C34878D82A}">
                    <a16:rowId xmlns:a16="http://schemas.microsoft.com/office/drawing/2014/main" val="2101388851"/>
                  </a:ext>
                </a:extLst>
              </a:tr>
              <a:tr h="1487911">
                <a:tc>
                  <a:txBody>
                    <a:bodyPr/>
                    <a:lstStyle/>
                    <a:p>
                      <a:r>
                        <a:rPr lang="en-GB" b="1" dirty="0"/>
                        <a:t>Educational</a:t>
                      </a:r>
                      <a:r>
                        <a:rPr lang="en-GB" dirty="0"/>
                        <a:t> </a:t>
                      </a:r>
                    </a:p>
                  </a:txBody>
                  <a:tcPr/>
                </a:tc>
                <a:tc>
                  <a:txBody>
                    <a:bodyPr/>
                    <a:lstStyle/>
                    <a:p>
                      <a:r>
                        <a:rPr lang="en-GB" dirty="0"/>
                        <a:t>To increase knowledge and skills about healthy lifestyles</a:t>
                      </a:r>
                    </a:p>
                  </a:txBody>
                  <a:tcPr/>
                </a:tc>
                <a:tc>
                  <a:txBody>
                    <a:bodyPr/>
                    <a:lstStyle/>
                    <a:p>
                      <a:r>
                        <a:rPr lang="en-GB" dirty="0"/>
                        <a:t>Information; exploration of attitudes through small-group work; development of skills.  E.g. women’s health group</a:t>
                      </a:r>
                    </a:p>
                  </a:txBody>
                  <a:tcPr/>
                </a:tc>
                <a:tc>
                  <a:txBody>
                    <a:bodyPr/>
                    <a:lstStyle/>
                    <a:p>
                      <a:r>
                        <a:rPr lang="en-GB" dirty="0"/>
                        <a:t>May be expert led; may also involve client in negotiation of issue for discussion</a:t>
                      </a:r>
                    </a:p>
                  </a:txBody>
                  <a:tcPr/>
                </a:tc>
                <a:extLst>
                  <a:ext uri="{0D108BD9-81ED-4DB2-BD59-A6C34878D82A}">
                    <a16:rowId xmlns:a16="http://schemas.microsoft.com/office/drawing/2014/main" val="1258494913"/>
                  </a:ext>
                </a:extLst>
              </a:tr>
              <a:tr h="1208928">
                <a:tc>
                  <a:txBody>
                    <a:bodyPr/>
                    <a:lstStyle/>
                    <a:p>
                      <a:r>
                        <a:rPr lang="en-GB" b="1" dirty="0"/>
                        <a:t>Empowerment </a:t>
                      </a:r>
                    </a:p>
                  </a:txBody>
                  <a:tcPr/>
                </a:tc>
                <a:tc>
                  <a:txBody>
                    <a:bodyPr/>
                    <a:lstStyle/>
                    <a:p>
                      <a:r>
                        <a:rPr lang="en-GB" dirty="0"/>
                        <a:t>To work with clients or communities to meet their perceived needs</a:t>
                      </a:r>
                    </a:p>
                  </a:txBody>
                  <a:tcPr/>
                </a:tc>
                <a:tc>
                  <a:txBody>
                    <a:bodyPr/>
                    <a:lstStyle/>
                    <a:p>
                      <a:r>
                        <a:rPr lang="en-GB" dirty="0"/>
                        <a:t>Advocacy, negotiation, networking, facilitation.  E.g. food co-op, weight reduction group</a:t>
                      </a:r>
                    </a:p>
                  </a:txBody>
                  <a:tcPr/>
                </a:tc>
                <a:tc>
                  <a:txBody>
                    <a:bodyPr/>
                    <a:lstStyle/>
                    <a:p>
                      <a:r>
                        <a:rPr lang="en-GB" dirty="0"/>
                        <a:t>Health promoter is facilitator; client becomes empowered</a:t>
                      </a:r>
                    </a:p>
                  </a:txBody>
                  <a:tcPr/>
                </a:tc>
                <a:extLst>
                  <a:ext uri="{0D108BD9-81ED-4DB2-BD59-A6C34878D82A}">
                    <a16:rowId xmlns:a16="http://schemas.microsoft.com/office/drawing/2014/main" val="3278779799"/>
                  </a:ext>
                </a:extLst>
              </a:tr>
              <a:tr h="1208928">
                <a:tc>
                  <a:txBody>
                    <a:bodyPr/>
                    <a:lstStyle/>
                    <a:p>
                      <a:r>
                        <a:rPr lang="en-GB" b="1" dirty="0"/>
                        <a:t>Social change</a:t>
                      </a:r>
                    </a:p>
                  </a:txBody>
                  <a:tcPr/>
                </a:tc>
                <a:tc>
                  <a:txBody>
                    <a:bodyPr/>
                    <a:lstStyle/>
                    <a:p>
                      <a:r>
                        <a:rPr lang="en-GB" dirty="0"/>
                        <a:t>To address inequalities in health (social, ethnic, gender, geography)</a:t>
                      </a:r>
                    </a:p>
                  </a:txBody>
                  <a:tcPr/>
                </a:tc>
                <a:tc>
                  <a:txBody>
                    <a:bodyPr/>
                    <a:lstStyle/>
                    <a:p>
                      <a:r>
                        <a:rPr lang="en-GB" dirty="0"/>
                        <a:t>Development of organisational policy, public health legislation, e.g. smoking ban, fool labelling</a:t>
                      </a:r>
                    </a:p>
                  </a:txBody>
                  <a:tcPr/>
                </a:tc>
                <a:tc>
                  <a:txBody>
                    <a:bodyPr/>
                    <a:lstStyle/>
                    <a:p>
                      <a:r>
                        <a:rPr lang="en-GB" dirty="0"/>
                        <a:t>Top-down, involving social regulation</a:t>
                      </a:r>
                    </a:p>
                  </a:txBody>
                  <a:tcPr/>
                </a:tc>
                <a:extLst>
                  <a:ext uri="{0D108BD9-81ED-4DB2-BD59-A6C34878D82A}">
                    <a16:rowId xmlns:a16="http://schemas.microsoft.com/office/drawing/2014/main" val="2958300529"/>
                  </a:ext>
                </a:extLst>
              </a:tr>
            </a:tbl>
          </a:graphicData>
        </a:graphic>
      </p:graphicFrame>
    </p:spTree>
    <p:extLst>
      <p:ext uri="{BB962C8B-B14F-4D97-AF65-F5344CB8AC3E}">
        <p14:creationId xmlns:p14="http://schemas.microsoft.com/office/powerpoint/2010/main" val="33249926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hart, sunburst chart&#10;&#10;Description automatically generated">
            <a:extLst>
              <a:ext uri="{FF2B5EF4-FFF2-40B4-BE49-F238E27FC236}">
                <a16:creationId xmlns:a16="http://schemas.microsoft.com/office/drawing/2014/main" id="{59088987-273D-42C2-9342-AEC6F8D89CD5}"/>
              </a:ext>
            </a:extLst>
          </p:cNvPr>
          <p:cNvPicPr>
            <a:picLocks noGrp="1" noChangeAspect="1"/>
          </p:cNvPicPr>
          <p:nvPr>
            <p:ph sz="quarter" idx="1"/>
          </p:nvPr>
        </p:nvPicPr>
        <p:blipFill>
          <a:blip r:embed="rId3" cstate="print">
            <a:extLst>
              <a:ext uri="{28A0092B-C50C-407E-A947-70E740481C1C}">
                <a14:useLocalDpi xmlns:a14="http://schemas.microsoft.com/office/drawing/2010/main" val="0"/>
              </a:ext>
            </a:extLst>
          </a:blip>
          <a:stretch>
            <a:fillRect/>
          </a:stretch>
        </p:blipFill>
        <p:spPr>
          <a:xfrm>
            <a:off x="471632" y="404664"/>
            <a:ext cx="8328507" cy="5908143"/>
          </a:xfrm>
        </p:spPr>
      </p:pic>
    </p:spTree>
    <p:extLst>
      <p:ext uri="{BB962C8B-B14F-4D97-AF65-F5344CB8AC3E}">
        <p14:creationId xmlns:p14="http://schemas.microsoft.com/office/powerpoint/2010/main" val="17853112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3F53FD83-968F-4DBB-AFD4-E3E8DB4B4380}"/>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1043607" y="420341"/>
            <a:ext cx="6677267" cy="5888979"/>
          </a:xfrm>
        </p:spPr>
      </p:pic>
    </p:spTree>
    <p:extLst>
      <p:ext uri="{BB962C8B-B14F-4D97-AF65-F5344CB8AC3E}">
        <p14:creationId xmlns:p14="http://schemas.microsoft.com/office/powerpoint/2010/main" val="4200768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70931-1F92-4C3F-A2F5-ADB5F9748AFB}"/>
              </a:ext>
            </a:extLst>
          </p:cNvPr>
          <p:cNvSpPr>
            <a:spLocks noGrp="1"/>
          </p:cNvSpPr>
          <p:nvPr>
            <p:ph type="title"/>
          </p:nvPr>
        </p:nvSpPr>
        <p:spPr/>
        <p:txBody>
          <a:bodyPr/>
          <a:lstStyle/>
          <a:p>
            <a:r>
              <a:rPr lang="en-GB" dirty="0"/>
              <a:t>Models of health promotion</a:t>
            </a:r>
          </a:p>
        </p:txBody>
      </p:sp>
      <p:sp>
        <p:nvSpPr>
          <p:cNvPr id="3" name="Content Placeholder 2">
            <a:extLst>
              <a:ext uri="{FF2B5EF4-FFF2-40B4-BE49-F238E27FC236}">
                <a16:creationId xmlns:a16="http://schemas.microsoft.com/office/drawing/2014/main" id="{B60FDAD9-A585-409E-858E-2600A63673FB}"/>
              </a:ext>
            </a:extLst>
          </p:cNvPr>
          <p:cNvSpPr>
            <a:spLocks noGrp="1"/>
          </p:cNvSpPr>
          <p:nvPr>
            <p:ph sz="quarter" idx="1"/>
          </p:nvPr>
        </p:nvSpPr>
        <p:spPr/>
        <p:txBody>
          <a:bodyPr/>
          <a:lstStyle/>
          <a:p>
            <a:r>
              <a:rPr lang="en-GB" dirty="0" err="1"/>
              <a:t>Tannahill</a:t>
            </a:r>
            <a:r>
              <a:rPr lang="en-GB" dirty="0"/>
              <a:t> (1985; </a:t>
            </a:r>
            <a:r>
              <a:rPr lang="en-GB" dirty="0" err="1"/>
              <a:t>Downie</a:t>
            </a:r>
            <a:r>
              <a:rPr lang="en-GB" dirty="0"/>
              <a:t> et al., 1996)</a:t>
            </a:r>
          </a:p>
          <a:p>
            <a:r>
              <a:rPr lang="en-GB" dirty="0"/>
              <a:t>Beattie (1991) </a:t>
            </a:r>
          </a:p>
        </p:txBody>
      </p:sp>
    </p:spTree>
    <p:extLst>
      <p:ext uri="{BB962C8B-B14F-4D97-AF65-F5344CB8AC3E}">
        <p14:creationId xmlns:p14="http://schemas.microsoft.com/office/powerpoint/2010/main" val="1424993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82002-8616-4AD4-9AB9-C6E68AA81D6A}"/>
              </a:ext>
            </a:extLst>
          </p:cNvPr>
          <p:cNvSpPr>
            <a:spLocks noGrp="1"/>
          </p:cNvSpPr>
          <p:nvPr>
            <p:ph type="title"/>
          </p:nvPr>
        </p:nvSpPr>
        <p:spPr>
          <a:xfrm>
            <a:off x="179512" y="274638"/>
            <a:ext cx="8507288" cy="1059720"/>
          </a:xfrm>
        </p:spPr>
        <p:txBody>
          <a:bodyPr/>
          <a:lstStyle/>
          <a:p>
            <a:r>
              <a:rPr lang="en-GB" dirty="0" err="1"/>
              <a:t>Tannahill</a:t>
            </a:r>
            <a:r>
              <a:rPr lang="en-GB" dirty="0"/>
              <a:t> (1985; </a:t>
            </a:r>
            <a:r>
              <a:rPr lang="en-GB" dirty="0" err="1"/>
              <a:t>Downie</a:t>
            </a:r>
            <a:r>
              <a:rPr lang="en-GB" dirty="0"/>
              <a:t> et al., 1996)</a:t>
            </a:r>
          </a:p>
        </p:txBody>
      </p:sp>
      <p:graphicFrame>
        <p:nvGraphicFramePr>
          <p:cNvPr id="4" name="Content Placeholder 7">
            <a:extLst>
              <a:ext uri="{FF2B5EF4-FFF2-40B4-BE49-F238E27FC236}">
                <a16:creationId xmlns:a16="http://schemas.microsoft.com/office/drawing/2014/main" id="{2DDFE802-CFEA-424C-9356-50B2814B35AD}"/>
              </a:ext>
            </a:extLst>
          </p:cNvPr>
          <p:cNvGraphicFramePr>
            <a:graphicFrameLocks noGrp="1"/>
          </p:cNvGraphicFramePr>
          <p:nvPr>
            <p:ph sz="quarter" idx="1"/>
            <p:extLst>
              <p:ext uri="{D42A27DB-BD31-4B8C-83A1-F6EECF244321}">
                <p14:modId xmlns:p14="http://schemas.microsoft.com/office/powerpoint/2010/main" val="2208639577"/>
              </p:ext>
            </p:extLst>
          </p:nvPr>
        </p:nvGraphicFramePr>
        <p:xfrm>
          <a:off x="683568" y="1703690"/>
          <a:ext cx="8352928" cy="4879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61224066-51E9-480D-8571-64C3930789BF}"/>
              </a:ext>
            </a:extLst>
          </p:cNvPr>
          <p:cNvSpPr txBox="1"/>
          <p:nvPr/>
        </p:nvSpPr>
        <p:spPr>
          <a:xfrm>
            <a:off x="3779915" y="3798332"/>
            <a:ext cx="504055" cy="369332"/>
          </a:xfrm>
          <a:prstGeom prst="rect">
            <a:avLst/>
          </a:prstGeom>
          <a:noFill/>
        </p:spPr>
        <p:txBody>
          <a:bodyPr wrap="square" rtlCol="0">
            <a:spAutoFit/>
          </a:bodyPr>
          <a:lstStyle/>
          <a:p>
            <a:r>
              <a:rPr lang="en-GB" dirty="0"/>
              <a:t>2</a:t>
            </a:r>
          </a:p>
        </p:txBody>
      </p:sp>
      <p:sp>
        <p:nvSpPr>
          <p:cNvPr id="6" name="TextBox 5">
            <a:extLst>
              <a:ext uri="{FF2B5EF4-FFF2-40B4-BE49-F238E27FC236}">
                <a16:creationId xmlns:a16="http://schemas.microsoft.com/office/drawing/2014/main" id="{11E44603-5095-40EB-8DE3-65BB16C85E43}"/>
              </a:ext>
            </a:extLst>
          </p:cNvPr>
          <p:cNvSpPr txBox="1"/>
          <p:nvPr/>
        </p:nvSpPr>
        <p:spPr>
          <a:xfrm>
            <a:off x="4860031" y="3798332"/>
            <a:ext cx="758471" cy="369332"/>
          </a:xfrm>
          <a:prstGeom prst="rect">
            <a:avLst/>
          </a:prstGeom>
          <a:noFill/>
        </p:spPr>
        <p:txBody>
          <a:bodyPr wrap="square" rtlCol="0">
            <a:spAutoFit/>
          </a:bodyPr>
          <a:lstStyle/>
          <a:p>
            <a:r>
              <a:rPr lang="en-GB" dirty="0"/>
              <a:t>3</a:t>
            </a:r>
          </a:p>
        </p:txBody>
      </p:sp>
      <p:sp>
        <p:nvSpPr>
          <p:cNvPr id="7" name="TextBox 6">
            <a:extLst>
              <a:ext uri="{FF2B5EF4-FFF2-40B4-BE49-F238E27FC236}">
                <a16:creationId xmlns:a16="http://schemas.microsoft.com/office/drawing/2014/main" id="{9D18D2CE-27A1-41A9-8AC4-6603B89D3884}"/>
              </a:ext>
            </a:extLst>
          </p:cNvPr>
          <p:cNvSpPr txBox="1"/>
          <p:nvPr/>
        </p:nvSpPr>
        <p:spPr>
          <a:xfrm>
            <a:off x="4425553" y="3429000"/>
            <a:ext cx="146447" cy="369332"/>
          </a:xfrm>
          <a:prstGeom prst="rect">
            <a:avLst/>
          </a:prstGeom>
          <a:noFill/>
        </p:spPr>
        <p:txBody>
          <a:bodyPr wrap="square" rtlCol="0">
            <a:spAutoFit/>
          </a:bodyPr>
          <a:lstStyle/>
          <a:p>
            <a:r>
              <a:rPr lang="en-GB" dirty="0"/>
              <a:t>4</a:t>
            </a:r>
          </a:p>
        </p:txBody>
      </p:sp>
      <p:sp>
        <p:nvSpPr>
          <p:cNvPr id="8" name="TextBox 7">
            <a:extLst>
              <a:ext uri="{FF2B5EF4-FFF2-40B4-BE49-F238E27FC236}">
                <a16:creationId xmlns:a16="http://schemas.microsoft.com/office/drawing/2014/main" id="{FC7BB974-D0FA-4AE9-A5D7-985064BA9AEC}"/>
              </a:ext>
            </a:extLst>
          </p:cNvPr>
          <p:cNvSpPr txBox="1"/>
          <p:nvPr/>
        </p:nvSpPr>
        <p:spPr>
          <a:xfrm flipH="1">
            <a:off x="4571999" y="2690336"/>
            <a:ext cx="45719" cy="369332"/>
          </a:xfrm>
          <a:prstGeom prst="rect">
            <a:avLst/>
          </a:prstGeom>
          <a:noFill/>
        </p:spPr>
        <p:txBody>
          <a:bodyPr wrap="square" rtlCol="0">
            <a:spAutoFit/>
          </a:bodyPr>
          <a:lstStyle/>
          <a:p>
            <a:r>
              <a:rPr lang="en-GB" dirty="0"/>
              <a:t>7</a:t>
            </a:r>
          </a:p>
        </p:txBody>
      </p:sp>
      <p:sp>
        <p:nvSpPr>
          <p:cNvPr id="9" name="TextBox 8">
            <a:extLst>
              <a:ext uri="{FF2B5EF4-FFF2-40B4-BE49-F238E27FC236}">
                <a16:creationId xmlns:a16="http://schemas.microsoft.com/office/drawing/2014/main" id="{2750313D-E844-4EBC-A890-F555044D3338}"/>
              </a:ext>
            </a:extLst>
          </p:cNvPr>
          <p:cNvSpPr txBox="1"/>
          <p:nvPr/>
        </p:nvSpPr>
        <p:spPr>
          <a:xfrm flipH="1">
            <a:off x="2483766" y="3428999"/>
            <a:ext cx="328444" cy="383875"/>
          </a:xfrm>
          <a:prstGeom prst="rect">
            <a:avLst/>
          </a:prstGeom>
          <a:noFill/>
        </p:spPr>
        <p:txBody>
          <a:bodyPr wrap="square" rtlCol="0">
            <a:spAutoFit/>
          </a:bodyPr>
          <a:lstStyle/>
          <a:p>
            <a:r>
              <a:rPr lang="en-GB" dirty="0"/>
              <a:t>5</a:t>
            </a:r>
          </a:p>
        </p:txBody>
      </p:sp>
      <p:sp>
        <p:nvSpPr>
          <p:cNvPr id="10" name="TextBox 9">
            <a:extLst>
              <a:ext uri="{FF2B5EF4-FFF2-40B4-BE49-F238E27FC236}">
                <a16:creationId xmlns:a16="http://schemas.microsoft.com/office/drawing/2014/main" id="{023BBFDF-C7E9-4C7F-87A3-A107DE0B46D7}"/>
              </a:ext>
            </a:extLst>
          </p:cNvPr>
          <p:cNvSpPr txBox="1"/>
          <p:nvPr/>
        </p:nvSpPr>
        <p:spPr>
          <a:xfrm>
            <a:off x="6012160" y="3617312"/>
            <a:ext cx="429618" cy="369332"/>
          </a:xfrm>
          <a:prstGeom prst="rect">
            <a:avLst/>
          </a:prstGeom>
          <a:noFill/>
        </p:spPr>
        <p:txBody>
          <a:bodyPr wrap="square" rtlCol="0">
            <a:spAutoFit/>
          </a:bodyPr>
          <a:lstStyle/>
          <a:p>
            <a:r>
              <a:rPr lang="en-GB" dirty="0"/>
              <a:t>6</a:t>
            </a:r>
          </a:p>
        </p:txBody>
      </p:sp>
      <p:sp>
        <p:nvSpPr>
          <p:cNvPr id="11" name="TextBox 10">
            <a:extLst>
              <a:ext uri="{FF2B5EF4-FFF2-40B4-BE49-F238E27FC236}">
                <a16:creationId xmlns:a16="http://schemas.microsoft.com/office/drawing/2014/main" id="{C15929FD-006E-4DFB-A92C-4D4B51C720D9}"/>
              </a:ext>
            </a:extLst>
          </p:cNvPr>
          <p:cNvSpPr txBox="1"/>
          <p:nvPr/>
        </p:nvSpPr>
        <p:spPr>
          <a:xfrm>
            <a:off x="4283970" y="4941168"/>
            <a:ext cx="434478" cy="369332"/>
          </a:xfrm>
          <a:prstGeom prst="rect">
            <a:avLst/>
          </a:prstGeom>
          <a:noFill/>
        </p:spPr>
        <p:txBody>
          <a:bodyPr wrap="square" rtlCol="0">
            <a:spAutoFit/>
          </a:bodyPr>
          <a:lstStyle/>
          <a:p>
            <a:r>
              <a:rPr lang="en-GB" dirty="0"/>
              <a:t>1</a:t>
            </a:r>
          </a:p>
        </p:txBody>
      </p:sp>
    </p:spTree>
    <p:extLst>
      <p:ext uri="{BB962C8B-B14F-4D97-AF65-F5344CB8AC3E}">
        <p14:creationId xmlns:p14="http://schemas.microsoft.com/office/powerpoint/2010/main" val="1296022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DB56A-9762-43AC-B191-F4E47FB1D93D}"/>
              </a:ext>
            </a:extLst>
          </p:cNvPr>
          <p:cNvSpPr>
            <a:spLocks noGrp="1"/>
          </p:cNvSpPr>
          <p:nvPr>
            <p:ph type="title"/>
          </p:nvPr>
        </p:nvSpPr>
        <p:spPr>
          <a:xfrm>
            <a:off x="323528" y="274638"/>
            <a:ext cx="8363272" cy="1143000"/>
          </a:xfrm>
        </p:spPr>
        <p:txBody>
          <a:bodyPr/>
          <a:lstStyle/>
          <a:p>
            <a:r>
              <a:rPr lang="en-GB" dirty="0"/>
              <a:t>How the model works</a:t>
            </a:r>
          </a:p>
        </p:txBody>
      </p:sp>
      <p:sp>
        <p:nvSpPr>
          <p:cNvPr id="3" name="Content Placeholder 2">
            <a:extLst>
              <a:ext uri="{FF2B5EF4-FFF2-40B4-BE49-F238E27FC236}">
                <a16:creationId xmlns:a16="http://schemas.microsoft.com/office/drawing/2014/main" id="{91CF05E7-B713-4342-9667-A30382EF8FBF}"/>
              </a:ext>
            </a:extLst>
          </p:cNvPr>
          <p:cNvSpPr>
            <a:spLocks noGrp="1"/>
          </p:cNvSpPr>
          <p:nvPr>
            <p:ph sz="quarter" idx="1"/>
          </p:nvPr>
        </p:nvSpPr>
        <p:spPr>
          <a:xfrm>
            <a:off x="107504" y="1447800"/>
            <a:ext cx="8579296" cy="5135562"/>
          </a:xfrm>
        </p:spPr>
        <p:txBody>
          <a:bodyPr>
            <a:normAutofit lnSpcReduction="10000"/>
          </a:bodyPr>
          <a:lstStyle/>
          <a:p>
            <a:pPr marL="514350" indent="-514350">
              <a:buFont typeface="+mj-lt"/>
              <a:buAutoNum type="arabicPeriod"/>
            </a:pPr>
            <a:r>
              <a:rPr lang="en-GB" dirty="0"/>
              <a:t>Preventive services, e.g. immunisation, cervical screening, hypertension case finding, developmental surveillance, use of nicotine chewing gum</a:t>
            </a:r>
          </a:p>
          <a:p>
            <a:pPr marL="514350" indent="-514350">
              <a:buFont typeface="+mj-lt"/>
              <a:buAutoNum type="arabicPeriod"/>
            </a:pPr>
            <a:r>
              <a:rPr lang="en-GB" dirty="0"/>
              <a:t>Preventive health education, e.g. smoking cessation advice/information</a:t>
            </a:r>
          </a:p>
          <a:p>
            <a:pPr marL="514350" indent="-514350">
              <a:buFont typeface="+mj-lt"/>
              <a:buAutoNum type="arabicPeriod"/>
            </a:pPr>
            <a:r>
              <a:rPr lang="en-GB" dirty="0"/>
              <a:t>Preventive health protection, e.g. fluoridation of water</a:t>
            </a:r>
          </a:p>
          <a:p>
            <a:pPr marL="514350" indent="-514350">
              <a:buFont typeface="+mj-lt"/>
              <a:buAutoNum type="arabicPeriod"/>
            </a:pPr>
            <a:r>
              <a:rPr lang="en-GB" dirty="0"/>
              <a:t>Health education for preventive health protection, e.g. lobbying for seat-belt legislation</a:t>
            </a:r>
          </a:p>
          <a:p>
            <a:pPr marL="514350" indent="-514350">
              <a:buFont typeface="+mj-lt"/>
              <a:buAutoNum type="arabicPeriod"/>
            </a:pPr>
            <a:r>
              <a:rPr lang="en-GB" dirty="0"/>
              <a:t>Positive health education, e.g. </a:t>
            </a:r>
            <a:r>
              <a:rPr lang="en-GB" dirty="0" err="1"/>
              <a:t>lifeskills</a:t>
            </a:r>
            <a:r>
              <a:rPr lang="en-GB" dirty="0"/>
              <a:t> work with young people</a:t>
            </a:r>
          </a:p>
          <a:p>
            <a:pPr marL="514350" indent="-514350">
              <a:buFont typeface="+mj-lt"/>
              <a:buAutoNum type="arabicPeriod"/>
            </a:pPr>
            <a:r>
              <a:rPr lang="en-GB" dirty="0"/>
              <a:t>Positive health protection, e.g. workplace nutrition policy</a:t>
            </a:r>
          </a:p>
          <a:p>
            <a:pPr marL="514350" indent="-514350">
              <a:buFont typeface="+mj-lt"/>
              <a:buAutoNum type="arabicPeriod"/>
            </a:pPr>
            <a:r>
              <a:rPr lang="en-GB" dirty="0"/>
              <a:t>Health education aimed at positive health protection, e.g. lobbying for a sugar tax</a:t>
            </a:r>
          </a:p>
          <a:p>
            <a:pPr marL="514350" indent="-514350">
              <a:buFont typeface="+mj-lt"/>
              <a:buAutoNum type="arabicPeriod"/>
            </a:pPr>
            <a:endParaRPr lang="en-GB" dirty="0"/>
          </a:p>
        </p:txBody>
      </p:sp>
    </p:spTree>
    <p:extLst>
      <p:ext uri="{BB962C8B-B14F-4D97-AF65-F5344CB8AC3E}">
        <p14:creationId xmlns:p14="http://schemas.microsoft.com/office/powerpoint/2010/main" val="4471969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34FA-9AF5-4B66-8234-0D17C45FC7D6}"/>
              </a:ext>
            </a:extLst>
          </p:cNvPr>
          <p:cNvSpPr>
            <a:spLocks noGrp="1"/>
          </p:cNvSpPr>
          <p:nvPr>
            <p:ph type="title"/>
          </p:nvPr>
        </p:nvSpPr>
        <p:spPr>
          <a:xfrm>
            <a:off x="0" y="274638"/>
            <a:ext cx="8686800" cy="850106"/>
          </a:xfrm>
        </p:spPr>
        <p:txBody>
          <a:bodyPr/>
          <a:lstStyle/>
          <a:p>
            <a:r>
              <a:rPr lang="en-GB" dirty="0"/>
              <a:t>The reception</a:t>
            </a:r>
          </a:p>
        </p:txBody>
      </p:sp>
      <p:sp>
        <p:nvSpPr>
          <p:cNvPr id="3" name="Content Placeholder 2">
            <a:extLst>
              <a:ext uri="{FF2B5EF4-FFF2-40B4-BE49-F238E27FC236}">
                <a16:creationId xmlns:a16="http://schemas.microsoft.com/office/drawing/2014/main" id="{3C127AE3-4871-44A9-8383-E43180D86DFF}"/>
              </a:ext>
            </a:extLst>
          </p:cNvPr>
          <p:cNvSpPr>
            <a:spLocks noGrp="1"/>
          </p:cNvSpPr>
          <p:nvPr>
            <p:ph sz="quarter" idx="1"/>
          </p:nvPr>
        </p:nvSpPr>
        <p:spPr>
          <a:xfrm>
            <a:off x="323528" y="1124744"/>
            <a:ext cx="8363272" cy="4895056"/>
          </a:xfrm>
        </p:spPr>
        <p:txBody>
          <a:bodyPr>
            <a:normAutofit fontScale="92500" lnSpcReduction="20000"/>
          </a:bodyPr>
          <a:lstStyle/>
          <a:p>
            <a:pPr marL="566928" indent="-457200">
              <a:defRPr/>
            </a:pPr>
            <a:endParaRPr lang="en-GB" altLang="en-US" dirty="0"/>
          </a:p>
          <a:p>
            <a:pPr marL="566928" indent="-457200">
              <a:defRPr/>
            </a:pPr>
            <a:r>
              <a:rPr lang="en-GB" altLang="en-US" dirty="0"/>
              <a:t>Three overlapping spheres of activity, health education, health protection and health prevention.</a:t>
            </a:r>
          </a:p>
          <a:p>
            <a:pPr marL="566928" indent="-457200">
              <a:defRPr/>
            </a:pPr>
            <a:r>
              <a:rPr lang="en-GB" altLang="en-US" dirty="0"/>
              <a:t>The model has been widely cited/adopted in both educational and practice spheres and has been used in undergraduate and postgraduate teaching.</a:t>
            </a:r>
          </a:p>
          <a:p>
            <a:pPr marL="566928" indent="-457200">
              <a:defRPr/>
            </a:pPr>
            <a:r>
              <a:rPr lang="en-GB" altLang="en-US" dirty="0"/>
              <a:t>Particular strengths identified have been the ways in which different spheres relate to each other.</a:t>
            </a:r>
          </a:p>
          <a:p>
            <a:endParaRPr lang="en-GB" dirty="0"/>
          </a:p>
          <a:p>
            <a:endParaRPr lang="en-GB" dirty="0"/>
          </a:p>
          <a:p>
            <a:endParaRPr lang="en-GB" dirty="0"/>
          </a:p>
          <a:p>
            <a:endParaRPr lang="en-GB" dirty="0"/>
          </a:p>
          <a:p>
            <a:pPr marL="0" indent="0">
              <a:buNone/>
            </a:pPr>
            <a:r>
              <a:rPr lang="en-GB" dirty="0"/>
              <a:t>(See </a:t>
            </a:r>
            <a:r>
              <a:rPr lang="en-GB" dirty="0" err="1"/>
              <a:t>Tannahill</a:t>
            </a:r>
            <a:r>
              <a:rPr lang="en-GB" dirty="0"/>
              <a:t> 1985; 2008)</a:t>
            </a:r>
          </a:p>
        </p:txBody>
      </p:sp>
    </p:spTree>
    <p:extLst>
      <p:ext uri="{BB962C8B-B14F-4D97-AF65-F5344CB8AC3E}">
        <p14:creationId xmlns:p14="http://schemas.microsoft.com/office/powerpoint/2010/main" val="3004472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1AF38-CAEE-40C1-9AF9-2A16D6EF1DCB}"/>
              </a:ext>
            </a:extLst>
          </p:cNvPr>
          <p:cNvSpPr>
            <a:spLocks noGrp="1"/>
          </p:cNvSpPr>
          <p:nvPr>
            <p:ph type="title"/>
          </p:nvPr>
        </p:nvSpPr>
        <p:spPr>
          <a:xfrm>
            <a:off x="467544" y="274638"/>
            <a:ext cx="8219256" cy="778098"/>
          </a:xfrm>
        </p:spPr>
        <p:txBody>
          <a:bodyPr/>
          <a:lstStyle/>
          <a:p>
            <a:r>
              <a:rPr lang="en-GB" dirty="0"/>
              <a:t>Beattie (1991)</a:t>
            </a:r>
          </a:p>
        </p:txBody>
      </p:sp>
      <p:pic>
        <p:nvPicPr>
          <p:cNvPr id="4" name="Content Placeholder 3">
            <a:extLst>
              <a:ext uri="{FF2B5EF4-FFF2-40B4-BE49-F238E27FC236}">
                <a16:creationId xmlns:a16="http://schemas.microsoft.com/office/drawing/2014/main" id="{CCF8AA1B-272D-4F72-9A5E-B622284A2A52}"/>
              </a:ext>
            </a:extLst>
          </p:cNvPr>
          <p:cNvPicPr>
            <a:picLocks noGrp="1" noChangeAspect="1"/>
          </p:cNvPicPr>
          <p:nvPr>
            <p:ph sz="quarter" idx="1"/>
          </p:nvPr>
        </p:nvPicPr>
        <p:blipFill>
          <a:blip r:embed="rId3"/>
          <a:stretch>
            <a:fillRect/>
          </a:stretch>
        </p:blipFill>
        <p:spPr>
          <a:xfrm>
            <a:off x="236712" y="1032425"/>
            <a:ext cx="8219256" cy="5637202"/>
          </a:xfrm>
          <a:prstGeom prst="rect">
            <a:avLst/>
          </a:prstGeom>
        </p:spPr>
      </p:pic>
    </p:spTree>
    <p:extLst>
      <p:ext uri="{BB962C8B-B14F-4D97-AF65-F5344CB8AC3E}">
        <p14:creationId xmlns:p14="http://schemas.microsoft.com/office/powerpoint/2010/main" val="40265530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995E21-E435-4EB9-B185-A75FC01F14D5}"/>
              </a:ext>
            </a:extLst>
          </p:cNvPr>
          <p:cNvSpPr>
            <a:spLocks noGrp="1"/>
          </p:cNvSpPr>
          <p:nvPr>
            <p:ph sz="quarter" idx="1"/>
          </p:nvPr>
        </p:nvSpPr>
        <p:spPr>
          <a:xfrm>
            <a:off x="0" y="188640"/>
            <a:ext cx="9144000" cy="6408712"/>
          </a:xfrm>
        </p:spPr>
        <p:txBody>
          <a:bodyPr>
            <a:normAutofit lnSpcReduction="10000"/>
          </a:bodyPr>
          <a:lstStyle/>
          <a:p>
            <a:pPr marL="0" indent="0">
              <a:buNone/>
            </a:pPr>
            <a:r>
              <a:rPr lang="en-GB" sz="3000" b="1" dirty="0"/>
              <a:t>	</a:t>
            </a:r>
            <a:r>
              <a:rPr lang="en-GB" sz="4000" dirty="0">
                <a:latin typeface="+mj-lt"/>
              </a:rPr>
              <a:t>How the model works: four 	‘paradigms’ for health promotion:</a:t>
            </a:r>
          </a:p>
          <a:p>
            <a:r>
              <a:rPr lang="en-GB" sz="2800" b="1" dirty="0"/>
              <a:t>Health persuasion</a:t>
            </a:r>
            <a:r>
              <a:rPr lang="en-GB" sz="2800" dirty="0"/>
              <a:t>: </a:t>
            </a:r>
          </a:p>
          <a:p>
            <a:pPr lvl="1"/>
            <a:r>
              <a:rPr lang="en-GB" sz="2800" dirty="0"/>
              <a:t>To persuade/encourage people to adopt healthier lifestyles</a:t>
            </a:r>
          </a:p>
          <a:p>
            <a:pPr lvl="1"/>
            <a:r>
              <a:rPr lang="en-GB" sz="2800" dirty="0"/>
              <a:t>Practitioner = role of expert/prescriber</a:t>
            </a:r>
          </a:p>
          <a:p>
            <a:pPr lvl="1"/>
            <a:r>
              <a:rPr lang="en-GB" sz="2800" dirty="0"/>
              <a:t>Conservative political ideology</a:t>
            </a:r>
          </a:p>
          <a:p>
            <a:pPr lvl="1"/>
            <a:r>
              <a:rPr lang="en-GB" sz="2800" dirty="0"/>
              <a:t>Activities, e.g. advice, information</a:t>
            </a:r>
          </a:p>
          <a:p>
            <a:r>
              <a:rPr lang="en-GB" sz="2800" b="1" dirty="0"/>
              <a:t>Legislative action</a:t>
            </a:r>
          </a:p>
          <a:p>
            <a:pPr lvl="1"/>
            <a:r>
              <a:rPr lang="en-GB" sz="2800" dirty="0"/>
              <a:t>To protect the population by making healthier choices more available</a:t>
            </a:r>
          </a:p>
          <a:p>
            <a:pPr lvl="1"/>
            <a:r>
              <a:rPr lang="en-GB" sz="2800" dirty="0"/>
              <a:t>Practitioner = role  of ‘custodian’, knowing what will improve the nation’s health</a:t>
            </a:r>
          </a:p>
          <a:p>
            <a:pPr lvl="1"/>
            <a:r>
              <a:rPr lang="en-GB" sz="2800" dirty="0"/>
              <a:t>Reformist political ideology</a:t>
            </a:r>
          </a:p>
          <a:p>
            <a:pPr lvl="1"/>
            <a:r>
              <a:rPr lang="en-GB" sz="2800" dirty="0"/>
              <a:t>Activities, e.g. policy work, lobbying</a:t>
            </a:r>
          </a:p>
        </p:txBody>
      </p:sp>
    </p:spTree>
    <p:extLst>
      <p:ext uri="{BB962C8B-B14F-4D97-AF65-F5344CB8AC3E}">
        <p14:creationId xmlns:p14="http://schemas.microsoft.com/office/powerpoint/2010/main" val="25813965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642221-F5B3-4F2D-AE64-8259FAB2AC49}"/>
              </a:ext>
            </a:extLst>
          </p:cNvPr>
          <p:cNvSpPr>
            <a:spLocks noGrp="1"/>
          </p:cNvSpPr>
          <p:nvPr>
            <p:ph sz="quarter" idx="1"/>
          </p:nvPr>
        </p:nvSpPr>
        <p:spPr>
          <a:xfrm>
            <a:off x="179512" y="476672"/>
            <a:ext cx="8712968" cy="6192688"/>
          </a:xfrm>
        </p:spPr>
        <p:txBody>
          <a:bodyPr/>
          <a:lstStyle/>
          <a:p>
            <a:r>
              <a:rPr lang="en-GB" b="1" dirty="0"/>
              <a:t>Personal counselling</a:t>
            </a:r>
          </a:p>
          <a:p>
            <a:pPr lvl="1"/>
            <a:r>
              <a:rPr lang="en-GB" dirty="0"/>
              <a:t>To empower individuals to have the skills/confidence to take more control over their health</a:t>
            </a:r>
          </a:p>
          <a:p>
            <a:pPr lvl="1"/>
            <a:r>
              <a:rPr lang="en-GB" dirty="0"/>
              <a:t>Practitioner = role of ‘counsellor’, working with people’s self-defined needs</a:t>
            </a:r>
          </a:p>
          <a:p>
            <a:pPr lvl="1"/>
            <a:r>
              <a:rPr lang="en-GB" dirty="0"/>
              <a:t>Libertarian/humanist political ideology</a:t>
            </a:r>
          </a:p>
          <a:p>
            <a:pPr lvl="1"/>
            <a:r>
              <a:rPr lang="en-GB" dirty="0"/>
              <a:t>Activities, e.g. counselling/education</a:t>
            </a:r>
          </a:p>
          <a:p>
            <a:r>
              <a:rPr lang="en-GB" b="1" dirty="0"/>
              <a:t>Community Development</a:t>
            </a:r>
          </a:p>
          <a:p>
            <a:pPr lvl="1"/>
            <a:r>
              <a:rPr lang="en-GB" dirty="0"/>
              <a:t>To enfranchise/emancipate groups/communities so they recognise what they have in common/how social factors affect their lives</a:t>
            </a:r>
          </a:p>
          <a:p>
            <a:pPr lvl="1"/>
            <a:r>
              <a:rPr lang="en-GB" dirty="0"/>
              <a:t>Practitioner = role of advocate</a:t>
            </a:r>
          </a:p>
          <a:p>
            <a:pPr lvl="1"/>
            <a:r>
              <a:rPr lang="en-GB" dirty="0"/>
              <a:t>Radical political ideology</a:t>
            </a:r>
          </a:p>
          <a:p>
            <a:pPr lvl="1"/>
            <a:r>
              <a:rPr lang="en-GB" dirty="0"/>
              <a:t>Activities, e.g. community development/action</a:t>
            </a:r>
          </a:p>
          <a:p>
            <a:endParaRPr lang="en-GB" dirty="0"/>
          </a:p>
        </p:txBody>
      </p:sp>
    </p:spTree>
    <p:extLst>
      <p:ext uri="{BB962C8B-B14F-4D97-AF65-F5344CB8AC3E}">
        <p14:creationId xmlns:p14="http://schemas.microsoft.com/office/powerpoint/2010/main" val="1215699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E5226-E746-4205-9C92-A49339513BB1}"/>
              </a:ext>
            </a:extLst>
          </p:cNvPr>
          <p:cNvSpPr>
            <a:spLocks noGrp="1"/>
          </p:cNvSpPr>
          <p:nvPr>
            <p:ph type="title"/>
          </p:nvPr>
        </p:nvSpPr>
        <p:spPr>
          <a:xfrm>
            <a:off x="395536" y="274638"/>
            <a:ext cx="8291264" cy="1143000"/>
          </a:xfrm>
        </p:spPr>
        <p:txBody>
          <a:bodyPr>
            <a:normAutofit fontScale="90000"/>
          </a:bodyPr>
          <a:lstStyle/>
          <a:p>
            <a:r>
              <a:rPr lang="en-GB" dirty="0"/>
              <a:t>A health promotion planning framework (Scriven, 2017)</a:t>
            </a:r>
          </a:p>
        </p:txBody>
      </p:sp>
      <p:pic>
        <p:nvPicPr>
          <p:cNvPr id="5" name="Content Placeholder 4" descr="Timeline&#10;&#10;Description automatically generated">
            <a:extLst>
              <a:ext uri="{FF2B5EF4-FFF2-40B4-BE49-F238E27FC236}">
                <a16:creationId xmlns:a16="http://schemas.microsoft.com/office/drawing/2014/main" id="{6FB8F8C7-1A77-4880-A7DA-4F8FDCCB3160}"/>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1043608" y="1417638"/>
            <a:ext cx="7043282" cy="5275661"/>
          </a:xfrm>
        </p:spPr>
      </p:pic>
    </p:spTree>
    <p:extLst>
      <p:ext uri="{BB962C8B-B14F-4D97-AF65-F5344CB8AC3E}">
        <p14:creationId xmlns:p14="http://schemas.microsoft.com/office/powerpoint/2010/main" val="5579292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C3469-0313-4A00-814B-9D019FF8E4A1}"/>
              </a:ext>
            </a:extLst>
          </p:cNvPr>
          <p:cNvSpPr>
            <a:spLocks noGrp="1"/>
          </p:cNvSpPr>
          <p:nvPr>
            <p:ph type="title"/>
          </p:nvPr>
        </p:nvSpPr>
        <p:spPr>
          <a:xfrm>
            <a:off x="179512" y="274638"/>
            <a:ext cx="8507288" cy="490066"/>
          </a:xfrm>
        </p:spPr>
        <p:txBody>
          <a:bodyPr>
            <a:normAutofit fontScale="90000"/>
          </a:bodyPr>
          <a:lstStyle/>
          <a:p>
            <a:r>
              <a:rPr lang="en-GB" dirty="0"/>
              <a:t>The framework</a:t>
            </a:r>
          </a:p>
        </p:txBody>
      </p:sp>
      <p:sp>
        <p:nvSpPr>
          <p:cNvPr id="3" name="Content Placeholder 2">
            <a:extLst>
              <a:ext uri="{FF2B5EF4-FFF2-40B4-BE49-F238E27FC236}">
                <a16:creationId xmlns:a16="http://schemas.microsoft.com/office/drawing/2014/main" id="{3A88E920-1001-498F-BEA0-660F1DC79193}"/>
              </a:ext>
            </a:extLst>
          </p:cNvPr>
          <p:cNvSpPr>
            <a:spLocks noGrp="1"/>
          </p:cNvSpPr>
          <p:nvPr>
            <p:ph sz="quarter" idx="1"/>
          </p:nvPr>
        </p:nvSpPr>
        <p:spPr>
          <a:xfrm>
            <a:off x="0" y="908720"/>
            <a:ext cx="9144000" cy="6264696"/>
          </a:xfrm>
        </p:spPr>
        <p:txBody>
          <a:bodyPr>
            <a:normAutofit/>
          </a:bodyPr>
          <a:lstStyle/>
          <a:p>
            <a:pPr marL="514350" indent="-514350">
              <a:buFont typeface="+mj-lt"/>
              <a:buAutoNum type="arabicPeriod"/>
            </a:pPr>
            <a:r>
              <a:rPr lang="en-GB" b="1" dirty="0"/>
              <a:t>Identify needs and priorities</a:t>
            </a:r>
            <a:r>
              <a:rPr lang="en-GB" dirty="0"/>
              <a:t>: </a:t>
            </a:r>
          </a:p>
          <a:p>
            <a:pPr marL="594360" lvl="2" indent="0">
              <a:buNone/>
            </a:pPr>
            <a:r>
              <a:rPr lang="en-GB" dirty="0"/>
              <a:t>How would do you determine what health promotion needs there are? What would you base your judgement on?  Who would have identified the need?  You would need to have a clear view of which needs you would be responding to and why.  </a:t>
            </a:r>
          </a:p>
          <a:p>
            <a:pPr marL="514350" indent="-514350">
              <a:buFont typeface="+mj-lt"/>
              <a:buAutoNum type="arabicPeriod"/>
            </a:pPr>
            <a:r>
              <a:rPr lang="en-GB" b="1" dirty="0"/>
              <a:t>Set aim and objectives: </a:t>
            </a:r>
          </a:p>
          <a:p>
            <a:pPr marL="594360" lvl="2" indent="0">
              <a:buNone/>
            </a:pPr>
            <a:r>
              <a:rPr lang="en-GB" dirty="0"/>
              <a:t>What would you seek to gain by your health promoting intervention (the health-fair stand)?  E.g. If you were producing a leaflet explaining the benefits of complying with government dietary guidelines, what would be the ultimate aim of this? </a:t>
            </a:r>
          </a:p>
          <a:p>
            <a:pPr marL="514350" indent="-514350">
              <a:buFont typeface="+mj-lt"/>
              <a:buAutoNum type="arabicPeriod"/>
            </a:pPr>
            <a:r>
              <a:rPr lang="en-GB" b="1" dirty="0"/>
              <a:t>Decide the best way of achieving the aim: </a:t>
            </a:r>
          </a:p>
          <a:p>
            <a:pPr marL="548640" lvl="2" indent="0">
              <a:buNone/>
            </a:pPr>
            <a:r>
              <a:rPr lang="en-GB" dirty="0"/>
              <a:t>What method would you use to achieve your aim?  E.g. Would you talk to visitors to the stand to raise awareness?  Would you hand out leaflets to improve knowledge?  Would you have a visual display to provide information?  </a:t>
            </a:r>
          </a:p>
          <a:p>
            <a:pPr marL="514350" indent="-514350">
              <a:buFont typeface="+mj-lt"/>
              <a:buAutoNum type="arabicPeriod"/>
            </a:pPr>
            <a:r>
              <a:rPr lang="en-GB" b="1" dirty="0"/>
              <a:t>Identify Resources </a:t>
            </a:r>
          </a:p>
          <a:p>
            <a:pPr marL="548640" lvl="2" indent="0">
              <a:buNone/>
            </a:pPr>
            <a:r>
              <a:rPr lang="en-GB" dirty="0"/>
              <a:t>What</a:t>
            </a:r>
            <a:r>
              <a:rPr lang="en-GB" b="1" dirty="0"/>
              <a:t> </a:t>
            </a:r>
            <a:r>
              <a:rPr lang="en-GB" dirty="0"/>
              <a:t>would you need to present your health promoting intervention?  Remember that your own expertise/experience could be a vital resource.  Are there display materials you would use?</a:t>
            </a:r>
            <a:endParaRPr lang="en-GB" b="1" dirty="0"/>
          </a:p>
        </p:txBody>
      </p:sp>
    </p:spTree>
    <p:extLst>
      <p:ext uri="{BB962C8B-B14F-4D97-AF65-F5344CB8AC3E}">
        <p14:creationId xmlns:p14="http://schemas.microsoft.com/office/powerpoint/2010/main" val="2798998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96746-CFDF-47CE-A2BA-044E77CBB367}"/>
              </a:ext>
            </a:extLst>
          </p:cNvPr>
          <p:cNvSpPr>
            <a:spLocks noGrp="1"/>
          </p:cNvSpPr>
          <p:nvPr>
            <p:ph type="title"/>
          </p:nvPr>
        </p:nvSpPr>
        <p:spPr>
          <a:xfrm>
            <a:off x="323528" y="274638"/>
            <a:ext cx="8363272" cy="1143000"/>
          </a:xfrm>
        </p:spPr>
        <p:txBody>
          <a:bodyPr/>
          <a:lstStyle/>
          <a:p>
            <a:r>
              <a:rPr lang="en-GB" dirty="0"/>
              <a:t>The framework (continued)</a:t>
            </a:r>
          </a:p>
        </p:txBody>
      </p:sp>
      <p:sp>
        <p:nvSpPr>
          <p:cNvPr id="3" name="Content Placeholder 2">
            <a:extLst>
              <a:ext uri="{FF2B5EF4-FFF2-40B4-BE49-F238E27FC236}">
                <a16:creationId xmlns:a16="http://schemas.microsoft.com/office/drawing/2014/main" id="{51FBEAA5-5B15-4E49-96D9-64F2A341AA3B}"/>
              </a:ext>
            </a:extLst>
          </p:cNvPr>
          <p:cNvSpPr>
            <a:spLocks noGrp="1"/>
          </p:cNvSpPr>
          <p:nvPr>
            <p:ph sz="quarter" idx="1"/>
          </p:nvPr>
        </p:nvSpPr>
        <p:spPr>
          <a:xfrm>
            <a:off x="323528" y="1447800"/>
            <a:ext cx="8363272" cy="5135562"/>
          </a:xfrm>
        </p:spPr>
        <p:txBody>
          <a:bodyPr>
            <a:normAutofit fontScale="92500" lnSpcReduction="20000"/>
          </a:bodyPr>
          <a:lstStyle/>
          <a:p>
            <a:pPr marL="514350" indent="-514350">
              <a:buFont typeface="+mj-lt"/>
              <a:buAutoNum type="arabicPeriod" startAt="5"/>
            </a:pPr>
            <a:r>
              <a:rPr lang="en-GB" b="1" dirty="0"/>
              <a:t>Plan Evaluation Methods</a:t>
            </a:r>
          </a:p>
          <a:p>
            <a:pPr marL="274320" lvl="1" indent="0">
              <a:buNone/>
            </a:pPr>
            <a:r>
              <a:rPr lang="en-GB" dirty="0"/>
              <a:t> How would you measure your success and know whether your stand was successful?  How would you know if visitors to your stand understood the health-related information?  </a:t>
            </a:r>
          </a:p>
          <a:p>
            <a:pPr marL="514350" indent="-514350">
              <a:buFont typeface="+mj-lt"/>
              <a:buAutoNum type="arabicPeriod" startAt="6"/>
            </a:pPr>
            <a:r>
              <a:rPr lang="en-GB" b="1" dirty="0"/>
              <a:t>Set an action plan</a:t>
            </a:r>
          </a:p>
          <a:p>
            <a:pPr marL="274320" lvl="1" indent="0">
              <a:buNone/>
            </a:pPr>
            <a:r>
              <a:rPr lang="en-GB" dirty="0"/>
              <a:t>Now that you know what you would be planning to achieve/how to evaluate it/the resources needed, you should be able to set out in detail a plan of action.  This might involve breaking the plan down into small and manageable components.</a:t>
            </a:r>
          </a:p>
          <a:p>
            <a:pPr marL="514350" indent="-514350">
              <a:buFont typeface="+mj-lt"/>
              <a:buAutoNum type="arabicPeriod" startAt="7"/>
            </a:pPr>
            <a:r>
              <a:rPr lang="en-GB" b="1" dirty="0"/>
              <a:t>Action!  Implement your plan and evaluation</a:t>
            </a:r>
          </a:p>
          <a:p>
            <a:pPr marL="274320" lvl="1" indent="0">
              <a:buNone/>
            </a:pPr>
            <a:r>
              <a:rPr lang="en-GB" dirty="0"/>
              <a:t>This would be the stage at which the health promotion intervention (the stand) would be delivered (remembering to incorporate evaluation).  </a:t>
            </a:r>
          </a:p>
          <a:p>
            <a:pPr marL="0" indent="0">
              <a:buNone/>
            </a:pPr>
            <a:r>
              <a:rPr lang="en-GB" b="1" dirty="0"/>
              <a:t>	</a:t>
            </a:r>
          </a:p>
          <a:p>
            <a:pPr marL="274320" lvl="1" indent="0">
              <a:buNone/>
            </a:pPr>
            <a:r>
              <a:rPr lang="en-GB" b="1" dirty="0"/>
              <a:t>	</a:t>
            </a:r>
          </a:p>
          <a:p>
            <a:pPr marL="0" indent="0">
              <a:buNone/>
            </a:pPr>
            <a:r>
              <a:rPr lang="en-GB" b="1" dirty="0"/>
              <a:t>	</a:t>
            </a:r>
          </a:p>
        </p:txBody>
      </p:sp>
    </p:spTree>
    <p:extLst>
      <p:ext uri="{BB962C8B-B14F-4D97-AF65-F5344CB8AC3E}">
        <p14:creationId xmlns:p14="http://schemas.microsoft.com/office/powerpoint/2010/main" val="9503050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84CF3-4C5C-4A28-ADD6-13000B904A8E}"/>
              </a:ext>
            </a:extLst>
          </p:cNvPr>
          <p:cNvSpPr>
            <a:spLocks noGrp="1"/>
          </p:cNvSpPr>
          <p:nvPr>
            <p:ph type="title"/>
          </p:nvPr>
        </p:nvSpPr>
        <p:spPr>
          <a:xfrm>
            <a:off x="251520" y="274638"/>
            <a:ext cx="8435280" cy="1143000"/>
          </a:xfrm>
        </p:spPr>
        <p:txBody>
          <a:bodyPr>
            <a:normAutofit fontScale="90000"/>
          </a:bodyPr>
          <a:lstStyle/>
          <a:p>
            <a:r>
              <a:rPr lang="en-GB" dirty="0"/>
              <a:t>Health Promotion Planning Cycle (Naidoo and Wills, 2016).</a:t>
            </a:r>
          </a:p>
        </p:txBody>
      </p:sp>
      <p:graphicFrame>
        <p:nvGraphicFramePr>
          <p:cNvPr id="4" name="Content Placeholder 3">
            <a:extLst>
              <a:ext uri="{FF2B5EF4-FFF2-40B4-BE49-F238E27FC236}">
                <a16:creationId xmlns:a16="http://schemas.microsoft.com/office/drawing/2014/main" id="{B617638D-FE2B-483B-BEB8-DBEEB99189F5}"/>
              </a:ext>
            </a:extLst>
          </p:cNvPr>
          <p:cNvGraphicFramePr>
            <a:graphicFrameLocks noGrp="1"/>
          </p:cNvGraphicFramePr>
          <p:nvPr>
            <p:ph sz="quarter" idx="1"/>
          </p:nvPr>
        </p:nvGraphicFramePr>
        <p:xfrm>
          <a:off x="251520" y="1417637"/>
          <a:ext cx="8435280" cy="51059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50BDB491-3DE1-4906-889E-6873CF75B396}"/>
              </a:ext>
            </a:extLst>
          </p:cNvPr>
          <p:cNvSpPr txBox="1"/>
          <p:nvPr/>
        </p:nvSpPr>
        <p:spPr>
          <a:xfrm>
            <a:off x="1115616" y="1447801"/>
            <a:ext cx="1944216" cy="646331"/>
          </a:xfrm>
          <a:prstGeom prst="rect">
            <a:avLst/>
          </a:prstGeom>
          <a:noFill/>
        </p:spPr>
        <p:txBody>
          <a:bodyPr wrap="square" rtlCol="0">
            <a:spAutoFit/>
          </a:bodyPr>
          <a:lstStyle/>
          <a:p>
            <a:r>
              <a:rPr lang="en-GB" dirty="0"/>
              <a:t>What is the problem to be tackled?</a:t>
            </a:r>
          </a:p>
        </p:txBody>
      </p:sp>
      <p:sp>
        <p:nvSpPr>
          <p:cNvPr id="6" name="TextBox 5">
            <a:extLst>
              <a:ext uri="{FF2B5EF4-FFF2-40B4-BE49-F238E27FC236}">
                <a16:creationId xmlns:a16="http://schemas.microsoft.com/office/drawing/2014/main" id="{07A017E1-6103-4291-B8DC-4FB0F6A50527}"/>
              </a:ext>
            </a:extLst>
          </p:cNvPr>
          <p:cNvSpPr txBox="1"/>
          <p:nvPr/>
        </p:nvSpPr>
        <p:spPr>
          <a:xfrm>
            <a:off x="6444208" y="1772816"/>
            <a:ext cx="704039" cy="369332"/>
          </a:xfrm>
          <a:prstGeom prst="rect">
            <a:avLst/>
          </a:prstGeom>
          <a:noFill/>
        </p:spPr>
        <p:txBody>
          <a:bodyPr wrap="none" rtlCol="0">
            <a:spAutoFit/>
          </a:bodyPr>
          <a:lstStyle/>
          <a:p>
            <a:r>
              <a:rPr lang="en-GB" dirty="0"/>
              <a:t>Assess</a:t>
            </a:r>
          </a:p>
        </p:txBody>
      </p:sp>
      <p:sp>
        <p:nvSpPr>
          <p:cNvPr id="7" name="TextBox 6">
            <a:extLst>
              <a:ext uri="{FF2B5EF4-FFF2-40B4-BE49-F238E27FC236}">
                <a16:creationId xmlns:a16="http://schemas.microsoft.com/office/drawing/2014/main" id="{9DC430FE-C58E-42A2-93D5-D513AEFDE3DA}"/>
              </a:ext>
            </a:extLst>
          </p:cNvPr>
          <p:cNvSpPr txBox="1"/>
          <p:nvPr/>
        </p:nvSpPr>
        <p:spPr>
          <a:xfrm>
            <a:off x="7148247" y="3429000"/>
            <a:ext cx="1538553" cy="923330"/>
          </a:xfrm>
          <a:prstGeom prst="rect">
            <a:avLst/>
          </a:prstGeom>
          <a:noFill/>
        </p:spPr>
        <p:txBody>
          <a:bodyPr wrap="square" rtlCol="0">
            <a:spAutoFit/>
          </a:bodyPr>
          <a:lstStyle/>
          <a:p>
            <a:r>
              <a:rPr lang="en-GB" dirty="0"/>
              <a:t>Analyse causes/ contributory factors</a:t>
            </a:r>
          </a:p>
        </p:txBody>
      </p:sp>
      <p:sp>
        <p:nvSpPr>
          <p:cNvPr id="8" name="TextBox 7">
            <a:extLst>
              <a:ext uri="{FF2B5EF4-FFF2-40B4-BE49-F238E27FC236}">
                <a16:creationId xmlns:a16="http://schemas.microsoft.com/office/drawing/2014/main" id="{C954480F-A69D-451F-AC5D-7D55A803D31A}"/>
              </a:ext>
            </a:extLst>
          </p:cNvPr>
          <p:cNvSpPr txBox="1"/>
          <p:nvPr/>
        </p:nvSpPr>
        <p:spPr>
          <a:xfrm flipH="1">
            <a:off x="4329686" y="3861048"/>
            <a:ext cx="1106409" cy="369332"/>
          </a:xfrm>
          <a:prstGeom prst="rect">
            <a:avLst/>
          </a:prstGeom>
          <a:noFill/>
        </p:spPr>
        <p:txBody>
          <a:bodyPr wrap="square" rtlCol="0">
            <a:spAutoFit/>
          </a:bodyPr>
          <a:lstStyle/>
          <a:p>
            <a:r>
              <a:rPr lang="en-GB" dirty="0"/>
              <a:t>Evidence</a:t>
            </a:r>
          </a:p>
        </p:txBody>
      </p:sp>
      <p:sp>
        <p:nvSpPr>
          <p:cNvPr id="9" name="TextBox 8">
            <a:extLst>
              <a:ext uri="{FF2B5EF4-FFF2-40B4-BE49-F238E27FC236}">
                <a16:creationId xmlns:a16="http://schemas.microsoft.com/office/drawing/2014/main" id="{1916E31C-571F-436A-9E50-A43D006FF160}"/>
              </a:ext>
            </a:extLst>
          </p:cNvPr>
          <p:cNvSpPr txBox="1"/>
          <p:nvPr/>
        </p:nvSpPr>
        <p:spPr>
          <a:xfrm>
            <a:off x="1835696" y="5877272"/>
            <a:ext cx="1224136" cy="368238"/>
          </a:xfrm>
          <a:prstGeom prst="rect">
            <a:avLst/>
          </a:prstGeom>
          <a:noFill/>
        </p:spPr>
        <p:txBody>
          <a:bodyPr wrap="square" rtlCol="0">
            <a:spAutoFit/>
          </a:bodyPr>
          <a:lstStyle/>
          <a:p>
            <a:r>
              <a:rPr lang="en-GB" dirty="0"/>
              <a:t>Resources</a:t>
            </a:r>
          </a:p>
        </p:txBody>
      </p:sp>
      <p:sp>
        <p:nvSpPr>
          <p:cNvPr id="10" name="TextBox 9">
            <a:extLst>
              <a:ext uri="{FF2B5EF4-FFF2-40B4-BE49-F238E27FC236}">
                <a16:creationId xmlns:a16="http://schemas.microsoft.com/office/drawing/2014/main" id="{394142FB-B27D-483C-954D-DF299E0306B2}"/>
              </a:ext>
            </a:extLst>
          </p:cNvPr>
          <p:cNvSpPr txBox="1"/>
          <p:nvPr/>
        </p:nvSpPr>
        <p:spPr>
          <a:xfrm>
            <a:off x="6084169" y="5877272"/>
            <a:ext cx="2145431" cy="646331"/>
          </a:xfrm>
          <a:prstGeom prst="rect">
            <a:avLst/>
          </a:prstGeom>
          <a:noFill/>
        </p:spPr>
        <p:txBody>
          <a:bodyPr wrap="square" rtlCol="0">
            <a:spAutoFit/>
          </a:bodyPr>
          <a:lstStyle/>
          <a:p>
            <a:r>
              <a:rPr lang="en-GB" dirty="0"/>
              <a:t>Identify obstacles/risks in implementation</a:t>
            </a:r>
          </a:p>
        </p:txBody>
      </p:sp>
      <p:cxnSp>
        <p:nvCxnSpPr>
          <p:cNvPr id="12" name="Straight Arrow Connector 11">
            <a:extLst>
              <a:ext uri="{FF2B5EF4-FFF2-40B4-BE49-F238E27FC236}">
                <a16:creationId xmlns:a16="http://schemas.microsoft.com/office/drawing/2014/main" id="{ED5E6909-2EAB-44B4-BDA3-E429E7B331FF}"/>
              </a:ext>
            </a:extLst>
          </p:cNvPr>
          <p:cNvCxnSpPr>
            <a:cxnSpLocks/>
          </p:cNvCxnSpPr>
          <p:nvPr/>
        </p:nvCxnSpPr>
        <p:spPr>
          <a:xfrm>
            <a:off x="3491880" y="3284984"/>
            <a:ext cx="1080120" cy="5760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AFCBBF37-E553-4E75-ADE3-8F28966F8797}"/>
              </a:ext>
            </a:extLst>
          </p:cNvPr>
          <p:cNvCxnSpPr>
            <a:cxnSpLocks/>
          </p:cNvCxnSpPr>
          <p:nvPr/>
        </p:nvCxnSpPr>
        <p:spPr>
          <a:xfrm>
            <a:off x="4716016" y="4230380"/>
            <a:ext cx="0" cy="13588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B5BCC363-704E-40C0-900D-BCD9BB9DD84C}"/>
              </a:ext>
            </a:extLst>
          </p:cNvPr>
          <p:cNvCxnSpPr>
            <a:cxnSpLocks/>
          </p:cNvCxnSpPr>
          <p:nvPr/>
        </p:nvCxnSpPr>
        <p:spPr>
          <a:xfrm>
            <a:off x="2915816" y="6021288"/>
            <a:ext cx="57606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AC44C94-4D43-4AD7-85E8-D7710B739D8A}"/>
              </a:ext>
            </a:extLst>
          </p:cNvPr>
          <p:cNvCxnSpPr>
            <a:cxnSpLocks/>
          </p:cNvCxnSpPr>
          <p:nvPr/>
        </p:nvCxnSpPr>
        <p:spPr>
          <a:xfrm flipH="1" flipV="1">
            <a:off x="5436095" y="6154271"/>
            <a:ext cx="648073"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04019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4C975-99FA-44B0-9E85-5ABAA5ECB388}"/>
              </a:ext>
            </a:extLst>
          </p:cNvPr>
          <p:cNvSpPr>
            <a:spLocks noGrp="1"/>
          </p:cNvSpPr>
          <p:nvPr>
            <p:ph type="title"/>
          </p:nvPr>
        </p:nvSpPr>
        <p:spPr/>
        <p:txBody>
          <a:bodyPr/>
          <a:lstStyle/>
          <a:p>
            <a:r>
              <a:rPr lang="en-GB" dirty="0"/>
              <a:t>Assignment 1</a:t>
            </a:r>
          </a:p>
        </p:txBody>
      </p:sp>
      <p:sp>
        <p:nvSpPr>
          <p:cNvPr id="3" name="Content Placeholder 2">
            <a:extLst>
              <a:ext uri="{FF2B5EF4-FFF2-40B4-BE49-F238E27FC236}">
                <a16:creationId xmlns:a16="http://schemas.microsoft.com/office/drawing/2014/main" id="{096E16C5-D6FF-452A-98DC-782823574594}"/>
              </a:ext>
            </a:extLst>
          </p:cNvPr>
          <p:cNvSpPr>
            <a:spLocks noGrp="1"/>
          </p:cNvSpPr>
          <p:nvPr>
            <p:ph sz="quarter" idx="1"/>
          </p:nvPr>
        </p:nvSpPr>
        <p:spPr>
          <a:xfrm>
            <a:off x="323528" y="1447800"/>
            <a:ext cx="8363272" cy="5135562"/>
          </a:xfrm>
        </p:spPr>
        <p:txBody>
          <a:bodyPr>
            <a:normAutofit/>
          </a:bodyPr>
          <a:lstStyle/>
          <a:p>
            <a:pPr marL="0" indent="0">
              <a:buNone/>
            </a:pPr>
            <a:r>
              <a:rPr lang="en-GB" dirty="0"/>
              <a:t>You will devise/ plan an idea for participation in an online health promotion </a:t>
            </a:r>
            <a:r>
              <a:rPr lang="en-GB" dirty="0" err="1"/>
              <a:t>fair,via</a:t>
            </a:r>
            <a:r>
              <a:rPr lang="en-GB" dirty="0"/>
              <a:t> a PowerPoint presentation. You will select a topic related to health promotion; this should be a health issue that currently affects the health, wellbeing and resilience of children and young people in Wales. You will select a relevant model of health promotion, which will then dictate the approach you would take in completing the task (thereby promoting wellbeing and a healthy lifestyle). </a:t>
            </a:r>
          </a:p>
        </p:txBody>
      </p:sp>
    </p:spTree>
    <p:extLst>
      <p:ext uri="{BB962C8B-B14F-4D97-AF65-F5344CB8AC3E}">
        <p14:creationId xmlns:p14="http://schemas.microsoft.com/office/powerpoint/2010/main" val="39457686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DDEA8-1764-4FC7-807E-30619FEBE4AF}"/>
              </a:ext>
            </a:extLst>
          </p:cNvPr>
          <p:cNvSpPr>
            <a:spLocks noGrp="1"/>
          </p:cNvSpPr>
          <p:nvPr>
            <p:ph type="title"/>
          </p:nvPr>
        </p:nvSpPr>
        <p:spPr>
          <a:xfrm>
            <a:off x="179512" y="274638"/>
            <a:ext cx="8507288" cy="778098"/>
          </a:xfrm>
        </p:spPr>
        <p:txBody>
          <a:bodyPr/>
          <a:lstStyle/>
          <a:p>
            <a:r>
              <a:rPr lang="en-GB" dirty="0"/>
              <a:t>Useful references</a:t>
            </a:r>
          </a:p>
        </p:txBody>
      </p:sp>
      <p:sp>
        <p:nvSpPr>
          <p:cNvPr id="3" name="Content Placeholder 2">
            <a:extLst>
              <a:ext uri="{FF2B5EF4-FFF2-40B4-BE49-F238E27FC236}">
                <a16:creationId xmlns:a16="http://schemas.microsoft.com/office/drawing/2014/main" id="{9287D6D7-3767-4FE7-B3E4-1BBE218C09F2}"/>
              </a:ext>
            </a:extLst>
          </p:cNvPr>
          <p:cNvSpPr>
            <a:spLocks noGrp="1"/>
          </p:cNvSpPr>
          <p:nvPr>
            <p:ph sz="quarter" idx="1"/>
          </p:nvPr>
        </p:nvSpPr>
        <p:spPr>
          <a:xfrm>
            <a:off x="179512" y="1052736"/>
            <a:ext cx="8507288" cy="5530626"/>
          </a:xfrm>
        </p:spPr>
        <p:txBody>
          <a:bodyPr>
            <a:normAutofit fontScale="77500" lnSpcReduction="20000"/>
          </a:bodyPr>
          <a:lstStyle/>
          <a:p>
            <a:pPr marL="0" indent="0">
              <a:buNone/>
            </a:pPr>
            <a:r>
              <a:rPr lang="en-GB" dirty="0"/>
              <a:t>Beattie, A.  (1991).  Knowledge and control in health promotion: a test case for social policy and social theory’, in Gabe, J., </a:t>
            </a:r>
            <a:r>
              <a:rPr lang="en-GB" dirty="0" err="1"/>
              <a:t>Calnan</a:t>
            </a:r>
            <a:r>
              <a:rPr lang="en-GB" dirty="0"/>
              <a:t>, M. and Bury, M.  (Eds.).  </a:t>
            </a:r>
            <a:r>
              <a:rPr lang="en-GB" i="1" dirty="0"/>
              <a:t>The Sociology of the Health Service</a:t>
            </a:r>
            <a:r>
              <a:rPr lang="en-GB" dirty="0"/>
              <a:t>.  London: Routledge, pp.  162 – 202.  </a:t>
            </a:r>
          </a:p>
          <a:p>
            <a:pPr marL="0" indent="0">
              <a:buNone/>
            </a:pPr>
            <a:r>
              <a:rPr lang="en-GB" dirty="0" err="1"/>
              <a:t>Downie</a:t>
            </a:r>
            <a:r>
              <a:rPr lang="en-GB" dirty="0"/>
              <a:t>, R.S., </a:t>
            </a:r>
            <a:r>
              <a:rPr lang="en-GB" dirty="0" err="1"/>
              <a:t>Tannahill</a:t>
            </a:r>
            <a:r>
              <a:rPr lang="en-GB" dirty="0"/>
              <a:t>, C. and </a:t>
            </a:r>
            <a:r>
              <a:rPr lang="en-GB" dirty="0" err="1"/>
              <a:t>Tannahill</a:t>
            </a:r>
            <a:r>
              <a:rPr lang="en-GB" dirty="0"/>
              <a:t>, A.  (1996).  </a:t>
            </a:r>
            <a:r>
              <a:rPr lang="en-GB" i="1" dirty="0"/>
              <a:t> Health Promotion: Models and Values</a:t>
            </a:r>
            <a:r>
              <a:rPr lang="en-GB" dirty="0"/>
              <a:t>.  (2</a:t>
            </a:r>
            <a:r>
              <a:rPr lang="en-GB" baseline="30000" dirty="0"/>
              <a:t>nd</a:t>
            </a:r>
            <a:r>
              <a:rPr lang="en-GB" dirty="0"/>
              <a:t> </a:t>
            </a:r>
            <a:r>
              <a:rPr lang="en-GB" dirty="0" err="1"/>
              <a:t>edn</a:t>
            </a:r>
            <a:r>
              <a:rPr lang="en-GB" dirty="0"/>
              <a:t>.).  Oxford: Oxford University Press. </a:t>
            </a:r>
          </a:p>
          <a:p>
            <a:pPr marL="0" indent="0">
              <a:buNone/>
            </a:pPr>
            <a:r>
              <a:rPr lang="en-GB" dirty="0"/>
              <a:t>Naidoo, J. and Wills, J.  (2000).  </a:t>
            </a:r>
            <a:r>
              <a:rPr lang="en-GB" i="1" dirty="0"/>
              <a:t>Health Promotion: Foundations for Practice </a:t>
            </a:r>
            <a:r>
              <a:rPr lang="en-GB" dirty="0"/>
              <a:t>(2</a:t>
            </a:r>
            <a:r>
              <a:rPr lang="en-GB" baseline="30000" dirty="0"/>
              <a:t>nd</a:t>
            </a:r>
            <a:r>
              <a:rPr lang="en-GB" dirty="0"/>
              <a:t> </a:t>
            </a:r>
            <a:r>
              <a:rPr lang="en-GB" dirty="0" err="1"/>
              <a:t>edn</a:t>
            </a:r>
            <a:r>
              <a:rPr lang="en-GB" dirty="0"/>
              <a:t>.).  London: </a:t>
            </a:r>
            <a:r>
              <a:rPr lang="en-GB" dirty="0" err="1"/>
              <a:t>Ballière</a:t>
            </a:r>
            <a:r>
              <a:rPr lang="en-GB" dirty="0"/>
              <a:t> Tindall.  </a:t>
            </a:r>
          </a:p>
          <a:p>
            <a:pPr marL="0" indent="0">
              <a:buNone/>
            </a:pPr>
            <a:r>
              <a:rPr lang="en-GB" dirty="0"/>
              <a:t>Naidoo, J. and Wills, J.  (2016).  </a:t>
            </a:r>
            <a:r>
              <a:rPr lang="en-GB" i="1" dirty="0"/>
              <a:t>Foundations for Health Promotion</a:t>
            </a:r>
            <a:r>
              <a:rPr lang="en-GB" dirty="0"/>
              <a:t>.  (4</a:t>
            </a:r>
            <a:r>
              <a:rPr lang="en-GB" baseline="30000" dirty="0"/>
              <a:t>th</a:t>
            </a:r>
            <a:r>
              <a:rPr lang="en-GB" dirty="0"/>
              <a:t> </a:t>
            </a:r>
            <a:r>
              <a:rPr lang="en-GB" dirty="0" err="1"/>
              <a:t>edn</a:t>
            </a:r>
            <a:r>
              <a:rPr lang="en-GB" dirty="0"/>
              <a:t>.).  London: Elsevier. </a:t>
            </a:r>
          </a:p>
          <a:p>
            <a:pPr marL="0" indent="0">
              <a:buNone/>
            </a:pPr>
            <a:r>
              <a:rPr lang="en-GB" dirty="0"/>
              <a:t>Rodham, K.  (2019).  </a:t>
            </a:r>
            <a:r>
              <a:rPr lang="en-GB" i="1" dirty="0"/>
              <a:t>Health Psychology </a:t>
            </a:r>
            <a:r>
              <a:rPr lang="en-GB" dirty="0"/>
              <a:t>(2</a:t>
            </a:r>
            <a:r>
              <a:rPr lang="en-GB" baseline="30000" dirty="0"/>
              <a:t>nd</a:t>
            </a:r>
            <a:r>
              <a:rPr lang="en-GB" dirty="0"/>
              <a:t> </a:t>
            </a:r>
            <a:r>
              <a:rPr lang="en-GB" dirty="0" err="1"/>
              <a:t>edn</a:t>
            </a:r>
            <a:r>
              <a:rPr lang="en-GB" dirty="0"/>
              <a:t>.).  London: Red Globe Press.</a:t>
            </a:r>
          </a:p>
          <a:p>
            <a:pPr marL="0" indent="0">
              <a:buNone/>
            </a:pPr>
            <a:r>
              <a:rPr lang="en-GB" dirty="0"/>
              <a:t>Scriven, A.  (2017). </a:t>
            </a:r>
            <a:r>
              <a:rPr lang="en-GB" i="1" dirty="0"/>
              <a:t> </a:t>
            </a:r>
            <a:r>
              <a:rPr lang="en-GB" i="1" dirty="0" err="1"/>
              <a:t>Ewles</a:t>
            </a:r>
            <a:r>
              <a:rPr lang="en-GB" i="1" dirty="0"/>
              <a:t> and </a:t>
            </a:r>
            <a:r>
              <a:rPr lang="en-GB" i="1" dirty="0" err="1"/>
              <a:t>Simnett’s</a:t>
            </a:r>
            <a:r>
              <a:rPr lang="en-GB" i="1" dirty="0"/>
              <a:t> Promoting Health: a Practical Guid</a:t>
            </a:r>
            <a:r>
              <a:rPr lang="en-GB" dirty="0"/>
              <a:t>e.  (7</a:t>
            </a:r>
            <a:r>
              <a:rPr lang="en-GB" baseline="30000" dirty="0"/>
              <a:t>th</a:t>
            </a:r>
            <a:r>
              <a:rPr lang="en-GB" dirty="0"/>
              <a:t> </a:t>
            </a:r>
            <a:r>
              <a:rPr lang="en-GB" dirty="0" err="1"/>
              <a:t>edn</a:t>
            </a:r>
            <a:r>
              <a:rPr lang="en-GB" dirty="0"/>
              <a:t>.).  London: Elsevier</a:t>
            </a:r>
          </a:p>
          <a:p>
            <a:pPr marL="0" indent="0">
              <a:buNone/>
            </a:pPr>
            <a:r>
              <a:rPr lang="en-GB" dirty="0" err="1"/>
              <a:t>Tannahill</a:t>
            </a:r>
            <a:r>
              <a:rPr lang="en-GB" dirty="0"/>
              <a:t> A.   (1985).  ‘What is health promotion?’, </a:t>
            </a:r>
            <a:r>
              <a:rPr lang="en-GB" i="1" dirty="0"/>
              <a:t>Health Education Journal</a:t>
            </a:r>
            <a:r>
              <a:rPr lang="en-GB" dirty="0"/>
              <a:t>, 44 (4), pp. 167 -168. </a:t>
            </a:r>
          </a:p>
          <a:p>
            <a:pPr marL="0" indent="0">
              <a:buNone/>
            </a:pPr>
            <a:r>
              <a:rPr lang="en-GB" dirty="0" err="1"/>
              <a:t>Tannahill</a:t>
            </a:r>
            <a:r>
              <a:rPr lang="en-GB" dirty="0"/>
              <a:t>, A.  (2009).  ‘Health promotion: the </a:t>
            </a:r>
            <a:r>
              <a:rPr lang="en-GB" dirty="0" err="1"/>
              <a:t>Tannahill</a:t>
            </a:r>
            <a:r>
              <a:rPr lang="en-GB" dirty="0"/>
              <a:t> model revisited’, </a:t>
            </a:r>
            <a:r>
              <a:rPr lang="en-GB" i="1" dirty="0"/>
              <a:t>Public Health</a:t>
            </a:r>
            <a:r>
              <a:rPr lang="en-GB" dirty="0"/>
              <a:t>, 122 (12), pp. 1387 – 1391.  </a:t>
            </a:r>
          </a:p>
          <a:p>
            <a:pPr marL="0" indent="0">
              <a:buNone/>
            </a:pPr>
            <a:r>
              <a:rPr lang="en-GB" dirty="0"/>
              <a:t>Wills, J. and Earle, S.  (2007).  ‘Theoretical perspectives on promoting public health’, in Earle, S., Lloyd, C.E., </a:t>
            </a:r>
            <a:r>
              <a:rPr lang="en-GB" dirty="0" err="1"/>
              <a:t>Sidell</a:t>
            </a:r>
            <a:r>
              <a:rPr lang="en-GB" dirty="0"/>
              <a:t>, M. and </a:t>
            </a:r>
            <a:r>
              <a:rPr lang="en-GB" dirty="0" err="1"/>
              <a:t>Spurr</a:t>
            </a:r>
            <a:r>
              <a:rPr lang="en-GB" dirty="0"/>
              <a:t>, S.  (Eds.).  </a:t>
            </a:r>
            <a:r>
              <a:rPr lang="en-GB" i="1" dirty="0"/>
              <a:t>Theory and research in promoting public health</a:t>
            </a:r>
            <a:r>
              <a:rPr lang="en-GB" dirty="0"/>
              <a:t>.  London: Sage, pp. 129 – 158.   </a:t>
            </a:r>
          </a:p>
        </p:txBody>
      </p:sp>
    </p:spTree>
    <p:extLst>
      <p:ext uri="{BB962C8B-B14F-4D97-AF65-F5344CB8AC3E}">
        <p14:creationId xmlns:p14="http://schemas.microsoft.com/office/powerpoint/2010/main" val="7241552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2223</Words>
  <Application>Microsoft Office PowerPoint</Application>
  <PresentationFormat>On-screen Show (4:3)</PresentationFormat>
  <Paragraphs>197</Paragraphs>
  <Slides>27</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Franklin Gothic Book</vt:lpstr>
      <vt:lpstr>Arial</vt:lpstr>
      <vt:lpstr>Perpetua</vt:lpstr>
      <vt:lpstr>Wingdings 2</vt:lpstr>
      <vt:lpstr>Calibri</vt:lpstr>
      <vt:lpstr>Equity</vt:lpstr>
      <vt:lpstr>Introduction to Module:    Children and Young People’s Health, Wellbeing and Resilience: BMHP5017  Theory, models and approaches and health promotion (2)   :</vt:lpstr>
      <vt:lpstr>Overview of today</vt:lpstr>
      <vt:lpstr>Medical approach</vt:lpstr>
      <vt:lpstr>World Health Organization’s Smallpox Eradication Programme 1966 – 1980.  </vt:lpstr>
      <vt:lpstr>Behaviour change approach</vt:lpstr>
      <vt:lpstr>Health Belief Model</vt:lpstr>
      <vt:lpstr>Educational approach</vt:lpstr>
      <vt:lpstr>PowerPoint Presentation</vt:lpstr>
      <vt:lpstr>PSHE education programmes</vt:lpstr>
      <vt:lpstr>Empowerment (or client-centred) approach</vt:lpstr>
      <vt:lpstr>Social change approach</vt:lpstr>
      <vt:lpstr>PowerPoint Presentation</vt:lpstr>
      <vt:lpstr>PowerPoint Presentation</vt:lpstr>
      <vt:lpstr>PowerPoint Presentation</vt:lpstr>
      <vt:lpstr>Models of health promotion</vt:lpstr>
      <vt:lpstr>Tannahill (1985; Downie et al., 1996)</vt:lpstr>
      <vt:lpstr>How the model works</vt:lpstr>
      <vt:lpstr>The reception</vt:lpstr>
      <vt:lpstr>Beattie (1991)</vt:lpstr>
      <vt:lpstr>PowerPoint Presentation</vt:lpstr>
      <vt:lpstr>PowerPoint Presentation</vt:lpstr>
      <vt:lpstr>A health promotion planning framework (Scriven, 2017)</vt:lpstr>
      <vt:lpstr>The framework</vt:lpstr>
      <vt:lpstr>The framework (continued)</vt:lpstr>
      <vt:lpstr>Health Promotion Planning Cycle (Naidoo and Wills, 2016).</vt:lpstr>
      <vt:lpstr>Assignment 1</vt:lpstr>
      <vt:lpstr>Useful references</vt:lpstr>
    </vt:vector>
  </TitlesOfParts>
  <Company>Care UK</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Health?</dc:title>
  <dc:creator>donna</dc:creator>
  <cp:lastModifiedBy>Joanna Fender</cp:lastModifiedBy>
  <cp:revision>190</cp:revision>
  <dcterms:created xsi:type="dcterms:W3CDTF">2017-10-08T19:05:38Z</dcterms:created>
  <dcterms:modified xsi:type="dcterms:W3CDTF">2023-02-11T22:06:31Z</dcterms:modified>
</cp:coreProperties>
</file>