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3" r:id="rId1"/>
  </p:sldMasterIdLst>
  <p:notesMasterIdLst>
    <p:notesMasterId r:id="rId31"/>
  </p:notesMasterIdLst>
  <p:sldIdLst>
    <p:sldId id="267" r:id="rId2"/>
    <p:sldId id="274" r:id="rId3"/>
    <p:sldId id="256" r:id="rId4"/>
    <p:sldId id="275" r:id="rId5"/>
    <p:sldId id="286" r:id="rId6"/>
    <p:sldId id="269" r:id="rId7"/>
    <p:sldId id="258" r:id="rId8"/>
    <p:sldId id="260" r:id="rId9"/>
    <p:sldId id="259" r:id="rId10"/>
    <p:sldId id="270" r:id="rId11"/>
    <p:sldId id="276" r:id="rId12"/>
    <p:sldId id="261" r:id="rId13"/>
    <p:sldId id="287" r:id="rId14"/>
    <p:sldId id="272" r:id="rId15"/>
    <p:sldId id="262" r:id="rId16"/>
    <p:sldId id="288" r:id="rId17"/>
    <p:sldId id="291" r:id="rId18"/>
    <p:sldId id="263" r:id="rId19"/>
    <p:sldId id="289" r:id="rId20"/>
    <p:sldId id="264" r:id="rId21"/>
    <p:sldId id="290" r:id="rId22"/>
    <p:sldId id="265" r:id="rId23"/>
    <p:sldId id="266" r:id="rId24"/>
    <p:sldId id="292" r:id="rId25"/>
    <p:sldId id="283" r:id="rId26"/>
    <p:sldId id="293" r:id="rId27"/>
    <p:sldId id="294" r:id="rId28"/>
    <p:sldId id="284" r:id="rId29"/>
    <p:sldId id="285" r:id="rId3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6" autoAdjust="0"/>
    <p:restoredTop sz="75217" autoAdjust="0"/>
  </p:normalViewPr>
  <p:slideViewPr>
    <p:cSldViewPr snapToGrid="0">
      <p:cViewPr>
        <p:scale>
          <a:sx n="71" d="100"/>
          <a:sy n="71" d="100"/>
        </p:scale>
        <p:origin x="-1138"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2749ADC-2CAC-47FC-98B0-C04F36860A73}" type="datetimeFigureOut">
              <a:rPr lang="en-GB" smtClean="0"/>
              <a:pPr/>
              <a:t>03/02/2019</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E542B6C-87E8-4917-BD1C-F2F9A8F09EAF}" type="slidenum">
              <a:rPr lang="en-GB" smtClean="0"/>
              <a:pPr/>
              <a:t>‹#›</a:t>
            </a:fld>
            <a:endParaRPr lang="en-GB"/>
          </a:p>
        </p:txBody>
      </p:sp>
    </p:spTree>
    <p:extLst>
      <p:ext uri="{BB962C8B-B14F-4D97-AF65-F5344CB8AC3E}">
        <p14:creationId xmlns:p14="http://schemas.microsoft.com/office/powerpoint/2010/main" val="211093825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GB" altLang="en-US" dirty="0"/>
          </a:p>
        </p:txBody>
      </p:sp>
      <p:sp>
        <p:nvSpPr>
          <p:cNvPr id="6148" name="Slide Number Placeholder 3"/>
          <p:cNvSpPr>
            <a:spLocks noGrp="1"/>
          </p:cNvSpPr>
          <p:nvPr>
            <p:ph type="sldNum" sz="quarter" idx="5"/>
          </p:nvPr>
        </p:nvSpPr>
        <p:spPr bwMode="auto">
          <a:ln>
            <a:miter lim="800000"/>
            <a:headEnd/>
            <a:tailEnd/>
          </a:ln>
        </p:spPr>
        <p:txBody>
          <a:bodyPr wrap="square" numCol="1" anchorCtr="0" compatLnSpc="1">
            <a:prstTxWarp prst="textNoShape">
              <a:avLst/>
            </a:prstTxWarp>
          </a:bodyPr>
          <a:lstStyle/>
          <a:p>
            <a:pPr marL="0" marR="0" lvl="0" indent="0" algn="r" defTabSz="914400" rtl="0" eaLnBrk="1" fontAlgn="base" latinLnBrk="0" hangingPunct="1">
              <a:lnSpc>
                <a:spcPct val="100000"/>
              </a:lnSpc>
              <a:spcBef>
                <a:spcPct val="0"/>
              </a:spcBef>
              <a:spcAft>
                <a:spcPct val="0"/>
              </a:spcAft>
              <a:buClrTx/>
              <a:buSzTx/>
              <a:buFontTx/>
              <a:buNone/>
              <a:tabLst/>
              <a:defRPr/>
            </a:pPr>
            <a:fld id="{20632CCE-6D4B-4B15-9B10-9EDBA81E69E6}" type="slidenum">
              <a:rPr kumimoji="0" lang="en-GB"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sz="1200" b="0" i="0" u="none" strike="noStrike" kern="1200" cap="none" spc="0" normalizeH="0" baseline="0" noProof="0" dirty="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19261190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p:cNvSpPr>
            <a:spLocks noGrp="1" noChangeArrowheads="1"/>
          </p:cNvSpPr>
          <p:nvPr>
            <p:ph type="sldNum" sz="quarter" idx="5"/>
          </p:nvPr>
        </p:nvSpPr>
        <p:spPr>
          <a:noFill/>
        </p:spPr>
        <p:txBody>
          <a:bodyPr/>
          <a:lstStyle>
            <a:lvl1pPr>
              <a:defRPr sz="2800">
                <a:solidFill>
                  <a:schemeClr val="tx1"/>
                </a:solidFill>
                <a:latin typeface="Times New Roman" pitchFamily="18" charset="0"/>
              </a:defRPr>
            </a:lvl1pPr>
            <a:lvl2pPr marL="742950" indent="-285750">
              <a:defRPr sz="2800">
                <a:solidFill>
                  <a:schemeClr val="tx1"/>
                </a:solidFill>
                <a:latin typeface="Times New Roman" pitchFamily="18" charset="0"/>
              </a:defRPr>
            </a:lvl2pPr>
            <a:lvl3pPr marL="1143000" indent="-228600">
              <a:defRPr sz="2800">
                <a:solidFill>
                  <a:schemeClr val="tx1"/>
                </a:solidFill>
                <a:latin typeface="Times New Roman" pitchFamily="18" charset="0"/>
              </a:defRPr>
            </a:lvl3pPr>
            <a:lvl4pPr marL="1600200" indent="-228600">
              <a:defRPr sz="2800">
                <a:solidFill>
                  <a:schemeClr val="tx1"/>
                </a:solidFill>
                <a:latin typeface="Times New Roman" pitchFamily="18" charset="0"/>
              </a:defRPr>
            </a:lvl4pPr>
            <a:lvl5pPr marL="2057400" indent="-228600">
              <a:defRPr sz="2800">
                <a:solidFill>
                  <a:schemeClr val="tx1"/>
                </a:solidFill>
                <a:latin typeface="Times New Roman" pitchFamily="18" charset="0"/>
              </a:defRPr>
            </a:lvl5pPr>
            <a:lvl6pPr marL="2514600" indent="-228600" eaLnBrk="0" fontAlgn="base" hangingPunct="0">
              <a:spcBef>
                <a:spcPct val="0"/>
              </a:spcBef>
              <a:spcAft>
                <a:spcPct val="0"/>
              </a:spcAft>
              <a:defRPr sz="2800">
                <a:solidFill>
                  <a:schemeClr val="tx1"/>
                </a:solidFill>
                <a:latin typeface="Times New Roman" pitchFamily="18" charset="0"/>
              </a:defRPr>
            </a:lvl6pPr>
            <a:lvl7pPr marL="2971800" indent="-228600" eaLnBrk="0" fontAlgn="base" hangingPunct="0">
              <a:spcBef>
                <a:spcPct val="0"/>
              </a:spcBef>
              <a:spcAft>
                <a:spcPct val="0"/>
              </a:spcAft>
              <a:defRPr sz="2800">
                <a:solidFill>
                  <a:schemeClr val="tx1"/>
                </a:solidFill>
                <a:latin typeface="Times New Roman" pitchFamily="18" charset="0"/>
              </a:defRPr>
            </a:lvl7pPr>
            <a:lvl8pPr marL="3429000" indent="-228600" eaLnBrk="0" fontAlgn="base" hangingPunct="0">
              <a:spcBef>
                <a:spcPct val="0"/>
              </a:spcBef>
              <a:spcAft>
                <a:spcPct val="0"/>
              </a:spcAft>
              <a:defRPr sz="2800">
                <a:solidFill>
                  <a:schemeClr val="tx1"/>
                </a:solidFill>
                <a:latin typeface="Times New Roman" pitchFamily="18" charset="0"/>
              </a:defRPr>
            </a:lvl8pPr>
            <a:lvl9pPr marL="3886200" indent="-228600" eaLnBrk="0" fontAlgn="base" hangingPunct="0">
              <a:spcBef>
                <a:spcPct val="0"/>
              </a:spcBef>
              <a:spcAft>
                <a:spcPct val="0"/>
              </a:spcAft>
              <a:defRPr sz="2800">
                <a:solidFill>
                  <a:schemeClr val="tx1"/>
                </a:solidFill>
                <a:latin typeface="Times New Roman" pitchFamily="18" charset="0"/>
              </a:defRPr>
            </a:lvl9pPr>
          </a:lstStyle>
          <a:p>
            <a:fld id="{FF3C6101-17CF-4D8C-ABC9-D5AB22B4BE63}" type="slidenum">
              <a:rPr lang="en-GB" altLang="en-US" sz="1200" smtClean="0"/>
              <a:pPr/>
              <a:t>5</a:t>
            </a:fld>
            <a:endParaRPr lang="en-GB" altLang="en-US" sz="1200"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p:spPr>
        <p:txBody>
          <a:bodyPr/>
          <a:lstStyle/>
          <a:p>
            <a:endParaRPr lang="en-GB" altLang="en-US" noProof="1"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p:spPr>
        <p:txBody>
          <a:bodyPr/>
          <a:lstStyle>
            <a:lvl1pPr>
              <a:defRPr sz="2800">
                <a:solidFill>
                  <a:schemeClr val="tx1"/>
                </a:solidFill>
                <a:latin typeface="Times New Roman" pitchFamily="18" charset="0"/>
              </a:defRPr>
            </a:lvl1pPr>
            <a:lvl2pPr marL="742950" indent="-285750">
              <a:defRPr sz="2800">
                <a:solidFill>
                  <a:schemeClr val="tx1"/>
                </a:solidFill>
                <a:latin typeface="Times New Roman" pitchFamily="18" charset="0"/>
              </a:defRPr>
            </a:lvl2pPr>
            <a:lvl3pPr marL="1143000" indent="-228600">
              <a:defRPr sz="2800">
                <a:solidFill>
                  <a:schemeClr val="tx1"/>
                </a:solidFill>
                <a:latin typeface="Times New Roman" pitchFamily="18" charset="0"/>
              </a:defRPr>
            </a:lvl3pPr>
            <a:lvl4pPr marL="1600200" indent="-228600">
              <a:defRPr sz="2800">
                <a:solidFill>
                  <a:schemeClr val="tx1"/>
                </a:solidFill>
                <a:latin typeface="Times New Roman" pitchFamily="18" charset="0"/>
              </a:defRPr>
            </a:lvl4pPr>
            <a:lvl5pPr marL="2057400" indent="-228600">
              <a:defRPr sz="2800">
                <a:solidFill>
                  <a:schemeClr val="tx1"/>
                </a:solidFill>
                <a:latin typeface="Times New Roman" pitchFamily="18" charset="0"/>
              </a:defRPr>
            </a:lvl5pPr>
            <a:lvl6pPr marL="2514600" indent="-228600" eaLnBrk="0" fontAlgn="base" hangingPunct="0">
              <a:spcBef>
                <a:spcPct val="0"/>
              </a:spcBef>
              <a:spcAft>
                <a:spcPct val="0"/>
              </a:spcAft>
              <a:defRPr sz="2800">
                <a:solidFill>
                  <a:schemeClr val="tx1"/>
                </a:solidFill>
                <a:latin typeface="Times New Roman" pitchFamily="18" charset="0"/>
              </a:defRPr>
            </a:lvl6pPr>
            <a:lvl7pPr marL="2971800" indent="-228600" eaLnBrk="0" fontAlgn="base" hangingPunct="0">
              <a:spcBef>
                <a:spcPct val="0"/>
              </a:spcBef>
              <a:spcAft>
                <a:spcPct val="0"/>
              </a:spcAft>
              <a:defRPr sz="2800">
                <a:solidFill>
                  <a:schemeClr val="tx1"/>
                </a:solidFill>
                <a:latin typeface="Times New Roman" pitchFamily="18" charset="0"/>
              </a:defRPr>
            </a:lvl7pPr>
            <a:lvl8pPr marL="3429000" indent="-228600" eaLnBrk="0" fontAlgn="base" hangingPunct="0">
              <a:spcBef>
                <a:spcPct val="0"/>
              </a:spcBef>
              <a:spcAft>
                <a:spcPct val="0"/>
              </a:spcAft>
              <a:defRPr sz="2800">
                <a:solidFill>
                  <a:schemeClr val="tx1"/>
                </a:solidFill>
                <a:latin typeface="Times New Roman" pitchFamily="18" charset="0"/>
              </a:defRPr>
            </a:lvl8pPr>
            <a:lvl9pPr marL="3886200" indent="-228600" eaLnBrk="0" fontAlgn="base" hangingPunct="0">
              <a:spcBef>
                <a:spcPct val="0"/>
              </a:spcBef>
              <a:spcAft>
                <a:spcPct val="0"/>
              </a:spcAft>
              <a:defRPr sz="2800">
                <a:solidFill>
                  <a:schemeClr val="tx1"/>
                </a:solidFill>
                <a:latin typeface="Times New Roman" pitchFamily="18" charset="0"/>
              </a:defRPr>
            </a:lvl9pPr>
          </a:lstStyle>
          <a:p>
            <a:fld id="{814779FE-22EB-467A-8508-2405FF0BBCA5}" type="slidenum">
              <a:rPr lang="en-GB" altLang="en-US" sz="1200" smtClean="0"/>
              <a:pPr/>
              <a:t>13</a:t>
            </a:fld>
            <a:endParaRPr lang="en-GB" altLang="en-US" sz="1200" smtClean="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p:spPr>
        <p:txBody>
          <a:bodyPr/>
          <a:lstStyle/>
          <a:p>
            <a:endParaRPr lang="en-GB" altLang="en-US" noProof="1"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p:cNvSpPr>
            <a:spLocks noGrp="1" noChangeArrowheads="1"/>
          </p:cNvSpPr>
          <p:nvPr>
            <p:ph type="sldNum" sz="quarter" idx="5"/>
          </p:nvPr>
        </p:nvSpPr>
        <p:spPr>
          <a:noFill/>
        </p:spPr>
        <p:txBody>
          <a:bodyPr/>
          <a:lstStyle>
            <a:lvl1pPr>
              <a:defRPr sz="2800">
                <a:solidFill>
                  <a:schemeClr val="tx1"/>
                </a:solidFill>
                <a:latin typeface="Times New Roman" pitchFamily="18" charset="0"/>
              </a:defRPr>
            </a:lvl1pPr>
            <a:lvl2pPr marL="742950" indent="-285750">
              <a:defRPr sz="2800">
                <a:solidFill>
                  <a:schemeClr val="tx1"/>
                </a:solidFill>
                <a:latin typeface="Times New Roman" pitchFamily="18" charset="0"/>
              </a:defRPr>
            </a:lvl2pPr>
            <a:lvl3pPr marL="1143000" indent="-228600">
              <a:defRPr sz="2800">
                <a:solidFill>
                  <a:schemeClr val="tx1"/>
                </a:solidFill>
                <a:latin typeface="Times New Roman" pitchFamily="18" charset="0"/>
              </a:defRPr>
            </a:lvl3pPr>
            <a:lvl4pPr marL="1600200" indent="-228600">
              <a:defRPr sz="2800">
                <a:solidFill>
                  <a:schemeClr val="tx1"/>
                </a:solidFill>
                <a:latin typeface="Times New Roman" pitchFamily="18" charset="0"/>
              </a:defRPr>
            </a:lvl4pPr>
            <a:lvl5pPr marL="2057400" indent="-228600">
              <a:defRPr sz="2800">
                <a:solidFill>
                  <a:schemeClr val="tx1"/>
                </a:solidFill>
                <a:latin typeface="Times New Roman" pitchFamily="18" charset="0"/>
              </a:defRPr>
            </a:lvl5pPr>
            <a:lvl6pPr marL="2514600" indent="-228600" eaLnBrk="0" fontAlgn="base" hangingPunct="0">
              <a:spcBef>
                <a:spcPct val="0"/>
              </a:spcBef>
              <a:spcAft>
                <a:spcPct val="0"/>
              </a:spcAft>
              <a:defRPr sz="2800">
                <a:solidFill>
                  <a:schemeClr val="tx1"/>
                </a:solidFill>
                <a:latin typeface="Times New Roman" pitchFamily="18" charset="0"/>
              </a:defRPr>
            </a:lvl6pPr>
            <a:lvl7pPr marL="2971800" indent="-228600" eaLnBrk="0" fontAlgn="base" hangingPunct="0">
              <a:spcBef>
                <a:spcPct val="0"/>
              </a:spcBef>
              <a:spcAft>
                <a:spcPct val="0"/>
              </a:spcAft>
              <a:defRPr sz="2800">
                <a:solidFill>
                  <a:schemeClr val="tx1"/>
                </a:solidFill>
                <a:latin typeface="Times New Roman" pitchFamily="18" charset="0"/>
              </a:defRPr>
            </a:lvl7pPr>
            <a:lvl8pPr marL="3429000" indent="-228600" eaLnBrk="0" fontAlgn="base" hangingPunct="0">
              <a:spcBef>
                <a:spcPct val="0"/>
              </a:spcBef>
              <a:spcAft>
                <a:spcPct val="0"/>
              </a:spcAft>
              <a:defRPr sz="2800">
                <a:solidFill>
                  <a:schemeClr val="tx1"/>
                </a:solidFill>
                <a:latin typeface="Times New Roman" pitchFamily="18" charset="0"/>
              </a:defRPr>
            </a:lvl8pPr>
            <a:lvl9pPr marL="3886200" indent="-228600" eaLnBrk="0" fontAlgn="base" hangingPunct="0">
              <a:spcBef>
                <a:spcPct val="0"/>
              </a:spcBef>
              <a:spcAft>
                <a:spcPct val="0"/>
              </a:spcAft>
              <a:defRPr sz="2800">
                <a:solidFill>
                  <a:schemeClr val="tx1"/>
                </a:solidFill>
                <a:latin typeface="Times New Roman" pitchFamily="18" charset="0"/>
              </a:defRPr>
            </a:lvl9pPr>
          </a:lstStyle>
          <a:p>
            <a:fld id="{59C42767-AB4B-43A6-B151-FAF6BF844070}" type="slidenum">
              <a:rPr lang="en-GB" altLang="en-US" sz="1200" smtClean="0"/>
              <a:pPr/>
              <a:t>16</a:t>
            </a:fld>
            <a:endParaRPr lang="en-GB" altLang="en-US" sz="1200" smtClean="0"/>
          </a:p>
        </p:txBody>
      </p:sp>
      <p:sp>
        <p:nvSpPr>
          <p:cNvPr id="35843" name="Rectangle 2"/>
          <p:cNvSpPr>
            <a:spLocks noGrp="1" noRot="1" noChangeAspect="1" noChangeArrowheads="1" noTextEdit="1"/>
          </p:cNvSpPr>
          <p:nvPr>
            <p:ph type="sldImg"/>
          </p:nvPr>
        </p:nvSpPr>
        <p:spPr>
          <a:ln/>
        </p:spPr>
      </p:sp>
      <p:sp>
        <p:nvSpPr>
          <p:cNvPr id="35844" name="Rectangle 3"/>
          <p:cNvSpPr>
            <a:spLocks noGrp="1" noChangeArrowheads="1"/>
          </p:cNvSpPr>
          <p:nvPr>
            <p:ph type="body" idx="1"/>
          </p:nvPr>
        </p:nvSpPr>
        <p:spPr>
          <a:noFill/>
        </p:spPr>
        <p:txBody>
          <a:bodyPr/>
          <a:lstStyle/>
          <a:p>
            <a:endParaRPr lang="en-GB" altLang="en-US" noProof="1"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p:cNvSpPr>
            <a:spLocks noGrp="1" noChangeArrowheads="1"/>
          </p:cNvSpPr>
          <p:nvPr>
            <p:ph type="sldNum" sz="quarter" idx="5"/>
          </p:nvPr>
        </p:nvSpPr>
        <p:spPr>
          <a:noFill/>
        </p:spPr>
        <p:txBody>
          <a:bodyPr/>
          <a:lstStyle>
            <a:lvl1pPr>
              <a:defRPr sz="2800">
                <a:solidFill>
                  <a:schemeClr val="tx1"/>
                </a:solidFill>
                <a:latin typeface="Times New Roman" pitchFamily="18" charset="0"/>
              </a:defRPr>
            </a:lvl1pPr>
            <a:lvl2pPr marL="742950" indent="-285750">
              <a:defRPr sz="2800">
                <a:solidFill>
                  <a:schemeClr val="tx1"/>
                </a:solidFill>
                <a:latin typeface="Times New Roman" pitchFamily="18" charset="0"/>
              </a:defRPr>
            </a:lvl2pPr>
            <a:lvl3pPr marL="1143000" indent="-228600">
              <a:defRPr sz="2800">
                <a:solidFill>
                  <a:schemeClr val="tx1"/>
                </a:solidFill>
                <a:latin typeface="Times New Roman" pitchFamily="18" charset="0"/>
              </a:defRPr>
            </a:lvl3pPr>
            <a:lvl4pPr marL="1600200" indent="-228600">
              <a:defRPr sz="2800">
                <a:solidFill>
                  <a:schemeClr val="tx1"/>
                </a:solidFill>
                <a:latin typeface="Times New Roman" pitchFamily="18" charset="0"/>
              </a:defRPr>
            </a:lvl4pPr>
            <a:lvl5pPr marL="2057400" indent="-228600">
              <a:defRPr sz="2800">
                <a:solidFill>
                  <a:schemeClr val="tx1"/>
                </a:solidFill>
                <a:latin typeface="Times New Roman" pitchFamily="18" charset="0"/>
              </a:defRPr>
            </a:lvl5pPr>
            <a:lvl6pPr marL="2514600" indent="-228600" eaLnBrk="0" fontAlgn="base" hangingPunct="0">
              <a:spcBef>
                <a:spcPct val="0"/>
              </a:spcBef>
              <a:spcAft>
                <a:spcPct val="0"/>
              </a:spcAft>
              <a:defRPr sz="2800">
                <a:solidFill>
                  <a:schemeClr val="tx1"/>
                </a:solidFill>
                <a:latin typeface="Times New Roman" pitchFamily="18" charset="0"/>
              </a:defRPr>
            </a:lvl6pPr>
            <a:lvl7pPr marL="2971800" indent="-228600" eaLnBrk="0" fontAlgn="base" hangingPunct="0">
              <a:spcBef>
                <a:spcPct val="0"/>
              </a:spcBef>
              <a:spcAft>
                <a:spcPct val="0"/>
              </a:spcAft>
              <a:defRPr sz="2800">
                <a:solidFill>
                  <a:schemeClr val="tx1"/>
                </a:solidFill>
                <a:latin typeface="Times New Roman" pitchFamily="18" charset="0"/>
              </a:defRPr>
            </a:lvl7pPr>
            <a:lvl8pPr marL="3429000" indent="-228600" eaLnBrk="0" fontAlgn="base" hangingPunct="0">
              <a:spcBef>
                <a:spcPct val="0"/>
              </a:spcBef>
              <a:spcAft>
                <a:spcPct val="0"/>
              </a:spcAft>
              <a:defRPr sz="2800">
                <a:solidFill>
                  <a:schemeClr val="tx1"/>
                </a:solidFill>
                <a:latin typeface="Times New Roman" pitchFamily="18" charset="0"/>
              </a:defRPr>
            </a:lvl8pPr>
            <a:lvl9pPr marL="3886200" indent="-228600" eaLnBrk="0" fontAlgn="base" hangingPunct="0">
              <a:spcBef>
                <a:spcPct val="0"/>
              </a:spcBef>
              <a:spcAft>
                <a:spcPct val="0"/>
              </a:spcAft>
              <a:defRPr sz="2800">
                <a:solidFill>
                  <a:schemeClr val="tx1"/>
                </a:solidFill>
                <a:latin typeface="Times New Roman" pitchFamily="18" charset="0"/>
              </a:defRPr>
            </a:lvl9pPr>
          </a:lstStyle>
          <a:p>
            <a:fld id="{3E9208ED-E2B9-48B1-A10A-4F4DAD186B9A}" type="slidenum">
              <a:rPr lang="en-GB" altLang="en-US" sz="1200" smtClean="0"/>
              <a:pPr/>
              <a:t>17</a:t>
            </a:fld>
            <a:endParaRPr lang="en-GB" altLang="en-US" sz="1200" smtClean="0"/>
          </a:p>
        </p:txBody>
      </p:sp>
      <p:sp>
        <p:nvSpPr>
          <p:cNvPr id="38915" name="Rectangle 2"/>
          <p:cNvSpPr>
            <a:spLocks noGrp="1" noRot="1" noChangeAspect="1" noChangeArrowheads="1" noTextEdit="1"/>
          </p:cNvSpPr>
          <p:nvPr>
            <p:ph type="sldImg"/>
          </p:nvPr>
        </p:nvSpPr>
        <p:spPr>
          <a:ln/>
        </p:spPr>
      </p:sp>
      <p:sp>
        <p:nvSpPr>
          <p:cNvPr id="38916" name="Rectangle 3"/>
          <p:cNvSpPr>
            <a:spLocks noGrp="1" noChangeArrowheads="1"/>
          </p:cNvSpPr>
          <p:nvPr>
            <p:ph type="body" idx="1"/>
          </p:nvPr>
        </p:nvSpPr>
        <p:spPr>
          <a:noFill/>
        </p:spPr>
        <p:txBody>
          <a:bodyPr/>
          <a:lstStyle/>
          <a:p>
            <a:endParaRPr lang="en-GB" altLang="en-US" noProof="1"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p:cNvSpPr>
            <a:spLocks noGrp="1" noChangeArrowheads="1"/>
          </p:cNvSpPr>
          <p:nvPr>
            <p:ph type="sldNum" sz="quarter" idx="5"/>
          </p:nvPr>
        </p:nvSpPr>
        <p:spPr>
          <a:noFill/>
        </p:spPr>
        <p:txBody>
          <a:bodyPr/>
          <a:lstStyle>
            <a:lvl1pPr>
              <a:defRPr sz="2800">
                <a:solidFill>
                  <a:schemeClr val="tx1"/>
                </a:solidFill>
                <a:latin typeface="Times New Roman" pitchFamily="18" charset="0"/>
              </a:defRPr>
            </a:lvl1pPr>
            <a:lvl2pPr marL="742950" indent="-285750">
              <a:defRPr sz="2800">
                <a:solidFill>
                  <a:schemeClr val="tx1"/>
                </a:solidFill>
                <a:latin typeface="Times New Roman" pitchFamily="18" charset="0"/>
              </a:defRPr>
            </a:lvl2pPr>
            <a:lvl3pPr marL="1143000" indent="-228600">
              <a:defRPr sz="2800">
                <a:solidFill>
                  <a:schemeClr val="tx1"/>
                </a:solidFill>
                <a:latin typeface="Times New Roman" pitchFamily="18" charset="0"/>
              </a:defRPr>
            </a:lvl3pPr>
            <a:lvl4pPr marL="1600200" indent="-228600">
              <a:defRPr sz="2800">
                <a:solidFill>
                  <a:schemeClr val="tx1"/>
                </a:solidFill>
                <a:latin typeface="Times New Roman" pitchFamily="18" charset="0"/>
              </a:defRPr>
            </a:lvl4pPr>
            <a:lvl5pPr marL="2057400" indent="-228600">
              <a:defRPr sz="2800">
                <a:solidFill>
                  <a:schemeClr val="tx1"/>
                </a:solidFill>
                <a:latin typeface="Times New Roman" pitchFamily="18" charset="0"/>
              </a:defRPr>
            </a:lvl5pPr>
            <a:lvl6pPr marL="2514600" indent="-228600" eaLnBrk="0" fontAlgn="base" hangingPunct="0">
              <a:spcBef>
                <a:spcPct val="0"/>
              </a:spcBef>
              <a:spcAft>
                <a:spcPct val="0"/>
              </a:spcAft>
              <a:defRPr sz="2800">
                <a:solidFill>
                  <a:schemeClr val="tx1"/>
                </a:solidFill>
                <a:latin typeface="Times New Roman" pitchFamily="18" charset="0"/>
              </a:defRPr>
            </a:lvl6pPr>
            <a:lvl7pPr marL="2971800" indent="-228600" eaLnBrk="0" fontAlgn="base" hangingPunct="0">
              <a:spcBef>
                <a:spcPct val="0"/>
              </a:spcBef>
              <a:spcAft>
                <a:spcPct val="0"/>
              </a:spcAft>
              <a:defRPr sz="2800">
                <a:solidFill>
                  <a:schemeClr val="tx1"/>
                </a:solidFill>
                <a:latin typeface="Times New Roman" pitchFamily="18" charset="0"/>
              </a:defRPr>
            </a:lvl7pPr>
            <a:lvl8pPr marL="3429000" indent="-228600" eaLnBrk="0" fontAlgn="base" hangingPunct="0">
              <a:spcBef>
                <a:spcPct val="0"/>
              </a:spcBef>
              <a:spcAft>
                <a:spcPct val="0"/>
              </a:spcAft>
              <a:defRPr sz="2800">
                <a:solidFill>
                  <a:schemeClr val="tx1"/>
                </a:solidFill>
                <a:latin typeface="Times New Roman" pitchFamily="18" charset="0"/>
              </a:defRPr>
            </a:lvl8pPr>
            <a:lvl9pPr marL="3886200" indent="-228600" eaLnBrk="0" fontAlgn="base" hangingPunct="0">
              <a:spcBef>
                <a:spcPct val="0"/>
              </a:spcBef>
              <a:spcAft>
                <a:spcPct val="0"/>
              </a:spcAft>
              <a:defRPr sz="2800">
                <a:solidFill>
                  <a:schemeClr val="tx1"/>
                </a:solidFill>
                <a:latin typeface="Times New Roman" pitchFamily="18" charset="0"/>
              </a:defRPr>
            </a:lvl9pPr>
          </a:lstStyle>
          <a:p>
            <a:fld id="{6AD6465F-E289-4AA7-8E9B-5B6DC52BE535}" type="slidenum">
              <a:rPr lang="en-GB" altLang="en-US" sz="1200" smtClean="0"/>
              <a:pPr/>
              <a:t>19</a:t>
            </a:fld>
            <a:endParaRPr lang="en-GB" altLang="en-US" sz="1200" smtClean="0"/>
          </a:p>
        </p:txBody>
      </p:sp>
      <p:sp>
        <p:nvSpPr>
          <p:cNvPr id="36867" name="Rectangle 2"/>
          <p:cNvSpPr>
            <a:spLocks noGrp="1" noRot="1" noChangeAspect="1" noChangeArrowheads="1" noTextEdit="1"/>
          </p:cNvSpPr>
          <p:nvPr>
            <p:ph type="sldImg"/>
          </p:nvPr>
        </p:nvSpPr>
        <p:spPr>
          <a:ln/>
        </p:spPr>
      </p:sp>
      <p:sp>
        <p:nvSpPr>
          <p:cNvPr id="36868" name="Rectangle 3"/>
          <p:cNvSpPr>
            <a:spLocks noGrp="1" noChangeArrowheads="1"/>
          </p:cNvSpPr>
          <p:nvPr>
            <p:ph type="body" idx="1"/>
          </p:nvPr>
        </p:nvSpPr>
        <p:spPr>
          <a:noFill/>
        </p:spPr>
        <p:txBody>
          <a:bodyPr/>
          <a:lstStyle/>
          <a:p>
            <a:endParaRPr lang="en-GB" altLang="en-US" noProof="1"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p:spPr>
        <p:txBody>
          <a:bodyPr/>
          <a:lstStyle>
            <a:lvl1pPr>
              <a:defRPr sz="2800">
                <a:solidFill>
                  <a:schemeClr val="tx1"/>
                </a:solidFill>
                <a:latin typeface="Times New Roman" pitchFamily="18" charset="0"/>
              </a:defRPr>
            </a:lvl1pPr>
            <a:lvl2pPr marL="742950" indent="-285750">
              <a:defRPr sz="2800">
                <a:solidFill>
                  <a:schemeClr val="tx1"/>
                </a:solidFill>
                <a:latin typeface="Times New Roman" pitchFamily="18" charset="0"/>
              </a:defRPr>
            </a:lvl2pPr>
            <a:lvl3pPr marL="1143000" indent="-228600">
              <a:defRPr sz="2800">
                <a:solidFill>
                  <a:schemeClr val="tx1"/>
                </a:solidFill>
                <a:latin typeface="Times New Roman" pitchFamily="18" charset="0"/>
              </a:defRPr>
            </a:lvl3pPr>
            <a:lvl4pPr marL="1600200" indent="-228600">
              <a:defRPr sz="2800">
                <a:solidFill>
                  <a:schemeClr val="tx1"/>
                </a:solidFill>
                <a:latin typeface="Times New Roman" pitchFamily="18" charset="0"/>
              </a:defRPr>
            </a:lvl4pPr>
            <a:lvl5pPr marL="2057400" indent="-228600">
              <a:defRPr sz="2800">
                <a:solidFill>
                  <a:schemeClr val="tx1"/>
                </a:solidFill>
                <a:latin typeface="Times New Roman" pitchFamily="18" charset="0"/>
              </a:defRPr>
            </a:lvl5pPr>
            <a:lvl6pPr marL="2514600" indent="-228600" eaLnBrk="0" fontAlgn="base" hangingPunct="0">
              <a:spcBef>
                <a:spcPct val="0"/>
              </a:spcBef>
              <a:spcAft>
                <a:spcPct val="0"/>
              </a:spcAft>
              <a:defRPr sz="2800">
                <a:solidFill>
                  <a:schemeClr val="tx1"/>
                </a:solidFill>
                <a:latin typeface="Times New Roman" pitchFamily="18" charset="0"/>
              </a:defRPr>
            </a:lvl6pPr>
            <a:lvl7pPr marL="2971800" indent="-228600" eaLnBrk="0" fontAlgn="base" hangingPunct="0">
              <a:spcBef>
                <a:spcPct val="0"/>
              </a:spcBef>
              <a:spcAft>
                <a:spcPct val="0"/>
              </a:spcAft>
              <a:defRPr sz="2800">
                <a:solidFill>
                  <a:schemeClr val="tx1"/>
                </a:solidFill>
                <a:latin typeface="Times New Roman" pitchFamily="18" charset="0"/>
              </a:defRPr>
            </a:lvl7pPr>
            <a:lvl8pPr marL="3429000" indent="-228600" eaLnBrk="0" fontAlgn="base" hangingPunct="0">
              <a:spcBef>
                <a:spcPct val="0"/>
              </a:spcBef>
              <a:spcAft>
                <a:spcPct val="0"/>
              </a:spcAft>
              <a:defRPr sz="2800">
                <a:solidFill>
                  <a:schemeClr val="tx1"/>
                </a:solidFill>
                <a:latin typeface="Times New Roman" pitchFamily="18" charset="0"/>
              </a:defRPr>
            </a:lvl8pPr>
            <a:lvl9pPr marL="3886200" indent="-228600" eaLnBrk="0" fontAlgn="base" hangingPunct="0">
              <a:spcBef>
                <a:spcPct val="0"/>
              </a:spcBef>
              <a:spcAft>
                <a:spcPct val="0"/>
              </a:spcAft>
              <a:defRPr sz="2800">
                <a:solidFill>
                  <a:schemeClr val="tx1"/>
                </a:solidFill>
                <a:latin typeface="Times New Roman" pitchFamily="18" charset="0"/>
              </a:defRPr>
            </a:lvl9pPr>
          </a:lstStyle>
          <a:p>
            <a:fld id="{CBEA9898-CF5E-4786-B82E-635C04624F7E}" type="slidenum">
              <a:rPr lang="en-GB" altLang="en-US" sz="1200" smtClean="0"/>
              <a:pPr/>
              <a:t>21</a:t>
            </a:fld>
            <a:endParaRPr lang="en-GB" altLang="en-US" sz="1200" smtClean="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noFill/>
        </p:spPr>
        <p:txBody>
          <a:bodyPr/>
          <a:lstStyle/>
          <a:p>
            <a:endParaRPr lang="en-GB" altLang="en-US" noProof="1"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p:cNvSpPr>
            <a:spLocks noGrp="1" noChangeArrowheads="1"/>
          </p:cNvSpPr>
          <p:nvPr>
            <p:ph type="sldNum" sz="quarter" idx="5"/>
          </p:nvPr>
        </p:nvSpPr>
        <p:spPr>
          <a:noFill/>
        </p:spPr>
        <p:txBody>
          <a:bodyPr/>
          <a:lstStyle>
            <a:lvl1pPr>
              <a:defRPr sz="2800">
                <a:solidFill>
                  <a:schemeClr val="tx1"/>
                </a:solidFill>
                <a:latin typeface="Times New Roman" pitchFamily="18" charset="0"/>
              </a:defRPr>
            </a:lvl1pPr>
            <a:lvl2pPr marL="742950" indent="-285750">
              <a:defRPr sz="2800">
                <a:solidFill>
                  <a:schemeClr val="tx1"/>
                </a:solidFill>
                <a:latin typeface="Times New Roman" pitchFamily="18" charset="0"/>
              </a:defRPr>
            </a:lvl2pPr>
            <a:lvl3pPr marL="1143000" indent="-228600">
              <a:defRPr sz="2800">
                <a:solidFill>
                  <a:schemeClr val="tx1"/>
                </a:solidFill>
                <a:latin typeface="Times New Roman" pitchFamily="18" charset="0"/>
              </a:defRPr>
            </a:lvl3pPr>
            <a:lvl4pPr marL="1600200" indent="-228600">
              <a:defRPr sz="2800">
                <a:solidFill>
                  <a:schemeClr val="tx1"/>
                </a:solidFill>
                <a:latin typeface="Times New Roman" pitchFamily="18" charset="0"/>
              </a:defRPr>
            </a:lvl4pPr>
            <a:lvl5pPr marL="2057400" indent="-228600">
              <a:defRPr sz="2800">
                <a:solidFill>
                  <a:schemeClr val="tx1"/>
                </a:solidFill>
                <a:latin typeface="Times New Roman" pitchFamily="18" charset="0"/>
              </a:defRPr>
            </a:lvl5pPr>
            <a:lvl6pPr marL="2514600" indent="-228600" eaLnBrk="0" fontAlgn="base" hangingPunct="0">
              <a:spcBef>
                <a:spcPct val="0"/>
              </a:spcBef>
              <a:spcAft>
                <a:spcPct val="0"/>
              </a:spcAft>
              <a:defRPr sz="2800">
                <a:solidFill>
                  <a:schemeClr val="tx1"/>
                </a:solidFill>
                <a:latin typeface="Times New Roman" pitchFamily="18" charset="0"/>
              </a:defRPr>
            </a:lvl6pPr>
            <a:lvl7pPr marL="2971800" indent="-228600" eaLnBrk="0" fontAlgn="base" hangingPunct="0">
              <a:spcBef>
                <a:spcPct val="0"/>
              </a:spcBef>
              <a:spcAft>
                <a:spcPct val="0"/>
              </a:spcAft>
              <a:defRPr sz="2800">
                <a:solidFill>
                  <a:schemeClr val="tx1"/>
                </a:solidFill>
                <a:latin typeface="Times New Roman" pitchFamily="18" charset="0"/>
              </a:defRPr>
            </a:lvl7pPr>
            <a:lvl8pPr marL="3429000" indent="-228600" eaLnBrk="0" fontAlgn="base" hangingPunct="0">
              <a:spcBef>
                <a:spcPct val="0"/>
              </a:spcBef>
              <a:spcAft>
                <a:spcPct val="0"/>
              </a:spcAft>
              <a:defRPr sz="2800">
                <a:solidFill>
                  <a:schemeClr val="tx1"/>
                </a:solidFill>
                <a:latin typeface="Times New Roman" pitchFamily="18" charset="0"/>
              </a:defRPr>
            </a:lvl8pPr>
            <a:lvl9pPr marL="3886200" indent="-228600" eaLnBrk="0" fontAlgn="base" hangingPunct="0">
              <a:spcBef>
                <a:spcPct val="0"/>
              </a:spcBef>
              <a:spcAft>
                <a:spcPct val="0"/>
              </a:spcAft>
              <a:defRPr sz="2800">
                <a:solidFill>
                  <a:schemeClr val="tx1"/>
                </a:solidFill>
                <a:latin typeface="Times New Roman" pitchFamily="18" charset="0"/>
              </a:defRPr>
            </a:lvl9pPr>
          </a:lstStyle>
          <a:p>
            <a:fld id="{C58E8EB2-40D2-4C10-B548-0B5DEEE4A389}" type="slidenum">
              <a:rPr lang="en-GB" altLang="en-US" sz="1200" smtClean="0"/>
              <a:pPr/>
              <a:t>24</a:t>
            </a:fld>
            <a:endParaRPr lang="en-GB" altLang="en-US" sz="1200" smtClean="0"/>
          </a:p>
        </p:txBody>
      </p:sp>
      <p:sp>
        <p:nvSpPr>
          <p:cNvPr id="39939" name="Rectangle 2"/>
          <p:cNvSpPr>
            <a:spLocks noGrp="1" noRot="1" noChangeAspect="1" noChangeArrowheads="1" noTextEdit="1"/>
          </p:cNvSpPr>
          <p:nvPr>
            <p:ph type="sldImg"/>
          </p:nvPr>
        </p:nvSpPr>
        <p:spPr>
          <a:ln/>
        </p:spPr>
      </p:sp>
      <p:sp>
        <p:nvSpPr>
          <p:cNvPr id="39940" name="Rectangle 3"/>
          <p:cNvSpPr>
            <a:spLocks noGrp="1" noChangeArrowheads="1"/>
          </p:cNvSpPr>
          <p:nvPr>
            <p:ph type="body" idx="1"/>
          </p:nvPr>
        </p:nvSpPr>
        <p:spPr>
          <a:noFill/>
        </p:spPr>
        <p:txBody>
          <a:bodyPr/>
          <a:lstStyle/>
          <a:p>
            <a:endParaRPr lang="en-GB" altLang="en-US" noProof="1" smtClean="0"/>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p:cNvSpPr>
            <a:spLocks noGrp="1" noChangeArrowheads="1"/>
          </p:cNvSpPr>
          <p:nvPr>
            <p:ph type="sldNum" sz="quarter" idx="5"/>
          </p:nvPr>
        </p:nvSpPr>
        <p:spPr>
          <a:noFill/>
        </p:spPr>
        <p:txBody>
          <a:bodyPr/>
          <a:lstStyle>
            <a:lvl1pPr>
              <a:defRPr sz="2800">
                <a:solidFill>
                  <a:schemeClr val="tx1"/>
                </a:solidFill>
                <a:latin typeface="Times New Roman" pitchFamily="18" charset="0"/>
              </a:defRPr>
            </a:lvl1pPr>
            <a:lvl2pPr marL="742950" indent="-285750">
              <a:defRPr sz="2800">
                <a:solidFill>
                  <a:schemeClr val="tx1"/>
                </a:solidFill>
                <a:latin typeface="Times New Roman" pitchFamily="18" charset="0"/>
              </a:defRPr>
            </a:lvl2pPr>
            <a:lvl3pPr marL="1143000" indent="-228600">
              <a:defRPr sz="2800">
                <a:solidFill>
                  <a:schemeClr val="tx1"/>
                </a:solidFill>
                <a:latin typeface="Times New Roman" pitchFamily="18" charset="0"/>
              </a:defRPr>
            </a:lvl3pPr>
            <a:lvl4pPr marL="1600200" indent="-228600">
              <a:defRPr sz="2800">
                <a:solidFill>
                  <a:schemeClr val="tx1"/>
                </a:solidFill>
                <a:latin typeface="Times New Roman" pitchFamily="18" charset="0"/>
              </a:defRPr>
            </a:lvl4pPr>
            <a:lvl5pPr marL="2057400" indent="-228600">
              <a:defRPr sz="2800">
                <a:solidFill>
                  <a:schemeClr val="tx1"/>
                </a:solidFill>
                <a:latin typeface="Times New Roman" pitchFamily="18" charset="0"/>
              </a:defRPr>
            </a:lvl5pPr>
            <a:lvl6pPr marL="2514600" indent="-228600" eaLnBrk="0" fontAlgn="base" hangingPunct="0">
              <a:spcBef>
                <a:spcPct val="0"/>
              </a:spcBef>
              <a:spcAft>
                <a:spcPct val="0"/>
              </a:spcAft>
              <a:defRPr sz="2800">
                <a:solidFill>
                  <a:schemeClr val="tx1"/>
                </a:solidFill>
                <a:latin typeface="Times New Roman" pitchFamily="18" charset="0"/>
              </a:defRPr>
            </a:lvl6pPr>
            <a:lvl7pPr marL="2971800" indent="-228600" eaLnBrk="0" fontAlgn="base" hangingPunct="0">
              <a:spcBef>
                <a:spcPct val="0"/>
              </a:spcBef>
              <a:spcAft>
                <a:spcPct val="0"/>
              </a:spcAft>
              <a:defRPr sz="2800">
                <a:solidFill>
                  <a:schemeClr val="tx1"/>
                </a:solidFill>
                <a:latin typeface="Times New Roman" pitchFamily="18" charset="0"/>
              </a:defRPr>
            </a:lvl7pPr>
            <a:lvl8pPr marL="3429000" indent="-228600" eaLnBrk="0" fontAlgn="base" hangingPunct="0">
              <a:spcBef>
                <a:spcPct val="0"/>
              </a:spcBef>
              <a:spcAft>
                <a:spcPct val="0"/>
              </a:spcAft>
              <a:defRPr sz="2800">
                <a:solidFill>
                  <a:schemeClr val="tx1"/>
                </a:solidFill>
                <a:latin typeface="Times New Roman" pitchFamily="18" charset="0"/>
              </a:defRPr>
            </a:lvl8pPr>
            <a:lvl9pPr marL="3886200" indent="-228600" eaLnBrk="0" fontAlgn="base" hangingPunct="0">
              <a:spcBef>
                <a:spcPct val="0"/>
              </a:spcBef>
              <a:spcAft>
                <a:spcPct val="0"/>
              </a:spcAft>
              <a:defRPr sz="2800">
                <a:solidFill>
                  <a:schemeClr val="tx1"/>
                </a:solidFill>
                <a:latin typeface="Times New Roman" pitchFamily="18" charset="0"/>
              </a:defRPr>
            </a:lvl9pPr>
          </a:lstStyle>
          <a:p>
            <a:fld id="{EBDCD7C9-82EB-47A3-AB95-3C7D924BAD0B}" type="slidenum">
              <a:rPr lang="en-GB" altLang="en-US" sz="1200" smtClean="0"/>
              <a:pPr/>
              <a:t>26</a:t>
            </a:fld>
            <a:endParaRPr lang="en-GB" altLang="en-US" sz="1200" smtClean="0"/>
          </a:p>
        </p:txBody>
      </p:sp>
      <p:sp>
        <p:nvSpPr>
          <p:cNvPr id="40963" name="Rectangle 2"/>
          <p:cNvSpPr>
            <a:spLocks noGrp="1" noRot="1" noChangeAspect="1" noChangeArrowheads="1" noTextEdit="1"/>
          </p:cNvSpPr>
          <p:nvPr>
            <p:ph type="sldImg"/>
          </p:nvPr>
        </p:nvSpPr>
        <p:spPr>
          <a:ln/>
        </p:spPr>
      </p:sp>
      <p:sp>
        <p:nvSpPr>
          <p:cNvPr id="40964" name="Rectangle 3"/>
          <p:cNvSpPr>
            <a:spLocks noGrp="1" noChangeArrowheads="1"/>
          </p:cNvSpPr>
          <p:nvPr>
            <p:ph type="body" idx="1"/>
          </p:nvPr>
        </p:nvSpPr>
        <p:spPr>
          <a:noFill/>
        </p:spPr>
        <p:txBody>
          <a:bodyPr/>
          <a:lstStyle/>
          <a:p>
            <a:endParaRPr lang="en-GB" altLang="en-US" noProof="1" smtClean="0"/>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p:cNvSpPr>
            <a:spLocks noGrp="1" noChangeArrowheads="1"/>
          </p:cNvSpPr>
          <p:nvPr>
            <p:ph type="sldNum" sz="quarter" idx="5"/>
          </p:nvPr>
        </p:nvSpPr>
        <p:spPr>
          <a:noFill/>
        </p:spPr>
        <p:txBody>
          <a:bodyPr/>
          <a:lstStyle>
            <a:lvl1pPr>
              <a:defRPr sz="2800">
                <a:solidFill>
                  <a:schemeClr val="tx1"/>
                </a:solidFill>
                <a:latin typeface="Times New Roman" pitchFamily="18" charset="0"/>
              </a:defRPr>
            </a:lvl1pPr>
            <a:lvl2pPr marL="742950" indent="-285750">
              <a:defRPr sz="2800">
                <a:solidFill>
                  <a:schemeClr val="tx1"/>
                </a:solidFill>
                <a:latin typeface="Times New Roman" pitchFamily="18" charset="0"/>
              </a:defRPr>
            </a:lvl2pPr>
            <a:lvl3pPr marL="1143000" indent="-228600">
              <a:defRPr sz="2800">
                <a:solidFill>
                  <a:schemeClr val="tx1"/>
                </a:solidFill>
                <a:latin typeface="Times New Roman" pitchFamily="18" charset="0"/>
              </a:defRPr>
            </a:lvl3pPr>
            <a:lvl4pPr marL="1600200" indent="-228600">
              <a:defRPr sz="2800">
                <a:solidFill>
                  <a:schemeClr val="tx1"/>
                </a:solidFill>
                <a:latin typeface="Times New Roman" pitchFamily="18" charset="0"/>
              </a:defRPr>
            </a:lvl4pPr>
            <a:lvl5pPr marL="2057400" indent="-228600">
              <a:defRPr sz="2800">
                <a:solidFill>
                  <a:schemeClr val="tx1"/>
                </a:solidFill>
                <a:latin typeface="Times New Roman" pitchFamily="18" charset="0"/>
              </a:defRPr>
            </a:lvl5pPr>
            <a:lvl6pPr marL="2514600" indent="-228600" eaLnBrk="0" fontAlgn="base" hangingPunct="0">
              <a:spcBef>
                <a:spcPct val="0"/>
              </a:spcBef>
              <a:spcAft>
                <a:spcPct val="0"/>
              </a:spcAft>
              <a:defRPr sz="2800">
                <a:solidFill>
                  <a:schemeClr val="tx1"/>
                </a:solidFill>
                <a:latin typeface="Times New Roman" pitchFamily="18" charset="0"/>
              </a:defRPr>
            </a:lvl6pPr>
            <a:lvl7pPr marL="2971800" indent="-228600" eaLnBrk="0" fontAlgn="base" hangingPunct="0">
              <a:spcBef>
                <a:spcPct val="0"/>
              </a:spcBef>
              <a:spcAft>
                <a:spcPct val="0"/>
              </a:spcAft>
              <a:defRPr sz="2800">
                <a:solidFill>
                  <a:schemeClr val="tx1"/>
                </a:solidFill>
                <a:latin typeface="Times New Roman" pitchFamily="18" charset="0"/>
              </a:defRPr>
            </a:lvl7pPr>
            <a:lvl8pPr marL="3429000" indent="-228600" eaLnBrk="0" fontAlgn="base" hangingPunct="0">
              <a:spcBef>
                <a:spcPct val="0"/>
              </a:spcBef>
              <a:spcAft>
                <a:spcPct val="0"/>
              </a:spcAft>
              <a:defRPr sz="2800">
                <a:solidFill>
                  <a:schemeClr val="tx1"/>
                </a:solidFill>
                <a:latin typeface="Times New Roman" pitchFamily="18" charset="0"/>
              </a:defRPr>
            </a:lvl8pPr>
            <a:lvl9pPr marL="3886200" indent="-228600" eaLnBrk="0" fontAlgn="base" hangingPunct="0">
              <a:spcBef>
                <a:spcPct val="0"/>
              </a:spcBef>
              <a:spcAft>
                <a:spcPct val="0"/>
              </a:spcAft>
              <a:defRPr sz="2800">
                <a:solidFill>
                  <a:schemeClr val="tx1"/>
                </a:solidFill>
                <a:latin typeface="Times New Roman" pitchFamily="18" charset="0"/>
              </a:defRPr>
            </a:lvl9pPr>
          </a:lstStyle>
          <a:p>
            <a:fld id="{E93E7D89-AC05-4F9F-BF17-AE83CF7B8E26}" type="slidenum">
              <a:rPr lang="en-GB" altLang="en-US" sz="1200" smtClean="0"/>
              <a:pPr/>
              <a:t>27</a:t>
            </a:fld>
            <a:endParaRPr lang="en-GB" altLang="en-US" sz="1200" smtClean="0"/>
          </a:p>
        </p:txBody>
      </p:sp>
      <p:sp>
        <p:nvSpPr>
          <p:cNvPr id="41987" name="Rectangle 2"/>
          <p:cNvSpPr>
            <a:spLocks noGrp="1" noRot="1" noChangeAspect="1" noChangeArrowheads="1" noTextEdit="1"/>
          </p:cNvSpPr>
          <p:nvPr>
            <p:ph type="sldImg"/>
          </p:nvPr>
        </p:nvSpPr>
        <p:spPr>
          <a:ln/>
        </p:spPr>
      </p:sp>
      <p:sp>
        <p:nvSpPr>
          <p:cNvPr id="41988" name="Rectangle 3"/>
          <p:cNvSpPr>
            <a:spLocks noGrp="1" noChangeArrowheads="1"/>
          </p:cNvSpPr>
          <p:nvPr>
            <p:ph type="body" idx="1"/>
          </p:nvPr>
        </p:nvSpPr>
        <p:spPr>
          <a:noFill/>
        </p:spPr>
        <p:txBody>
          <a:bodyPr/>
          <a:lstStyle/>
          <a:p>
            <a:endParaRPr lang="en-GB" altLang="en-US" noProof="1"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fontAlgn="base"/>
            <a:r>
              <a:rPr lang="en-GB" sz="1200" b="0" i="0" kern="1200" dirty="0" smtClean="0">
                <a:solidFill>
                  <a:schemeClr val="tx1"/>
                </a:solidFill>
                <a:latin typeface="+mn-lt"/>
                <a:ea typeface="+mn-ea"/>
                <a:cs typeface="+mn-cs"/>
              </a:rPr>
              <a:t>PESTLE and SWOT are highly effective analysis tools to help you during the process of developing a strategic plan for your business. They can be used in isolation, however become significantly more effective when used in combination.</a:t>
            </a:r>
          </a:p>
          <a:p>
            <a:pPr fontAlgn="base">
              <a:buFont typeface="Arial" pitchFamily="34" charset="0"/>
              <a:buChar char="•"/>
            </a:pPr>
            <a:r>
              <a:rPr lang="en-GB" sz="1200" b="1" i="0" kern="1200" dirty="0" smtClean="0">
                <a:solidFill>
                  <a:schemeClr val="tx1"/>
                </a:solidFill>
                <a:latin typeface="+mn-lt"/>
                <a:ea typeface="+mn-ea"/>
                <a:cs typeface="+mn-cs"/>
              </a:rPr>
              <a:t>PESTLE </a:t>
            </a:r>
            <a:r>
              <a:rPr lang="en-GB" sz="1200" b="0" i="0" kern="1200" dirty="0" smtClean="0">
                <a:solidFill>
                  <a:schemeClr val="tx1"/>
                </a:solidFill>
                <a:latin typeface="+mn-lt"/>
                <a:ea typeface="+mn-ea"/>
                <a:cs typeface="+mn-cs"/>
              </a:rPr>
              <a:t>analysis considers the broad environmental context that affects the business and the changes that occur in this context.</a:t>
            </a:r>
          </a:p>
          <a:p>
            <a:pPr fontAlgn="base">
              <a:buFont typeface="Arial" pitchFamily="34" charset="0"/>
              <a:buChar char="•"/>
            </a:pPr>
            <a:r>
              <a:rPr lang="en-GB" sz="1200" b="1" i="0" kern="1200" dirty="0" smtClean="0">
                <a:solidFill>
                  <a:schemeClr val="tx1"/>
                </a:solidFill>
                <a:latin typeface="+mn-lt"/>
                <a:ea typeface="+mn-ea"/>
                <a:cs typeface="+mn-cs"/>
              </a:rPr>
              <a:t>SWOT </a:t>
            </a:r>
            <a:r>
              <a:rPr lang="en-GB" sz="1200" b="0" i="0" kern="1200" dirty="0" smtClean="0">
                <a:solidFill>
                  <a:schemeClr val="tx1"/>
                </a:solidFill>
                <a:latin typeface="+mn-lt"/>
                <a:ea typeface="+mn-ea"/>
                <a:cs typeface="+mn-cs"/>
              </a:rPr>
              <a:t>analysis then interprets these findings for the business to determine the strengths and weaknesses, and opportunities and threats.</a:t>
            </a:r>
          </a:p>
          <a:p>
            <a:pPr fontAlgn="base"/>
            <a:r>
              <a:rPr lang="en-GB" sz="1200" b="0" i="0" kern="1200" dirty="0" smtClean="0">
                <a:solidFill>
                  <a:schemeClr val="tx1"/>
                </a:solidFill>
                <a:latin typeface="+mn-lt"/>
                <a:ea typeface="+mn-ea"/>
                <a:cs typeface="+mn-cs"/>
              </a:rPr>
              <a:t>If combined, PESTLE analysis is usually completed first to provide a context for the SWOT analysis.</a:t>
            </a:r>
          </a:p>
          <a:p>
            <a:pPr fontAlgn="base"/>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As discussed earlier, SWOT analysis helps to interpret the findings of the PESTLE analysis to determine the business’s strengths and weaknesses, and opportunities and threats.</a:t>
            </a:r>
          </a:p>
          <a:p>
            <a:pPr fontAlgn="base"/>
            <a:endParaRPr lang="en-GB" sz="1200" b="0" i="0" kern="1200" dirty="0" smtClean="0">
              <a:solidFill>
                <a:schemeClr val="tx1"/>
              </a:solidFill>
              <a:latin typeface="+mn-lt"/>
              <a:ea typeface="+mn-ea"/>
              <a:cs typeface="+mn-cs"/>
            </a:endParaRPr>
          </a:p>
          <a:p>
            <a:pPr fontAlgn="base"/>
            <a:r>
              <a:rPr lang="en-GB" sz="1200" b="0" i="0" kern="1200" dirty="0" smtClean="0">
                <a:solidFill>
                  <a:schemeClr val="tx1"/>
                </a:solidFill>
                <a:latin typeface="+mn-lt"/>
                <a:ea typeface="+mn-ea"/>
                <a:cs typeface="+mn-cs"/>
              </a:rPr>
              <a:t>The completed SWOT analysis image provides an example of the issues that a business owner may face. </a:t>
            </a:r>
          </a:p>
          <a:p>
            <a:endParaRPr lang="en-GB" dirty="0"/>
          </a:p>
        </p:txBody>
      </p:sp>
      <p:sp>
        <p:nvSpPr>
          <p:cNvPr id="4" name="Slide Number Placeholder 3"/>
          <p:cNvSpPr>
            <a:spLocks noGrp="1"/>
          </p:cNvSpPr>
          <p:nvPr>
            <p:ph type="sldNum" sz="quarter" idx="10"/>
          </p:nvPr>
        </p:nvSpPr>
        <p:spPr/>
        <p:txBody>
          <a:bodyPr/>
          <a:lstStyle/>
          <a:p>
            <a:fld id="{EE542B6C-87E8-4917-BD1C-F2F9A8F09EAF}" type="slidenum">
              <a:rPr lang="en-GB" smtClean="0"/>
              <a:pPr/>
              <a:t>29</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3">
        <a:schemeClr val="bg1"/>
      </p:bgRef>
    </p:bg>
    <p:spTree>
      <p:nvGrpSpPr>
        <p:cNvPr id="1" name=""/>
        <p:cNvGrpSpPr/>
        <p:nvPr/>
      </p:nvGrpSpPr>
      <p:grpSpPr>
        <a:xfrm>
          <a:off x="0" y="0"/>
          <a:ext cx="0" cy="0"/>
          <a:chOff x="0" y="0"/>
          <a:chExt cx="0" cy="0"/>
        </a:xfrm>
      </p:grpSpPr>
      <p:sp>
        <p:nvSpPr>
          <p:cNvPr id="12" name="Rectangle 11"/>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3" name="Rounded Rectangle 12"/>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9" name="Subtitle 8"/>
          <p:cNvSpPr>
            <a:spLocks noGrp="1"/>
          </p:cNvSpPr>
          <p:nvPr>
            <p:ph type="subTitle" idx="1"/>
          </p:nvPr>
        </p:nvSpPr>
        <p:spPr>
          <a:xfrm>
            <a:off x="1727200" y="3200400"/>
            <a:ext cx="8534400" cy="1600200"/>
          </a:xfrm>
        </p:spPr>
        <p:txBody>
          <a:bodyPr/>
          <a:lstStyle>
            <a:lvl1pPr marL="0" indent="0" algn="ctr">
              <a:buNone/>
              <a:defRPr sz="260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EADF8E8A-B492-471A-898E-C5AF3C220281}" type="datetimeFigureOut">
              <a:rPr lang="en-GB" smtClean="0"/>
              <a:pPr/>
              <a:t>03/02/2019</a:t>
            </a:fld>
            <a:endParaRPr lang="en-GB"/>
          </a:p>
        </p:txBody>
      </p:sp>
      <p:sp>
        <p:nvSpPr>
          <p:cNvPr id="17" name="Footer Placeholder 16"/>
          <p:cNvSpPr>
            <a:spLocks noGrp="1"/>
          </p:cNvSpPr>
          <p:nvPr>
            <p:ph type="ftr" sz="quarter" idx="11"/>
          </p:nvPr>
        </p:nvSpPr>
        <p:spPr/>
        <p:txBody>
          <a:bodyPr/>
          <a:lstStyle/>
          <a:p>
            <a:endParaRPr lang="en-GB"/>
          </a:p>
        </p:txBody>
      </p:sp>
      <p:sp>
        <p:nvSpPr>
          <p:cNvPr id="29" name="Slide Number Placeholder 28"/>
          <p:cNvSpPr>
            <a:spLocks noGrp="1"/>
          </p:cNvSpPr>
          <p:nvPr>
            <p:ph type="sldNum" sz="quarter" idx="12"/>
          </p:nvPr>
        </p:nvSpPr>
        <p:spPr/>
        <p:txBody>
          <a:bodyPr lIns="0" tIns="0" rIns="0" bIns="0">
            <a:noAutofit/>
          </a:bodyPr>
          <a:lstStyle>
            <a:lvl1pPr>
              <a:defRPr sz="1400">
                <a:solidFill>
                  <a:srgbClr val="FFFFFF"/>
                </a:solidFill>
              </a:defRPr>
            </a:lvl1pPr>
          </a:lstStyle>
          <a:p>
            <a:fld id="{B2DF7ABF-D73F-4177-9B46-001B2C7EFAB2}" type="slidenum">
              <a:rPr lang="en-GB" smtClean="0"/>
              <a:pPr/>
              <a:t>‹#›</a:t>
            </a:fld>
            <a:endParaRPr lang="en-GB"/>
          </a:p>
        </p:txBody>
      </p:sp>
      <p:sp>
        <p:nvSpPr>
          <p:cNvPr id="7" name="Rectangle 6"/>
          <p:cNvSpPr/>
          <p:nvPr/>
        </p:nvSpPr>
        <p:spPr>
          <a:xfrm>
            <a:off x="83909" y="1449304"/>
            <a:ext cx="12028716" cy="1527349"/>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83909" y="1396720"/>
            <a:ext cx="12028716" cy="120580"/>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83909" y="2976649"/>
            <a:ext cx="12028716" cy="110532"/>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609600" y="1505931"/>
            <a:ext cx="10972800" cy="1470025"/>
          </a:xfrm>
        </p:spPr>
        <p:txBody>
          <a:bodyPr anchor="ctr"/>
          <a:lstStyle>
            <a:lvl1pPr algn="ctr">
              <a:defRPr lang="en-US" dirty="0">
                <a:solidFill>
                  <a:srgbClr val="FFFFFF"/>
                </a:solidFill>
              </a:defRPr>
            </a:lvl1pPr>
          </a:lstStyle>
          <a:p>
            <a:r>
              <a:rPr kumimoji="0" lang="en-US" smtClean="0"/>
              <a:t>Click to edit Master title style</a:t>
            </a:r>
            <a:endParaRPr kumimoji="0"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EADF8E8A-B492-471A-898E-C5AF3C220281}" type="datetimeFigureOut">
              <a:rPr lang="en-GB" smtClean="0"/>
              <a:pPr/>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
        <p:nvSpPr>
          <p:cNvPr id="8" name="Content Placeholder 7"/>
          <p:cNvSpPr>
            <a:spLocks noGrp="1"/>
          </p:cNvSpPr>
          <p:nvPr>
            <p:ph sz="quarter" idx="1"/>
          </p:nvPr>
        </p:nvSpPr>
        <p:spPr>
          <a:xfrm>
            <a:off x="1219200" y="1447800"/>
            <a:ext cx="1036320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11" name="Rectangle 10"/>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10" name="Rounded Rectangle 9"/>
          <p:cNvSpPr/>
          <p:nvPr/>
        </p:nvSpPr>
        <p:spPr>
          <a:xfrm>
            <a:off x="87084" y="69756"/>
            <a:ext cx="12017829" cy="6692201"/>
          </a:xfrm>
          <a:prstGeom prst="roundRect">
            <a:avLst>
              <a:gd name="adj" fmla="val 4929"/>
            </a:avLst>
          </a:prstGeom>
          <a:ln w="6350" cap="sq" cmpd="sng" algn="ctr">
            <a:solidFill>
              <a:schemeClr val="tx1">
                <a:alpha val="100000"/>
              </a:schemeClr>
            </a:solidFill>
            <a:prstDash val="solid"/>
          </a:ln>
          <a:effectLst/>
        </p:spPr>
        <p:style>
          <a:lnRef idx="3">
            <a:schemeClr val="lt1"/>
          </a:lnRef>
          <a:fillRef idx="1003">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963084" y="952501"/>
            <a:ext cx="10363200" cy="1362075"/>
          </a:xfrm>
        </p:spPr>
        <p:txBody>
          <a:bodyPr anchor="b" anchorCtr="0"/>
          <a:lstStyle>
            <a:lvl1pPr algn="l">
              <a:buNone/>
              <a:defRPr sz="4000" b="0" cap="none"/>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963084" y="2547938"/>
            <a:ext cx="10363200" cy="1338262"/>
          </a:xfrm>
        </p:spPr>
        <p:txBody>
          <a:bodyPr anchor="t" anchorCtr="0"/>
          <a:lstStyle>
            <a:lvl1pPr marL="0" indent="0">
              <a:buNone/>
              <a:defRPr sz="24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EADF8E8A-B492-471A-898E-C5AF3C220281}" type="datetimeFigureOut">
              <a:rPr lang="en-GB" smtClean="0"/>
              <a:pPr/>
              <a:t>03/02/2019</a:t>
            </a:fld>
            <a:endParaRPr lang="en-GB"/>
          </a:p>
        </p:txBody>
      </p:sp>
      <p:sp>
        <p:nvSpPr>
          <p:cNvPr id="5" name="Footer Placeholder 4"/>
          <p:cNvSpPr>
            <a:spLocks noGrp="1"/>
          </p:cNvSpPr>
          <p:nvPr>
            <p:ph type="ftr" sz="quarter" idx="11"/>
          </p:nvPr>
        </p:nvSpPr>
        <p:spPr>
          <a:xfrm>
            <a:off x="1066800" y="6172200"/>
            <a:ext cx="5334000" cy="457200"/>
          </a:xfrm>
        </p:spPr>
        <p:txBody>
          <a:bodyPr/>
          <a:lstStyle/>
          <a:p>
            <a:endParaRPr lang="en-GB"/>
          </a:p>
        </p:txBody>
      </p:sp>
      <p:sp>
        <p:nvSpPr>
          <p:cNvPr id="7" name="Rectangle 6"/>
          <p:cNvSpPr/>
          <p:nvPr/>
        </p:nvSpPr>
        <p:spPr>
          <a:xfrm flipV="1">
            <a:off x="92550" y="2376830"/>
            <a:ext cx="1201802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92195" y="2341476"/>
            <a:ext cx="12018375"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075" y="2468880"/>
            <a:ext cx="12019495" cy="45720"/>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6" name="Slide Number Placeholder 5"/>
          <p:cNvSpPr>
            <a:spLocks noGrp="1"/>
          </p:cNvSpPr>
          <p:nvPr>
            <p:ph type="sldNum" sz="quarter" idx="12"/>
          </p:nvPr>
        </p:nvSpPr>
        <p:spPr>
          <a:xfrm>
            <a:off x="195072" y="6208776"/>
            <a:ext cx="609600" cy="457200"/>
          </a:xfrm>
        </p:spPr>
        <p:txBody>
          <a:bodyPr/>
          <a:lstStyle/>
          <a:p>
            <a:fld id="{B2DF7ABF-D73F-4177-9B46-001B2C7EFAB2}"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EADF8E8A-B492-471A-898E-C5AF3C220281}" type="datetimeFigureOut">
              <a:rPr lang="en-GB" smtClean="0"/>
              <a:pPr/>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
        <p:nvSpPr>
          <p:cNvPr id="9" name="Content Placeholder 8"/>
          <p:cNvSpPr>
            <a:spLocks noGrp="1"/>
          </p:cNvSpPr>
          <p:nvPr>
            <p:ph sz="quarter" idx="1"/>
          </p:nvPr>
        </p:nvSpPr>
        <p:spPr>
          <a:xfrm>
            <a:off x="1219200" y="1447800"/>
            <a:ext cx="499872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6578600" y="1447800"/>
            <a:ext cx="4998720" cy="45720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19200" y="273050"/>
            <a:ext cx="10363200" cy="1143000"/>
          </a:xfrm>
        </p:spPr>
        <p:txBody>
          <a:bodyPr anchor="b" anchorCtr="0"/>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219200" y="1447800"/>
            <a:ext cx="49784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6604000" y="1447800"/>
            <a:ext cx="4978400" cy="762000"/>
          </a:xfrm>
          <a:noFill/>
          <a:ln w="12700" cap="sq" cmpd="sng" algn="ctr">
            <a:noFill/>
            <a:prstDash val="solid"/>
          </a:ln>
        </p:spPr>
        <p:txBody>
          <a:bodyPr lIns="91440" anchor="b" anchorCtr="0">
            <a:noAutofit/>
          </a:bodyPr>
          <a:lstStyle>
            <a:lvl1pPr marL="0" indent="0">
              <a:buNone/>
              <a:defRPr sz="2400" b="1">
                <a:solidFill>
                  <a:schemeClr val="accent1"/>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EADF8E8A-B492-471A-898E-C5AF3C220281}" type="datetimeFigureOut">
              <a:rPr lang="en-GB" smtClean="0"/>
              <a:pPr/>
              <a:t>03/02/2019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2DF7ABF-D73F-4177-9B46-001B2C7EFAB2}" type="slidenum">
              <a:rPr lang="en-GB" smtClean="0"/>
              <a:pPr/>
              <a:t>‹#›</a:t>
            </a:fld>
            <a:endParaRPr lang="en-GB"/>
          </a:p>
        </p:txBody>
      </p:sp>
      <p:sp>
        <p:nvSpPr>
          <p:cNvPr id="11" name="Content Placeholder 10"/>
          <p:cNvSpPr>
            <a:spLocks noGrp="1"/>
          </p:cNvSpPr>
          <p:nvPr>
            <p:ph sz="half" idx="2"/>
          </p:nvPr>
        </p:nvSpPr>
        <p:spPr>
          <a:xfrm>
            <a:off x="1219200" y="2247900"/>
            <a:ext cx="49784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4"/>
          </p:nvPr>
        </p:nvSpPr>
        <p:spPr>
          <a:xfrm>
            <a:off x="6604000" y="2247900"/>
            <a:ext cx="4978400" cy="38862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EADF8E8A-B492-471A-898E-C5AF3C220281}" type="datetimeFigureOut">
              <a:rPr lang="en-GB" smtClean="0"/>
              <a:pPr/>
              <a:t>03/02/2019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2DF7ABF-D73F-4177-9B46-001B2C7EFAB2}"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ADF8E8A-B492-471A-898E-C5AF3C220281}" type="datetimeFigureOut">
              <a:rPr lang="en-GB" smtClean="0"/>
              <a:pPr/>
              <a:t>03/02/2019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2DF7ABF-D73F-4177-9B46-001B2C7EFAB2}"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0" y="0"/>
            <a:ext cx="12192000" cy="6858000"/>
          </a:xfrm>
          <a:prstGeom prst="rect">
            <a:avLst/>
          </a:prstGeom>
          <a:solidFill>
            <a:srgbClr val="FFFFFF"/>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useBgFill="1">
        <p:nvSpPr>
          <p:cNvPr id="9" name="Rounded Rectangle 8"/>
          <p:cNvSpPr/>
          <p:nvPr/>
        </p:nvSpPr>
        <p:spPr>
          <a:xfrm>
            <a:off x="85344" y="69755"/>
            <a:ext cx="12017829"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219200" y="273050"/>
            <a:ext cx="10363200" cy="1143000"/>
          </a:xfrm>
        </p:spPr>
        <p:txBody>
          <a:bodyPr anchor="b" anchorCtr="0"/>
          <a:lstStyle>
            <a:lvl1pPr algn="l">
              <a:buNone/>
              <a:defRPr sz="4000" b="0"/>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1219200" y="1600200"/>
            <a:ext cx="2540000" cy="4495800"/>
          </a:xfrm>
        </p:spPr>
        <p:txBody>
          <a:bodyPr/>
          <a:lstStyle>
            <a:lvl1pPr marL="0" indent="0">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03/02/2019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2DF7ABF-D73F-4177-9B46-001B2C7EFAB2}" type="slidenum">
              <a:rPr lang="en-GB" smtClean="0"/>
              <a:pPr/>
              <a:t>‹#›</a:t>
            </a:fld>
            <a:endParaRPr lang="en-GB"/>
          </a:p>
        </p:txBody>
      </p:sp>
      <p:sp>
        <p:nvSpPr>
          <p:cNvPr id="11" name="Content Placeholder 10"/>
          <p:cNvSpPr>
            <a:spLocks noGrp="1"/>
          </p:cNvSpPr>
          <p:nvPr>
            <p:ph sz="quarter" idx="1"/>
          </p:nvPr>
        </p:nvSpPr>
        <p:spPr>
          <a:xfrm>
            <a:off x="3962400" y="1600200"/>
            <a:ext cx="7620000" cy="4495800"/>
          </a:xfrm>
        </p:spPr>
        <p:txBody>
          <a:bodyPr vert="horz"/>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19200" y="4900550"/>
            <a:ext cx="9753600" cy="522288"/>
          </a:xfrm>
        </p:spPr>
        <p:txBody>
          <a:bodyPr anchor="ctr">
            <a:noAutofit/>
          </a:bodyPr>
          <a:lstStyle>
            <a:lvl1pPr algn="l">
              <a:buNone/>
              <a:defRPr sz="2800" b="0"/>
            </a:lvl1pPr>
          </a:lstStyle>
          <a:p>
            <a:r>
              <a:rPr kumimoji="0" lang="en-US" smtClean="0"/>
              <a:t>Click to edit Master title style</a:t>
            </a:r>
            <a:endParaRPr kumimoji="0" lang="en-US"/>
          </a:p>
        </p:txBody>
      </p:sp>
      <p:sp>
        <p:nvSpPr>
          <p:cNvPr id="4" name="Text Placeholder 3"/>
          <p:cNvSpPr>
            <a:spLocks noGrp="1"/>
          </p:cNvSpPr>
          <p:nvPr>
            <p:ph type="body" sz="half" idx="2"/>
          </p:nvPr>
        </p:nvSpPr>
        <p:spPr>
          <a:xfrm>
            <a:off x="1219200" y="5445825"/>
            <a:ext cx="9753600" cy="685800"/>
          </a:xfrm>
        </p:spPr>
        <p:txBody>
          <a:bodyPr/>
          <a:lstStyle>
            <a:lvl1pPr marL="0" indent="0">
              <a:buFontTx/>
              <a:buNone/>
              <a:defRPr sz="16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EADF8E8A-B492-471A-898E-C5AF3C220281}" type="datetimeFigureOut">
              <a:rPr lang="en-GB" smtClean="0"/>
              <a:pPr/>
              <a:t>03/02/2019</a:t>
            </a:fld>
            <a:endParaRPr lang="en-GB"/>
          </a:p>
        </p:txBody>
      </p:sp>
      <p:sp>
        <p:nvSpPr>
          <p:cNvPr id="6" name="Footer Placeholder 5"/>
          <p:cNvSpPr>
            <a:spLocks noGrp="1"/>
          </p:cNvSpPr>
          <p:nvPr>
            <p:ph type="ftr" sz="quarter" idx="11"/>
          </p:nvPr>
        </p:nvSpPr>
        <p:spPr>
          <a:xfrm>
            <a:off x="1219200" y="6172200"/>
            <a:ext cx="5181600" cy="457200"/>
          </a:xfrm>
        </p:spPr>
        <p:txBody>
          <a:bodyPr/>
          <a:lstStyle/>
          <a:p>
            <a:endParaRPr lang="en-GB"/>
          </a:p>
        </p:txBody>
      </p:sp>
      <p:sp>
        <p:nvSpPr>
          <p:cNvPr id="7" name="Slide Number Placeholder 6"/>
          <p:cNvSpPr>
            <a:spLocks noGrp="1"/>
          </p:cNvSpPr>
          <p:nvPr>
            <p:ph type="sldNum" sz="quarter" idx="12"/>
          </p:nvPr>
        </p:nvSpPr>
        <p:spPr>
          <a:xfrm>
            <a:off x="195072" y="6208776"/>
            <a:ext cx="609600" cy="457200"/>
          </a:xfrm>
        </p:spPr>
        <p:txBody>
          <a:bodyPr/>
          <a:lstStyle/>
          <a:p>
            <a:fld id="{B2DF7ABF-D73F-4177-9B46-001B2C7EFAB2}" type="slidenum">
              <a:rPr lang="en-GB" smtClean="0"/>
              <a:pPr/>
              <a:t>‹#›</a:t>
            </a:fld>
            <a:endParaRPr lang="en-GB"/>
          </a:p>
        </p:txBody>
      </p:sp>
      <p:sp>
        <p:nvSpPr>
          <p:cNvPr id="11" name="Rectangle 10"/>
          <p:cNvSpPr/>
          <p:nvPr/>
        </p:nvSpPr>
        <p:spPr>
          <a:xfrm flipV="1">
            <a:off x="91076" y="4683555"/>
            <a:ext cx="12009120" cy="91440"/>
          </a:xfrm>
          <a:prstGeom prst="rect">
            <a:avLst/>
          </a:prstGeom>
          <a:solidFill>
            <a:schemeClr val="accent1">
              <a:alpha val="10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Rectangle 11"/>
          <p:cNvSpPr/>
          <p:nvPr/>
        </p:nvSpPr>
        <p:spPr>
          <a:xfrm>
            <a:off x="91345" y="4650475"/>
            <a:ext cx="12008852" cy="45719"/>
          </a:xfrm>
          <a:prstGeom prst="rect">
            <a:avLst/>
          </a:prstGeom>
          <a:solidFill>
            <a:schemeClr val="accent1">
              <a:tint val="60000"/>
            </a:schemeClr>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3" name="Rectangle 12"/>
          <p:cNvSpPr/>
          <p:nvPr/>
        </p:nvSpPr>
        <p:spPr>
          <a:xfrm>
            <a:off x="91348" y="4773225"/>
            <a:ext cx="12008849" cy="48807"/>
          </a:xfrm>
          <a:prstGeom prst="rect">
            <a:avLst/>
          </a:prstGeom>
          <a:solidFill>
            <a:schemeClr val="accent5"/>
          </a:solidFill>
          <a:ln w="19050" cap="sq"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3" name="Picture Placeholder 2"/>
          <p:cNvSpPr>
            <a:spLocks noGrp="1"/>
          </p:cNvSpPr>
          <p:nvPr>
            <p:ph type="pic" idx="1"/>
          </p:nvPr>
        </p:nvSpPr>
        <p:spPr>
          <a:xfrm>
            <a:off x="91078" y="66676"/>
            <a:ext cx="12002497" cy="4581525"/>
          </a:xfrm>
          <a:prstGeom prst="round2SameRect">
            <a:avLst>
              <a:gd name="adj1" fmla="val 7101"/>
              <a:gd name="adj2" fmla="val 0"/>
            </a:avLst>
          </a:prstGeom>
          <a:solidFill>
            <a:schemeClr val="bg2"/>
          </a:solidFill>
          <a:ln w="6350">
            <a:solidFill>
              <a:schemeClr val="tx1"/>
            </a:solidFill>
          </a:ln>
        </p:spPr>
        <p:txBody>
          <a:bodyPr/>
          <a:lstStyle>
            <a:lvl1pPr marL="0" indent="0">
              <a:buNone/>
              <a:defRPr sz="3200"/>
            </a:lvl1pPr>
          </a:lstStyle>
          <a:p>
            <a:r>
              <a:rPr kumimoji="0" lang="en-US" smtClean="0"/>
              <a:t>Click icon to add picture</a:t>
            </a:r>
            <a:endParaRPr kumimoji="0"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ADF8E8A-B492-471A-898E-C5AF3C220281}" type="datetimeFigureOut">
              <a:rPr lang="en-GB" smtClean="0"/>
              <a:pPr/>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42"/>
            <a:ext cx="268224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1219200" y="274641"/>
            <a:ext cx="7416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EADF8E8A-B492-471A-898E-C5AF3C220281}" type="datetimeFigureOut">
              <a:rPr lang="en-GB" smtClean="0"/>
              <a:pPr/>
              <a:t>03/02/2019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2DF7ABF-D73F-4177-9B46-001B2C7EFAB2}"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9" name="Rectangle 8"/>
          <p:cNvSpPr/>
          <p:nvPr/>
        </p:nvSpPr>
        <p:spPr>
          <a:xfrm>
            <a:off x="0" y="0"/>
            <a:ext cx="12192000" cy="6858000"/>
          </a:xfrm>
          <a:prstGeom prst="rect">
            <a:avLst/>
          </a:prstGeom>
          <a:solidFill>
            <a:srgbClr val="FFFFFF"/>
          </a:solidFill>
          <a:ln w="1270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useBgFill="1">
        <p:nvSpPr>
          <p:cNvPr id="8" name="Rounded Rectangle 7"/>
          <p:cNvSpPr/>
          <p:nvPr/>
        </p:nvSpPr>
        <p:spPr>
          <a:xfrm>
            <a:off x="85344" y="69755"/>
            <a:ext cx="12017829" cy="6693408"/>
          </a:xfrm>
          <a:prstGeom prst="roundRect">
            <a:avLst>
              <a:gd name="adj" fmla="val 4929"/>
            </a:avLst>
          </a:prstGeom>
          <a:ln w="6350" cap="sq" cmpd="sng" algn="ctr">
            <a:solidFill>
              <a:schemeClr val="tx1">
                <a:alpha val="100000"/>
              </a:schemeClr>
            </a:solidFill>
            <a:prstDash val="solid"/>
          </a:ln>
          <a:effectLst/>
        </p:spPr>
        <p:style>
          <a:lnRef idx="3">
            <a:schemeClr val="lt1"/>
          </a:lnRef>
          <a:fillRef idx="1001">
            <a:schemeClr val="lt1"/>
          </a:fillRef>
          <a:effectRef idx="1">
            <a:schemeClr val="accent1"/>
          </a:effectRef>
          <a:fontRef idx="minor">
            <a:schemeClr val="lt1"/>
          </a:fontRef>
        </p:style>
        <p:txBody>
          <a:bodyPr anchor="ctr"/>
          <a:lstStyle/>
          <a:p>
            <a:pPr algn="ctr" eaLnBrk="1" latinLnBrk="0" hangingPunct="1"/>
            <a:endParaRPr kumimoji="0" lang="en-US"/>
          </a:p>
        </p:txBody>
      </p:sp>
      <p:sp>
        <p:nvSpPr>
          <p:cNvPr id="22" name="Title Placeholder 21"/>
          <p:cNvSpPr>
            <a:spLocks noGrp="1"/>
          </p:cNvSpPr>
          <p:nvPr>
            <p:ph type="title"/>
          </p:nvPr>
        </p:nvSpPr>
        <p:spPr>
          <a:xfrm>
            <a:off x="1219200" y="274638"/>
            <a:ext cx="10363200" cy="1143000"/>
          </a:xfrm>
          <a:prstGeom prst="rect">
            <a:avLst/>
          </a:prstGeom>
        </p:spPr>
        <p:txBody>
          <a:bodyPr bIns="91440" anchor="b" anchorCtr="0">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1219200" y="1447800"/>
            <a:ext cx="10363200" cy="4572000"/>
          </a:xfrm>
          <a:prstGeom prst="rect">
            <a:avLst/>
          </a:prstGeom>
        </p:spPr>
        <p:txBody>
          <a:bodyPr>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8229600" y="6191250"/>
            <a:ext cx="3302000" cy="476250"/>
          </a:xfrm>
          <a:prstGeom prst="rect">
            <a:avLst/>
          </a:prstGeom>
        </p:spPr>
        <p:txBody>
          <a:bodyPr anchor="ctr" anchorCtr="0"/>
          <a:lstStyle>
            <a:lvl1pPr algn="r" eaLnBrk="1" latinLnBrk="0" hangingPunct="1">
              <a:defRPr kumimoji="0" sz="1400">
                <a:solidFill>
                  <a:schemeClr val="tx2"/>
                </a:solidFill>
              </a:defRPr>
            </a:lvl1pPr>
          </a:lstStyle>
          <a:p>
            <a:fld id="{EADF8E8A-B492-471A-898E-C5AF3C220281}" type="datetimeFigureOut">
              <a:rPr lang="en-GB" smtClean="0"/>
              <a:pPr/>
              <a:t>03/02/2019</a:t>
            </a:fld>
            <a:endParaRPr lang="en-GB"/>
          </a:p>
        </p:txBody>
      </p:sp>
      <p:sp>
        <p:nvSpPr>
          <p:cNvPr id="3" name="Footer Placeholder 2"/>
          <p:cNvSpPr>
            <a:spLocks noGrp="1"/>
          </p:cNvSpPr>
          <p:nvPr>
            <p:ph type="ftr" sz="quarter" idx="3"/>
          </p:nvPr>
        </p:nvSpPr>
        <p:spPr>
          <a:xfrm>
            <a:off x="1219200" y="6172200"/>
            <a:ext cx="5283200" cy="457200"/>
          </a:xfrm>
          <a:prstGeom prst="rect">
            <a:avLst/>
          </a:prstGeom>
        </p:spPr>
        <p:txBody>
          <a:bodyPr anchor="ctr" anchorCtr="0"/>
          <a:lstStyle>
            <a:lvl1pPr eaLnBrk="1" latinLnBrk="0" hangingPunct="1">
              <a:defRPr kumimoji="0" sz="1400">
                <a:solidFill>
                  <a:schemeClr val="tx2"/>
                </a:solidFill>
              </a:defRPr>
            </a:lvl1pPr>
          </a:lstStyle>
          <a:p>
            <a:endParaRPr lang="en-GB"/>
          </a:p>
        </p:txBody>
      </p:sp>
      <p:sp>
        <p:nvSpPr>
          <p:cNvPr id="23" name="Slide Number Placeholder 22"/>
          <p:cNvSpPr>
            <a:spLocks noGrp="1"/>
          </p:cNvSpPr>
          <p:nvPr>
            <p:ph type="sldNum" sz="quarter" idx="4"/>
          </p:nvPr>
        </p:nvSpPr>
        <p:spPr>
          <a:xfrm>
            <a:off x="195072" y="6210300"/>
            <a:ext cx="609600" cy="457200"/>
          </a:xfrm>
          <a:prstGeom prst="ellipse">
            <a:avLst/>
          </a:prstGeom>
          <a:solidFill>
            <a:schemeClr val="accent1"/>
          </a:solidFill>
        </p:spPr>
        <p:txBody>
          <a:bodyPr wrap="none" lIns="0" tIns="0" rIns="0" bIns="0" anchor="ctr" anchorCtr="1">
            <a:noAutofit/>
          </a:bodyPr>
          <a:lstStyle>
            <a:lvl1pPr algn="ctr" eaLnBrk="1" latinLnBrk="0" hangingPunct="1">
              <a:defRPr kumimoji="0" sz="1400">
                <a:solidFill>
                  <a:srgbClr val="FFFFFF"/>
                </a:solidFill>
                <a:latin typeface="+mj-lt"/>
                <a:ea typeface="+mj-ea"/>
                <a:cs typeface="+mj-cs"/>
              </a:defRPr>
            </a:lvl1pPr>
          </a:lstStyle>
          <a:p>
            <a:fld id="{B2DF7ABF-D73F-4177-9B46-001B2C7EFAB2}"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724" r:id="rId1"/>
    <p:sldLayoutId id="2147483725" r:id="rId2"/>
    <p:sldLayoutId id="2147483726" r:id="rId3"/>
    <p:sldLayoutId id="2147483727" r:id="rId4"/>
    <p:sldLayoutId id="2147483728" r:id="rId5"/>
    <p:sldLayoutId id="2147483729" r:id="rId6"/>
    <p:sldLayoutId id="2147483730" r:id="rId7"/>
    <p:sldLayoutId id="2147483731" r:id="rId8"/>
    <p:sldLayoutId id="2147483732" r:id="rId9"/>
    <p:sldLayoutId id="2147483733" r:id="rId10"/>
    <p:sldLayoutId id="2147483734" r:id="rId11"/>
  </p:sldLayoutIdLst>
  <p:txStyles>
    <p:titleStyle>
      <a:lvl1pPr algn="l" rtl="0" eaLnBrk="1" latinLnBrk="0" hangingPunct="1">
        <a:spcBef>
          <a:spcPct val="0"/>
        </a:spcBef>
        <a:buNone/>
        <a:defRPr kumimoji="0" sz="4000" kern="1200">
          <a:solidFill>
            <a:schemeClr val="tx2"/>
          </a:solidFill>
          <a:latin typeface="+mj-lt"/>
          <a:ea typeface="+mj-ea"/>
          <a:cs typeface="+mj-cs"/>
        </a:defRPr>
      </a:lvl1pPr>
    </p:titleStyle>
    <p:bodyStyle>
      <a:lvl1pPr marL="274320" indent="-274320" algn="l" rtl="0" eaLnBrk="1" latinLnBrk="0" hangingPunct="1">
        <a:spcBef>
          <a:spcPts val="580"/>
        </a:spcBef>
        <a:buClr>
          <a:schemeClr val="accent1"/>
        </a:buClr>
        <a:buSzPct val="85000"/>
        <a:buFont typeface="Wingdings 2"/>
        <a:buChar char=""/>
        <a:defRPr kumimoji="0" sz="2600" kern="1200">
          <a:solidFill>
            <a:schemeClr val="tx1"/>
          </a:solidFill>
          <a:latin typeface="+mn-lt"/>
          <a:ea typeface="+mn-ea"/>
          <a:cs typeface="+mn-cs"/>
        </a:defRPr>
      </a:lvl1pPr>
      <a:lvl2pPr marL="548640" indent="-228600" algn="l" rtl="0" eaLnBrk="1" latinLnBrk="0" hangingPunct="1">
        <a:spcBef>
          <a:spcPts val="370"/>
        </a:spcBef>
        <a:buClr>
          <a:schemeClr val="accent2"/>
        </a:buClr>
        <a:buSzPct val="85000"/>
        <a:buFont typeface="Wingdings 2"/>
        <a:buChar char=""/>
        <a:defRPr kumimoji="0" sz="2400" kern="1200">
          <a:solidFill>
            <a:schemeClr val="tx1"/>
          </a:solidFill>
          <a:latin typeface="+mn-lt"/>
          <a:ea typeface="+mn-ea"/>
          <a:cs typeface="+mn-cs"/>
        </a:defRPr>
      </a:lvl2pPr>
      <a:lvl3pPr marL="822960" indent="-228600" algn="l" rtl="0" eaLnBrk="1" latinLnBrk="0" hangingPunct="1">
        <a:spcBef>
          <a:spcPts val="370"/>
        </a:spcBef>
        <a:buClr>
          <a:schemeClr val="accent1">
            <a:tint val="60000"/>
          </a:schemeClr>
        </a:buClr>
        <a:buSzPct val="8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ts val="370"/>
        </a:spcBef>
        <a:buClr>
          <a:schemeClr val="accent3"/>
        </a:buClr>
        <a:buSzPct val="80000"/>
        <a:buFont typeface="Wingdings 2"/>
        <a:buChar char=""/>
        <a:defRPr kumimoji="0" sz="2000" kern="1200">
          <a:solidFill>
            <a:schemeClr val="tx1"/>
          </a:solidFill>
          <a:latin typeface="+mn-lt"/>
          <a:ea typeface="+mn-ea"/>
          <a:cs typeface="+mn-cs"/>
        </a:defRPr>
      </a:lvl4pPr>
      <a:lvl5pPr marL="1371600" indent="-228600" algn="l" rtl="0" eaLnBrk="1" latinLnBrk="0" hangingPunct="1">
        <a:spcBef>
          <a:spcPts val="370"/>
        </a:spcBef>
        <a:buClr>
          <a:schemeClr val="accent3"/>
        </a:buClr>
        <a:buFontTx/>
        <a:buChar char="o"/>
        <a:defRPr kumimoji="0" sz="2000" kern="1200">
          <a:solidFill>
            <a:schemeClr val="tx1"/>
          </a:solidFill>
          <a:latin typeface="+mn-lt"/>
          <a:ea typeface="+mn-ea"/>
          <a:cs typeface="+mn-cs"/>
        </a:defRPr>
      </a:lvl5pPr>
      <a:lvl6pPr marL="1645920" indent="-228600" algn="l" rtl="0" eaLnBrk="1" latinLnBrk="0" hangingPunct="1">
        <a:spcBef>
          <a:spcPts val="370"/>
        </a:spcBef>
        <a:buClr>
          <a:schemeClr val="accent3"/>
        </a:buClr>
        <a:buChar char="•"/>
        <a:defRPr kumimoji="0" sz="1800" kern="1200" baseline="0">
          <a:solidFill>
            <a:schemeClr val="tx1"/>
          </a:solidFill>
          <a:latin typeface="+mn-lt"/>
          <a:ea typeface="+mn-ea"/>
          <a:cs typeface="+mn-cs"/>
        </a:defRPr>
      </a:lvl6pPr>
      <a:lvl7pPr marL="1920240" indent="-228600" algn="l" rtl="0" eaLnBrk="1" latinLnBrk="0" hangingPunct="1">
        <a:spcBef>
          <a:spcPts val="370"/>
        </a:spcBef>
        <a:buClr>
          <a:schemeClr val="accent2"/>
        </a:buClr>
        <a:buChar char="•"/>
        <a:defRPr kumimoji="0" sz="1800" kern="1200">
          <a:solidFill>
            <a:schemeClr val="tx1"/>
          </a:solidFill>
          <a:latin typeface="+mn-lt"/>
          <a:ea typeface="+mn-ea"/>
          <a:cs typeface="+mn-cs"/>
        </a:defRPr>
      </a:lvl7pPr>
      <a:lvl8pPr marL="2194560" indent="-228600" algn="l" rtl="0" eaLnBrk="1" latinLnBrk="0" hangingPunct="1">
        <a:spcBef>
          <a:spcPts val="370"/>
        </a:spcBef>
        <a:buClr>
          <a:schemeClr val="accent1">
            <a:tint val="60000"/>
          </a:schemeClr>
        </a:buClr>
        <a:buChar char="•"/>
        <a:defRPr kumimoji="0" sz="1800" kern="1200">
          <a:solidFill>
            <a:schemeClr val="tx1"/>
          </a:solidFill>
          <a:latin typeface="+mn-lt"/>
          <a:ea typeface="+mn-ea"/>
          <a:cs typeface="+mn-cs"/>
        </a:defRPr>
      </a:lvl8pPr>
      <a:lvl9pPr marL="2468880" indent="-228600" algn="l" rtl="0" eaLnBrk="1" latinLnBrk="0" hangingPunct="1">
        <a:spcBef>
          <a:spcPts val="370"/>
        </a:spcBef>
        <a:buClr>
          <a:schemeClr val="accent2">
            <a:tint val="60000"/>
          </a:schemeClr>
        </a:buClr>
        <a:buChar char="•"/>
        <a:defRPr kumimoji="0" sz="18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hyperlink" Target="https://www.youtube.com/watch?v=Gv5fza6wHE4" TargetMode="External"/><Relationship Id="rId2" Type="http://schemas.openxmlformats.org/officeDocument/2006/relationships/hyperlink" Target="https://www.youtube.com/watch?v=_YhEpBvlO2M"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509954" y="1368370"/>
            <a:ext cx="10814538" cy="4536504"/>
          </a:xfrm>
        </p:spPr>
        <p:txBody>
          <a:bodyPr>
            <a:normAutofit/>
          </a:bodyPr>
          <a:lstStyle/>
          <a:p>
            <a:pPr eaLnBrk="1" hangingPunct="1">
              <a:defRPr/>
            </a:pPr>
            <a:r>
              <a:rPr lang="en-GB" altLang="en-US" sz="4000" i="1" dirty="0"/>
              <a:t/>
            </a:r>
            <a:br>
              <a:rPr lang="en-GB" altLang="en-US" sz="4000" i="1" dirty="0"/>
            </a:br>
            <a:r>
              <a:rPr lang="en-GB" altLang="en-US" sz="4000" b="1" dirty="0">
                <a:effectLst>
                  <a:outerShdw blurRad="38100" dist="38100" dir="2700000" algn="tl">
                    <a:srgbClr val="000000">
                      <a:alpha val="43137"/>
                    </a:srgbClr>
                  </a:outerShdw>
                </a:effectLst>
              </a:rPr>
              <a:t>CertHE Skills for the Workplace</a:t>
            </a:r>
            <a:r>
              <a:rPr lang="en-GB" altLang="en-US" sz="4000" dirty="0"/>
              <a:t/>
            </a:r>
            <a:br>
              <a:rPr lang="en-GB" altLang="en-US" sz="4000" dirty="0"/>
            </a:br>
            <a:r>
              <a:rPr lang="en-GB" altLang="en-US" sz="4000" dirty="0"/>
              <a:t/>
            </a:r>
            <a:br>
              <a:rPr lang="en-GB" altLang="en-US" sz="4000" dirty="0"/>
            </a:br>
            <a:r>
              <a:rPr lang="en-GB" altLang="en-US" sz="4000" dirty="0">
                <a:solidFill>
                  <a:schemeClr val="tx1"/>
                </a:solidFill>
              </a:rPr>
              <a:t>Module: BMSK 4004 </a:t>
            </a:r>
            <a:br>
              <a:rPr lang="en-GB" altLang="en-US" sz="4000" dirty="0">
                <a:solidFill>
                  <a:schemeClr val="tx1"/>
                </a:solidFill>
              </a:rPr>
            </a:br>
            <a:r>
              <a:rPr lang="en-GB" sz="4000" b="1" dirty="0">
                <a:solidFill>
                  <a:schemeClr val="tx1"/>
                </a:solidFill>
              </a:rPr>
              <a:t>Problem Solving and Decision Making</a:t>
            </a:r>
            <a:r>
              <a:rPr lang="en-GB" sz="4000" b="1" dirty="0"/>
              <a:t/>
            </a:r>
            <a:br>
              <a:rPr lang="en-GB" sz="4000" b="1" dirty="0"/>
            </a:br>
            <a:r>
              <a:rPr lang="en-GB" altLang="en-US" sz="2000" dirty="0"/>
              <a:t/>
            </a:r>
            <a:br>
              <a:rPr lang="en-GB" altLang="en-US" sz="2000" dirty="0"/>
            </a:br>
            <a:endParaRPr lang="en-GB" altLang="en-US" sz="2800" b="1" dirty="0">
              <a:solidFill>
                <a:srgbClr val="FF0000"/>
              </a:solidFill>
            </a:endParaRPr>
          </a:p>
        </p:txBody>
      </p:sp>
      <p:pic>
        <p:nvPicPr>
          <p:cNvPr id="2" name="Picture 1"/>
          <p:cNvPicPr>
            <a:picLocks noChangeAspect="1"/>
          </p:cNvPicPr>
          <p:nvPr/>
        </p:nvPicPr>
        <p:blipFill>
          <a:blip r:embed="rId3" cstate="print"/>
          <a:stretch>
            <a:fillRect/>
          </a:stretch>
        </p:blipFill>
        <p:spPr>
          <a:xfrm>
            <a:off x="9514275" y="429239"/>
            <a:ext cx="1316850" cy="487722"/>
          </a:xfrm>
          <a:prstGeom prst="rect">
            <a:avLst/>
          </a:prstGeom>
        </p:spPr>
      </p:pic>
    </p:spTree>
    <p:extLst>
      <p:ext uri="{BB962C8B-B14F-4D97-AF65-F5344CB8AC3E}">
        <p14:creationId xmlns:p14="http://schemas.microsoft.com/office/powerpoint/2010/main" val="2726045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Objectives:</a:t>
            </a:r>
            <a:endParaRPr lang="en-GB" dirty="0"/>
          </a:p>
        </p:txBody>
      </p:sp>
      <p:sp>
        <p:nvSpPr>
          <p:cNvPr id="6" name="Slide Number Placeholder 5"/>
          <p:cNvSpPr>
            <a:spLocks noGrp="1"/>
          </p:cNvSpPr>
          <p:nvPr>
            <p:ph type="sldNum" sz="quarter" idx="12"/>
          </p:nvPr>
        </p:nvSpPr>
        <p:spPr/>
        <p:txBody>
          <a:bodyPr/>
          <a:lstStyle/>
          <a:p>
            <a:fld id="{04657A23-F046-44D7-AC1D-38111E7AC05F}" type="slidenum">
              <a:rPr lang="en-US" smtClean="0"/>
              <a:pPr/>
              <a:t>2</a:t>
            </a:fld>
            <a:endParaRPr lang="en-US" dirty="0"/>
          </a:p>
        </p:txBody>
      </p:sp>
      <p:sp>
        <p:nvSpPr>
          <p:cNvPr id="3" name="Content Placeholder 2"/>
          <p:cNvSpPr>
            <a:spLocks noGrp="1"/>
          </p:cNvSpPr>
          <p:nvPr>
            <p:ph sz="quarter" idx="1"/>
          </p:nvPr>
        </p:nvSpPr>
        <p:spPr>
          <a:xfrm>
            <a:off x="1811016" y="1268761"/>
            <a:ext cx="8856984" cy="4525963"/>
          </a:xfrm>
        </p:spPr>
        <p:txBody>
          <a:bodyPr/>
          <a:lstStyle/>
          <a:p>
            <a:r>
              <a:rPr lang="en-GB" dirty="0" smtClean="0"/>
              <a:t>PESTEL Analysis</a:t>
            </a:r>
          </a:p>
          <a:p>
            <a:r>
              <a:rPr lang="en-GB" dirty="0" smtClean="0"/>
              <a:t>PESTEL with SWOT</a:t>
            </a:r>
            <a:endParaRPr lang="en-GB" dirty="0"/>
          </a:p>
          <a:p>
            <a:endParaRPr lang="en-GB" dirty="0" smtClean="0"/>
          </a:p>
          <a:p>
            <a:endParaRPr lang="en-GB" dirty="0" smtClean="0"/>
          </a:p>
          <a:p>
            <a:endParaRPr lang="en-GB" dirty="0" smtClean="0"/>
          </a:p>
          <a:p>
            <a:endParaRPr lang="en-GB" dirty="0" smtClean="0"/>
          </a:p>
          <a:p>
            <a:endParaRPr lang="en-GB" dirty="0" smtClean="0"/>
          </a:p>
          <a:p>
            <a:endParaRPr lang="en-GB" dirty="0" smtClean="0"/>
          </a:p>
          <a:p>
            <a:endParaRPr lang="en-GB" dirty="0" smtClean="0"/>
          </a:p>
          <a:p>
            <a:pPr marL="0" indent="0">
              <a:buNone/>
            </a:pPr>
            <a:endParaRPr lang="en-GB" dirty="0"/>
          </a:p>
        </p:txBody>
      </p:sp>
    </p:spTree>
    <p:extLst>
      <p:ext uri="{BB962C8B-B14F-4D97-AF65-F5344CB8AC3E}">
        <p14:creationId xmlns:p14="http://schemas.microsoft.com/office/powerpoint/2010/main" val="2035895493"/>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GB" dirty="0" smtClean="0"/>
              <a:t>Problem Solving and </a:t>
            </a:r>
            <a:r>
              <a:rPr lang="en-GB" smtClean="0"/>
              <a:t>Decision Making</a:t>
            </a:r>
            <a:endParaRPr lang="en-GB"/>
          </a:p>
        </p:txBody>
      </p:sp>
      <p:sp>
        <p:nvSpPr>
          <p:cNvPr id="2" name="Title 1"/>
          <p:cNvSpPr>
            <a:spLocks noGrp="1"/>
          </p:cNvSpPr>
          <p:nvPr>
            <p:ph type="ctrTitle"/>
          </p:nvPr>
        </p:nvSpPr>
        <p:spPr/>
        <p:txBody>
          <a:bodyPr/>
          <a:lstStyle/>
          <a:p>
            <a:r>
              <a:rPr lang="en-GB" dirty="0" smtClean="0"/>
              <a:t>PESTLE ANALYSIS</a:t>
            </a:r>
            <a:endParaRPr lang="en-GB" dirty="0"/>
          </a:p>
        </p:txBody>
      </p:sp>
    </p:spTree>
    <p:extLst>
      <p:ext uri="{BB962C8B-B14F-4D97-AF65-F5344CB8AC3E}">
        <p14:creationId xmlns:p14="http://schemas.microsoft.com/office/powerpoint/2010/main" val="27925628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History of PEST</a:t>
            </a:r>
            <a:br>
              <a:rPr lang="en-GB" dirty="0"/>
            </a:br>
            <a:endParaRPr lang="en-GB" dirty="0"/>
          </a:p>
        </p:txBody>
      </p:sp>
      <p:sp>
        <p:nvSpPr>
          <p:cNvPr id="3" name="Content Placeholder 2"/>
          <p:cNvSpPr>
            <a:spLocks noGrp="1"/>
          </p:cNvSpPr>
          <p:nvPr>
            <p:ph sz="quarter" idx="1"/>
          </p:nvPr>
        </p:nvSpPr>
        <p:spPr/>
        <p:txBody>
          <a:bodyPr>
            <a:normAutofit/>
          </a:bodyPr>
          <a:lstStyle/>
          <a:p>
            <a:endParaRPr lang="en-GB" dirty="0"/>
          </a:p>
          <a:p>
            <a:pPr marL="0" indent="0" algn="ctr">
              <a:buNone/>
            </a:pPr>
            <a:r>
              <a:rPr lang="en-GB" dirty="0"/>
              <a:t>So where did the term PEST or PESTLE derive? What were the origins?</a:t>
            </a:r>
          </a:p>
          <a:p>
            <a:pPr marL="0" indent="0" algn="ctr">
              <a:buNone/>
            </a:pPr>
            <a:endParaRPr lang="en-GB" dirty="0"/>
          </a:p>
          <a:p>
            <a:pPr marL="0" indent="0" algn="ctr">
              <a:buNone/>
            </a:pPr>
            <a:r>
              <a:rPr lang="en-GB" dirty="0"/>
              <a:t>The term PESTLE has been used regularly in the last 10+ </a:t>
            </a:r>
            <a:r>
              <a:rPr lang="en-GB" dirty="0" smtClean="0"/>
              <a:t>years.</a:t>
            </a:r>
            <a:endParaRPr lang="en-GB" dirty="0"/>
          </a:p>
          <a:p>
            <a:pPr marL="0" indent="0" algn="ctr">
              <a:buNone/>
            </a:pPr>
            <a:endParaRPr lang="en-GB" dirty="0"/>
          </a:p>
          <a:p>
            <a:pPr marL="0" indent="0" algn="ctr">
              <a:buNone/>
            </a:pPr>
            <a:r>
              <a:rPr lang="en-GB" dirty="0" smtClean="0"/>
              <a:t>The </a:t>
            </a:r>
            <a:r>
              <a:rPr lang="en-GB" dirty="0"/>
              <a:t>earliest </a:t>
            </a:r>
            <a:r>
              <a:rPr lang="en-GB" dirty="0" smtClean="0"/>
              <a:t>known </a:t>
            </a:r>
            <a:r>
              <a:rPr lang="en-GB" dirty="0"/>
              <a:t>reference to </a:t>
            </a:r>
            <a:r>
              <a:rPr lang="en-GB" dirty="0" smtClean="0"/>
              <a:t>the tools </a:t>
            </a:r>
            <a:r>
              <a:rPr lang="en-GB" dirty="0"/>
              <a:t>and techniques for ‘Scanning the Business Environment’ appears to be by </a:t>
            </a:r>
            <a:r>
              <a:rPr lang="en-GB" b="1" dirty="0">
                <a:solidFill>
                  <a:srgbClr val="FF0000"/>
                </a:solidFill>
              </a:rPr>
              <a:t>Francis J. Aguilar (1967) </a:t>
            </a:r>
            <a:r>
              <a:rPr lang="en-GB" dirty="0"/>
              <a:t>who discusses ‘ETPS’ – a mnemonic for the four sectors of his taxonomy of the environment: Economic, Technical, Political, and Social.</a:t>
            </a:r>
          </a:p>
          <a:p>
            <a:endParaRPr lang="en-GB" dirty="0"/>
          </a:p>
        </p:txBody>
      </p:sp>
    </p:spTree>
    <p:extLst>
      <p:ext uri="{BB962C8B-B14F-4D97-AF65-F5344CB8AC3E}">
        <p14:creationId xmlns:p14="http://schemas.microsoft.com/office/powerpoint/2010/main" val="41956495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lstStyle/>
          <a:p>
            <a:pPr eaLnBrk="1" fontAlgn="auto" hangingPunct="1">
              <a:spcAft>
                <a:spcPts val="0"/>
              </a:spcAft>
              <a:defRPr/>
            </a:pPr>
            <a:r>
              <a:rPr lang="en-GB" altLang="en-US" dirty="0" smtClean="0"/>
              <a:t>The Business Environment</a:t>
            </a:r>
          </a:p>
        </p:txBody>
      </p:sp>
      <p:sp>
        <p:nvSpPr>
          <p:cNvPr id="388099" name="Rectangle 3"/>
          <p:cNvSpPr>
            <a:spLocks noGrp="1"/>
          </p:cNvSpPr>
          <p:nvPr>
            <p:ph sz="quarter" idx="1"/>
          </p:nvPr>
        </p:nvSpPr>
        <p:spPr>
          <a:xfrm>
            <a:off x="609600" y="1600201"/>
            <a:ext cx="9956800" cy="4873625"/>
          </a:xfrm>
        </p:spPr>
        <p:txBody>
          <a:bodyPr>
            <a:normAutofit/>
          </a:bodyPr>
          <a:lstStyle/>
          <a:p>
            <a:pPr marL="274320" indent="-274320" eaLnBrk="1" fontAlgn="auto" hangingPunct="1">
              <a:spcBef>
                <a:spcPct val="10000"/>
              </a:spcBef>
              <a:spcAft>
                <a:spcPts val="0"/>
              </a:spcAft>
              <a:buFont typeface="Wingdings"/>
              <a:buChar char=""/>
              <a:defRPr/>
            </a:pPr>
            <a:r>
              <a:rPr lang="en-GB" altLang="en-US" sz="2200" dirty="0" smtClean="0"/>
              <a:t>Multiple Dimensions of the Environment and its influence on the businesses</a:t>
            </a:r>
          </a:p>
          <a:p>
            <a:pPr marL="274320" indent="-274320" eaLnBrk="1" fontAlgn="auto" hangingPunct="1">
              <a:spcBef>
                <a:spcPct val="10000"/>
              </a:spcBef>
              <a:spcAft>
                <a:spcPts val="0"/>
              </a:spcAft>
              <a:buFont typeface="Wingdings"/>
              <a:buChar char=""/>
              <a:defRPr/>
            </a:pPr>
            <a:r>
              <a:rPr lang="en-GB" altLang="en-US" sz="2200" dirty="0" smtClean="0"/>
              <a:t>PEST analysis groups the key dimensions of the environment</a:t>
            </a:r>
            <a:endParaRPr lang="en-GB" altLang="en-US" b="1" dirty="0"/>
          </a:p>
          <a:p>
            <a:pPr marL="640080" lvl="1" indent="-274320" eaLnBrk="1" fontAlgn="auto" hangingPunct="1">
              <a:spcBef>
                <a:spcPct val="10000"/>
              </a:spcBef>
              <a:spcAft>
                <a:spcPts val="0"/>
              </a:spcAft>
              <a:buFont typeface="Wingdings 2"/>
              <a:buChar char=""/>
              <a:defRPr/>
            </a:pPr>
            <a:r>
              <a:rPr lang="en-GB" altLang="en-US" b="1" dirty="0" smtClean="0"/>
              <a:t>P</a:t>
            </a:r>
            <a:r>
              <a:rPr lang="en-GB" altLang="en-US" dirty="0" smtClean="0"/>
              <a:t>olitical factors</a:t>
            </a:r>
          </a:p>
          <a:p>
            <a:pPr marL="640080" lvl="1" indent="-274320" eaLnBrk="1" fontAlgn="auto" hangingPunct="1">
              <a:spcBef>
                <a:spcPct val="10000"/>
              </a:spcBef>
              <a:spcAft>
                <a:spcPts val="0"/>
              </a:spcAft>
              <a:buFont typeface="Wingdings 2"/>
              <a:buChar char=""/>
              <a:defRPr/>
            </a:pPr>
            <a:r>
              <a:rPr lang="en-GB" altLang="en-US" b="1" dirty="0" smtClean="0"/>
              <a:t>E</a:t>
            </a:r>
            <a:r>
              <a:rPr lang="en-GB" altLang="en-US" dirty="0" smtClean="0"/>
              <a:t>conomic factors</a:t>
            </a:r>
          </a:p>
          <a:p>
            <a:pPr marL="640080" lvl="1" indent="-274320" eaLnBrk="1" fontAlgn="auto" hangingPunct="1">
              <a:spcBef>
                <a:spcPct val="10000"/>
              </a:spcBef>
              <a:spcAft>
                <a:spcPts val="0"/>
              </a:spcAft>
              <a:buFont typeface="Wingdings 2"/>
              <a:buChar char=""/>
              <a:defRPr/>
            </a:pPr>
            <a:r>
              <a:rPr lang="en-GB" altLang="en-US" b="1" dirty="0" smtClean="0"/>
              <a:t>S</a:t>
            </a:r>
            <a:r>
              <a:rPr lang="en-GB" altLang="en-US" dirty="0" smtClean="0"/>
              <a:t>ocial</a:t>
            </a:r>
            <a:r>
              <a:rPr lang="en-GB" altLang="en-US" sz="1200" dirty="0" smtClean="0"/>
              <a:t> </a:t>
            </a:r>
            <a:r>
              <a:rPr lang="en-GB" altLang="en-US" dirty="0" smtClean="0"/>
              <a:t>/</a:t>
            </a:r>
            <a:r>
              <a:rPr lang="en-GB" altLang="en-US" sz="1200" dirty="0" smtClean="0"/>
              <a:t> </a:t>
            </a:r>
            <a:r>
              <a:rPr lang="en-GB" altLang="en-US" dirty="0" smtClean="0"/>
              <a:t>cultural factors</a:t>
            </a:r>
          </a:p>
          <a:p>
            <a:pPr marL="640080" lvl="1" indent="-274320" eaLnBrk="1" fontAlgn="auto" hangingPunct="1">
              <a:spcBef>
                <a:spcPct val="10000"/>
              </a:spcBef>
              <a:spcAft>
                <a:spcPts val="0"/>
              </a:spcAft>
              <a:buFont typeface="Wingdings 2"/>
              <a:buChar char=""/>
              <a:defRPr/>
            </a:pPr>
            <a:r>
              <a:rPr lang="en-GB" altLang="en-US" b="1" dirty="0" smtClean="0"/>
              <a:t>T</a:t>
            </a:r>
            <a:r>
              <a:rPr lang="en-GB" altLang="en-US" dirty="0" smtClean="0"/>
              <a:t>echnological factors</a:t>
            </a:r>
          </a:p>
          <a:p>
            <a:pPr marL="365760" lvl="1" indent="0" eaLnBrk="1" fontAlgn="auto" hangingPunct="1">
              <a:spcBef>
                <a:spcPct val="10000"/>
              </a:spcBef>
              <a:spcAft>
                <a:spcPts val="0"/>
              </a:spcAft>
              <a:buFont typeface="Wingdings 2"/>
              <a:buNone/>
              <a:defRPr/>
            </a:pPr>
            <a:r>
              <a:rPr lang="en-GB" altLang="en-US" dirty="0" smtClean="0"/>
              <a:t>Some other factors</a:t>
            </a:r>
            <a:endParaRPr lang="en-GB" altLang="en-US" dirty="0"/>
          </a:p>
          <a:p>
            <a:pPr marL="640080" lvl="1" indent="-274320" eaLnBrk="1" fontAlgn="auto" hangingPunct="1">
              <a:spcBef>
                <a:spcPct val="10000"/>
              </a:spcBef>
              <a:spcAft>
                <a:spcPts val="0"/>
              </a:spcAft>
              <a:buFont typeface="Wingdings 2"/>
              <a:buChar char=""/>
              <a:defRPr/>
            </a:pPr>
            <a:r>
              <a:rPr lang="en-GB" altLang="en-US" dirty="0" smtClean="0"/>
              <a:t>Legal Factors</a:t>
            </a:r>
            <a:endParaRPr lang="en-GB" altLang="en-US" dirty="0"/>
          </a:p>
          <a:p>
            <a:pPr marL="640080" lvl="1" indent="-274320" eaLnBrk="1" fontAlgn="auto" hangingPunct="1">
              <a:spcBef>
                <a:spcPct val="10000"/>
              </a:spcBef>
              <a:spcAft>
                <a:spcPts val="0"/>
              </a:spcAft>
              <a:buFont typeface="Wingdings 2"/>
              <a:buChar char=""/>
              <a:defRPr/>
            </a:pPr>
            <a:r>
              <a:rPr lang="en-GB" altLang="en-US" dirty="0" smtClean="0"/>
              <a:t>Financial Factors</a:t>
            </a:r>
          </a:p>
          <a:p>
            <a:pPr marL="640080" lvl="1" indent="-274320" eaLnBrk="1" fontAlgn="auto" hangingPunct="1">
              <a:spcBef>
                <a:spcPct val="10000"/>
              </a:spcBef>
              <a:spcAft>
                <a:spcPts val="0"/>
              </a:spcAft>
              <a:buFont typeface="Wingdings 2"/>
              <a:buChar char=""/>
              <a:defRPr/>
            </a:pPr>
            <a:r>
              <a:rPr lang="en-GB" altLang="en-US" dirty="0" smtClean="0"/>
              <a:t>Ecological Factors</a:t>
            </a:r>
          </a:p>
        </p:txBody>
      </p:sp>
    </p:spTree>
    <p:extLst>
      <p:ext uri="{BB962C8B-B14F-4D97-AF65-F5344CB8AC3E}">
        <p14:creationId xmlns:p14="http://schemas.microsoft.com/office/powerpoint/2010/main" val="415396466"/>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anim calcmode="lin" valueType="num">
                                      <p:cBhvr additive="base">
                                        <p:cTn id="7" dur="500"/>
                                        <p:tgtEl>
                                          <p:spTgt spid="38809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88099">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88099">
                                            <p:txEl>
                                              <p:pRg st="1" end="1"/>
                                            </p:txEl>
                                          </p:spTgt>
                                        </p:tgtEl>
                                        <p:attrNameLst>
                                          <p:attrName>style.visibility</p:attrName>
                                        </p:attrNameLst>
                                      </p:cBhvr>
                                      <p:to>
                                        <p:strVal val="visible"/>
                                      </p:to>
                                    </p:set>
                                    <p:anim calcmode="lin" valueType="num">
                                      <p:cBhvr additive="base">
                                        <p:cTn id="13" dur="500"/>
                                        <p:tgtEl>
                                          <p:spTgt spid="388099">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88099">
                                            <p:txEl>
                                              <p:pRg st="1" end="1"/>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88099">
                                            <p:txEl>
                                              <p:pRg st="2" end="2"/>
                                            </p:txEl>
                                          </p:spTgt>
                                        </p:tgtEl>
                                        <p:attrNameLst>
                                          <p:attrName>style.visibility</p:attrName>
                                        </p:attrNameLst>
                                      </p:cBhvr>
                                      <p:to>
                                        <p:strVal val="visible"/>
                                      </p:to>
                                    </p:set>
                                    <p:anim calcmode="lin" valueType="num">
                                      <p:cBhvr additive="base">
                                        <p:cTn id="19" dur="500"/>
                                        <p:tgtEl>
                                          <p:spTgt spid="388099">
                                            <p:txEl>
                                              <p:pRg st="2" end="2"/>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88099">
                                            <p:txEl>
                                              <p:pRg st="2" end="2"/>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88099">
                                            <p:txEl>
                                              <p:pRg st="3" end="3"/>
                                            </p:txEl>
                                          </p:spTgt>
                                        </p:tgtEl>
                                        <p:attrNameLst>
                                          <p:attrName>style.visibility</p:attrName>
                                        </p:attrNameLst>
                                      </p:cBhvr>
                                      <p:to>
                                        <p:strVal val="visible"/>
                                      </p:to>
                                    </p:set>
                                    <p:anim calcmode="lin" valueType="num">
                                      <p:cBhvr additive="base">
                                        <p:cTn id="25" dur="500"/>
                                        <p:tgtEl>
                                          <p:spTgt spid="388099">
                                            <p:txEl>
                                              <p:pRg st="3" end="3"/>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88099">
                                            <p:txEl>
                                              <p:pRg st="3" end="3"/>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88099">
                                            <p:txEl>
                                              <p:pRg st="4" end="4"/>
                                            </p:txEl>
                                          </p:spTgt>
                                        </p:tgtEl>
                                        <p:attrNameLst>
                                          <p:attrName>style.visibility</p:attrName>
                                        </p:attrNameLst>
                                      </p:cBhvr>
                                      <p:to>
                                        <p:strVal val="visible"/>
                                      </p:to>
                                    </p:set>
                                    <p:anim calcmode="lin" valueType="num">
                                      <p:cBhvr additive="base">
                                        <p:cTn id="31" dur="500"/>
                                        <p:tgtEl>
                                          <p:spTgt spid="388099">
                                            <p:txEl>
                                              <p:pRg st="4" end="4"/>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88099">
                                            <p:txEl>
                                              <p:pRg st="4" end="4"/>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88099">
                                            <p:txEl>
                                              <p:pRg st="5" end="5"/>
                                            </p:txEl>
                                          </p:spTgt>
                                        </p:tgtEl>
                                        <p:attrNameLst>
                                          <p:attrName>style.visibility</p:attrName>
                                        </p:attrNameLst>
                                      </p:cBhvr>
                                      <p:to>
                                        <p:strVal val="visible"/>
                                      </p:to>
                                    </p:set>
                                    <p:anim calcmode="lin" valueType="num">
                                      <p:cBhvr additive="base">
                                        <p:cTn id="37" dur="500"/>
                                        <p:tgtEl>
                                          <p:spTgt spid="388099">
                                            <p:txEl>
                                              <p:pRg st="5" end="5"/>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88099">
                                            <p:txEl>
                                              <p:pRg st="5" end="5"/>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88099">
                                            <p:txEl>
                                              <p:pRg st="6" end="6"/>
                                            </p:txEl>
                                          </p:spTgt>
                                        </p:tgtEl>
                                        <p:attrNameLst>
                                          <p:attrName>style.visibility</p:attrName>
                                        </p:attrNameLst>
                                      </p:cBhvr>
                                      <p:to>
                                        <p:strVal val="visible"/>
                                      </p:to>
                                    </p:set>
                                    <p:anim calcmode="lin" valueType="num">
                                      <p:cBhvr additive="base">
                                        <p:cTn id="43" dur="500"/>
                                        <p:tgtEl>
                                          <p:spTgt spid="388099">
                                            <p:txEl>
                                              <p:pRg st="6" end="6"/>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88099">
                                            <p:txEl>
                                              <p:pRg st="6" end="6"/>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2" presetClass="entr" presetSubtype="4" fill="hold" grpId="0" nodeType="clickEffect">
                                  <p:stCondLst>
                                    <p:cond delay="0"/>
                                  </p:stCondLst>
                                  <p:childTnLst>
                                    <p:set>
                                      <p:cBhvr>
                                        <p:cTn id="48" dur="1" fill="hold">
                                          <p:stCondLst>
                                            <p:cond delay="0"/>
                                          </p:stCondLst>
                                        </p:cTn>
                                        <p:tgtEl>
                                          <p:spTgt spid="388099">
                                            <p:txEl>
                                              <p:pRg st="7" end="7"/>
                                            </p:txEl>
                                          </p:spTgt>
                                        </p:tgtEl>
                                        <p:attrNameLst>
                                          <p:attrName>style.visibility</p:attrName>
                                        </p:attrNameLst>
                                      </p:cBhvr>
                                      <p:to>
                                        <p:strVal val="visible"/>
                                      </p:to>
                                    </p:set>
                                    <p:anim calcmode="lin" valueType="num">
                                      <p:cBhvr additive="base">
                                        <p:cTn id="49" dur="500"/>
                                        <p:tgtEl>
                                          <p:spTgt spid="388099">
                                            <p:txEl>
                                              <p:pRg st="7" end="7"/>
                                            </p:txEl>
                                          </p:spTgt>
                                        </p:tgtEl>
                                        <p:attrNameLst>
                                          <p:attrName>ppt_y</p:attrName>
                                        </p:attrNameLst>
                                      </p:cBhvr>
                                      <p:tavLst>
                                        <p:tav tm="0">
                                          <p:val>
                                            <p:strVal val="#ppt_y+#ppt_h*1.125000"/>
                                          </p:val>
                                        </p:tav>
                                        <p:tav tm="100000">
                                          <p:val>
                                            <p:strVal val="#ppt_y"/>
                                          </p:val>
                                        </p:tav>
                                      </p:tavLst>
                                    </p:anim>
                                    <p:animEffect transition="in" filter="wipe(up)">
                                      <p:cBhvr>
                                        <p:cTn id="50" dur="500"/>
                                        <p:tgtEl>
                                          <p:spTgt spid="388099">
                                            <p:txEl>
                                              <p:pRg st="7" end="7"/>
                                            </p:txEl>
                                          </p:spTgt>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2" presetClass="entr" presetSubtype="4" fill="hold" grpId="0" nodeType="clickEffect">
                                  <p:stCondLst>
                                    <p:cond delay="0"/>
                                  </p:stCondLst>
                                  <p:childTnLst>
                                    <p:set>
                                      <p:cBhvr>
                                        <p:cTn id="54" dur="1" fill="hold">
                                          <p:stCondLst>
                                            <p:cond delay="0"/>
                                          </p:stCondLst>
                                        </p:cTn>
                                        <p:tgtEl>
                                          <p:spTgt spid="388099">
                                            <p:txEl>
                                              <p:pRg st="8" end="8"/>
                                            </p:txEl>
                                          </p:spTgt>
                                        </p:tgtEl>
                                        <p:attrNameLst>
                                          <p:attrName>style.visibility</p:attrName>
                                        </p:attrNameLst>
                                      </p:cBhvr>
                                      <p:to>
                                        <p:strVal val="visible"/>
                                      </p:to>
                                    </p:set>
                                    <p:anim calcmode="lin" valueType="num">
                                      <p:cBhvr additive="base">
                                        <p:cTn id="55" dur="500"/>
                                        <p:tgtEl>
                                          <p:spTgt spid="388099">
                                            <p:txEl>
                                              <p:pRg st="8" end="8"/>
                                            </p:txEl>
                                          </p:spTgt>
                                        </p:tgtEl>
                                        <p:attrNameLst>
                                          <p:attrName>ppt_y</p:attrName>
                                        </p:attrNameLst>
                                      </p:cBhvr>
                                      <p:tavLst>
                                        <p:tav tm="0">
                                          <p:val>
                                            <p:strVal val="#ppt_y+#ppt_h*1.125000"/>
                                          </p:val>
                                        </p:tav>
                                        <p:tav tm="100000">
                                          <p:val>
                                            <p:strVal val="#ppt_y"/>
                                          </p:val>
                                        </p:tav>
                                      </p:tavLst>
                                    </p:anim>
                                    <p:animEffect transition="in" filter="wipe(up)">
                                      <p:cBhvr>
                                        <p:cTn id="56" dur="500"/>
                                        <p:tgtEl>
                                          <p:spTgt spid="388099">
                                            <p:txEl>
                                              <p:pRg st="8" end="8"/>
                                            </p:txEl>
                                          </p:spTgt>
                                        </p:tgtEl>
                                      </p:cBhvr>
                                    </p:animEffect>
                                  </p:childTnLst>
                                </p:cTn>
                              </p:par>
                            </p:childTnLst>
                          </p:cTn>
                        </p:par>
                      </p:childTnLst>
                    </p:cTn>
                  </p:par>
                  <p:par>
                    <p:cTn id="57" fill="hold" nodeType="clickPar">
                      <p:stCondLst>
                        <p:cond delay="indefinite"/>
                      </p:stCondLst>
                      <p:childTnLst>
                        <p:par>
                          <p:cTn id="58" fill="hold" nodeType="withGroup">
                            <p:stCondLst>
                              <p:cond delay="0"/>
                            </p:stCondLst>
                            <p:childTnLst>
                              <p:par>
                                <p:cTn id="59" presetID="12" presetClass="entr" presetSubtype="4" fill="hold" grpId="0" nodeType="clickEffect">
                                  <p:stCondLst>
                                    <p:cond delay="0"/>
                                  </p:stCondLst>
                                  <p:childTnLst>
                                    <p:set>
                                      <p:cBhvr>
                                        <p:cTn id="60" dur="1" fill="hold">
                                          <p:stCondLst>
                                            <p:cond delay="0"/>
                                          </p:stCondLst>
                                        </p:cTn>
                                        <p:tgtEl>
                                          <p:spTgt spid="388099">
                                            <p:txEl>
                                              <p:pRg st="9" end="9"/>
                                            </p:txEl>
                                          </p:spTgt>
                                        </p:tgtEl>
                                        <p:attrNameLst>
                                          <p:attrName>style.visibility</p:attrName>
                                        </p:attrNameLst>
                                      </p:cBhvr>
                                      <p:to>
                                        <p:strVal val="visible"/>
                                      </p:to>
                                    </p:set>
                                    <p:anim calcmode="lin" valueType="num">
                                      <p:cBhvr additive="base">
                                        <p:cTn id="61" dur="500"/>
                                        <p:tgtEl>
                                          <p:spTgt spid="388099">
                                            <p:txEl>
                                              <p:pRg st="9" end="9"/>
                                            </p:txEl>
                                          </p:spTgt>
                                        </p:tgtEl>
                                        <p:attrNameLst>
                                          <p:attrName>ppt_y</p:attrName>
                                        </p:attrNameLst>
                                      </p:cBhvr>
                                      <p:tavLst>
                                        <p:tav tm="0">
                                          <p:val>
                                            <p:strVal val="#ppt_y+#ppt_h*1.125000"/>
                                          </p:val>
                                        </p:tav>
                                        <p:tav tm="100000">
                                          <p:val>
                                            <p:strVal val="#ppt_y"/>
                                          </p:val>
                                        </p:tav>
                                      </p:tavLst>
                                    </p:anim>
                                    <p:animEffect transition="in" filter="wipe(up)">
                                      <p:cBhvr>
                                        <p:cTn id="62" dur="500"/>
                                        <p:tgtEl>
                                          <p:spTgt spid="388099">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099" grpId="0" build="p" bldLvl="3"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PESTEL Analysis</a:t>
            </a:r>
            <a:endParaRPr lang="cy-GB"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6</a:t>
            </a:fld>
            <a:endParaRPr lang="en-US" dirty="0"/>
          </a:p>
        </p:txBody>
      </p:sp>
      <p:sp>
        <p:nvSpPr>
          <p:cNvPr id="3" name="Content Placeholder 2"/>
          <p:cNvSpPr>
            <a:spLocks noGrp="1"/>
          </p:cNvSpPr>
          <p:nvPr>
            <p:ph sz="quarter" idx="1"/>
          </p:nvPr>
        </p:nvSpPr>
        <p:spPr/>
        <p:txBody>
          <a:bodyPr>
            <a:normAutofit/>
          </a:bodyPr>
          <a:lstStyle/>
          <a:p>
            <a:r>
              <a:rPr lang="en-GB" sz="2400" i="1" dirty="0"/>
              <a:t>PESTEL </a:t>
            </a:r>
            <a:r>
              <a:rPr lang="en-GB" sz="2400" dirty="0"/>
              <a:t>is an acronym -</a:t>
            </a:r>
            <a:r>
              <a:rPr lang="en-GB" sz="2400" i="1" dirty="0"/>
              <a:t> political </a:t>
            </a:r>
            <a:r>
              <a:rPr lang="en-GB" sz="2400" dirty="0"/>
              <a:t>(P), </a:t>
            </a:r>
            <a:r>
              <a:rPr lang="en-GB" sz="2400" i="1" dirty="0"/>
              <a:t>economic </a:t>
            </a:r>
            <a:r>
              <a:rPr lang="en-GB" sz="2400" dirty="0"/>
              <a:t>(E), </a:t>
            </a:r>
            <a:r>
              <a:rPr lang="en-GB" sz="2400" i="1" dirty="0"/>
              <a:t>socio-cultural </a:t>
            </a:r>
            <a:r>
              <a:rPr lang="en-GB" sz="2400" dirty="0"/>
              <a:t>(S), </a:t>
            </a:r>
            <a:r>
              <a:rPr lang="en-GB" sz="2400" i="1" dirty="0"/>
              <a:t>technological </a:t>
            </a:r>
            <a:r>
              <a:rPr lang="en-GB" sz="2400" dirty="0"/>
              <a:t>(T), </a:t>
            </a:r>
            <a:r>
              <a:rPr lang="en-GB" sz="2400" i="1" dirty="0"/>
              <a:t>ecological (</a:t>
            </a:r>
            <a:r>
              <a:rPr lang="en-GB" sz="2400" dirty="0"/>
              <a:t>E</a:t>
            </a:r>
            <a:r>
              <a:rPr lang="en-GB" sz="2400" i="1" dirty="0"/>
              <a:t>) </a:t>
            </a:r>
            <a:r>
              <a:rPr lang="en-GB" sz="2400" dirty="0"/>
              <a:t>and</a:t>
            </a:r>
            <a:r>
              <a:rPr lang="en-GB" sz="2400" i="1" dirty="0"/>
              <a:t> legal </a:t>
            </a:r>
            <a:r>
              <a:rPr lang="en-GB" sz="2400" dirty="0"/>
              <a:t>(L).</a:t>
            </a:r>
          </a:p>
          <a:p>
            <a:endParaRPr lang="en-GB" sz="1200" dirty="0"/>
          </a:p>
          <a:p>
            <a:r>
              <a:rPr lang="en-GB" sz="2400" dirty="0"/>
              <a:t>The framework is useful for identifying factors that affect an organisation </a:t>
            </a:r>
            <a:r>
              <a:rPr lang="en-GB" sz="2400" u="sng" dirty="0"/>
              <a:t>from the </a:t>
            </a:r>
            <a:r>
              <a:rPr lang="en-GB" sz="2400" u="sng" dirty="0">
                <a:solidFill>
                  <a:srgbClr val="FF0000"/>
                </a:solidFill>
              </a:rPr>
              <a:t>outside</a:t>
            </a:r>
            <a:r>
              <a:rPr lang="en-GB" sz="2400" dirty="0"/>
              <a:t>.  </a:t>
            </a:r>
          </a:p>
          <a:p>
            <a:endParaRPr lang="en-GB" sz="1200" dirty="0"/>
          </a:p>
          <a:p>
            <a:r>
              <a:rPr lang="en-GB" sz="2400" dirty="0"/>
              <a:t>Without such a structure, it would be difficult to know where to start because all organisations are affected by </a:t>
            </a:r>
            <a:r>
              <a:rPr lang="en-GB" sz="2400" dirty="0">
                <a:solidFill>
                  <a:srgbClr val="FF0000"/>
                </a:solidFill>
              </a:rPr>
              <a:t>multiple external factors</a:t>
            </a:r>
            <a:r>
              <a:rPr lang="en-GB" sz="2400" dirty="0"/>
              <a:t>.  </a:t>
            </a:r>
          </a:p>
          <a:p>
            <a:endParaRPr lang="en-GB" sz="1200" dirty="0"/>
          </a:p>
          <a:p>
            <a:r>
              <a:rPr lang="en-GB" sz="2400" dirty="0"/>
              <a:t>It is a used by </a:t>
            </a:r>
            <a:r>
              <a:rPr lang="en-GB" sz="2400" dirty="0">
                <a:solidFill>
                  <a:srgbClr val="FF0000"/>
                </a:solidFill>
              </a:rPr>
              <a:t>strategists</a:t>
            </a:r>
            <a:r>
              <a:rPr lang="en-GB" sz="2400" dirty="0"/>
              <a:t> at a </a:t>
            </a:r>
            <a:r>
              <a:rPr lang="en-GB" sz="2400" u="sng" dirty="0">
                <a:solidFill>
                  <a:srgbClr val="FF0000"/>
                </a:solidFill>
              </a:rPr>
              <a:t>corporate</a:t>
            </a:r>
            <a:r>
              <a:rPr lang="en-GB" sz="2400" u="sng" dirty="0"/>
              <a:t> level</a:t>
            </a:r>
            <a:r>
              <a:rPr lang="en-GB" sz="2400" dirty="0"/>
              <a:t>.</a:t>
            </a:r>
            <a:endParaRPr lang="cy-GB" sz="2400" dirty="0"/>
          </a:p>
        </p:txBody>
      </p:sp>
    </p:spTree>
    <p:extLst>
      <p:ext uri="{BB962C8B-B14F-4D97-AF65-F5344CB8AC3E}">
        <p14:creationId xmlns:p14="http://schemas.microsoft.com/office/powerpoint/2010/main" val="16374977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PESTLE</a:t>
            </a:r>
            <a:endParaRPr lang="en-GB" dirty="0"/>
          </a:p>
        </p:txBody>
      </p:sp>
      <p:sp>
        <p:nvSpPr>
          <p:cNvPr id="2" name="Content Placeholder 1"/>
          <p:cNvSpPr>
            <a:spLocks noGrp="1"/>
          </p:cNvSpPr>
          <p:nvPr>
            <p:ph sz="quarter" idx="1"/>
          </p:nvPr>
        </p:nvSpPr>
        <p:spPr/>
        <p:txBody>
          <a:bodyPr/>
          <a:lstStyle/>
          <a:p>
            <a:r>
              <a:rPr lang="en-GB" dirty="0" smtClean="0">
                <a:effectLst/>
              </a:rPr>
              <a:t>The technique is used to help </a:t>
            </a:r>
            <a:r>
              <a:rPr lang="en-GB" dirty="0" smtClean="0">
                <a:solidFill>
                  <a:srgbClr val="FF0000"/>
                </a:solidFill>
                <a:effectLst/>
              </a:rPr>
              <a:t>identify factors involved in change </a:t>
            </a:r>
            <a:r>
              <a:rPr lang="en-GB" dirty="0" smtClean="0">
                <a:effectLst/>
              </a:rPr>
              <a:t>rather than solutions to any of the factors. </a:t>
            </a:r>
          </a:p>
          <a:p>
            <a:r>
              <a:rPr lang="en-GB" dirty="0" smtClean="0"/>
              <a:t>PESTLE </a:t>
            </a:r>
            <a:r>
              <a:rPr lang="en-GB" dirty="0"/>
              <a:t>analysis is a useful tool for understanding the “</a:t>
            </a:r>
            <a:r>
              <a:rPr lang="en-GB" dirty="0">
                <a:solidFill>
                  <a:srgbClr val="FF0000"/>
                </a:solidFill>
              </a:rPr>
              <a:t>big picture</a:t>
            </a:r>
            <a:r>
              <a:rPr lang="en-GB" dirty="0"/>
              <a:t>” of the environment in which you are operating, and the opportunities and threats that lie within it. </a:t>
            </a:r>
            <a:endParaRPr lang="en-GB" dirty="0" smtClean="0"/>
          </a:p>
          <a:p>
            <a:r>
              <a:rPr lang="en-GB" dirty="0"/>
              <a:t>Specifically the PEST or PESTLE analysis is a useful tool for understanding </a:t>
            </a:r>
            <a:r>
              <a:rPr lang="en-GB" dirty="0">
                <a:solidFill>
                  <a:srgbClr val="FF0000"/>
                </a:solidFill>
              </a:rPr>
              <a:t>risks</a:t>
            </a:r>
            <a:r>
              <a:rPr lang="en-GB" dirty="0"/>
              <a:t> associated with </a:t>
            </a:r>
            <a:r>
              <a:rPr lang="en-GB" dirty="0">
                <a:solidFill>
                  <a:srgbClr val="FF0000"/>
                </a:solidFill>
              </a:rPr>
              <a:t>market growth or decline</a:t>
            </a:r>
            <a:r>
              <a:rPr lang="en-GB" dirty="0"/>
              <a:t>, and as such the position, potential and direction for a business or </a:t>
            </a:r>
            <a:r>
              <a:rPr lang="en-GB" dirty="0" smtClean="0"/>
              <a:t>organisation</a:t>
            </a:r>
            <a:endParaRPr lang="en-GB" dirty="0" smtClean="0">
              <a:effectLst/>
            </a:endParaRPr>
          </a:p>
        </p:txBody>
      </p:sp>
    </p:spTree>
    <p:extLst>
      <p:ext uri="{BB962C8B-B14F-4D97-AF65-F5344CB8AC3E}">
        <p14:creationId xmlns:p14="http://schemas.microsoft.com/office/powerpoint/2010/main" val="1219210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PESTLE</a:t>
            </a:r>
            <a:endParaRPr lang="en-GB" dirty="0"/>
          </a:p>
        </p:txBody>
      </p:sp>
      <p:sp>
        <p:nvSpPr>
          <p:cNvPr id="2" name="Content Placeholder 1"/>
          <p:cNvSpPr>
            <a:spLocks noGrp="1"/>
          </p:cNvSpPr>
          <p:nvPr>
            <p:ph sz="quarter" idx="1"/>
          </p:nvPr>
        </p:nvSpPr>
        <p:spPr/>
        <p:txBody>
          <a:bodyPr>
            <a:normAutofit/>
          </a:bodyPr>
          <a:lstStyle/>
          <a:p>
            <a:r>
              <a:rPr lang="en-GB" dirty="0" smtClean="0">
                <a:effectLst/>
              </a:rPr>
              <a:t>There are several variations on PESTLE Analysis:</a:t>
            </a:r>
          </a:p>
          <a:p>
            <a:endParaRPr lang="en-GB" dirty="0" smtClean="0">
              <a:effectLst/>
            </a:endParaRPr>
          </a:p>
          <a:p>
            <a:r>
              <a:rPr lang="en-GB" dirty="0" smtClean="0">
                <a:effectLst/>
              </a:rPr>
              <a:t>PEST: Political, Economic, Sociological, Technological</a:t>
            </a:r>
          </a:p>
          <a:p>
            <a:endParaRPr lang="en-GB" dirty="0" smtClean="0">
              <a:effectLst/>
            </a:endParaRPr>
          </a:p>
          <a:p>
            <a:r>
              <a:rPr lang="en-GB" dirty="0" smtClean="0">
                <a:effectLst/>
              </a:rPr>
              <a:t>PESTLIED: Political, economic, sociological, technological, environmental, legal, international, environmental, demographic</a:t>
            </a:r>
          </a:p>
          <a:p>
            <a:endParaRPr lang="en-GB" dirty="0" smtClean="0">
              <a:effectLst/>
            </a:endParaRPr>
          </a:p>
          <a:p>
            <a:r>
              <a:rPr lang="en-GB" dirty="0" smtClean="0">
                <a:effectLst/>
              </a:rPr>
              <a:t>STEEPLE: Sociological, technological, environmental, economic, political, legal, ethical</a:t>
            </a:r>
          </a:p>
          <a:p>
            <a:endParaRPr lang="en-GB" dirty="0"/>
          </a:p>
        </p:txBody>
      </p:sp>
    </p:spTree>
    <p:extLst>
      <p:ext uri="{BB962C8B-B14F-4D97-AF65-F5344CB8AC3E}">
        <p14:creationId xmlns:p14="http://schemas.microsoft.com/office/powerpoint/2010/main" val="15081309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PESTLE</a:t>
            </a:r>
            <a:endParaRPr lang="en-GB" dirty="0"/>
          </a:p>
        </p:txBody>
      </p:sp>
      <p:sp>
        <p:nvSpPr>
          <p:cNvPr id="2" name="Content Placeholder 1"/>
          <p:cNvSpPr>
            <a:spLocks noGrp="1"/>
          </p:cNvSpPr>
          <p:nvPr>
            <p:ph sz="quarter" idx="1"/>
          </p:nvPr>
        </p:nvSpPr>
        <p:spPr/>
        <p:txBody>
          <a:bodyPr/>
          <a:lstStyle/>
          <a:p>
            <a:r>
              <a:rPr lang="en-GB" dirty="0" smtClean="0">
                <a:effectLst/>
              </a:rPr>
              <a:t>An important element to the technique is considering </a:t>
            </a:r>
            <a:r>
              <a:rPr lang="en-GB" b="1" dirty="0" smtClean="0">
                <a:solidFill>
                  <a:srgbClr val="FF0000"/>
                </a:solidFill>
                <a:effectLst/>
              </a:rPr>
              <a:t>all the areas </a:t>
            </a:r>
            <a:r>
              <a:rPr lang="en-GB" dirty="0" smtClean="0">
                <a:effectLst/>
              </a:rPr>
              <a:t>of the technique rather than painstakingly classifying a factor. </a:t>
            </a:r>
          </a:p>
          <a:p>
            <a:r>
              <a:rPr lang="en-GB" dirty="0" smtClean="0">
                <a:effectLst/>
              </a:rPr>
              <a:t>When considering each factor you need to identify </a:t>
            </a:r>
            <a:r>
              <a:rPr lang="en-GB" dirty="0" smtClean="0">
                <a:solidFill>
                  <a:srgbClr val="FF0000"/>
                </a:solidFill>
                <a:effectLst/>
              </a:rPr>
              <a:t>what the factor </a:t>
            </a:r>
            <a:r>
              <a:rPr lang="en-GB" dirty="0" smtClean="0">
                <a:effectLst/>
              </a:rPr>
              <a:t>is and what the </a:t>
            </a:r>
            <a:r>
              <a:rPr lang="en-GB" dirty="0" smtClean="0">
                <a:solidFill>
                  <a:srgbClr val="FF0000"/>
                </a:solidFill>
                <a:effectLst/>
              </a:rPr>
              <a:t>impact</a:t>
            </a:r>
            <a:r>
              <a:rPr lang="en-GB" dirty="0" smtClean="0">
                <a:effectLst/>
              </a:rPr>
              <a:t> will be on the business/organisation.  </a:t>
            </a:r>
          </a:p>
          <a:p>
            <a:r>
              <a:rPr lang="en-GB" dirty="0"/>
              <a:t>PESTLE analysis is often used alongside </a:t>
            </a:r>
            <a:r>
              <a:rPr lang="en-GB" dirty="0">
                <a:solidFill>
                  <a:srgbClr val="FF0000"/>
                </a:solidFill>
              </a:rPr>
              <a:t>SWOT</a:t>
            </a:r>
            <a:r>
              <a:rPr lang="en-GB" dirty="0"/>
              <a:t> analysis to help identify opportunities and threats. See our PESTLE analysis example.</a:t>
            </a:r>
            <a:endParaRPr lang="en-GB" dirty="0" smtClean="0">
              <a:effectLst/>
            </a:endParaRPr>
          </a:p>
          <a:p>
            <a:endParaRPr lang="en-GB" dirty="0" smtClean="0"/>
          </a:p>
          <a:p>
            <a:endParaRPr lang="en-GB" dirty="0" smtClean="0"/>
          </a:p>
          <a:p>
            <a:endParaRPr lang="en-GB" dirty="0"/>
          </a:p>
        </p:txBody>
      </p:sp>
    </p:spTree>
    <p:extLst>
      <p:ext uri="{BB962C8B-B14F-4D97-AF65-F5344CB8AC3E}">
        <p14:creationId xmlns:p14="http://schemas.microsoft.com/office/powerpoint/2010/main" val="41563091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PESTEL Analysis</a:t>
            </a:r>
            <a:endParaRPr lang="cy-GB"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10</a:t>
            </a:fld>
            <a:endParaRPr lang="en-US" dirty="0"/>
          </a:p>
        </p:txBody>
      </p:sp>
      <p:sp>
        <p:nvSpPr>
          <p:cNvPr id="3" name="Content Placeholder 2"/>
          <p:cNvSpPr>
            <a:spLocks noGrp="1"/>
          </p:cNvSpPr>
          <p:nvPr>
            <p:ph sz="quarter" idx="1"/>
          </p:nvPr>
        </p:nvSpPr>
        <p:spPr/>
        <p:txBody>
          <a:bodyPr/>
          <a:lstStyle/>
          <a:p>
            <a:r>
              <a:rPr lang="en-GB" sz="2400" b="1" dirty="0"/>
              <a:t>At the outset</a:t>
            </a:r>
            <a:r>
              <a:rPr lang="en-GB" sz="2400" dirty="0"/>
              <a:t>, it is important to establish the general nature of the organisational environment.</a:t>
            </a:r>
          </a:p>
          <a:p>
            <a:pPr>
              <a:buNone/>
            </a:pPr>
            <a:endParaRPr lang="en-GB" sz="1200" dirty="0"/>
          </a:p>
          <a:p>
            <a:r>
              <a:rPr lang="en-GB" sz="2400" dirty="0"/>
              <a:t>Is it simple, certain and static?</a:t>
            </a:r>
          </a:p>
          <a:p>
            <a:pPr>
              <a:buNone/>
            </a:pPr>
            <a:endParaRPr lang="en-GB" sz="1200" dirty="0"/>
          </a:p>
          <a:p>
            <a:r>
              <a:rPr lang="en-GB" sz="2400" dirty="0"/>
              <a:t>Or is complex, uncertain and dynamic</a:t>
            </a:r>
            <a:r>
              <a:rPr lang="en-GB" sz="2400" dirty="0" smtClean="0"/>
              <a:t>?</a:t>
            </a:r>
          </a:p>
          <a:p>
            <a:endParaRPr lang="en-GB" sz="2400" dirty="0"/>
          </a:p>
          <a:p>
            <a:r>
              <a:rPr lang="en-GB" sz="2400" dirty="0" smtClean="0"/>
              <a:t>Examples from various industries such as Apple, Dell, Microsoft, Zara </a:t>
            </a:r>
          </a:p>
          <a:p>
            <a:endParaRPr lang="en-GB" sz="2400" dirty="0"/>
          </a:p>
          <a:p>
            <a:pPr marL="0" indent="0">
              <a:buNone/>
            </a:pPr>
            <a:endParaRPr lang="en-GB" sz="1200" dirty="0"/>
          </a:p>
        </p:txBody>
      </p:sp>
    </p:spTree>
    <p:extLst>
      <p:ext uri="{BB962C8B-B14F-4D97-AF65-F5344CB8AC3E}">
        <p14:creationId xmlns:p14="http://schemas.microsoft.com/office/powerpoint/2010/main" val="13358266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303314" y="5144386"/>
            <a:ext cx="7723274" cy="369332"/>
          </a:xfrm>
          <a:prstGeom prst="rect">
            <a:avLst/>
          </a:prstGeom>
        </p:spPr>
        <p:txBody>
          <a:bodyPr wrap="square">
            <a:spAutoFit/>
          </a:bodyPr>
          <a:lstStyle/>
          <a:p>
            <a:r>
              <a:rPr lang="en-GB" dirty="0"/>
              <a:t>https://www.youtube.com/watch?v=GFVKKTwkANY</a:t>
            </a:r>
          </a:p>
        </p:txBody>
      </p:sp>
    </p:spTree>
    <p:extLst>
      <p:ext uri="{BB962C8B-B14F-4D97-AF65-F5344CB8AC3E}">
        <p14:creationId xmlns:p14="http://schemas.microsoft.com/office/powerpoint/2010/main" val="248111446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smtClean="0">
                <a:effectLst/>
              </a:rPr>
              <a:t/>
            </a:r>
            <a:br>
              <a:rPr lang="en-GB" b="1" dirty="0" smtClean="0">
                <a:effectLst/>
              </a:rPr>
            </a:br>
            <a:r>
              <a:rPr lang="en-GB" b="1" dirty="0" smtClean="0">
                <a:effectLst/>
              </a:rPr>
              <a:t>Political</a:t>
            </a:r>
            <a:br>
              <a:rPr lang="en-GB" b="1" dirty="0" smtClean="0">
                <a:effectLst/>
              </a:rPr>
            </a:br>
            <a:endParaRPr lang="en-GB" dirty="0"/>
          </a:p>
        </p:txBody>
      </p:sp>
      <p:sp>
        <p:nvSpPr>
          <p:cNvPr id="2" name="Content Placeholder 1"/>
          <p:cNvSpPr>
            <a:spLocks noGrp="1"/>
          </p:cNvSpPr>
          <p:nvPr>
            <p:ph sz="quarter" idx="1"/>
          </p:nvPr>
        </p:nvSpPr>
        <p:spPr/>
        <p:txBody>
          <a:bodyPr/>
          <a:lstStyle/>
          <a:p>
            <a:r>
              <a:rPr lang="en-GB" b="1" dirty="0" smtClean="0">
                <a:effectLst/>
              </a:rPr>
              <a:t>Political</a:t>
            </a:r>
          </a:p>
          <a:p>
            <a:r>
              <a:rPr lang="en-GB" dirty="0" smtClean="0">
                <a:effectLst/>
              </a:rPr>
              <a:t>Any factors in the political environment either in the home country or international arena. Examples of these could be government initiatives or changes of policy which affect the organisation. </a:t>
            </a:r>
          </a:p>
          <a:p>
            <a:endParaRPr lang="en-GB" dirty="0"/>
          </a:p>
        </p:txBody>
      </p:sp>
    </p:spTree>
    <p:extLst>
      <p:ext uri="{BB962C8B-B14F-4D97-AF65-F5344CB8AC3E}">
        <p14:creationId xmlns:p14="http://schemas.microsoft.com/office/powerpoint/2010/main" val="64680070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normAutofit fontScale="90000"/>
          </a:bodyPr>
          <a:lstStyle/>
          <a:p>
            <a:pPr>
              <a:defRPr/>
            </a:pPr>
            <a:r>
              <a:rPr lang="en-GB" altLang="en-US" b="1" dirty="0"/>
              <a:t>Political and Legal</a:t>
            </a:r>
            <a:br>
              <a:rPr lang="en-GB" altLang="en-US" b="1" dirty="0"/>
            </a:br>
            <a:endParaRPr lang="en-GB" altLang="en-US" dirty="0" smtClean="0"/>
          </a:p>
        </p:txBody>
      </p:sp>
      <p:sp>
        <p:nvSpPr>
          <p:cNvPr id="388099" name="Rectangle 3"/>
          <p:cNvSpPr>
            <a:spLocks noGrp="1"/>
          </p:cNvSpPr>
          <p:nvPr>
            <p:ph sz="quarter" idx="1"/>
          </p:nvPr>
        </p:nvSpPr>
        <p:spPr>
          <a:xfrm>
            <a:off x="609600" y="1600201"/>
            <a:ext cx="9956800" cy="4873625"/>
          </a:xfrm>
        </p:spPr>
        <p:txBody>
          <a:bodyPr>
            <a:normAutofit/>
          </a:bodyPr>
          <a:lstStyle/>
          <a:p>
            <a:pPr marL="0" indent="0" eaLnBrk="1" fontAlgn="auto" hangingPunct="1">
              <a:spcBef>
                <a:spcPct val="10000"/>
              </a:spcBef>
              <a:spcAft>
                <a:spcPts val="0"/>
              </a:spcAft>
              <a:buFont typeface="Wingdings"/>
              <a:buNone/>
              <a:defRPr/>
            </a:pPr>
            <a:r>
              <a:rPr lang="en-GB" altLang="en-US" sz="2000" dirty="0" smtClean="0"/>
              <a:t>Cover’s the countries system of government and the powerful groups and individuals who shapes the way it operates </a:t>
            </a:r>
            <a:endParaRPr lang="en-GB" altLang="en-US" sz="2000" dirty="0"/>
          </a:p>
          <a:p>
            <a:pPr marL="0" indent="0" eaLnBrk="1" fontAlgn="auto" hangingPunct="1">
              <a:spcBef>
                <a:spcPct val="10000"/>
              </a:spcBef>
              <a:spcAft>
                <a:spcPts val="0"/>
              </a:spcAft>
              <a:buFont typeface="Wingdings"/>
              <a:buNone/>
              <a:defRPr/>
            </a:pPr>
            <a:endParaRPr lang="en-GB" altLang="en-US" sz="2000" dirty="0"/>
          </a:p>
          <a:p>
            <a:pPr marL="274320" indent="-274320" eaLnBrk="1" fontAlgn="auto" hangingPunct="1">
              <a:spcBef>
                <a:spcPct val="10000"/>
              </a:spcBef>
              <a:spcAft>
                <a:spcPts val="0"/>
              </a:spcAft>
              <a:buFont typeface="Wingdings"/>
              <a:buChar char=""/>
              <a:defRPr/>
            </a:pPr>
            <a:r>
              <a:rPr lang="en-GB" altLang="en-US" sz="2000" dirty="0" smtClean="0"/>
              <a:t>Political Stability</a:t>
            </a:r>
          </a:p>
          <a:p>
            <a:pPr marL="274320" indent="-274320" eaLnBrk="1" fontAlgn="auto" hangingPunct="1">
              <a:spcBef>
                <a:spcPct val="10000"/>
              </a:spcBef>
              <a:spcAft>
                <a:spcPts val="0"/>
              </a:spcAft>
              <a:buFont typeface="Wingdings"/>
              <a:buChar char=""/>
              <a:defRPr/>
            </a:pPr>
            <a:r>
              <a:rPr lang="en-GB" altLang="en-US" sz="2000" dirty="0" smtClean="0"/>
              <a:t>Forms of government, dictatorial regime, democracy, authoritarian</a:t>
            </a:r>
          </a:p>
          <a:p>
            <a:pPr marL="274320" indent="-274320" eaLnBrk="1" fontAlgn="auto" hangingPunct="1">
              <a:spcBef>
                <a:spcPct val="10000"/>
              </a:spcBef>
              <a:spcAft>
                <a:spcPts val="0"/>
              </a:spcAft>
              <a:buFont typeface="Wingdings"/>
              <a:buChar char=""/>
              <a:defRPr/>
            </a:pPr>
            <a:r>
              <a:rPr lang="en-GB" altLang="en-US" sz="2000" dirty="0" smtClean="0"/>
              <a:t>Level of freedom, expression and association</a:t>
            </a:r>
          </a:p>
          <a:p>
            <a:pPr marL="274320" indent="-274320" eaLnBrk="1" fontAlgn="auto" hangingPunct="1">
              <a:spcBef>
                <a:spcPct val="10000"/>
              </a:spcBef>
              <a:spcAft>
                <a:spcPts val="0"/>
              </a:spcAft>
              <a:buFont typeface="Wingdings"/>
              <a:buChar char=""/>
              <a:defRPr/>
            </a:pPr>
            <a:r>
              <a:rPr lang="en-GB" altLang="en-US" sz="2000" dirty="0" smtClean="0"/>
              <a:t>Incentive to foreign investors</a:t>
            </a:r>
          </a:p>
          <a:p>
            <a:pPr marL="274320" indent="-274320" eaLnBrk="1" fontAlgn="auto" hangingPunct="1">
              <a:spcBef>
                <a:spcPct val="10000"/>
              </a:spcBef>
              <a:spcAft>
                <a:spcPts val="0"/>
              </a:spcAft>
              <a:buFont typeface="Wingdings"/>
              <a:buChar char=""/>
              <a:defRPr/>
            </a:pPr>
            <a:r>
              <a:rPr lang="en-GB" altLang="en-US" sz="2000" dirty="0" smtClean="0"/>
              <a:t>Competition law and policy</a:t>
            </a:r>
          </a:p>
          <a:p>
            <a:pPr marL="274320" indent="-274320" eaLnBrk="1" fontAlgn="auto" hangingPunct="1">
              <a:spcBef>
                <a:spcPct val="10000"/>
              </a:spcBef>
              <a:spcAft>
                <a:spcPts val="0"/>
              </a:spcAft>
              <a:buFont typeface="Wingdings"/>
              <a:buChar char=""/>
              <a:defRPr/>
            </a:pPr>
            <a:r>
              <a:rPr lang="en-GB" altLang="en-US" sz="2000" dirty="0" smtClean="0"/>
              <a:t>Employment law</a:t>
            </a:r>
          </a:p>
          <a:p>
            <a:pPr marL="0" indent="0" eaLnBrk="1" fontAlgn="auto" hangingPunct="1">
              <a:spcBef>
                <a:spcPct val="10000"/>
              </a:spcBef>
              <a:spcAft>
                <a:spcPts val="0"/>
              </a:spcAft>
              <a:buFont typeface="Wingdings"/>
              <a:buNone/>
              <a:defRPr/>
            </a:pPr>
            <a:endParaRPr lang="en-GB" altLang="en-US" dirty="0" smtClean="0"/>
          </a:p>
        </p:txBody>
      </p:sp>
    </p:spTree>
    <p:extLst>
      <p:ext uri="{BB962C8B-B14F-4D97-AF65-F5344CB8AC3E}">
        <p14:creationId xmlns:p14="http://schemas.microsoft.com/office/powerpoint/2010/main" val="2677192266"/>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anim calcmode="lin" valueType="num">
                                      <p:cBhvr additive="base">
                                        <p:cTn id="7" dur="500"/>
                                        <p:tgtEl>
                                          <p:spTgt spid="38809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88099">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88099">
                                            <p:txEl>
                                              <p:pRg st="2" end="2"/>
                                            </p:txEl>
                                          </p:spTgt>
                                        </p:tgtEl>
                                        <p:attrNameLst>
                                          <p:attrName>style.visibility</p:attrName>
                                        </p:attrNameLst>
                                      </p:cBhvr>
                                      <p:to>
                                        <p:strVal val="visible"/>
                                      </p:to>
                                    </p:set>
                                    <p:anim calcmode="lin" valueType="num">
                                      <p:cBhvr additive="base">
                                        <p:cTn id="13" dur="500"/>
                                        <p:tgtEl>
                                          <p:spTgt spid="388099">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88099">
                                            <p:txEl>
                                              <p:pRg st="2" end="2"/>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88099">
                                            <p:txEl>
                                              <p:pRg st="3" end="3"/>
                                            </p:txEl>
                                          </p:spTgt>
                                        </p:tgtEl>
                                        <p:attrNameLst>
                                          <p:attrName>style.visibility</p:attrName>
                                        </p:attrNameLst>
                                      </p:cBhvr>
                                      <p:to>
                                        <p:strVal val="visible"/>
                                      </p:to>
                                    </p:set>
                                    <p:anim calcmode="lin" valueType="num">
                                      <p:cBhvr additive="base">
                                        <p:cTn id="19" dur="500"/>
                                        <p:tgtEl>
                                          <p:spTgt spid="388099">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8809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88099">
                                            <p:txEl>
                                              <p:pRg st="4" end="4"/>
                                            </p:txEl>
                                          </p:spTgt>
                                        </p:tgtEl>
                                        <p:attrNameLst>
                                          <p:attrName>style.visibility</p:attrName>
                                        </p:attrNameLst>
                                      </p:cBhvr>
                                      <p:to>
                                        <p:strVal val="visible"/>
                                      </p:to>
                                    </p:set>
                                    <p:anim calcmode="lin" valueType="num">
                                      <p:cBhvr additive="base">
                                        <p:cTn id="25" dur="500"/>
                                        <p:tgtEl>
                                          <p:spTgt spid="388099">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88099">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88099">
                                            <p:txEl>
                                              <p:pRg st="5" end="5"/>
                                            </p:txEl>
                                          </p:spTgt>
                                        </p:tgtEl>
                                        <p:attrNameLst>
                                          <p:attrName>style.visibility</p:attrName>
                                        </p:attrNameLst>
                                      </p:cBhvr>
                                      <p:to>
                                        <p:strVal val="visible"/>
                                      </p:to>
                                    </p:set>
                                    <p:anim calcmode="lin" valueType="num">
                                      <p:cBhvr additive="base">
                                        <p:cTn id="31" dur="500"/>
                                        <p:tgtEl>
                                          <p:spTgt spid="388099">
                                            <p:txEl>
                                              <p:pRg st="5" end="5"/>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88099">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88099">
                                            <p:txEl>
                                              <p:pRg st="6" end="6"/>
                                            </p:txEl>
                                          </p:spTgt>
                                        </p:tgtEl>
                                        <p:attrNameLst>
                                          <p:attrName>style.visibility</p:attrName>
                                        </p:attrNameLst>
                                      </p:cBhvr>
                                      <p:to>
                                        <p:strVal val="visible"/>
                                      </p:to>
                                    </p:set>
                                    <p:anim calcmode="lin" valueType="num">
                                      <p:cBhvr additive="base">
                                        <p:cTn id="37" dur="500"/>
                                        <p:tgtEl>
                                          <p:spTgt spid="388099">
                                            <p:txEl>
                                              <p:pRg st="6" end="6"/>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88099">
                                            <p:txEl>
                                              <p:pRg st="6" end="6"/>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88099">
                                            <p:txEl>
                                              <p:pRg st="7" end="7"/>
                                            </p:txEl>
                                          </p:spTgt>
                                        </p:tgtEl>
                                        <p:attrNameLst>
                                          <p:attrName>style.visibility</p:attrName>
                                        </p:attrNameLst>
                                      </p:cBhvr>
                                      <p:to>
                                        <p:strVal val="visible"/>
                                      </p:to>
                                    </p:set>
                                    <p:anim calcmode="lin" valueType="num">
                                      <p:cBhvr additive="base">
                                        <p:cTn id="43" dur="500"/>
                                        <p:tgtEl>
                                          <p:spTgt spid="388099">
                                            <p:txEl>
                                              <p:pRg st="7" end="7"/>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88099">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099" grpId="0" build="p" bldLvl="3"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dirty="0" smtClean="0"/>
              <a:t>PESTEL Analysis</a:t>
            </a:r>
            <a:endParaRPr lang="cy-GB" dirty="0"/>
          </a:p>
        </p:txBody>
      </p:sp>
      <p:sp>
        <p:nvSpPr>
          <p:cNvPr id="4" name="Slide Number Placeholder 3"/>
          <p:cNvSpPr>
            <a:spLocks noGrp="1"/>
          </p:cNvSpPr>
          <p:nvPr>
            <p:ph type="sldNum" sz="quarter" idx="12"/>
          </p:nvPr>
        </p:nvSpPr>
        <p:spPr/>
        <p:txBody>
          <a:bodyPr/>
          <a:lstStyle/>
          <a:p>
            <a:fld id="{04657A23-F046-44D7-AC1D-38111E7AC05F}" type="slidenum">
              <a:rPr lang="en-US" smtClean="0"/>
              <a:pPr/>
              <a:t>14</a:t>
            </a:fld>
            <a:endParaRPr lang="en-US" dirty="0"/>
          </a:p>
        </p:txBody>
      </p:sp>
      <p:sp>
        <p:nvSpPr>
          <p:cNvPr id="3" name="Content Placeholder 2"/>
          <p:cNvSpPr>
            <a:spLocks noGrp="1"/>
          </p:cNvSpPr>
          <p:nvPr>
            <p:ph sz="quarter" idx="1"/>
          </p:nvPr>
        </p:nvSpPr>
        <p:spPr/>
        <p:txBody>
          <a:bodyPr>
            <a:normAutofit/>
          </a:bodyPr>
          <a:lstStyle/>
          <a:p>
            <a:r>
              <a:rPr lang="cy-GB" sz="2400" dirty="0"/>
              <a:t>Here are some suggestions for </a:t>
            </a:r>
            <a:r>
              <a:rPr lang="cy-GB" sz="2400" b="1" u="sng" dirty="0"/>
              <a:t>political</a:t>
            </a:r>
            <a:r>
              <a:rPr lang="cy-GB" sz="2400" dirty="0"/>
              <a:t>:</a:t>
            </a:r>
          </a:p>
          <a:p>
            <a:endParaRPr lang="cy-GB" sz="2400" dirty="0"/>
          </a:p>
          <a:p>
            <a:r>
              <a:rPr lang="cy-GB" sz="2400" dirty="0"/>
              <a:t>Which party is in government?</a:t>
            </a:r>
          </a:p>
          <a:p>
            <a:r>
              <a:rPr lang="cy-GB" sz="2400" dirty="0"/>
              <a:t>What is its ideological position?</a:t>
            </a:r>
          </a:p>
          <a:p>
            <a:r>
              <a:rPr lang="cy-GB" sz="2400" dirty="0"/>
              <a:t>Who is the minister responsible for the NHS and what is his title?</a:t>
            </a:r>
          </a:p>
          <a:p>
            <a:r>
              <a:rPr lang="cy-GB" sz="2400" dirty="0"/>
              <a:t>What are the positions of the opposition parties and who are their representatives?</a:t>
            </a:r>
          </a:p>
          <a:p>
            <a:r>
              <a:rPr lang="cy-GB" sz="2400" dirty="0">
                <a:solidFill>
                  <a:srgbClr val="FF0000"/>
                </a:solidFill>
              </a:rPr>
              <a:t>More???</a:t>
            </a:r>
          </a:p>
        </p:txBody>
      </p:sp>
    </p:spTree>
    <p:extLst>
      <p:ext uri="{BB962C8B-B14F-4D97-AF65-F5344CB8AC3E}">
        <p14:creationId xmlns:p14="http://schemas.microsoft.com/office/powerpoint/2010/main" val="25139168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smtClean="0">
                <a:effectLst/>
              </a:rPr>
              <a:t>Economic</a:t>
            </a:r>
            <a:br>
              <a:rPr lang="en-GB" b="1" dirty="0" smtClean="0">
                <a:effectLst/>
              </a:rPr>
            </a:br>
            <a:endParaRPr lang="en-GB" dirty="0"/>
          </a:p>
        </p:txBody>
      </p:sp>
      <p:sp>
        <p:nvSpPr>
          <p:cNvPr id="2" name="Content Placeholder 1"/>
          <p:cNvSpPr>
            <a:spLocks noGrp="1"/>
          </p:cNvSpPr>
          <p:nvPr>
            <p:ph sz="quarter" idx="1"/>
          </p:nvPr>
        </p:nvSpPr>
        <p:spPr/>
        <p:txBody>
          <a:bodyPr/>
          <a:lstStyle/>
          <a:p>
            <a:r>
              <a:rPr lang="en-GB" dirty="0" smtClean="0">
                <a:effectLst/>
              </a:rPr>
              <a:t>Any factors in the financial arena. These could include economic downturns, availability of bank loans. </a:t>
            </a:r>
          </a:p>
        </p:txBody>
      </p:sp>
    </p:spTree>
    <p:extLst>
      <p:ext uri="{BB962C8B-B14F-4D97-AF65-F5344CB8AC3E}">
        <p14:creationId xmlns:p14="http://schemas.microsoft.com/office/powerpoint/2010/main" val="33022887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normAutofit fontScale="90000"/>
          </a:bodyPr>
          <a:lstStyle/>
          <a:p>
            <a:pPr>
              <a:defRPr/>
            </a:pPr>
            <a:r>
              <a:rPr lang="en-GB" altLang="en-US" b="1" dirty="0"/>
              <a:t>Economic</a:t>
            </a:r>
            <a:br>
              <a:rPr lang="en-GB" altLang="en-US" b="1" dirty="0"/>
            </a:br>
            <a:endParaRPr lang="en-GB" altLang="en-US" dirty="0" smtClean="0"/>
          </a:p>
        </p:txBody>
      </p:sp>
      <p:sp>
        <p:nvSpPr>
          <p:cNvPr id="388099" name="Rectangle 3"/>
          <p:cNvSpPr>
            <a:spLocks noGrp="1"/>
          </p:cNvSpPr>
          <p:nvPr>
            <p:ph sz="quarter" idx="1"/>
          </p:nvPr>
        </p:nvSpPr>
        <p:spPr>
          <a:xfrm>
            <a:off x="609600" y="1600201"/>
            <a:ext cx="9956800" cy="4873625"/>
          </a:xfrm>
        </p:spPr>
        <p:txBody>
          <a:bodyPr>
            <a:normAutofit/>
          </a:bodyPr>
          <a:lstStyle/>
          <a:p>
            <a:pPr marL="274320" indent="-274320" eaLnBrk="1" fontAlgn="auto" hangingPunct="1">
              <a:spcBef>
                <a:spcPct val="10000"/>
              </a:spcBef>
              <a:spcAft>
                <a:spcPts val="0"/>
              </a:spcAft>
              <a:buFont typeface="Wingdings"/>
              <a:buChar char=""/>
              <a:defRPr/>
            </a:pPr>
            <a:r>
              <a:rPr lang="en-GB" altLang="en-US" sz="2000" b="1" dirty="0" smtClean="0"/>
              <a:t>Economic</a:t>
            </a:r>
          </a:p>
          <a:p>
            <a:pPr marL="0" indent="0" eaLnBrk="1" fontAlgn="auto" hangingPunct="1">
              <a:spcBef>
                <a:spcPct val="10000"/>
              </a:spcBef>
              <a:spcAft>
                <a:spcPts val="0"/>
              </a:spcAft>
              <a:buFont typeface="Wingdings"/>
              <a:buNone/>
              <a:defRPr/>
            </a:pPr>
            <a:r>
              <a:rPr lang="en-GB" altLang="en-US" sz="2000" dirty="0" smtClean="0"/>
              <a:t>Cover’s the aspect related to the economic activity  that make’s people’s livelihoods</a:t>
            </a:r>
          </a:p>
          <a:p>
            <a:pPr marL="0" indent="0" eaLnBrk="1" fontAlgn="auto" hangingPunct="1">
              <a:spcBef>
                <a:spcPct val="10000"/>
              </a:spcBef>
              <a:spcAft>
                <a:spcPts val="0"/>
              </a:spcAft>
              <a:buFont typeface="Wingdings"/>
              <a:buNone/>
              <a:defRPr/>
            </a:pPr>
            <a:endParaRPr lang="en-GB" altLang="en-US" sz="2000" dirty="0"/>
          </a:p>
          <a:p>
            <a:pPr marL="274320" indent="-274320" eaLnBrk="1" fontAlgn="auto" hangingPunct="1">
              <a:spcBef>
                <a:spcPct val="10000"/>
              </a:spcBef>
              <a:spcAft>
                <a:spcPts val="0"/>
              </a:spcAft>
              <a:buFont typeface="Wingdings"/>
              <a:buChar char=""/>
              <a:defRPr/>
            </a:pPr>
            <a:r>
              <a:rPr lang="en-GB" altLang="en-US" sz="2000" dirty="0" smtClean="0"/>
              <a:t>Level of Economic Development</a:t>
            </a:r>
          </a:p>
          <a:p>
            <a:pPr marL="274320" indent="-274320" eaLnBrk="1" fontAlgn="auto" hangingPunct="1">
              <a:spcBef>
                <a:spcPct val="10000"/>
              </a:spcBef>
              <a:spcAft>
                <a:spcPts val="0"/>
              </a:spcAft>
              <a:buFont typeface="Wingdings"/>
              <a:buChar char=""/>
              <a:defRPr/>
            </a:pPr>
            <a:r>
              <a:rPr lang="en-GB" altLang="en-US" sz="2000" dirty="0" smtClean="0"/>
              <a:t>FDI, Other measures of economic growth PPP</a:t>
            </a:r>
          </a:p>
          <a:p>
            <a:pPr marL="274320" indent="-274320" eaLnBrk="1" fontAlgn="auto" hangingPunct="1">
              <a:spcBef>
                <a:spcPct val="10000"/>
              </a:spcBef>
              <a:spcAft>
                <a:spcPts val="0"/>
              </a:spcAft>
              <a:buFont typeface="Wingdings"/>
              <a:buChar char=""/>
              <a:defRPr/>
            </a:pPr>
            <a:r>
              <a:rPr lang="en-GB" altLang="en-US" sz="2000" dirty="0" smtClean="0"/>
              <a:t>Trends in GDP</a:t>
            </a:r>
          </a:p>
          <a:p>
            <a:pPr marL="274320" indent="-274320" eaLnBrk="1" fontAlgn="auto" hangingPunct="1">
              <a:spcBef>
                <a:spcPct val="10000"/>
              </a:spcBef>
              <a:spcAft>
                <a:spcPts val="0"/>
              </a:spcAft>
              <a:buFont typeface="Wingdings"/>
              <a:buChar char=""/>
              <a:defRPr/>
            </a:pPr>
            <a:r>
              <a:rPr lang="en-GB" altLang="en-US" sz="2000" dirty="0" smtClean="0"/>
              <a:t>Rate of inflation</a:t>
            </a:r>
          </a:p>
          <a:p>
            <a:pPr marL="274320" indent="-274320" eaLnBrk="1" fontAlgn="auto" hangingPunct="1">
              <a:spcBef>
                <a:spcPct val="10000"/>
              </a:spcBef>
              <a:spcAft>
                <a:spcPts val="0"/>
              </a:spcAft>
              <a:buFont typeface="Wingdings"/>
              <a:buChar char=""/>
              <a:defRPr/>
            </a:pPr>
            <a:r>
              <a:rPr lang="en-GB" altLang="en-US" sz="2000" dirty="0" smtClean="0"/>
              <a:t>Wage levels and level of unemployment</a:t>
            </a:r>
          </a:p>
          <a:p>
            <a:pPr marL="274320" indent="-274320" eaLnBrk="1" fontAlgn="auto" hangingPunct="1">
              <a:spcBef>
                <a:spcPct val="10000"/>
              </a:spcBef>
              <a:spcAft>
                <a:spcPts val="0"/>
              </a:spcAft>
              <a:buFont typeface="Wingdings"/>
              <a:buChar char=""/>
              <a:defRPr/>
            </a:pPr>
            <a:r>
              <a:rPr lang="en-GB" altLang="en-US" sz="2000" dirty="0" smtClean="0"/>
              <a:t>Strength of currency and convertibility</a:t>
            </a:r>
          </a:p>
          <a:p>
            <a:pPr marL="274320" indent="-274320" eaLnBrk="1" fontAlgn="auto" hangingPunct="1">
              <a:spcBef>
                <a:spcPct val="10000"/>
              </a:spcBef>
              <a:spcAft>
                <a:spcPts val="0"/>
              </a:spcAft>
              <a:buFont typeface="Wingdings"/>
              <a:buChar char=""/>
              <a:defRPr/>
            </a:pPr>
            <a:r>
              <a:rPr lang="en-GB" altLang="en-US" sz="2000" dirty="0" smtClean="0"/>
              <a:t>Rate of taxation</a:t>
            </a:r>
          </a:p>
          <a:p>
            <a:pPr marL="274320" indent="-274320" eaLnBrk="1" fontAlgn="auto" hangingPunct="1">
              <a:spcBef>
                <a:spcPct val="10000"/>
              </a:spcBef>
              <a:spcAft>
                <a:spcPts val="0"/>
              </a:spcAft>
              <a:buFont typeface="Wingdings"/>
              <a:buChar char=""/>
              <a:defRPr/>
            </a:pPr>
            <a:r>
              <a:rPr lang="en-GB" altLang="en-US" sz="2000" dirty="0" smtClean="0"/>
              <a:t>Country’s Industrialization</a:t>
            </a:r>
          </a:p>
        </p:txBody>
      </p:sp>
    </p:spTree>
    <p:extLst>
      <p:ext uri="{BB962C8B-B14F-4D97-AF65-F5344CB8AC3E}">
        <p14:creationId xmlns:p14="http://schemas.microsoft.com/office/powerpoint/2010/main" val="1841828714"/>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anim calcmode="lin" valueType="num">
                                      <p:cBhvr additive="base">
                                        <p:cTn id="7" dur="500"/>
                                        <p:tgtEl>
                                          <p:spTgt spid="38809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88099">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88099">
                                            <p:txEl>
                                              <p:pRg st="1" end="1"/>
                                            </p:txEl>
                                          </p:spTgt>
                                        </p:tgtEl>
                                        <p:attrNameLst>
                                          <p:attrName>style.visibility</p:attrName>
                                        </p:attrNameLst>
                                      </p:cBhvr>
                                      <p:to>
                                        <p:strVal val="visible"/>
                                      </p:to>
                                    </p:set>
                                    <p:anim calcmode="lin" valueType="num">
                                      <p:cBhvr additive="base">
                                        <p:cTn id="13" dur="500"/>
                                        <p:tgtEl>
                                          <p:spTgt spid="388099">
                                            <p:txEl>
                                              <p:pRg st="1" end="1"/>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88099">
                                            <p:txEl>
                                              <p:pRg st="1" end="1"/>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88099">
                                            <p:txEl>
                                              <p:pRg st="3" end="3"/>
                                            </p:txEl>
                                          </p:spTgt>
                                        </p:tgtEl>
                                        <p:attrNameLst>
                                          <p:attrName>style.visibility</p:attrName>
                                        </p:attrNameLst>
                                      </p:cBhvr>
                                      <p:to>
                                        <p:strVal val="visible"/>
                                      </p:to>
                                    </p:set>
                                    <p:anim calcmode="lin" valueType="num">
                                      <p:cBhvr additive="base">
                                        <p:cTn id="19" dur="500"/>
                                        <p:tgtEl>
                                          <p:spTgt spid="388099">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8809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88099">
                                            <p:txEl>
                                              <p:pRg st="4" end="4"/>
                                            </p:txEl>
                                          </p:spTgt>
                                        </p:tgtEl>
                                        <p:attrNameLst>
                                          <p:attrName>style.visibility</p:attrName>
                                        </p:attrNameLst>
                                      </p:cBhvr>
                                      <p:to>
                                        <p:strVal val="visible"/>
                                      </p:to>
                                    </p:set>
                                    <p:anim calcmode="lin" valueType="num">
                                      <p:cBhvr additive="base">
                                        <p:cTn id="25" dur="500"/>
                                        <p:tgtEl>
                                          <p:spTgt spid="388099">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88099">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88099">
                                            <p:txEl>
                                              <p:pRg st="5" end="5"/>
                                            </p:txEl>
                                          </p:spTgt>
                                        </p:tgtEl>
                                        <p:attrNameLst>
                                          <p:attrName>style.visibility</p:attrName>
                                        </p:attrNameLst>
                                      </p:cBhvr>
                                      <p:to>
                                        <p:strVal val="visible"/>
                                      </p:to>
                                    </p:set>
                                    <p:anim calcmode="lin" valueType="num">
                                      <p:cBhvr additive="base">
                                        <p:cTn id="31" dur="500"/>
                                        <p:tgtEl>
                                          <p:spTgt spid="388099">
                                            <p:txEl>
                                              <p:pRg st="5" end="5"/>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88099">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88099">
                                            <p:txEl>
                                              <p:pRg st="6" end="6"/>
                                            </p:txEl>
                                          </p:spTgt>
                                        </p:tgtEl>
                                        <p:attrNameLst>
                                          <p:attrName>style.visibility</p:attrName>
                                        </p:attrNameLst>
                                      </p:cBhvr>
                                      <p:to>
                                        <p:strVal val="visible"/>
                                      </p:to>
                                    </p:set>
                                    <p:anim calcmode="lin" valueType="num">
                                      <p:cBhvr additive="base">
                                        <p:cTn id="37" dur="500"/>
                                        <p:tgtEl>
                                          <p:spTgt spid="388099">
                                            <p:txEl>
                                              <p:pRg st="6" end="6"/>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88099">
                                            <p:txEl>
                                              <p:pRg st="6" end="6"/>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88099">
                                            <p:txEl>
                                              <p:pRg st="7" end="7"/>
                                            </p:txEl>
                                          </p:spTgt>
                                        </p:tgtEl>
                                        <p:attrNameLst>
                                          <p:attrName>style.visibility</p:attrName>
                                        </p:attrNameLst>
                                      </p:cBhvr>
                                      <p:to>
                                        <p:strVal val="visible"/>
                                      </p:to>
                                    </p:set>
                                    <p:anim calcmode="lin" valueType="num">
                                      <p:cBhvr additive="base">
                                        <p:cTn id="43" dur="500"/>
                                        <p:tgtEl>
                                          <p:spTgt spid="388099">
                                            <p:txEl>
                                              <p:pRg st="7" end="7"/>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88099">
                                            <p:txEl>
                                              <p:pRg st="7" end="7"/>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2" presetClass="entr" presetSubtype="4" fill="hold" grpId="0" nodeType="clickEffect">
                                  <p:stCondLst>
                                    <p:cond delay="0"/>
                                  </p:stCondLst>
                                  <p:childTnLst>
                                    <p:set>
                                      <p:cBhvr>
                                        <p:cTn id="48" dur="1" fill="hold">
                                          <p:stCondLst>
                                            <p:cond delay="0"/>
                                          </p:stCondLst>
                                        </p:cTn>
                                        <p:tgtEl>
                                          <p:spTgt spid="388099">
                                            <p:txEl>
                                              <p:pRg st="8" end="8"/>
                                            </p:txEl>
                                          </p:spTgt>
                                        </p:tgtEl>
                                        <p:attrNameLst>
                                          <p:attrName>style.visibility</p:attrName>
                                        </p:attrNameLst>
                                      </p:cBhvr>
                                      <p:to>
                                        <p:strVal val="visible"/>
                                      </p:to>
                                    </p:set>
                                    <p:anim calcmode="lin" valueType="num">
                                      <p:cBhvr additive="base">
                                        <p:cTn id="49" dur="500"/>
                                        <p:tgtEl>
                                          <p:spTgt spid="388099">
                                            <p:txEl>
                                              <p:pRg st="8" end="8"/>
                                            </p:txEl>
                                          </p:spTgt>
                                        </p:tgtEl>
                                        <p:attrNameLst>
                                          <p:attrName>ppt_y</p:attrName>
                                        </p:attrNameLst>
                                      </p:cBhvr>
                                      <p:tavLst>
                                        <p:tav tm="0">
                                          <p:val>
                                            <p:strVal val="#ppt_y+#ppt_h*1.125000"/>
                                          </p:val>
                                        </p:tav>
                                        <p:tav tm="100000">
                                          <p:val>
                                            <p:strVal val="#ppt_y"/>
                                          </p:val>
                                        </p:tav>
                                      </p:tavLst>
                                    </p:anim>
                                    <p:animEffect transition="in" filter="wipe(up)">
                                      <p:cBhvr>
                                        <p:cTn id="50" dur="500"/>
                                        <p:tgtEl>
                                          <p:spTgt spid="388099">
                                            <p:txEl>
                                              <p:pRg st="8" end="8"/>
                                            </p:txEl>
                                          </p:spTgt>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2" presetClass="entr" presetSubtype="4" fill="hold" grpId="0" nodeType="clickEffect">
                                  <p:stCondLst>
                                    <p:cond delay="0"/>
                                  </p:stCondLst>
                                  <p:childTnLst>
                                    <p:set>
                                      <p:cBhvr>
                                        <p:cTn id="54" dur="1" fill="hold">
                                          <p:stCondLst>
                                            <p:cond delay="0"/>
                                          </p:stCondLst>
                                        </p:cTn>
                                        <p:tgtEl>
                                          <p:spTgt spid="388099">
                                            <p:txEl>
                                              <p:pRg st="9" end="9"/>
                                            </p:txEl>
                                          </p:spTgt>
                                        </p:tgtEl>
                                        <p:attrNameLst>
                                          <p:attrName>style.visibility</p:attrName>
                                        </p:attrNameLst>
                                      </p:cBhvr>
                                      <p:to>
                                        <p:strVal val="visible"/>
                                      </p:to>
                                    </p:set>
                                    <p:anim calcmode="lin" valueType="num">
                                      <p:cBhvr additive="base">
                                        <p:cTn id="55" dur="500"/>
                                        <p:tgtEl>
                                          <p:spTgt spid="388099">
                                            <p:txEl>
                                              <p:pRg st="9" end="9"/>
                                            </p:txEl>
                                          </p:spTgt>
                                        </p:tgtEl>
                                        <p:attrNameLst>
                                          <p:attrName>ppt_y</p:attrName>
                                        </p:attrNameLst>
                                      </p:cBhvr>
                                      <p:tavLst>
                                        <p:tav tm="0">
                                          <p:val>
                                            <p:strVal val="#ppt_y+#ppt_h*1.125000"/>
                                          </p:val>
                                        </p:tav>
                                        <p:tav tm="100000">
                                          <p:val>
                                            <p:strVal val="#ppt_y"/>
                                          </p:val>
                                        </p:tav>
                                      </p:tavLst>
                                    </p:anim>
                                    <p:animEffect transition="in" filter="wipe(up)">
                                      <p:cBhvr>
                                        <p:cTn id="56" dur="500"/>
                                        <p:tgtEl>
                                          <p:spTgt spid="388099">
                                            <p:txEl>
                                              <p:pRg st="9" end="9"/>
                                            </p:txEl>
                                          </p:spTgt>
                                        </p:tgtEl>
                                      </p:cBhvr>
                                    </p:animEffect>
                                  </p:childTnLst>
                                </p:cTn>
                              </p:par>
                            </p:childTnLst>
                          </p:cTn>
                        </p:par>
                      </p:childTnLst>
                    </p:cTn>
                  </p:par>
                  <p:par>
                    <p:cTn id="57" fill="hold" nodeType="clickPar">
                      <p:stCondLst>
                        <p:cond delay="indefinite"/>
                      </p:stCondLst>
                      <p:childTnLst>
                        <p:par>
                          <p:cTn id="58" fill="hold" nodeType="withGroup">
                            <p:stCondLst>
                              <p:cond delay="0"/>
                            </p:stCondLst>
                            <p:childTnLst>
                              <p:par>
                                <p:cTn id="59" presetID="12" presetClass="entr" presetSubtype="4" fill="hold" grpId="0" nodeType="clickEffect">
                                  <p:stCondLst>
                                    <p:cond delay="0"/>
                                  </p:stCondLst>
                                  <p:childTnLst>
                                    <p:set>
                                      <p:cBhvr>
                                        <p:cTn id="60" dur="1" fill="hold">
                                          <p:stCondLst>
                                            <p:cond delay="0"/>
                                          </p:stCondLst>
                                        </p:cTn>
                                        <p:tgtEl>
                                          <p:spTgt spid="388099">
                                            <p:txEl>
                                              <p:pRg st="10" end="10"/>
                                            </p:txEl>
                                          </p:spTgt>
                                        </p:tgtEl>
                                        <p:attrNameLst>
                                          <p:attrName>style.visibility</p:attrName>
                                        </p:attrNameLst>
                                      </p:cBhvr>
                                      <p:to>
                                        <p:strVal val="visible"/>
                                      </p:to>
                                    </p:set>
                                    <p:anim calcmode="lin" valueType="num">
                                      <p:cBhvr additive="base">
                                        <p:cTn id="61" dur="500"/>
                                        <p:tgtEl>
                                          <p:spTgt spid="388099">
                                            <p:txEl>
                                              <p:pRg st="10" end="10"/>
                                            </p:txEl>
                                          </p:spTgt>
                                        </p:tgtEl>
                                        <p:attrNameLst>
                                          <p:attrName>ppt_y</p:attrName>
                                        </p:attrNameLst>
                                      </p:cBhvr>
                                      <p:tavLst>
                                        <p:tav tm="0">
                                          <p:val>
                                            <p:strVal val="#ppt_y+#ppt_h*1.125000"/>
                                          </p:val>
                                        </p:tav>
                                        <p:tav tm="100000">
                                          <p:val>
                                            <p:strVal val="#ppt_y"/>
                                          </p:val>
                                        </p:tav>
                                      </p:tavLst>
                                    </p:anim>
                                    <p:animEffect transition="in" filter="wipe(up)">
                                      <p:cBhvr>
                                        <p:cTn id="62" dur="500"/>
                                        <p:tgtEl>
                                          <p:spTgt spid="38809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099" grpId="0" build="p" bldLvl="3"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normAutofit fontScale="90000"/>
          </a:bodyPr>
          <a:lstStyle/>
          <a:p>
            <a:pPr>
              <a:defRPr/>
            </a:pPr>
            <a:r>
              <a:rPr lang="en-GB" altLang="en-US" b="1" dirty="0"/>
              <a:t>Financial Environment</a:t>
            </a:r>
            <a:br>
              <a:rPr lang="en-GB" altLang="en-US" b="1" dirty="0"/>
            </a:br>
            <a:endParaRPr lang="en-GB" altLang="en-US" dirty="0" smtClean="0"/>
          </a:p>
        </p:txBody>
      </p:sp>
      <p:sp>
        <p:nvSpPr>
          <p:cNvPr id="388099" name="Rectangle 3"/>
          <p:cNvSpPr>
            <a:spLocks noGrp="1"/>
          </p:cNvSpPr>
          <p:nvPr>
            <p:ph sz="quarter" idx="1"/>
          </p:nvPr>
        </p:nvSpPr>
        <p:spPr>
          <a:xfrm>
            <a:off x="609600" y="1600201"/>
            <a:ext cx="9956800" cy="4873625"/>
          </a:xfrm>
        </p:spPr>
        <p:txBody>
          <a:bodyPr>
            <a:normAutofit/>
          </a:bodyPr>
          <a:lstStyle/>
          <a:p>
            <a:pPr marL="0" indent="0" eaLnBrk="1" fontAlgn="auto" hangingPunct="1">
              <a:spcBef>
                <a:spcPct val="10000"/>
              </a:spcBef>
              <a:spcAft>
                <a:spcPts val="0"/>
              </a:spcAft>
              <a:buFont typeface="Wingdings"/>
              <a:buNone/>
              <a:defRPr/>
            </a:pPr>
            <a:r>
              <a:rPr lang="en-GB" altLang="en-US" sz="2000" dirty="0" smtClean="0"/>
              <a:t>Cover’s banking and other financial services which serve other businesses as well as consumers. </a:t>
            </a:r>
            <a:endParaRPr lang="en-GB" altLang="en-US" sz="2000" dirty="0"/>
          </a:p>
          <a:p>
            <a:pPr marL="0" indent="0" eaLnBrk="1" fontAlgn="auto" hangingPunct="1">
              <a:spcBef>
                <a:spcPct val="10000"/>
              </a:spcBef>
              <a:spcAft>
                <a:spcPts val="0"/>
              </a:spcAft>
              <a:buFont typeface="Wingdings"/>
              <a:buNone/>
              <a:defRPr/>
            </a:pPr>
            <a:endParaRPr lang="en-GB" altLang="en-US" sz="2000" dirty="0"/>
          </a:p>
          <a:p>
            <a:pPr marL="274320" indent="-274320" eaLnBrk="1" fontAlgn="auto" hangingPunct="1">
              <a:spcBef>
                <a:spcPct val="10000"/>
              </a:spcBef>
              <a:spcAft>
                <a:spcPts val="0"/>
              </a:spcAft>
              <a:buFont typeface="Wingdings"/>
              <a:buChar char=""/>
              <a:defRPr/>
            </a:pPr>
            <a:r>
              <a:rPr lang="en-GB" altLang="en-US" sz="2000" dirty="0" smtClean="0"/>
              <a:t>Transparency and level of regulations in the financial setup</a:t>
            </a:r>
          </a:p>
          <a:p>
            <a:pPr marL="274320" indent="-274320" eaLnBrk="1" fontAlgn="auto" hangingPunct="1">
              <a:spcBef>
                <a:spcPct val="10000"/>
              </a:spcBef>
              <a:spcAft>
                <a:spcPts val="0"/>
              </a:spcAft>
              <a:buFont typeface="Wingdings"/>
              <a:buChar char=""/>
              <a:defRPr/>
            </a:pPr>
            <a:r>
              <a:rPr lang="en-GB" altLang="en-US" sz="2000" dirty="0" smtClean="0"/>
              <a:t>Interconnectedness of the financial institutions</a:t>
            </a:r>
          </a:p>
          <a:p>
            <a:pPr marL="274320" indent="-274320" eaLnBrk="1" fontAlgn="auto" hangingPunct="1">
              <a:spcBef>
                <a:spcPct val="10000"/>
              </a:spcBef>
              <a:spcAft>
                <a:spcPts val="0"/>
              </a:spcAft>
              <a:buFont typeface="Wingdings"/>
              <a:buChar char=""/>
              <a:defRPr/>
            </a:pPr>
            <a:r>
              <a:rPr lang="en-GB" altLang="en-US" sz="2000" dirty="0" smtClean="0"/>
              <a:t>Volatility in the financial institutions</a:t>
            </a:r>
          </a:p>
          <a:p>
            <a:pPr marL="274320" indent="-274320" eaLnBrk="1" fontAlgn="auto" hangingPunct="1">
              <a:spcBef>
                <a:spcPct val="10000"/>
              </a:spcBef>
              <a:spcAft>
                <a:spcPts val="0"/>
              </a:spcAft>
              <a:buFont typeface="Wingdings"/>
              <a:buChar char=""/>
              <a:defRPr/>
            </a:pPr>
            <a:r>
              <a:rPr lang="en-GB" altLang="en-US" sz="2000" dirty="0" smtClean="0"/>
              <a:t>Role of national bank on the privately owned set-ups</a:t>
            </a:r>
          </a:p>
          <a:p>
            <a:pPr marL="274320" indent="-274320" eaLnBrk="1" fontAlgn="auto" hangingPunct="1">
              <a:spcBef>
                <a:spcPct val="10000"/>
              </a:spcBef>
              <a:spcAft>
                <a:spcPts val="0"/>
              </a:spcAft>
              <a:buFont typeface="Wingdings"/>
              <a:buChar char=""/>
              <a:defRPr/>
            </a:pPr>
            <a:r>
              <a:rPr lang="en-GB" altLang="en-US" sz="2000" dirty="0" smtClean="0"/>
              <a:t>Openness to outsiders</a:t>
            </a:r>
          </a:p>
          <a:p>
            <a:pPr marL="274320" indent="-274320" eaLnBrk="1" fontAlgn="auto" hangingPunct="1">
              <a:spcBef>
                <a:spcPct val="10000"/>
              </a:spcBef>
              <a:spcAft>
                <a:spcPts val="0"/>
              </a:spcAft>
              <a:buFont typeface="Wingdings"/>
              <a:buChar char=""/>
              <a:defRPr/>
            </a:pPr>
            <a:endParaRPr lang="en-GB" altLang="en-US" sz="2000" dirty="0" smtClean="0"/>
          </a:p>
          <a:p>
            <a:pPr marL="0" indent="0" eaLnBrk="1" fontAlgn="auto" hangingPunct="1">
              <a:spcBef>
                <a:spcPct val="10000"/>
              </a:spcBef>
              <a:spcAft>
                <a:spcPts val="0"/>
              </a:spcAft>
              <a:buFont typeface="Wingdings"/>
              <a:buNone/>
              <a:defRPr/>
            </a:pPr>
            <a:endParaRPr lang="en-GB" altLang="en-US" dirty="0" smtClean="0"/>
          </a:p>
        </p:txBody>
      </p:sp>
    </p:spTree>
    <p:extLst>
      <p:ext uri="{BB962C8B-B14F-4D97-AF65-F5344CB8AC3E}">
        <p14:creationId xmlns:p14="http://schemas.microsoft.com/office/powerpoint/2010/main" val="313959020"/>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anim calcmode="lin" valueType="num">
                                      <p:cBhvr additive="base">
                                        <p:cTn id="7" dur="500"/>
                                        <p:tgtEl>
                                          <p:spTgt spid="38809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88099">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88099">
                                            <p:txEl>
                                              <p:pRg st="2" end="2"/>
                                            </p:txEl>
                                          </p:spTgt>
                                        </p:tgtEl>
                                        <p:attrNameLst>
                                          <p:attrName>style.visibility</p:attrName>
                                        </p:attrNameLst>
                                      </p:cBhvr>
                                      <p:to>
                                        <p:strVal val="visible"/>
                                      </p:to>
                                    </p:set>
                                    <p:anim calcmode="lin" valueType="num">
                                      <p:cBhvr additive="base">
                                        <p:cTn id="13" dur="500"/>
                                        <p:tgtEl>
                                          <p:spTgt spid="388099">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88099">
                                            <p:txEl>
                                              <p:pRg st="2" end="2"/>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88099">
                                            <p:txEl>
                                              <p:pRg st="3" end="3"/>
                                            </p:txEl>
                                          </p:spTgt>
                                        </p:tgtEl>
                                        <p:attrNameLst>
                                          <p:attrName>style.visibility</p:attrName>
                                        </p:attrNameLst>
                                      </p:cBhvr>
                                      <p:to>
                                        <p:strVal val="visible"/>
                                      </p:to>
                                    </p:set>
                                    <p:anim calcmode="lin" valueType="num">
                                      <p:cBhvr additive="base">
                                        <p:cTn id="19" dur="500"/>
                                        <p:tgtEl>
                                          <p:spTgt spid="388099">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8809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88099">
                                            <p:txEl>
                                              <p:pRg st="4" end="4"/>
                                            </p:txEl>
                                          </p:spTgt>
                                        </p:tgtEl>
                                        <p:attrNameLst>
                                          <p:attrName>style.visibility</p:attrName>
                                        </p:attrNameLst>
                                      </p:cBhvr>
                                      <p:to>
                                        <p:strVal val="visible"/>
                                      </p:to>
                                    </p:set>
                                    <p:anim calcmode="lin" valueType="num">
                                      <p:cBhvr additive="base">
                                        <p:cTn id="25" dur="500"/>
                                        <p:tgtEl>
                                          <p:spTgt spid="388099">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88099">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88099">
                                            <p:txEl>
                                              <p:pRg st="5" end="5"/>
                                            </p:txEl>
                                          </p:spTgt>
                                        </p:tgtEl>
                                        <p:attrNameLst>
                                          <p:attrName>style.visibility</p:attrName>
                                        </p:attrNameLst>
                                      </p:cBhvr>
                                      <p:to>
                                        <p:strVal val="visible"/>
                                      </p:to>
                                    </p:set>
                                    <p:anim calcmode="lin" valueType="num">
                                      <p:cBhvr additive="base">
                                        <p:cTn id="31" dur="500"/>
                                        <p:tgtEl>
                                          <p:spTgt spid="388099">
                                            <p:txEl>
                                              <p:pRg st="5" end="5"/>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88099">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88099">
                                            <p:txEl>
                                              <p:pRg st="6" end="6"/>
                                            </p:txEl>
                                          </p:spTgt>
                                        </p:tgtEl>
                                        <p:attrNameLst>
                                          <p:attrName>style.visibility</p:attrName>
                                        </p:attrNameLst>
                                      </p:cBhvr>
                                      <p:to>
                                        <p:strVal val="visible"/>
                                      </p:to>
                                    </p:set>
                                    <p:anim calcmode="lin" valueType="num">
                                      <p:cBhvr additive="base">
                                        <p:cTn id="37" dur="500"/>
                                        <p:tgtEl>
                                          <p:spTgt spid="388099">
                                            <p:txEl>
                                              <p:pRg st="6" end="6"/>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88099">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099" grpId="0" build="p" bldLvl="3"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smtClean="0">
                <a:effectLst/>
              </a:rPr>
              <a:t/>
            </a:r>
            <a:br>
              <a:rPr lang="en-GB" b="1" dirty="0" smtClean="0">
                <a:effectLst/>
              </a:rPr>
            </a:br>
            <a:r>
              <a:rPr lang="en-GB" b="1" dirty="0" smtClean="0">
                <a:effectLst/>
              </a:rPr>
              <a:t>Sociological</a:t>
            </a:r>
            <a:br>
              <a:rPr lang="en-GB" b="1" dirty="0" smtClean="0">
                <a:effectLst/>
              </a:rPr>
            </a:br>
            <a:endParaRPr lang="en-GB" dirty="0"/>
          </a:p>
        </p:txBody>
      </p:sp>
      <p:sp>
        <p:nvSpPr>
          <p:cNvPr id="2" name="Content Placeholder 1"/>
          <p:cNvSpPr>
            <a:spLocks noGrp="1"/>
          </p:cNvSpPr>
          <p:nvPr>
            <p:ph sz="quarter" idx="1"/>
          </p:nvPr>
        </p:nvSpPr>
        <p:spPr/>
        <p:txBody>
          <a:bodyPr/>
          <a:lstStyle/>
          <a:p>
            <a:r>
              <a:rPr lang="en-GB" dirty="0" smtClean="0">
                <a:effectLst/>
              </a:rPr>
              <a:t>Factors which affect the social aspects related to the customers of the organisation including social trends, the change in demographic of our customers and any other socio-cultural factors. </a:t>
            </a:r>
          </a:p>
          <a:p>
            <a:endParaRPr lang="en-GB" dirty="0" smtClean="0"/>
          </a:p>
          <a:p>
            <a:endParaRPr lang="en-GB" dirty="0"/>
          </a:p>
        </p:txBody>
      </p:sp>
    </p:spTree>
    <p:extLst>
      <p:ext uri="{BB962C8B-B14F-4D97-AF65-F5344CB8AC3E}">
        <p14:creationId xmlns:p14="http://schemas.microsoft.com/office/powerpoint/2010/main" val="14229738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normAutofit fontScale="90000"/>
          </a:bodyPr>
          <a:lstStyle/>
          <a:p>
            <a:pPr>
              <a:defRPr/>
            </a:pPr>
            <a:r>
              <a:rPr lang="en-GB" altLang="en-US" b="1" dirty="0"/>
              <a:t>Sociocultural</a:t>
            </a:r>
            <a:br>
              <a:rPr lang="en-GB" altLang="en-US" b="1" dirty="0"/>
            </a:br>
            <a:endParaRPr lang="en-GB" altLang="en-US" dirty="0" smtClean="0"/>
          </a:p>
        </p:txBody>
      </p:sp>
      <p:sp>
        <p:nvSpPr>
          <p:cNvPr id="388099" name="Rectangle 3"/>
          <p:cNvSpPr>
            <a:spLocks noGrp="1"/>
          </p:cNvSpPr>
          <p:nvPr>
            <p:ph sz="quarter" idx="1"/>
          </p:nvPr>
        </p:nvSpPr>
        <p:spPr>
          <a:xfrm>
            <a:off x="609600" y="1600201"/>
            <a:ext cx="9956800" cy="4873625"/>
          </a:xfrm>
        </p:spPr>
        <p:txBody>
          <a:bodyPr>
            <a:normAutofit/>
          </a:bodyPr>
          <a:lstStyle/>
          <a:p>
            <a:pPr marL="0" indent="0" eaLnBrk="1" fontAlgn="auto" hangingPunct="1">
              <a:spcBef>
                <a:spcPct val="10000"/>
              </a:spcBef>
              <a:spcAft>
                <a:spcPts val="0"/>
              </a:spcAft>
              <a:buFont typeface="Wingdings"/>
              <a:buNone/>
              <a:defRPr/>
            </a:pPr>
            <a:r>
              <a:rPr lang="en-GB" altLang="en-US" sz="2000" dirty="0" smtClean="0"/>
              <a:t>Cover’s values, norms of behaviour, attitudes, lifestyle and social relation among people of coherent group</a:t>
            </a:r>
          </a:p>
          <a:p>
            <a:pPr marL="0" indent="0" eaLnBrk="1" fontAlgn="auto" hangingPunct="1">
              <a:spcBef>
                <a:spcPct val="10000"/>
              </a:spcBef>
              <a:spcAft>
                <a:spcPts val="0"/>
              </a:spcAft>
              <a:buFont typeface="Wingdings"/>
              <a:buNone/>
              <a:defRPr/>
            </a:pPr>
            <a:endParaRPr lang="en-GB" altLang="en-US" sz="2000" dirty="0"/>
          </a:p>
          <a:p>
            <a:pPr marL="274320" indent="-274320" eaLnBrk="1" fontAlgn="auto" hangingPunct="1">
              <a:spcBef>
                <a:spcPct val="10000"/>
              </a:spcBef>
              <a:spcAft>
                <a:spcPts val="0"/>
              </a:spcAft>
              <a:buFont typeface="Wingdings"/>
              <a:buChar char=""/>
              <a:defRPr/>
            </a:pPr>
            <a:r>
              <a:rPr lang="en-GB" altLang="en-US" sz="2000" dirty="0" smtClean="0"/>
              <a:t>Growth rate of population</a:t>
            </a:r>
          </a:p>
          <a:p>
            <a:pPr marL="274320" indent="-274320" eaLnBrk="1" fontAlgn="auto" hangingPunct="1">
              <a:spcBef>
                <a:spcPct val="10000"/>
              </a:spcBef>
              <a:spcAft>
                <a:spcPts val="0"/>
              </a:spcAft>
              <a:buFont typeface="Wingdings"/>
              <a:buChar char=""/>
              <a:defRPr/>
            </a:pPr>
            <a:r>
              <a:rPr lang="en-GB" altLang="en-US" sz="2000" dirty="0" smtClean="0"/>
              <a:t>Languages</a:t>
            </a:r>
          </a:p>
          <a:p>
            <a:pPr marL="274320" indent="-274320" eaLnBrk="1" fontAlgn="auto" hangingPunct="1">
              <a:spcBef>
                <a:spcPct val="10000"/>
              </a:spcBef>
              <a:spcAft>
                <a:spcPts val="0"/>
              </a:spcAft>
              <a:buFont typeface="Wingdings"/>
              <a:buChar char=""/>
              <a:defRPr/>
            </a:pPr>
            <a:r>
              <a:rPr lang="en-GB" altLang="en-US" sz="2000" dirty="0" smtClean="0"/>
              <a:t>Age distribution</a:t>
            </a:r>
          </a:p>
          <a:p>
            <a:pPr marL="274320" indent="-274320" eaLnBrk="1" fontAlgn="auto" hangingPunct="1">
              <a:spcBef>
                <a:spcPct val="10000"/>
              </a:spcBef>
              <a:spcAft>
                <a:spcPts val="0"/>
              </a:spcAft>
              <a:buFont typeface="Wingdings"/>
              <a:buChar char=""/>
              <a:defRPr/>
            </a:pPr>
            <a:r>
              <a:rPr lang="en-GB" altLang="en-US" sz="2000" dirty="0" smtClean="0"/>
              <a:t>Main Religions and its influence</a:t>
            </a:r>
          </a:p>
          <a:p>
            <a:pPr marL="274320" indent="-274320" eaLnBrk="1" fontAlgn="auto" hangingPunct="1">
              <a:spcBef>
                <a:spcPct val="10000"/>
              </a:spcBef>
              <a:spcAft>
                <a:spcPts val="0"/>
              </a:spcAft>
              <a:buFont typeface="Wingdings"/>
              <a:buChar char=""/>
              <a:defRPr/>
            </a:pPr>
            <a:r>
              <a:rPr lang="en-GB" altLang="en-US" sz="2000" dirty="0" smtClean="0"/>
              <a:t>Cultural groupings</a:t>
            </a:r>
          </a:p>
          <a:p>
            <a:pPr marL="274320" indent="-274320" eaLnBrk="1" fontAlgn="auto" hangingPunct="1">
              <a:spcBef>
                <a:spcPct val="10000"/>
              </a:spcBef>
              <a:spcAft>
                <a:spcPts val="0"/>
              </a:spcAft>
              <a:buFont typeface="Wingdings"/>
              <a:buChar char=""/>
              <a:defRPr/>
            </a:pPr>
            <a:r>
              <a:rPr lang="en-GB" altLang="en-US" sz="2000" dirty="0" smtClean="0"/>
              <a:t>Educational attainment levels</a:t>
            </a:r>
          </a:p>
          <a:p>
            <a:pPr marL="274320" indent="-274320" eaLnBrk="1" fontAlgn="auto" hangingPunct="1">
              <a:spcBef>
                <a:spcPct val="10000"/>
              </a:spcBef>
              <a:spcAft>
                <a:spcPts val="0"/>
              </a:spcAft>
              <a:buFont typeface="Wingdings"/>
              <a:buChar char=""/>
              <a:defRPr/>
            </a:pPr>
            <a:r>
              <a:rPr lang="en-GB" altLang="en-US" sz="2000" dirty="0" smtClean="0"/>
              <a:t>Level of Society cohesion</a:t>
            </a:r>
          </a:p>
          <a:p>
            <a:pPr marL="274320" indent="-274320" eaLnBrk="1" fontAlgn="auto" hangingPunct="1">
              <a:spcBef>
                <a:spcPct val="10000"/>
              </a:spcBef>
              <a:spcAft>
                <a:spcPts val="0"/>
              </a:spcAft>
              <a:buFont typeface="Wingdings"/>
              <a:buChar char=""/>
              <a:defRPr/>
            </a:pPr>
            <a:r>
              <a:rPr lang="en-GB" altLang="en-US" sz="2000" dirty="0" smtClean="0"/>
              <a:t>Role of women</a:t>
            </a:r>
          </a:p>
          <a:p>
            <a:pPr marL="274320" indent="-274320" eaLnBrk="1" fontAlgn="auto" hangingPunct="1">
              <a:spcBef>
                <a:spcPct val="10000"/>
              </a:spcBef>
              <a:spcAft>
                <a:spcPts val="0"/>
              </a:spcAft>
              <a:buFont typeface="Wingdings"/>
              <a:buChar char=""/>
              <a:defRPr/>
            </a:pPr>
            <a:r>
              <a:rPr lang="en-GB" altLang="en-US" sz="2000" dirty="0" smtClean="0"/>
              <a:t>Individualistic vs Collectivism</a:t>
            </a:r>
          </a:p>
          <a:p>
            <a:pPr marL="0" indent="0" eaLnBrk="1" fontAlgn="auto" hangingPunct="1">
              <a:spcBef>
                <a:spcPct val="10000"/>
              </a:spcBef>
              <a:spcAft>
                <a:spcPts val="0"/>
              </a:spcAft>
              <a:buFont typeface="Wingdings"/>
              <a:buNone/>
              <a:defRPr/>
            </a:pPr>
            <a:endParaRPr lang="en-GB" altLang="en-US" dirty="0" smtClean="0"/>
          </a:p>
        </p:txBody>
      </p:sp>
    </p:spTree>
    <p:extLst>
      <p:ext uri="{BB962C8B-B14F-4D97-AF65-F5344CB8AC3E}">
        <p14:creationId xmlns:p14="http://schemas.microsoft.com/office/powerpoint/2010/main" val="1582441600"/>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anim calcmode="lin" valueType="num">
                                      <p:cBhvr additive="base">
                                        <p:cTn id="7" dur="500"/>
                                        <p:tgtEl>
                                          <p:spTgt spid="38809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88099">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88099">
                                            <p:txEl>
                                              <p:pRg st="2" end="2"/>
                                            </p:txEl>
                                          </p:spTgt>
                                        </p:tgtEl>
                                        <p:attrNameLst>
                                          <p:attrName>style.visibility</p:attrName>
                                        </p:attrNameLst>
                                      </p:cBhvr>
                                      <p:to>
                                        <p:strVal val="visible"/>
                                      </p:to>
                                    </p:set>
                                    <p:anim calcmode="lin" valueType="num">
                                      <p:cBhvr additive="base">
                                        <p:cTn id="13" dur="500"/>
                                        <p:tgtEl>
                                          <p:spTgt spid="388099">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88099">
                                            <p:txEl>
                                              <p:pRg st="2" end="2"/>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88099">
                                            <p:txEl>
                                              <p:pRg st="3" end="3"/>
                                            </p:txEl>
                                          </p:spTgt>
                                        </p:tgtEl>
                                        <p:attrNameLst>
                                          <p:attrName>style.visibility</p:attrName>
                                        </p:attrNameLst>
                                      </p:cBhvr>
                                      <p:to>
                                        <p:strVal val="visible"/>
                                      </p:to>
                                    </p:set>
                                    <p:anim calcmode="lin" valueType="num">
                                      <p:cBhvr additive="base">
                                        <p:cTn id="19" dur="500"/>
                                        <p:tgtEl>
                                          <p:spTgt spid="388099">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8809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88099">
                                            <p:txEl>
                                              <p:pRg st="4" end="4"/>
                                            </p:txEl>
                                          </p:spTgt>
                                        </p:tgtEl>
                                        <p:attrNameLst>
                                          <p:attrName>style.visibility</p:attrName>
                                        </p:attrNameLst>
                                      </p:cBhvr>
                                      <p:to>
                                        <p:strVal val="visible"/>
                                      </p:to>
                                    </p:set>
                                    <p:anim calcmode="lin" valueType="num">
                                      <p:cBhvr additive="base">
                                        <p:cTn id="25" dur="500"/>
                                        <p:tgtEl>
                                          <p:spTgt spid="388099">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88099">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88099">
                                            <p:txEl>
                                              <p:pRg st="5" end="5"/>
                                            </p:txEl>
                                          </p:spTgt>
                                        </p:tgtEl>
                                        <p:attrNameLst>
                                          <p:attrName>style.visibility</p:attrName>
                                        </p:attrNameLst>
                                      </p:cBhvr>
                                      <p:to>
                                        <p:strVal val="visible"/>
                                      </p:to>
                                    </p:set>
                                    <p:anim calcmode="lin" valueType="num">
                                      <p:cBhvr additive="base">
                                        <p:cTn id="31" dur="500"/>
                                        <p:tgtEl>
                                          <p:spTgt spid="388099">
                                            <p:txEl>
                                              <p:pRg st="5" end="5"/>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88099">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88099">
                                            <p:txEl>
                                              <p:pRg st="6" end="6"/>
                                            </p:txEl>
                                          </p:spTgt>
                                        </p:tgtEl>
                                        <p:attrNameLst>
                                          <p:attrName>style.visibility</p:attrName>
                                        </p:attrNameLst>
                                      </p:cBhvr>
                                      <p:to>
                                        <p:strVal val="visible"/>
                                      </p:to>
                                    </p:set>
                                    <p:anim calcmode="lin" valueType="num">
                                      <p:cBhvr additive="base">
                                        <p:cTn id="37" dur="500"/>
                                        <p:tgtEl>
                                          <p:spTgt spid="388099">
                                            <p:txEl>
                                              <p:pRg st="6" end="6"/>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88099">
                                            <p:txEl>
                                              <p:pRg st="6" end="6"/>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88099">
                                            <p:txEl>
                                              <p:pRg st="7" end="7"/>
                                            </p:txEl>
                                          </p:spTgt>
                                        </p:tgtEl>
                                        <p:attrNameLst>
                                          <p:attrName>style.visibility</p:attrName>
                                        </p:attrNameLst>
                                      </p:cBhvr>
                                      <p:to>
                                        <p:strVal val="visible"/>
                                      </p:to>
                                    </p:set>
                                    <p:anim calcmode="lin" valueType="num">
                                      <p:cBhvr additive="base">
                                        <p:cTn id="43" dur="500"/>
                                        <p:tgtEl>
                                          <p:spTgt spid="388099">
                                            <p:txEl>
                                              <p:pRg st="7" end="7"/>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88099">
                                            <p:txEl>
                                              <p:pRg st="7" end="7"/>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2" presetClass="entr" presetSubtype="4" fill="hold" grpId="0" nodeType="clickEffect">
                                  <p:stCondLst>
                                    <p:cond delay="0"/>
                                  </p:stCondLst>
                                  <p:childTnLst>
                                    <p:set>
                                      <p:cBhvr>
                                        <p:cTn id="48" dur="1" fill="hold">
                                          <p:stCondLst>
                                            <p:cond delay="0"/>
                                          </p:stCondLst>
                                        </p:cTn>
                                        <p:tgtEl>
                                          <p:spTgt spid="388099">
                                            <p:txEl>
                                              <p:pRg st="8" end="8"/>
                                            </p:txEl>
                                          </p:spTgt>
                                        </p:tgtEl>
                                        <p:attrNameLst>
                                          <p:attrName>style.visibility</p:attrName>
                                        </p:attrNameLst>
                                      </p:cBhvr>
                                      <p:to>
                                        <p:strVal val="visible"/>
                                      </p:to>
                                    </p:set>
                                    <p:anim calcmode="lin" valueType="num">
                                      <p:cBhvr additive="base">
                                        <p:cTn id="49" dur="500"/>
                                        <p:tgtEl>
                                          <p:spTgt spid="388099">
                                            <p:txEl>
                                              <p:pRg st="8" end="8"/>
                                            </p:txEl>
                                          </p:spTgt>
                                        </p:tgtEl>
                                        <p:attrNameLst>
                                          <p:attrName>ppt_y</p:attrName>
                                        </p:attrNameLst>
                                      </p:cBhvr>
                                      <p:tavLst>
                                        <p:tav tm="0">
                                          <p:val>
                                            <p:strVal val="#ppt_y+#ppt_h*1.125000"/>
                                          </p:val>
                                        </p:tav>
                                        <p:tav tm="100000">
                                          <p:val>
                                            <p:strVal val="#ppt_y"/>
                                          </p:val>
                                        </p:tav>
                                      </p:tavLst>
                                    </p:anim>
                                    <p:animEffect transition="in" filter="wipe(up)">
                                      <p:cBhvr>
                                        <p:cTn id="50" dur="500"/>
                                        <p:tgtEl>
                                          <p:spTgt spid="388099">
                                            <p:txEl>
                                              <p:pRg st="8" end="8"/>
                                            </p:txEl>
                                          </p:spTgt>
                                        </p:tgtEl>
                                      </p:cBhvr>
                                    </p:animEffect>
                                  </p:childTnLst>
                                </p:cTn>
                              </p:par>
                            </p:childTnLst>
                          </p:cTn>
                        </p:par>
                      </p:childTnLst>
                    </p:cTn>
                  </p:par>
                  <p:par>
                    <p:cTn id="51" fill="hold" nodeType="clickPar">
                      <p:stCondLst>
                        <p:cond delay="indefinite"/>
                      </p:stCondLst>
                      <p:childTnLst>
                        <p:par>
                          <p:cTn id="52" fill="hold" nodeType="withGroup">
                            <p:stCondLst>
                              <p:cond delay="0"/>
                            </p:stCondLst>
                            <p:childTnLst>
                              <p:par>
                                <p:cTn id="53" presetID="12" presetClass="entr" presetSubtype="4" fill="hold" grpId="0" nodeType="clickEffect">
                                  <p:stCondLst>
                                    <p:cond delay="0"/>
                                  </p:stCondLst>
                                  <p:childTnLst>
                                    <p:set>
                                      <p:cBhvr>
                                        <p:cTn id="54" dur="1" fill="hold">
                                          <p:stCondLst>
                                            <p:cond delay="0"/>
                                          </p:stCondLst>
                                        </p:cTn>
                                        <p:tgtEl>
                                          <p:spTgt spid="388099">
                                            <p:txEl>
                                              <p:pRg st="9" end="9"/>
                                            </p:txEl>
                                          </p:spTgt>
                                        </p:tgtEl>
                                        <p:attrNameLst>
                                          <p:attrName>style.visibility</p:attrName>
                                        </p:attrNameLst>
                                      </p:cBhvr>
                                      <p:to>
                                        <p:strVal val="visible"/>
                                      </p:to>
                                    </p:set>
                                    <p:anim calcmode="lin" valueType="num">
                                      <p:cBhvr additive="base">
                                        <p:cTn id="55" dur="500"/>
                                        <p:tgtEl>
                                          <p:spTgt spid="388099">
                                            <p:txEl>
                                              <p:pRg st="9" end="9"/>
                                            </p:txEl>
                                          </p:spTgt>
                                        </p:tgtEl>
                                        <p:attrNameLst>
                                          <p:attrName>ppt_y</p:attrName>
                                        </p:attrNameLst>
                                      </p:cBhvr>
                                      <p:tavLst>
                                        <p:tav tm="0">
                                          <p:val>
                                            <p:strVal val="#ppt_y+#ppt_h*1.125000"/>
                                          </p:val>
                                        </p:tav>
                                        <p:tav tm="100000">
                                          <p:val>
                                            <p:strVal val="#ppt_y"/>
                                          </p:val>
                                        </p:tav>
                                      </p:tavLst>
                                    </p:anim>
                                    <p:animEffect transition="in" filter="wipe(up)">
                                      <p:cBhvr>
                                        <p:cTn id="56" dur="500"/>
                                        <p:tgtEl>
                                          <p:spTgt spid="388099">
                                            <p:txEl>
                                              <p:pRg st="9" end="9"/>
                                            </p:txEl>
                                          </p:spTgt>
                                        </p:tgtEl>
                                      </p:cBhvr>
                                    </p:animEffect>
                                  </p:childTnLst>
                                </p:cTn>
                              </p:par>
                            </p:childTnLst>
                          </p:cTn>
                        </p:par>
                      </p:childTnLst>
                    </p:cTn>
                  </p:par>
                  <p:par>
                    <p:cTn id="57" fill="hold" nodeType="clickPar">
                      <p:stCondLst>
                        <p:cond delay="indefinite"/>
                      </p:stCondLst>
                      <p:childTnLst>
                        <p:par>
                          <p:cTn id="58" fill="hold" nodeType="withGroup">
                            <p:stCondLst>
                              <p:cond delay="0"/>
                            </p:stCondLst>
                            <p:childTnLst>
                              <p:par>
                                <p:cTn id="59" presetID="12" presetClass="entr" presetSubtype="4" fill="hold" grpId="0" nodeType="clickEffect">
                                  <p:stCondLst>
                                    <p:cond delay="0"/>
                                  </p:stCondLst>
                                  <p:childTnLst>
                                    <p:set>
                                      <p:cBhvr>
                                        <p:cTn id="60" dur="1" fill="hold">
                                          <p:stCondLst>
                                            <p:cond delay="0"/>
                                          </p:stCondLst>
                                        </p:cTn>
                                        <p:tgtEl>
                                          <p:spTgt spid="388099">
                                            <p:txEl>
                                              <p:pRg st="10" end="10"/>
                                            </p:txEl>
                                          </p:spTgt>
                                        </p:tgtEl>
                                        <p:attrNameLst>
                                          <p:attrName>style.visibility</p:attrName>
                                        </p:attrNameLst>
                                      </p:cBhvr>
                                      <p:to>
                                        <p:strVal val="visible"/>
                                      </p:to>
                                    </p:set>
                                    <p:anim calcmode="lin" valueType="num">
                                      <p:cBhvr additive="base">
                                        <p:cTn id="61" dur="500"/>
                                        <p:tgtEl>
                                          <p:spTgt spid="388099">
                                            <p:txEl>
                                              <p:pRg st="10" end="10"/>
                                            </p:txEl>
                                          </p:spTgt>
                                        </p:tgtEl>
                                        <p:attrNameLst>
                                          <p:attrName>ppt_y</p:attrName>
                                        </p:attrNameLst>
                                      </p:cBhvr>
                                      <p:tavLst>
                                        <p:tav tm="0">
                                          <p:val>
                                            <p:strVal val="#ppt_y+#ppt_h*1.125000"/>
                                          </p:val>
                                        </p:tav>
                                        <p:tav tm="100000">
                                          <p:val>
                                            <p:strVal val="#ppt_y"/>
                                          </p:val>
                                        </p:tav>
                                      </p:tavLst>
                                    </p:anim>
                                    <p:animEffect transition="in" filter="wipe(up)">
                                      <p:cBhvr>
                                        <p:cTn id="62" dur="500"/>
                                        <p:tgtEl>
                                          <p:spTgt spid="38809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099" grpId="0" build="p" bldLvl="3" autoUpdateAnimBg="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smtClean="0">
                <a:effectLst/>
              </a:rPr>
              <a:t>Technological</a:t>
            </a:r>
            <a:br>
              <a:rPr lang="en-GB" b="1" dirty="0" smtClean="0">
                <a:effectLst/>
              </a:rPr>
            </a:br>
            <a:endParaRPr lang="en-GB" dirty="0"/>
          </a:p>
        </p:txBody>
      </p:sp>
      <p:sp>
        <p:nvSpPr>
          <p:cNvPr id="2" name="Content Placeholder 1"/>
          <p:cNvSpPr>
            <a:spLocks noGrp="1"/>
          </p:cNvSpPr>
          <p:nvPr>
            <p:ph sz="quarter" idx="1"/>
          </p:nvPr>
        </p:nvSpPr>
        <p:spPr/>
        <p:txBody>
          <a:bodyPr/>
          <a:lstStyle/>
          <a:p>
            <a:r>
              <a:rPr lang="en-GB" dirty="0" smtClean="0">
                <a:effectLst/>
              </a:rPr>
              <a:t>Any changes in the technical world which may cause some impact on the organisation. New technological developments, new software, new devices </a:t>
            </a:r>
            <a:r>
              <a:rPr lang="en-GB" dirty="0" err="1" smtClean="0">
                <a:effectLst/>
              </a:rPr>
              <a:t>etc</a:t>
            </a:r>
            <a:r>
              <a:rPr lang="en-GB" dirty="0" smtClean="0">
                <a:effectLst/>
              </a:rPr>
              <a:t> are all factors to consider. </a:t>
            </a:r>
          </a:p>
        </p:txBody>
      </p:sp>
    </p:spTree>
    <p:extLst>
      <p:ext uri="{BB962C8B-B14F-4D97-AF65-F5344CB8AC3E}">
        <p14:creationId xmlns:p14="http://schemas.microsoft.com/office/powerpoint/2010/main" val="175550446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normAutofit fontScale="90000"/>
          </a:bodyPr>
          <a:lstStyle/>
          <a:p>
            <a:pPr>
              <a:defRPr/>
            </a:pPr>
            <a:r>
              <a:rPr lang="en-GB" altLang="en-US" b="1" dirty="0"/>
              <a:t>Technology</a:t>
            </a:r>
            <a:br>
              <a:rPr lang="en-GB" altLang="en-US" b="1" dirty="0"/>
            </a:br>
            <a:endParaRPr lang="en-GB" altLang="en-US" dirty="0" smtClean="0"/>
          </a:p>
        </p:txBody>
      </p:sp>
      <p:sp>
        <p:nvSpPr>
          <p:cNvPr id="388099" name="Rectangle 3"/>
          <p:cNvSpPr>
            <a:spLocks noGrp="1"/>
          </p:cNvSpPr>
          <p:nvPr>
            <p:ph sz="quarter" idx="1"/>
          </p:nvPr>
        </p:nvSpPr>
        <p:spPr>
          <a:xfrm>
            <a:off x="609600" y="1600201"/>
            <a:ext cx="9956800" cy="4873625"/>
          </a:xfrm>
        </p:spPr>
        <p:txBody>
          <a:bodyPr>
            <a:normAutofit/>
          </a:bodyPr>
          <a:lstStyle/>
          <a:p>
            <a:pPr marL="0" indent="0" eaLnBrk="1" fontAlgn="auto" hangingPunct="1">
              <a:spcBef>
                <a:spcPct val="10000"/>
              </a:spcBef>
              <a:spcAft>
                <a:spcPts val="0"/>
              </a:spcAft>
              <a:buFont typeface="Wingdings"/>
              <a:buNone/>
              <a:defRPr/>
            </a:pPr>
            <a:r>
              <a:rPr lang="en-GB" altLang="en-US" sz="2000" dirty="0" smtClean="0"/>
              <a:t>Cover’s the nature and extent of applied scientific knowledge which is used for practical purposes. </a:t>
            </a:r>
            <a:endParaRPr lang="en-GB" altLang="en-US" sz="2000" dirty="0"/>
          </a:p>
          <a:p>
            <a:pPr marL="0" indent="0" eaLnBrk="1" fontAlgn="auto" hangingPunct="1">
              <a:spcBef>
                <a:spcPct val="10000"/>
              </a:spcBef>
              <a:spcAft>
                <a:spcPts val="0"/>
              </a:spcAft>
              <a:buFont typeface="Wingdings"/>
              <a:buNone/>
              <a:defRPr/>
            </a:pPr>
            <a:endParaRPr lang="en-GB" altLang="en-US" sz="2000" dirty="0"/>
          </a:p>
          <a:p>
            <a:pPr marL="274320" indent="-274320" eaLnBrk="1" fontAlgn="auto" hangingPunct="1">
              <a:spcBef>
                <a:spcPct val="10000"/>
              </a:spcBef>
              <a:spcAft>
                <a:spcPts val="0"/>
              </a:spcAft>
              <a:buFont typeface="Wingdings"/>
              <a:buChar char=""/>
              <a:defRPr/>
            </a:pPr>
            <a:r>
              <a:rPr lang="en-GB" altLang="en-US" sz="2000" dirty="0" smtClean="0"/>
              <a:t>Government spending on R&amp;D</a:t>
            </a:r>
          </a:p>
          <a:p>
            <a:pPr marL="274320" indent="-274320" eaLnBrk="1" fontAlgn="auto" hangingPunct="1">
              <a:spcBef>
                <a:spcPct val="10000"/>
              </a:spcBef>
              <a:spcAft>
                <a:spcPts val="0"/>
              </a:spcAft>
              <a:buFont typeface="Wingdings"/>
              <a:buChar char=""/>
              <a:defRPr/>
            </a:pPr>
            <a:r>
              <a:rPr lang="en-GB" altLang="en-US" sz="2000" dirty="0" smtClean="0"/>
              <a:t>Tangible and Intangible assets (Patents and Copyrights)</a:t>
            </a:r>
          </a:p>
          <a:p>
            <a:pPr marL="274320" indent="-274320" eaLnBrk="1" fontAlgn="auto" hangingPunct="1">
              <a:spcBef>
                <a:spcPct val="10000"/>
              </a:spcBef>
              <a:spcAft>
                <a:spcPts val="0"/>
              </a:spcAft>
              <a:buFont typeface="Wingdings"/>
              <a:buChar char=""/>
              <a:defRPr/>
            </a:pPr>
            <a:r>
              <a:rPr lang="en-GB" altLang="en-US" sz="2000" dirty="0" smtClean="0"/>
              <a:t>Energy availability and Costs</a:t>
            </a:r>
          </a:p>
          <a:p>
            <a:pPr marL="274320" indent="-274320" eaLnBrk="1" fontAlgn="auto" hangingPunct="1">
              <a:spcBef>
                <a:spcPct val="10000"/>
              </a:spcBef>
              <a:spcAft>
                <a:spcPts val="0"/>
              </a:spcAft>
              <a:buFont typeface="Wingdings"/>
              <a:buChar char=""/>
              <a:defRPr/>
            </a:pPr>
            <a:r>
              <a:rPr lang="en-GB" altLang="en-US" sz="2000" dirty="0" smtClean="0"/>
              <a:t>Transport infrastructure and costs</a:t>
            </a:r>
          </a:p>
          <a:p>
            <a:pPr marL="274320" indent="-274320" eaLnBrk="1" fontAlgn="auto" hangingPunct="1">
              <a:spcBef>
                <a:spcPct val="10000"/>
              </a:spcBef>
              <a:spcAft>
                <a:spcPts val="0"/>
              </a:spcAft>
              <a:buFont typeface="Wingdings"/>
              <a:buChar char=""/>
              <a:defRPr/>
            </a:pPr>
            <a:r>
              <a:rPr lang="en-GB" altLang="en-US" sz="2000" dirty="0" smtClean="0"/>
              <a:t>Innovation system</a:t>
            </a:r>
          </a:p>
          <a:p>
            <a:pPr marL="274320" indent="-274320" eaLnBrk="1" fontAlgn="auto" hangingPunct="1">
              <a:spcBef>
                <a:spcPct val="10000"/>
              </a:spcBef>
              <a:spcAft>
                <a:spcPts val="0"/>
              </a:spcAft>
              <a:buFont typeface="Wingdings"/>
              <a:buChar char=""/>
              <a:defRPr/>
            </a:pPr>
            <a:r>
              <a:rPr lang="en-GB" altLang="en-US" sz="2000" dirty="0" smtClean="0"/>
              <a:t>Availability of skilled workforce</a:t>
            </a:r>
          </a:p>
          <a:p>
            <a:pPr marL="274320" indent="-274320" eaLnBrk="1" fontAlgn="auto" hangingPunct="1">
              <a:spcBef>
                <a:spcPct val="10000"/>
              </a:spcBef>
              <a:spcAft>
                <a:spcPts val="0"/>
              </a:spcAft>
              <a:buFont typeface="Wingdings"/>
              <a:buChar char=""/>
              <a:defRPr/>
            </a:pPr>
            <a:r>
              <a:rPr lang="en-GB" altLang="en-US" sz="2000" dirty="0" smtClean="0"/>
              <a:t>Level of technology transfer</a:t>
            </a:r>
          </a:p>
          <a:p>
            <a:pPr marL="0" indent="0" eaLnBrk="1" fontAlgn="auto" hangingPunct="1">
              <a:spcBef>
                <a:spcPct val="10000"/>
              </a:spcBef>
              <a:spcAft>
                <a:spcPts val="0"/>
              </a:spcAft>
              <a:buFont typeface="Wingdings"/>
              <a:buNone/>
              <a:defRPr/>
            </a:pPr>
            <a:endParaRPr lang="en-GB" altLang="en-US" dirty="0" smtClean="0"/>
          </a:p>
        </p:txBody>
      </p:sp>
    </p:spTree>
    <p:extLst>
      <p:ext uri="{BB962C8B-B14F-4D97-AF65-F5344CB8AC3E}">
        <p14:creationId xmlns:p14="http://schemas.microsoft.com/office/powerpoint/2010/main" val="1817956475"/>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anim calcmode="lin" valueType="num">
                                      <p:cBhvr additive="base">
                                        <p:cTn id="7" dur="500"/>
                                        <p:tgtEl>
                                          <p:spTgt spid="38809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88099">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88099">
                                            <p:txEl>
                                              <p:pRg st="2" end="2"/>
                                            </p:txEl>
                                          </p:spTgt>
                                        </p:tgtEl>
                                        <p:attrNameLst>
                                          <p:attrName>style.visibility</p:attrName>
                                        </p:attrNameLst>
                                      </p:cBhvr>
                                      <p:to>
                                        <p:strVal val="visible"/>
                                      </p:to>
                                    </p:set>
                                    <p:anim calcmode="lin" valueType="num">
                                      <p:cBhvr additive="base">
                                        <p:cTn id="13" dur="500"/>
                                        <p:tgtEl>
                                          <p:spTgt spid="388099">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88099">
                                            <p:txEl>
                                              <p:pRg st="2" end="2"/>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88099">
                                            <p:txEl>
                                              <p:pRg st="3" end="3"/>
                                            </p:txEl>
                                          </p:spTgt>
                                        </p:tgtEl>
                                        <p:attrNameLst>
                                          <p:attrName>style.visibility</p:attrName>
                                        </p:attrNameLst>
                                      </p:cBhvr>
                                      <p:to>
                                        <p:strVal val="visible"/>
                                      </p:to>
                                    </p:set>
                                    <p:anim calcmode="lin" valueType="num">
                                      <p:cBhvr additive="base">
                                        <p:cTn id="19" dur="500"/>
                                        <p:tgtEl>
                                          <p:spTgt spid="388099">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8809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88099">
                                            <p:txEl>
                                              <p:pRg st="4" end="4"/>
                                            </p:txEl>
                                          </p:spTgt>
                                        </p:tgtEl>
                                        <p:attrNameLst>
                                          <p:attrName>style.visibility</p:attrName>
                                        </p:attrNameLst>
                                      </p:cBhvr>
                                      <p:to>
                                        <p:strVal val="visible"/>
                                      </p:to>
                                    </p:set>
                                    <p:anim calcmode="lin" valueType="num">
                                      <p:cBhvr additive="base">
                                        <p:cTn id="25" dur="500"/>
                                        <p:tgtEl>
                                          <p:spTgt spid="388099">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88099">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88099">
                                            <p:txEl>
                                              <p:pRg st="5" end="5"/>
                                            </p:txEl>
                                          </p:spTgt>
                                        </p:tgtEl>
                                        <p:attrNameLst>
                                          <p:attrName>style.visibility</p:attrName>
                                        </p:attrNameLst>
                                      </p:cBhvr>
                                      <p:to>
                                        <p:strVal val="visible"/>
                                      </p:to>
                                    </p:set>
                                    <p:anim calcmode="lin" valueType="num">
                                      <p:cBhvr additive="base">
                                        <p:cTn id="31" dur="500"/>
                                        <p:tgtEl>
                                          <p:spTgt spid="388099">
                                            <p:txEl>
                                              <p:pRg st="5" end="5"/>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88099">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88099">
                                            <p:txEl>
                                              <p:pRg st="6" end="6"/>
                                            </p:txEl>
                                          </p:spTgt>
                                        </p:tgtEl>
                                        <p:attrNameLst>
                                          <p:attrName>style.visibility</p:attrName>
                                        </p:attrNameLst>
                                      </p:cBhvr>
                                      <p:to>
                                        <p:strVal val="visible"/>
                                      </p:to>
                                    </p:set>
                                    <p:anim calcmode="lin" valueType="num">
                                      <p:cBhvr additive="base">
                                        <p:cTn id="37" dur="500"/>
                                        <p:tgtEl>
                                          <p:spTgt spid="388099">
                                            <p:txEl>
                                              <p:pRg st="6" end="6"/>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88099">
                                            <p:txEl>
                                              <p:pRg st="6" end="6"/>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88099">
                                            <p:txEl>
                                              <p:pRg st="7" end="7"/>
                                            </p:txEl>
                                          </p:spTgt>
                                        </p:tgtEl>
                                        <p:attrNameLst>
                                          <p:attrName>style.visibility</p:attrName>
                                        </p:attrNameLst>
                                      </p:cBhvr>
                                      <p:to>
                                        <p:strVal val="visible"/>
                                      </p:to>
                                    </p:set>
                                    <p:anim calcmode="lin" valueType="num">
                                      <p:cBhvr additive="base">
                                        <p:cTn id="43" dur="500"/>
                                        <p:tgtEl>
                                          <p:spTgt spid="388099">
                                            <p:txEl>
                                              <p:pRg st="7" end="7"/>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88099">
                                            <p:txEl>
                                              <p:pRg st="7" end="7"/>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2" presetClass="entr" presetSubtype="4" fill="hold" grpId="0" nodeType="clickEffect">
                                  <p:stCondLst>
                                    <p:cond delay="0"/>
                                  </p:stCondLst>
                                  <p:childTnLst>
                                    <p:set>
                                      <p:cBhvr>
                                        <p:cTn id="48" dur="1" fill="hold">
                                          <p:stCondLst>
                                            <p:cond delay="0"/>
                                          </p:stCondLst>
                                        </p:cTn>
                                        <p:tgtEl>
                                          <p:spTgt spid="388099">
                                            <p:txEl>
                                              <p:pRg st="8" end="8"/>
                                            </p:txEl>
                                          </p:spTgt>
                                        </p:tgtEl>
                                        <p:attrNameLst>
                                          <p:attrName>style.visibility</p:attrName>
                                        </p:attrNameLst>
                                      </p:cBhvr>
                                      <p:to>
                                        <p:strVal val="visible"/>
                                      </p:to>
                                    </p:set>
                                    <p:anim calcmode="lin" valueType="num">
                                      <p:cBhvr additive="base">
                                        <p:cTn id="49" dur="500"/>
                                        <p:tgtEl>
                                          <p:spTgt spid="388099">
                                            <p:txEl>
                                              <p:pRg st="8" end="8"/>
                                            </p:txEl>
                                          </p:spTgt>
                                        </p:tgtEl>
                                        <p:attrNameLst>
                                          <p:attrName>ppt_y</p:attrName>
                                        </p:attrNameLst>
                                      </p:cBhvr>
                                      <p:tavLst>
                                        <p:tav tm="0">
                                          <p:val>
                                            <p:strVal val="#ppt_y+#ppt_h*1.125000"/>
                                          </p:val>
                                        </p:tav>
                                        <p:tav tm="100000">
                                          <p:val>
                                            <p:strVal val="#ppt_y"/>
                                          </p:val>
                                        </p:tav>
                                      </p:tavLst>
                                    </p:anim>
                                    <p:animEffect transition="in" filter="wipe(up)">
                                      <p:cBhvr>
                                        <p:cTn id="50" dur="500"/>
                                        <p:tgtEl>
                                          <p:spTgt spid="3880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099" grpId="0" build="p" bldLvl="3"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smtClean="0">
                <a:effectLst/>
              </a:rPr>
              <a:t>Legal</a:t>
            </a:r>
            <a:br>
              <a:rPr lang="en-GB" b="1" dirty="0" smtClean="0">
                <a:effectLst/>
              </a:rPr>
            </a:br>
            <a:endParaRPr lang="en-GB" dirty="0"/>
          </a:p>
        </p:txBody>
      </p:sp>
      <p:sp>
        <p:nvSpPr>
          <p:cNvPr id="2" name="Content Placeholder 1"/>
          <p:cNvSpPr>
            <a:spLocks noGrp="1"/>
          </p:cNvSpPr>
          <p:nvPr>
            <p:ph sz="quarter" idx="1"/>
          </p:nvPr>
        </p:nvSpPr>
        <p:spPr/>
        <p:txBody>
          <a:bodyPr/>
          <a:lstStyle/>
          <a:p>
            <a:r>
              <a:rPr lang="en-GB" dirty="0" smtClean="0">
                <a:effectLst/>
              </a:rPr>
              <a:t>Legal issues often begin with examining any legislative issues in the home country and expanded to other countries depending on the business' international offerings. Legal issues may include distance selling laws, data protection, health and safety etc. </a:t>
            </a:r>
          </a:p>
        </p:txBody>
      </p:sp>
    </p:spTree>
    <p:extLst>
      <p:ext uri="{BB962C8B-B14F-4D97-AF65-F5344CB8AC3E}">
        <p14:creationId xmlns:p14="http://schemas.microsoft.com/office/powerpoint/2010/main" val="32528013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normAutofit fontScale="90000"/>
          </a:bodyPr>
          <a:lstStyle/>
          <a:p>
            <a:r>
              <a:rPr lang="en-GB" b="1" dirty="0" smtClean="0">
                <a:effectLst/>
              </a:rPr>
              <a:t/>
            </a:r>
            <a:br>
              <a:rPr lang="en-GB" b="1" dirty="0" smtClean="0">
                <a:effectLst/>
              </a:rPr>
            </a:br>
            <a:r>
              <a:rPr lang="en-GB" b="1" dirty="0" smtClean="0">
                <a:effectLst/>
              </a:rPr>
              <a:t>Ecological Environmental</a:t>
            </a:r>
            <a:br>
              <a:rPr lang="en-GB" b="1" dirty="0" smtClean="0">
                <a:effectLst/>
              </a:rPr>
            </a:br>
            <a:endParaRPr lang="en-GB" dirty="0"/>
          </a:p>
        </p:txBody>
      </p:sp>
      <p:sp>
        <p:nvSpPr>
          <p:cNvPr id="2" name="Content Placeholder 1"/>
          <p:cNvSpPr>
            <a:spLocks noGrp="1"/>
          </p:cNvSpPr>
          <p:nvPr>
            <p:ph sz="quarter" idx="1"/>
          </p:nvPr>
        </p:nvSpPr>
        <p:spPr/>
        <p:txBody>
          <a:bodyPr/>
          <a:lstStyle/>
          <a:p>
            <a:r>
              <a:rPr lang="en-GB" dirty="0" smtClean="0">
                <a:effectLst/>
              </a:rPr>
              <a:t>Environmental factors look at the world around the organisation and any factors which may have an impact on the environment. Examples include the use of plastic bags for goods, using vehicles for transporting goods and the pollution impact of these. </a:t>
            </a:r>
          </a:p>
          <a:p>
            <a:endParaRPr lang="en-GB" dirty="0" smtClean="0"/>
          </a:p>
          <a:p>
            <a:endParaRPr lang="en-GB" dirty="0"/>
          </a:p>
        </p:txBody>
      </p:sp>
    </p:spTree>
    <p:extLst>
      <p:ext uri="{BB962C8B-B14F-4D97-AF65-F5344CB8AC3E}">
        <p14:creationId xmlns:p14="http://schemas.microsoft.com/office/powerpoint/2010/main" val="2356312168"/>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normAutofit fontScale="90000"/>
          </a:bodyPr>
          <a:lstStyle/>
          <a:p>
            <a:pPr>
              <a:defRPr/>
            </a:pPr>
            <a:r>
              <a:rPr lang="en-GB" altLang="en-US" b="1" dirty="0"/>
              <a:t>Ecological Environment</a:t>
            </a:r>
            <a:br>
              <a:rPr lang="en-GB" altLang="en-US" b="1" dirty="0"/>
            </a:br>
            <a:endParaRPr lang="en-GB" altLang="en-US" dirty="0" smtClean="0"/>
          </a:p>
        </p:txBody>
      </p:sp>
      <p:sp>
        <p:nvSpPr>
          <p:cNvPr id="388099" name="Rectangle 3"/>
          <p:cNvSpPr>
            <a:spLocks noGrp="1"/>
          </p:cNvSpPr>
          <p:nvPr>
            <p:ph sz="quarter" idx="1"/>
          </p:nvPr>
        </p:nvSpPr>
        <p:spPr>
          <a:xfrm>
            <a:off x="609600" y="1600201"/>
            <a:ext cx="9956800" cy="4873625"/>
          </a:xfrm>
        </p:spPr>
        <p:txBody>
          <a:bodyPr>
            <a:normAutofit/>
          </a:bodyPr>
          <a:lstStyle/>
          <a:p>
            <a:pPr marL="0" indent="0" eaLnBrk="1" fontAlgn="auto" hangingPunct="1">
              <a:spcBef>
                <a:spcPct val="10000"/>
              </a:spcBef>
              <a:spcAft>
                <a:spcPts val="0"/>
              </a:spcAft>
              <a:buFont typeface="Wingdings"/>
              <a:buNone/>
              <a:defRPr/>
            </a:pPr>
            <a:r>
              <a:rPr lang="en-GB" altLang="en-US" sz="2000" dirty="0" smtClean="0"/>
              <a:t>Cover’s all living things and relationships between them in their natural habitats. </a:t>
            </a:r>
            <a:endParaRPr lang="en-GB" altLang="en-US" sz="2000" dirty="0"/>
          </a:p>
          <a:p>
            <a:pPr marL="0" indent="0" eaLnBrk="1" fontAlgn="auto" hangingPunct="1">
              <a:spcBef>
                <a:spcPct val="10000"/>
              </a:spcBef>
              <a:spcAft>
                <a:spcPts val="0"/>
              </a:spcAft>
              <a:buFont typeface="Wingdings"/>
              <a:buNone/>
              <a:defRPr/>
            </a:pPr>
            <a:endParaRPr lang="en-GB" altLang="en-US" sz="2000" dirty="0"/>
          </a:p>
          <a:p>
            <a:pPr marL="274320" indent="-274320" eaLnBrk="1" fontAlgn="auto" hangingPunct="1">
              <a:spcBef>
                <a:spcPct val="10000"/>
              </a:spcBef>
              <a:spcAft>
                <a:spcPts val="0"/>
              </a:spcAft>
              <a:buFont typeface="Wingdings"/>
              <a:buChar char=""/>
              <a:defRPr/>
            </a:pPr>
            <a:r>
              <a:rPr lang="en-GB" altLang="en-US" sz="2000" dirty="0" smtClean="0"/>
              <a:t>Industrialization</a:t>
            </a:r>
          </a:p>
          <a:p>
            <a:pPr marL="274320" indent="-274320" eaLnBrk="1" fontAlgn="auto" hangingPunct="1">
              <a:spcBef>
                <a:spcPct val="10000"/>
              </a:spcBef>
              <a:spcAft>
                <a:spcPts val="0"/>
              </a:spcAft>
              <a:buFont typeface="Wingdings"/>
              <a:buChar char=""/>
              <a:defRPr/>
            </a:pPr>
            <a:r>
              <a:rPr lang="en-GB" altLang="en-US" sz="2000" dirty="0" smtClean="0"/>
              <a:t>Massive urbanization</a:t>
            </a:r>
          </a:p>
          <a:p>
            <a:pPr marL="274320" indent="-274320" eaLnBrk="1" fontAlgn="auto" hangingPunct="1">
              <a:spcBef>
                <a:spcPct val="10000"/>
              </a:spcBef>
              <a:spcAft>
                <a:spcPts val="0"/>
              </a:spcAft>
              <a:buFont typeface="Wingdings"/>
              <a:buChar char=""/>
              <a:defRPr/>
            </a:pPr>
            <a:r>
              <a:rPr lang="en-GB" altLang="en-US" sz="2000" dirty="0" smtClean="0"/>
              <a:t>Modern large scale agriculture</a:t>
            </a:r>
          </a:p>
          <a:p>
            <a:pPr marL="274320" indent="-274320" eaLnBrk="1" fontAlgn="auto" hangingPunct="1">
              <a:spcBef>
                <a:spcPct val="10000"/>
              </a:spcBef>
              <a:spcAft>
                <a:spcPts val="0"/>
              </a:spcAft>
              <a:buFont typeface="Wingdings"/>
              <a:buChar char=""/>
              <a:defRPr/>
            </a:pPr>
            <a:r>
              <a:rPr lang="en-GB" altLang="en-US" sz="2000" dirty="0" smtClean="0"/>
              <a:t>Other environmental impact of businesses </a:t>
            </a:r>
          </a:p>
          <a:p>
            <a:pPr marL="274320" indent="-274320" eaLnBrk="1" fontAlgn="auto" hangingPunct="1">
              <a:spcBef>
                <a:spcPct val="10000"/>
              </a:spcBef>
              <a:spcAft>
                <a:spcPts val="0"/>
              </a:spcAft>
              <a:buFont typeface="Wingdings"/>
              <a:buChar char=""/>
              <a:defRPr/>
            </a:pPr>
            <a:r>
              <a:rPr lang="en-GB" altLang="en-US" sz="2000" dirty="0" smtClean="0"/>
              <a:t>Sustainability concerns</a:t>
            </a:r>
          </a:p>
          <a:p>
            <a:pPr marL="274320" indent="-274320" eaLnBrk="1" fontAlgn="auto" hangingPunct="1">
              <a:spcBef>
                <a:spcPct val="10000"/>
              </a:spcBef>
              <a:spcAft>
                <a:spcPts val="0"/>
              </a:spcAft>
              <a:buFont typeface="Wingdings"/>
              <a:buChar char=""/>
              <a:defRPr/>
            </a:pPr>
            <a:r>
              <a:rPr lang="en-GB" altLang="en-US" sz="2000" dirty="0" smtClean="0"/>
              <a:t>CO2 emissions</a:t>
            </a:r>
          </a:p>
          <a:p>
            <a:pPr marL="274320" indent="-274320" eaLnBrk="1" fontAlgn="auto" hangingPunct="1">
              <a:spcBef>
                <a:spcPct val="10000"/>
              </a:spcBef>
              <a:spcAft>
                <a:spcPts val="0"/>
              </a:spcAft>
              <a:buFont typeface="Wingdings"/>
              <a:buChar char=""/>
              <a:defRPr/>
            </a:pPr>
            <a:r>
              <a:rPr lang="en-GB" altLang="en-US" sz="2000" dirty="0" smtClean="0"/>
              <a:t>Climate Change</a:t>
            </a:r>
          </a:p>
          <a:p>
            <a:pPr marL="274320" indent="-274320" eaLnBrk="1" fontAlgn="auto" hangingPunct="1">
              <a:spcBef>
                <a:spcPct val="10000"/>
              </a:spcBef>
              <a:spcAft>
                <a:spcPts val="0"/>
              </a:spcAft>
              <a:buFont typeface="Wingdings"/>
              <a:buChar char=""/>
              <a:defRPr/>
            </a:pPr>
            <a:endParaRPr lang="en-GB" altLang="en-US" sz="2000" dirty="0" smtClean="0"/>
          </a:p>
          <a:p>
            <a:pPr marL="0" indent="0" eaLnBrk="1" fontAlgn="auto" hangingPunct="1">
              <a:spcBef>
                <a:spcPct val="10000"/>
              </a:spcBef>
              <a:spcAft>
                <a:spcPts val="0"/>
              </a:spcAft>
              <a:buFont typeface="Wingdings"/>
              <a:buNone/>
              <a:defRPr/>
            </a:pPr>
            <a:endParaRPr lang="en-GB" altLang="en-US" dirty="0" smtClean="0"/>
          </a:p>
        </p:txBody>
      </p:sp>
    </p:spTree>
    <p:extLst>
      <p:ext uri="{BB962C8B-B14F-4D97-AF65-F5344CB8AC3E}">
        <p14:creationId xmlns:p14="http://schemas.microsoft.com/office/powerpoint/2010/main" val="2068890078"/>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anim calcmode="lin" valueType="num">
                                      <p:cBhvr additive="base">
                                        <p:cTn id="7" dur="500"/>
                                        <p:tgtEl>
                                          <p:spTgt spid="38809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88099">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88099">
                                            <p:txEl>
                                              <p:pRg st="2" end="2"/>
                                            </p:txEl>
                                          </p:spTgt>
                                        </p:tgtEl>
                                        <p:attrNameLst>
                                          <p:attrName>style.visibility</p:attrName>
                                        </p:attrNameLst>
                                      </p:cBhvr>
                                      <p:to>
                                        <p:strVal val="visible"/>
                                      </p:to>
                                    </p:set>
                                    <p:anim calcmode="lin" valueType="num">
                                      <p:cBhvr additive="base">
                                        <p:cTn id="13" dur="500"/>
                                        <p:tgtEl>
                                          <p:spTgt spid="388099">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88099">
                                            <p:txEl>
                                              <p:pRg st="2" end="2"/>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88099">
                                            <p:txEl>
                                              <p:pRg st="3" end="3"/>
                                            </p:txEl>
                                          </p:spTgt>
                                        </p:tgtEl>
                                        <p:attrNameLst>
                                          <p:attrName>style.visibility</p:attrName>
                                        </p:attrNameLst>
                                      </p:cBhvr>
                                      <p:to>
                                        <p:strVal val="visible"/>
                                      </p:to>
                                    </p:set>
                                    <p:anim calcmode="lin" valueType="num">
                                      <p:cBhvr additive="base">
                                        <p:cTn id="19" dur="500"/>
                                        <p:tgtEl>
                                          <p:spTgt spid="388099">
                                            <p:txEl>
                                              <p:pRg st="3" end="3"/>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88099">
                                            <p:txEl>
                                              <p:pRg st="3" end="3"/>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88099">
                                            <p:txEl>
                                              <p:pRg st="4" end="4"/>
                                            </p:txEl>
                                          </p:spTgt>
                                        </p:tgtEl>
                                        <p:attrNameLst>
                                          <p:attrName>style.visibility</p:attrName>
                                        </p:attrNameLst>
                                      </p:cBhvr>
                                      <p:to>
                                        <p:strVal val="visible"/>
                                      </p:to>
                                    </p:set>
                                    <p:anim calcmode="lin" valueType="num">
                                      <p:cBhvr additive="base">
                                        <p:cTn id="25" dur="500"/>
                                        <p:tgtEl>
                                          <p:spTgt spid="388099">
                                            <p:txEl>
                                              <p:pRg st="4" end="4"/>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88099">
                                            <p:txEl>
                                              <p:pRg st="4" end="4"/>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88099">
                                            <p:txEl>
                                              <p:pRg st="5" end="5"/>
                                            </p:txEl>
                                          </p:spTgt>
                                        </p:tgtEl>
                                        <p:attrNameLst>
                                          <p:attrName>style.visibility</p:attrName>
                                        </p:attrNameLst>
                                      </p:cBhvr>
                                      <p:to>
                                        <p:strVal val="visible"/>
                                      </p:to>
                                    </p:set>
                                    <p:anim calcmode="lin" valueType="num">
                                      <p:cBhvr additive="base">
                                        <p:cTn id="31" dur="500"/>
                                        <p:tgtEl>
                                          <p:spTgt spid="388099">
                                            <p:txEl>
                                              <p:pRg st="5" end="5"/>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88099">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2" presetClass="entr" presetSubtype="4" fill="hold" grpId="0" nodeType="clickEffect">
                                  <p:stCondLst>
                                    <p:cond delay="0"/>
                                  </p:stCondLst>
                                  <p:childTnLst>
                                    <p:set>
                                      <p:cBhvr>
                                        <p:cTn id="36" dur="1" fill="hold">
                                          <p:stCondLst>
                                            <p:cond delay="0"/>
                                          </p:stCondLst>
                                        </p:cTn>
                                        <p:tgtEl>
                                          <p:spTgt spid="388099">
                                            <p:txEl>
                                              <p:pRg st="6" end="6"/>
                                            </p:txEl>
                                          </p:spTgt>
                                        </p:tgtEl>
                                        <p:attrNameLst>
                                          <p:attrName>style.visibility</p:attrName>
                                        </p:attrNameLst>
                                      </p:cBhvr>
                                      <p:to>
                                        <p:strVal val="visible"/>
                                      </p:to>
                                    </p:set>
                                    <p:anim calcmode="lin" valueType="num">
                                      <p:cBhvr additive="base">
                                        <p:cTn id="37" dur="500"/>
                                        <p:tgtEl>
                                          <p:spTgt spid="388099">
                                            <p:txEl>
                                              <p:pRg st="6" end="6"/>
                                            </p:txEl>
                                          </p:spTgt>
                                        </p:tgtEl>
                                        <p:attrNameLst>
                                          <p:attrName>ppt_y</p:attrName>
                                        </p:attrNameLst>
                                      </p:cBhvr>
                                      <p:tavLst>
                                        <p:tav tm="0">
                                          <p:val>
                                            <p:strVal val="#ppt_y+#ppt_h*1.125000"/>
                                          </p:val>
                                        </p:tav>
                                        <p:tav tm="100000">
                                          <p:val>
                                            <p:strVal val="#ppt_y"/>
                                          </p:val>
                                        </p:tav>
                                      </p:tavLst>
                                    </p:anim>
                                    <p:animEffect transition="in" filter="wipe(up)">
                                      <p:cBhvr>
                                        <p:cTn id="38" dur="500"/>
                                        <p:tgtEl>
                                          <p:spTgt spid="388099">
                                            <p:txEl>
                                              <p:pRg st="6" end="6"/>
                                            </p:txEl>
                                          </p:spTgt>
                                        </p:tgtEl>
                                      </p:cBhvr>
                                    </p:animEffect>
                                  </p:childTnLst>
                                </p:cTn>
                              </p:par>
                            </p:childTnLst>
                          </p:cTn>
                        </p:par>
                      </p:childTnLst>
                    </p:cTn>
                  </p:par>
                  <p:par>
                    <p:cTn id="39" fill="hold" nodeType="clickPar">
                      <p:stCondLst>
                        <p:cond delay="indefinite"/>
                      </p:stCondLst>
                      <p:childTnLst>
                        <p:par>
                          <p:cTn id="40" fill="hold" nodeType="withGroup">
                            <p:stCondLst>
                              <p:cond delay="0"/>
                            </p:stCondLst>
                            <p:childTnLst>
                              <p:par>
                                <p:cTn id="41" presetID="12" presetClass="entr" presetSubtype="4" fill="hold" grpId="0" nodeType="clickEffect">
                                  <p:stCondLst>
                                    <p:cond delay="0"/>
                                  </p:stCondLst>
                                  <p:childTnLst>
                                    <p:set>
                                      <p:cBhvr>
                                        <p:cTn id="42" dur="1" fill="hold">
                                          <p:stCondLst>
                                            <p:cond delay="0"/>
                                          </p:stCondLst>
                                        </p:cTn>
                                        <p:tgtEl>
                                          <p:spTgt spid="388099">
                                            <p:txEl>
                                              <p:pRg st="7" end="7"/>
                                            </p:txEl>
                                          </p:spTgt>
                                        </p:tgtEl>
                                        <p:attrNameLst>
                                          <p:attrName>style.visibility</p:attrName>
                                        </p:attrNameLst>
                                      </p:cBhvr>
                                      <p:to>
                                        <p:strVal val="visible"/>
                                      </p:to>
                                    </p:set>
                                    <p:anim calcmode="lin" valueType="num">
                                      <p:cBhvr additive="base">
                                        <p:cTn id="43" dur="500"/>
                                        <p:tgtEl>
                                          <p:spTgt spid="388099">
                                            <p:txEl>
                                              <p:pRg st="7" end="7"/>
                                            </p:txEl>
                                          </p:spTgt>
                                        </p:tgtEl>
                                        <p:attrNameLst>
                                          <p:attrName>ppt_y</p:attrName>
                                        </p:attrNameLst>
                                      </p:cBhvr>
                                      <p:tavLst>
                                        <p:tav tm="0">
                                          <p:val>
                                            <p:strVal val="#ppt_y+#ppt_h*1.125000"/>
                                          </p:val>
                                        </p:tav>
                                        <p:tav tm="100000">
                                          <p:val>
                                            <p:strVal val="#ppt_y"/>
                                          </p:val>
                                        </p:tav>
                                      </p:tavLst>
                                    </p:anim>
                                    <p:animEffect transition="in" filter="wipe(up)">
                                      <p:cBhvr>
                                        <p:cTn id="44" dur="500"/>
                                        <p:tgtEl>
                                          <p:spTgt spid="388099">
                                            <p:txEl>
                                              <p:pRg st="7" end="7"/>
                                            </p:txEl>
                                          </p:spTgt>
                                        </p:tgtEl>
                                      </p:cBhvr>
                                    </p:animEffect>
                                  </p:childTnLst>
                                </p:cTn>
                              </p:par>
                            </p:childTnLst>
                          </p:cTn>
                        </p:par>
                      </p:childTnLst>
                    </p:cTn>
                  </p:par>
                  <p:par>
                    <p:cTn id="45" fill="hold" nodeType="clickPar">
                      <p:stCondLst>
                        <p:cond delay="indefinite"/>
                      </p:stCondLst>
                      <p:childTnLst>
                        <p:par>
                          <p:cTn id="46" fill="hold" nodeType="withGroup">
                            <p:stCondLst>
                              <p:cond delay="0"/>
                            </p:stCondLst>
                            <p:childTnLst>
                              <p:par>
                                <p:cTn id="47" presetID="12" presetClass="entr" presetSubtype="4" fill="hold" grpId="0" nodeType="clickEffect">
                                  <p:stCondLst>
                                    <p:cond delay="0"/>
                                  </p:stCondLst>
                                  <p:childTnLst>
                                    <p:set>
                                      <p:cBhvr>
                                        <p:cTn id="48" dur="1" fill="hold">
                                          <p:stCondLst>
                                            <p:cond delay="0"/>
                                          </p:stCondLst>
                                        </p:cTn>
                                        <p:tgtEl>
                                          <p:spTgt spid="388099">
                                            <p:txEl>
                                              <p:pRg st="8" end="8"/>
                                            </p:txEl>
                                          </p:spTgt>
                                        </p:tgtEl>
                                        <p:attrNameLst>
                                          <p:attrName>style.visibility</p:attrName>
                                        </p:attrNameLst>
                                      </p:cBhvr>
                                      <p:to>
                                        <p:strVal val="visible"/>
                                      </p:to>
                                    </p:set>
                                    <p:anim calcmode="lin" valueType="num">
                                      <p:cBhvr additive="base">
                                        <p:cTn id="49" dur="500"/>
                                        <p:tgtEl>
                                          <p:spTgt spid="388099">
                                            <p:txEl>
                                              <p:pRg st="8" end="8"/>
                                            </p:txEl>
                                          </p:spTgt>
                                        </p:tgtEl>
                                        <p:attrNameLst>
                                          <p:attrName>ppt_y</p:attrName>
                                        </p:attrNameLst>
                                      </p:cBhvr>
                                      <p:tavLst>
                                        <p:tav tm="0">
                                          <p:val>
                                            <p:strVal val="#ppt_y+#ppt_h*1.125000"/>
                                          </p:val>
                                        </p:tav>
                                        <p:tav tm="100000">
                                          <p:val>
                                            <p:strVal val="#ppt_y"/>
                                          </p:val>
                                        </p:tav>
                                      </p:tavLst>
                                    </p:anim>
                                    <p:animEffect transition="in" filter="wipe(up)">
                                      <p:cBhvr>
                                        <p:cTn id="50" dur="500"/>
                                        <p:tgtEl>
                                          <p:spTgt spid="3880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099" grpId="0" build="p" bldLvl="3" autoUpdateAnimBg="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smtClean="0"/>
              <a:t>In Class discussion on Starbucks</a:t>
            </a:r>
            <a:endParaRPr lang="en-GB" dirty="0"/>
          </a:p>
        </p:txBody>
      </p:sp>
    </p:spTree>
    <p:extLst>
      <p:ext uri="{BB962C8B-B14F-4D97-AF65-F5344CB8AC3E}">
        <p14:creationId xmlns:p14="http://schemas.microsoft.com/office/powerpoint/2010/main" val="426177054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p:nvPr>
        </p:nvSpPr>
        <p:spPr/>
        <p:txBody>
          <a:bodyPr>
            <a:normAutofit fontScale="90000"/>
          </a:bodyPr>
          <a:lstStyle/>
          <a:p>
            <a:pPr>
              <a:defRPr/>
            </a:pPr>
            <a:r>
              <a:rPr lang="en-GB" altLang="en-US" b="1" dirty="0"/>
              <a:t>The Multi-layered Environment</a:t>
            </a:r>
            <a:br>
              <a:rPr lang="en-GB" altLang="en-US" b="1" dirty="0"/>
            </a:br>
            <a:endParaRPr lang="en-GB" altLang="en-US" dirty="0" smtClean="0"/>
          </a:p>
        </p:txBody>
      </p:sp>
      <p:sp>
        <p:nvSpPr>
          <p:cNvPr id="388099" name="Rectangle 3"/>
          <p:cNvSpPr>
            <a:spLocks noGrp="1"/>
          </p:cNvSpPr>
          <p:nvPr>
            <p:ph sz="quarter" idx="1"/>
          </p:nvPr>
        </p:nvSpPr>
        <p:spPr>
          <a:xfrm>
            <a:off x="609600" y="1600201"/>
            <a:ext cx="9956800" cy="4873625"/>
          </a:xfrm>
        </p:spPr>
        <p:txBody>
          <a:bodyPr>
            <a:normAutofit/>
          </a:bodyPr>
          <a:lstStyle/>
          <a:p>
            <a:pPr marL="0" indent="0" eaLnBrk="1" fontAlgn="auto" hangingPunct="1">
              <a:spcBef>
                <a:spcPct val="10000"/>
              </a:spcBef>
              <a:spcAft>
                <a:spcPts val="0"/>
              </a:spcAft>
              <a:buFont typeface="Wingdings"/>
              <a:buNone/>
              <a:defRPr/>
            </a:pPr>
            <a:r>
              <a:rPr lang="en-GB" altLang="en-US" sz="2000" dirty="0" smtClean="0"/>
              <a:t>Global businesses often are facing stiff competition in the local environment. It is pertinent to understand that though global influence is increasing and all the elements are becoming more interconnected they still retain their distinctiveness, which must be taken in to account to make effective decisions </a:t>
            </a:r>
          </a:p>
          <a:p>
            <a:pPr marL="0" indent="0" eaLnBrk="1" fontAlgn="auto" hangingPunct="1">
              <a:spcBef>
                <a:spcPct val="10000"/>
              </a:spcBef>
              <a:spcAft>
                <a:spcPts val="0"/>
              </a:spcAft>
              <a:buFont typeface="Wingdings"/>
              <a:buNone/>
              <a:defRPr/>
            </a:pPr>
            <a:endParaRPr lang="en-GB" altLang="en-US" sz="2000" dirty="0"/>
          </a:p>
          <a:p>
            <a:pPr marL="274320" indent="-274320" eaLnBrk="1" fontAlgn="auto" hangingPunct="1">
              <a:spcBef>
                <a:spcPct val="10000"/>
              </a:spcBef>
              <a:spcAft>
                <a:spcPts val="0"/>
              </a:spcAft>
              <a:buFont typeface="Wingdings"/>
              <a:buChar char=""/>
              <a:defRPr/>
            </a:pPr>
            <a:r>
              <a:rPr lang="en-GB" altLang="en-US" sz="2000" dirty="0" smtClean="0"/>
              <a:t>Local Community</a:t>
            </a:r>
          </a:p>
          <a:p>
            <a:pPr marL="0" indent="0" eaLnBrk="1" fontAlgn="auto" hangingPunct="1">
              <a:spcBef>
                <a:spcPct val="10000"/>
              </a:spcBef>
              <a:spcAft>
                <a:spcPts val="0"/>
              </a:spcAft>
              <a:buFont typeface="Wingdings"/>
              <a:buNone/>
              <a:defRPr/>
            </a:pPr>
            <a:endParaRPr lang="en-GB" altLang="en-US" sz="2000" dirty="0" smtClean="0"/>
          </a:p>
          <a:p>
            <a:pPr marL="274320" indent="-274320" eaLnBrk="1" fontAlgn="auto" hangingPunct="1">
              <a:spcBef>
                <a:spcPct val="10000"/>
              </a:spcBef>
              <a:spcAft>
                <a:spcPts val="0"/>
              </a:spcAft>
              <a:buFont typeface="Wingdings"/>
              <a:buChar char=""/>
              <a:defRPr/>
            </a:pPr>
            <a:r>
              <a:rPr lang="en-GB" altLang="en-US" sz="2000" dirty="0" smtClean="0"/>
              <a:t>Country</a:t>
            </a:r>
          </a:p>
          <a:p>
            <a:pPr marL="0" indent="0" eaLnBrk="1" fontAlgn="auto" hangingPunct="1">
              <a:spcBef>
                <a:spcPct val="10000"/>
              </a:spcBef>
              <a:spcAft>
                <a:spcPts val="0"/>
              </a:spcAft>
              <a:buFont typeface="Wingdings"/>
              <a:buNone/>
              <a:defRPr/>
            </a:pPr>
            <a:endParaRPr lang="en-GB" altLang="en-US" sz="2000" dirty="0" smtClean="0"/>
          </a:p>
          <a:p>
            <a:pPr marL="274320" indent="-274320" eaLnBrk="1" fontAlgn="auto" hangingPunct="1">
              <a:spcBef>
                <a:spcPct val="10000"/>
              </a:spcBef>
              <a:spcAft>
                <a:spcPts val="0"/>
              </a:spcAft>
              <a:buFont typeface="Wingdings"/>
              <a:buChar char=""/>
              <a:defRPr/>
            </a:pPr>
            <a:r>
              <a:rPr lang="en-GB" altLang="en-US" sz="2000" dirty="0" smtClean="0"/>
              <a:t>Region</a:t>
            </a:r>
          </a:p>
          <a:p>
            <a:pPr marL="274320" indent="-274320" eaLnBrk="1" fontAlgn="auto" hangingPunct="1">
              <a:spcBef>
                <a:spcPct val="10000"/>
              </a:spcBef>
              <a:spcAft>
                <a:spcPts val="0"/>
              </a:spcAft>
              <a:buFont typeface="Wingdings"/>
              <a:buChar char=""/>
              <a:defRPr/>
            </a:pPr>
            <a:endParaRPr lang="en-GB" altLang="en-US" sz="2000" dirty="0" smtClean="0"/>
          </a:p>
          <a:p>
            <a:pPr marL="274320" indent="-274320" eaLnBrk="1" fontAlgn="auto" hangingPunct="1">
              <a:spcBef>
                <a:spcPct val="10000"/>
              </a:spcBef>
              <a:spcAft>
                <a:spcPts val="0"/>
              </a:spcAft>
              <a:buFont typeface="Wingdings"/>
              <a:buChar char=""/>
              <a:defRPr/>
            </a:pPr>
            <a:r>
              <a:rPr lang="en-GB" altLang="en-US" sz="2000" dirty="0" smtClean="0"/>
              <a:t>World</a:t>
            </a:r>
          </a:p>
          <a:p>
            <a:pPr marL="274320" indent="-274320" eaLnBrk="1" fontAlgn="auto" hangingPunct="1">
              <a:spcBef>
                <a:spcPct val="10000"/>
              </a:spcBef>
              <a:spcAft>
                <a:spcPts val="0"/>
              </a:spcAft>
              <a:buFont typeface="Wingdings"/>
              <a:buChar char=""/>
              <a:defRPr/>
            </a:pPr>
            <a:endParaRPr lang="en-GB" altLang="en-US" sz="2000" dirty="0" smtClean="0"/>
          </a:p>
          <a:p>
            <a:pPr marL="0" indent="0" eaLnBrk="1" fontAlgn="auto" hangingPunct="1">
              <a:spcBef>
                <a:spcPct val="10000"/>
              </a:spcBef>
              <a:spcAft>
                <a:spcPts val="0"/>
              </a:spcAft>
              <a:buFont typeface="Wingdings"/>
              <a:buNone/>
              <a:defRPr/>
            </a:pPr>
            <a:endParaRPr lang="en-GB" altLang="en-US" dirty="0" smtClean="0"/>
          </a:p>
        </p:txBody>
      </p:sp>
    </p:spTree>
    <p:extLst>
      <p:ext uri="{BB962C8B-B14F-4D97-AF65-F5344CB8AC3E}">
        <p14:creationId xmlns:p14="http://schemas.microsoft.com/office/powerpoint/2010/main" val="2680788793"/>
      </p:ext>
    </p:extLst>
  </p:cSld>
  <p:clrMapOvr>
    <a:masterClrMapping/>
  </p:clrMapOvr>
  <p:transition spd="slow">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88099">
                                            <p:txEl>
                                              <p:pRg st="0" end="0"/>
                                            </p:txEl>
                                          </p:spTgt>
                                        </p:tgtEl>
                                        <p:attrNameLst>
                                          <p:attrName>style.visibility</p:attrName>
                                        </p:attrNameLst>
                                      </p:cBhvr>
                                      <p:to>
                                        <p:strVal val="visible"/>
                                      </p:to>
                                    </p:set>
                                    <p:anim calcmode="lin" valueType="num">
                                      <p:cBhvr additive="base">
                                        <p:cTn id="7" dur="500"/>
                                        <p:tgtEl>
                                          <p:spTgt spid="388099">
                                            <p:txEl>
                                              <p:pRg st="0" end="0"/>
                                            </p:txEl>
                                          </p:spTgt>
                                        </p:tgtEl>
                                        <p:attrNameLst>
                                          <p:attrName>ppt_y</p:attrName>
                                        </p:attrNameLst>
                                      </p:cBhvr>
                                      <p:tavLst>
                                        <p:tav tm="0">
                                          <p:val>
                                            <p:strVal val="#ppt_y+#ppt_h*1.125000"/>
                                          </p:val>
                                        </p:tav>
                                        <p:tav tm="100000">
                                          <p:val>
                                            <p:strVal val="#ppt_y"/>
                                          </p:val>
                                        </p:tav>
                                      </p:tavLst>
                                    </p:anim>
                                    <p:animEffect transition="in" filter="wipe(up)">
                                      <p:cBhvr>
                                        <p:cTn id="8" dur="500"/>
                                        <p:tgtEl>
                                          <p:spTgt spid="388099">
                                            <p:txEl>
                                              <p:pRg st="0" end="0"/>
                                            </p:txEl>
                                          </p:spTgt>
                                        </p:tgtEl>
                                      </p:cBhvr>
                                    </p:animEffect>
                                  </p:childTnLst>
                                </p:cTn>
                              </p:par>
                            </p:childTnLst>
                          </p:cTn>
                        </p:par>
                      </p:childTnLst>
                    </p:cTn>
                  </p:par>
                  <p:par>
                    <p:cTn id="9" fill="hold" nodeType="clickPar">
                      <p:stCondLst>
                        <p:cond delay="indefinite"/>
                      </p:stCondLst>
                      <p:childTnLst>
                        <p:par>
                          <p:cTn id="10" fill="hold" nodeType="withGroup">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88099">
                                            <p:txEl>
                                              <p:pRg st="2" end="2"/>
                                            </p:txEl>
                                          </p:spTgt>
                                        </p:tgtEl>
                                        <p:attrNameLst>
                                          <p:attrName>style.visibility</p:attrName>
                                        </p:attrNameLst>
                                      </p:cBhvr>
                                      <p:to>
                                        <p:strVal val="visible"/>
                                      </p:to>
                                    </p:set>
                                    <p:anim calcmode="lin" valueType="num">
                                      <p:cBhvr additive="base">
                                        <p:cTn id="13" dur="500"/>
                                        <p:tgtEl>
                                          <p:spTgt spid="388099">
                                            <p:txEl>
                                              <p:pRg st="2" end="2"/>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88099">
                                            <p:txEl>
                                              <p:pRg st="2" end="2"/>
                                            </p:txEl>
                                          </p:spTgt>
                                        </p:tgtEl>
                                      </p:cBhvr>
                                    </p:animEffect>
                                  </p:childTnLst>
                                </p:cTn>
                              </p:par>
                            </p:childTnLst>
                          </p:cTn>
                        </p:par>
                      </p:childTnLst>
                    </p:cTn>
                  </p:par>
                  <p:par>
                    <p:cTn id="15" fill="hold" nodeType="clickPar">
                      <p:stCondLst>
                        <p:cond delay="indefinite"/>
                      </p:stCondLst>
                      <p:childTnLst>
                        <p:par>
                          <p:cTn id="16" fill="hold" nodeType="withGroup">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88099">
                                            <p:txEl>
                                              <p:pRg st="4" end="4"/>
                                            </p:txEl>
                                          </p:spTgt>
                                        </p:tgtEl>
                                        <p:attrNameLst>
                                          <p:attrName>style.visibility</p:attrName>
                                        </p:attrNameLst>
                                      </p:cBhvr>
                                      <p:to>
                                        <p:strVal val="visible"/>
                                      </p:to>
                                    </p:set>
                                    <p:anim calcmode="lin" valueType="num">
                                      <p:cBhvr additive="base">
                                        <p:cTn id="19" dur="500"/>
                                        <p:tgtEl>
                                          <p:spTgt spid="388099">
                                            <p:txEl>
                                              <p:pRg st="4" end="4"/>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88099">
                                            <p:txEl>
                                              <p:pRg st="4" end="4"/>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88099">
                                            <p:txEl>
                                              <p:pRg st="6" end="6"/>
                                            </p:txEl>
                                          </p:spTgt>
                                        </p:tgtEl>
                                        <p:attrNameLst>
                                          <p:attrName>style.visibility</p:attrName>
                                        </p:attrNameLst>
                                      </p:cBhvr>
                                      <p:to>
                                        <p:strVal val="visible"/>
                                      </p:to>
                                    </p:set>
                                    <p:anim calcmode="lin" valueType="num">
                                      <p:cBhvr additive="base">
                                        <p:cTn id="25" dur="500"/>
                                        <p:tgtEl>
                                          <p:spTgt spid="388099">
                                            <p:txEl>
                                              <p:pRg st="6" end="6"/>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88099">
                                            <p:txEl>
                                              <p:pRg st="6" end="6"/>
                                            </p:txEl>
                                          </p:spTgt>
                                        </p:tgtEl>
                                      </p:cBhvr>
                                    </p:animEffect>
                                  </p:childTnLst>
                                </p:cTn>
                              </p:par>
                            </p:childTnLst>
                          </p:cTn>
                        </p:par>
                      </p:childTnLst>
                    </p:cTn>
                  </p:par>
                  <p:par>
                    <p:cTn id="27" fill="hold" nodeType="clickPar">
                      <p:stCondLst>
                        <p:cond delay="indefinite"/>
                      </p:stCondLst>
                      <p:childTnLst>
                        <p:par>
                          <p:cTn id="28" fill="hold" nodeType="withGroup">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388099">
                                            <p:txEl>
                                              <p:pRg st="8" end="8"/>
                                            </p:txEl>
                                          </p:spTgt>
                                        </p:tgtEl>
                                        <p:attrNameLst>
                                          <p:attrName>style.visibility</p:attrName>
                                        </p:attrNameLst>
                                      </p:cBhvr>
                                      <p:to>
                                        <p:strVal val="visible"/>
                                      </p:to>
                                    </p:set>
                                    <p:anim calcmode="lin" valueType="num">
                                      <p:cBhvr additive="base">
                                        <p:cTn id="31" dur="500"/>
                                        <p:tgtEl>
                                          <p:spTgt spid="388099">
                                            <p:txEl>
                                              <p:pRg st="8" end="8"/>
                                            </p:txEl>
                                          </p:spTgt>
                                        </p:tgtEl>
                                        <p:attrNameLst>
                                          <p:attrName>ppt_y</p:attrName>
                                        </p:attrNameLst>
                                      </p:cBhvr>
                                      <p:tavLst>
                                        <p:tav tm="0">
                                          <p:val>
                                            <p:strVal val="#ppt_y+#ppt_h*1.125000"/>
                                          </p:val>
                                        </p:tav>
                                        <p:tav tm="100000">
                                          <p:val>
                                            <p:strVal val="#ppt_y"/>
                                          </p:val>
                                        </p:tav>
                                      </p:tavLst>
                                    </p:anim>
                                    <p:animEffect transition="in" filter="wipe(up)">
                                      <p:cBhvr>
                                        <p:cTn id="32" dur="500"/>
                                        <p:tgtEl>
                                          <p:spTgt spid="388099">
                                            <p:txEl>
                                              <p:pRg st="8" end="8"/>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8099" grpId="0" build="p" bldLvl="3" autoUpdateAnimBg="0"/>
    </p:bldLst>
  </p:timing>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0242" name="Rectangle 2"/>
          <p:cNvSpPr>
            <a:spLocks noGrp="1"/>
          </p:cNvSpPr>
          <p:nvPr>
            <p:ph type="title"/>
          </p:nvPr>
        </p:nvSpPr>
        <p:spPr>
          <a:xfrm>
            <a:off x="609600" y="274638"/>
            <a:ext cx="9956800" cy="622300"/>
          </a:xfrm>
        </p:spPr>
        <p:txBody>
          <a:bodyPr>
            <a:noAutofit/>
          </a:bodyPr>
          <a:lstStyle/>
          <a:p>
            <a:pPr eaLnBrk="1" fontAlgn="auto" hangingPunct="1">
              <a:spcAft>
                <a:spcPts val="0"/>
              </a:spcAft>
              <a:defRPr/>
            </a:pPr>
            <a:r>
              <a:rPr lang="en-GB" altLang="en-US" sz="1800" dirty="0" smtClean="0"/>
              <a:t>DIMENSIONS AND LAYERS OF THE INTERNATIONAL ENVIRONMENT</a:t>
            </a:r>
          </a:p>
        </p:txBody>
      </p:sp>
      <p:sp>
        <p:nvSpPr>
          <p:cNvPr id="388099" name="Rectangle 3"/>
          <p:cNvSpPr>
            <a:spLocks noGrp="1"/>
          </p:cNvSpPr>
          <p:nvPr>
            <p:ph sz="quarter" idx="1"/>
          </p:nvPr>
        </p:nvSpPr>
        <p:spPr>
          <a:xfrm>
            <a:off x="609600" y="1600201"/>
            <a:ext cx="9956800" cy="4873625"/>
          </a:xfrm>
        </p:spPr>
        <p:txBody>
          <a:bodyPr>
            <a:normAutofit/>
          </a:bodyPr>
          <a:lstStyle/>
          <a:p>
            <a:pPr marL="274320" indent="-274320" eaLnBrk="1" fontAlgn="auto" hangingPunct="1">
              <a:spcBef>
                <a:spcPct val="10000"/>
              </a:spcBef>
              <a:spcAft>
                <a:spcPts val="0"/>
              </a:spcAft>
              <a:buFont typeface="Wingdings"/>
              <a:buChar char=""/>
              <a:defRPr/>
            </a:pPr>
            <a:endParaRPr lang="en-GB" altLang="en-US" sz="2000" dirty="0" smtClean="0"/>
          </a:p>
          <a:p>
            <a:pPr marL="0" indent="0" eaLnBrk="1" fontAlgn="auto" hangingPunct="1">
              <a:spcBef>
                <a:spcPct val="10000"/>
              </a:spcBef>
              <a:spcAft>
                <a:spcPts val="0"/>
              </a:spcAft>
              <a:buFont typeface="Wingdings"/>
              <a:buNone/>
              <a:defRPr/>
            </a:pPr>
            <a:endParaRPr lang="en-GB" altLang="en-US" dirty="0" smtClean="0"/>
          </a:p>
        </p:txBody>
      </p:sp>
      <p:pic>
        <p:nvPicPr>
          <p:cNvPr id="23556" name="Picture 1"/>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889000"/>
            <a:ext cx="12192000" cy="5969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65517611"/>
      </p:ext>
    </p:extLst>
  </p:cSld>
  <p:clrMapOvr>
    <a:masterClrMapping/>
  </p:clrMapOvr>
  <p:transition spd="slow">
    <p:wipe dir="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SWOT and PESTLE</a:t>
            </a:r>
            <a:endParaRPr lang="en-GB" dirty="0"/>
          </a:p>
        </p:txBody>
      </p:sp>
      <p:sp>
        <p:nvSpPr>
          <p:cNvPr id="3" name="Content Placeholder 2"/>
          <p:cNvSpPr>
            <a:spLocks noGrp="1"/>
          </p:cNvSpPr>
          <p:nvPr>
            <p:ph sz="quarter" idx="1"/>
          </p:nvPr>
        </p:nvSpPr>
        <p:spPr/>
        <p:txBody>
          <a:bodyPr/>
          <a:lstStyle/>
          <a:p>
            <a:r>
              <a:rPr lang="en-GB" dirty="0" smtClean="0">
                <a:hlinkClick r:id="rId2"/>
              </a:rPr>
              <a:t>https://www.youtube.com/watch?v=_YhEpBvlO2M</a:t>
            </a:r>
            <a:endParaRPr lang="en-GB" dirty="0" smtClean="0"/>
          </a:p>
          <a:p>
            <a:r>
              <a:rPr lang="en-GB" smtClean="0">
                <a:hlinkClick r:id="rId3"/>
              </a:rPr>
              <a:t>https://www.youtube.com/watch?v=Gv5fza6wHE4</a:t>
            </a:r>
            <a:endParaRPr lang="en-GB" smtClean="0"/>
          </a:p>
          <a:p>
            <a:endParaRPr lang="en-GB" dirty="0" smtClean="0"/>
          </a:p>
          <a:p>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PESTLE &amp; SWOT Combined</a:t>
            </a:r>
            <a:endParaRPr lang="en-GB" dirty="0"/>
          </a:p>
        </p:txBody>
      </p:sp>
      <p:sp>
        <p:nvSpPr>
          <p:cNvPr id="3" name="Content Placeholder 2"/>
          <p:cNvSpPr>
            <a:spLocks noGrp="1"/>
          </p:cNvSpPr>
          <p:nvPr>
            <p:ph sz="quarter" idx="1"/>
          </p:nvPr>
        </p:nvSpPr>
        <p:spPr/>
        <p:txBody>
          <a:bodyPr/>
          <a:lstStyle/>
          <a:p>
            <a:r>
              <a:rPr lang="en-GB" dirty="0" smtClean="0">
                <a:solidFill>
                  <a:schemeClr val="tx1"/>
                </a:solidFill>
              </a:rPr>
              <a:t>If combined, PESTLE analysis is usually completed first to provide a context for the SWOT analysis.</a:t>
            </a:r>
          </a:p>
          <a:p>
            <a:endParaRPr lang="en-GB" dirty="0"/>
          </a:p>
        </p:txBody>
      </p:sp>
      <p:pic>
        <p:nvPicPr>
          <p:cNvPr id="1026" name="Picture 2"/>
          <p:cNvPicPr>
            <a:picLocks noChangeAspect="1" noChangeArrowheads="1"/>
          </p:cNvPicPr>
          <p:nvPr/>
        </p:nvPicPr>
        <p:blipFill>
          <a:blip r:embed="rId3" cstate="print"/>
          <a:srcRect/>
          <a:stretch>
            <a:fillRect/>
          </a:stretch>
        </p:blipFill>
        <p:spPr bwMode="auto">
          <a:xfrm>
            <a:off x="4308500" y="3028340"/>
            <a:ext cx="4114800" cy="3333750"/>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Equity">
  <a:themeElements>
    <a:clrScheme name="Equity">
      <a:dk1>
        <a:sysClr val="windowText" lastClr="000000"/>
      </a:dk1>
      <a:lt1>
        <a:sysClr val="window" lastClr="FFFFFF"/>
      </a:lt1>
      <a:dk2>
        <a:srgbClr val="696464"/>
      </a:dk2>
      <a:lt2>
        <a:srgbClr val="E9E5DC"/>
      </a:lt2>
      <a:accent1>
        <a:srgbClr val="D34817"/>
      </a:accent1>
      <a:accent2>
        <a:srgbClr val="9B2D1F"/>
      </a:accent2>
      <a:accent3>
        <a:srgbClr val="A28E6A"/>
      </a:accent3>
      <a:accent4>
        <a:srgbClr val="956251"/>
      </a:accent4>
      <a:accent5>
        <a:srgbClr val="918485"/>
      </a:accent5>
      <a:accent6>
        <a:srgbClr val="855D5D"/>
      </a:accent6>
      <a:hlink>
        <a:srgbClr val="CC9900"/>
      </a:hlink>
      <a:folHlink>
        <a:srgbClr val="96A9A9"/>
      </a:folHlink>
    </a:clrScheme>
    <a:fontScheme name="Equity">
      <a:majorFont>
        <a:latin typeface="Franklin Gothic Book"/>
        <a:ea typeface=""/>
        <a:cs typeface=""/>
        <a:font script="Grek" typeface="Calibri"/>
        <a:font script="Cyrl" typeface="Calibri"/>
        <a:font script="Jpan" typeface="HGｺﾞｼｯｸM"/>
        <a:font script="Hang" typeface="바탕"/>
        <a:font script="Hans" typeface="幼圆"/>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Perpetua"/>
        <a:ea typeface=""/>
        <a:cs typeface=""/>
        <a:font script="Grek" typeface="Cambria"/>
        <a:font script="Cyrl" typeface="Cambria"/>
        <a:font script="Jpan" typeface="HG創英ﾌﾟﾚｾﾞﾝｽEB"/>
        <a:font script="Hang" typeface="맑은 고딕"/>
        <a:font script="Hans" typeface="宋体"/>
        <a:font script="Hant" typeface="新細明體"/>
        <a:font script="Arab" typeface="Times New Roman"/>
        <a:font script="Hebr" typeface="Aharoni"/>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Equity">
      <a:fillStyleLst>
        <a:solidFill>
          <a:schemeClr val="phClr"/>
        </a:solidFill>
        <a:blipFill>
          <a:blip xmlns:r="http://schemas.openxmlformats.org/officeDocument/2006/relationships" r:embed="rId1">
            <a:duotone>
              <a:schemeClr val="phClr">
                <a:tint val="30000"/>
                <a:satMod val="300000"/>
              </a:schemeClr>
              <a:schemeClr val="phClr">
                <a:tint val="40000"/>
                <a:satMod val="200000"/>
              </a:schemeClr>
            </a:duotone>
          </a:blip>
          <a:tile tx="0" ty="0" sx="70000" sy="70000" flip="none" algn="ctr"/>
        </a:blipFill>
        <a:blipFill>
          <a:blip xmlns:r="http://schemas.openxmlformats.org/officeDocument/2006/relationships" r:embed="rId1">
            <a:duotone>
              <a:schemeClr val="phClr">
                <a:shade val="22000"/>
                <a:satMod val="160000"/>
              </a:schemeClr>
              <a:schemeClr val="phClr">
                <a:shade val="45000"/>
                <a:satMod val="100000"/>
              </a:schemeClr>
            </a:duotone>
          </a:blip>
          <a:tile tx="0" ty="0" sx="65000" sy="65000" flip="none" algn="ctr"/>
        </a:blipFill>
      </a:fillStyleLst>
      <a:lnStyleLst>
        <a:ln w="9525" cap="flat" cmpd="sng" algn="ctr">
          <a:solidFill>
            <a:schemeClr val="phClr">
              <a:shade val="60000"/>
              <a:satMod val="110000"/>
            </a:schemeClr>
          </a:solidFill>
          <a:prstDash val="solid"/>
        </a:ln>
        <a:ln w="12700" cap="flat" cmpd="sng" algn="ctr">
          <a:solidFill>
            <a:schemeClr val="phClr"/>
          </a:solidFill>
          <a:prstDash val="solid"/>
        </a:ln>
        <a:ln w="38100" cap="flat" cmpd="sng" algn="ctr">
          <a:solidFill>
            <a:schemeClr val="phClr"/>
          </a:solidFill>
          <a:prstDash val="solid"/>
        </a:ln>
      </a:lnStyleLst>
      <a:effectStyleLst>
        <a:effectStyle>
          <a:effectLst>
            <a:outerShdw blurRad="38100" dist="25400" dir="5400000" algn="t" rotWithShape="0">
              <a:srgbClr val="000000">
                <a:alpha val="50000"/>
              </a:srgbClr>
            </a:outerShdw>
          </a:effectLst>
        </a:effectStyle>
        <a:effectStyle>
          <a:effectLst>
            <a:outerShdw blurRad="38100" dist="25400" dir="5400000" algn="t" rotWithShape="0">
              <a:srgbClr val="000000">
                <a:alpha val="50000"/>
              </a:srgbClr>
            </a:outerShdw>
          </a:effectLst>
        </a:effectStyle>
        <a:effectStyle>
          <a:effectLst>
            <a:outerShdw blurRad="50800" dist="50800" dir="5400000" algn="t" rotWithShape="0">
              <a:srgbClr val="000000">
                <a:alpha val="60000"/>
              </a:srgbClr>
            </a:outerShdw>
          </a:effectLst>
          <a:scene3d>
            <a:camera prst="isometricBottomUp" fov="0">
              <a:rot lat="0" lon="0" rev="0"/>
            </a:camera>
            <a:lightRig rig="soft" dir="b">
              <a:rot lat="0" lon="0" rev="9000000"/>
            </a:lightRig>
          </a:scene3d>
          <a:sp3d contourW="35000" prstMaterial="matte">
            <a:bevelT w="45000" h="38100" prst="convex"/>
            <a:contourClr>
              <a:schemeClr val="phClr">
                <a:tint val="10000"/>
                <a:satMod val="130000"/>
              </a:schemeClr>
            </a:contourClr>
          </a:sp3d>
        </a:effectStyle>
      </a:effectStyleLst>
      <a:bgFillStyleLst>
        <a:solidFill>
          <a:schemeClr val="phClr"/>
        </a:solidFill>
        <a:gradFill rotWithShape="1">
          <a:gsLst>
            <a:gs pos="0">
              <a:schemeClr val="phClr">
                <a:shade val="40000"/>
                <a:satMod val="165000"/>
              </a:schemeClr>
            </a:gs>
            <a:gs pos="50000">
              <a:schemeClr val="phClr">
                <a:shade val="80000"/>
                <a:satMod val="155000"/>
              </a:schemeClr>
            </a:gs>
            <a:gs pos="100000">
              <a:schemeClr val="phClr">
                <a:tint val="95000"/>
                <a:satMod val="200000"/>
              </a:schemeClr>
            </a:gs>
          </a:gsLst>
          <a:lin ang="16200000" scaled="1"/>
        </a:gradFill>
        <a:blipFill>
          <a:blip xmlns:r="http://schemas.openxmlformats.org/officeDocument/2006/relationships" r:embed="rId1">
            <a:duotone>
              <a:schemeClr val="phClr">
                <a:tint val="95000"/>
                <a:satMod val="200000"/>
              </a:schemeClr>
              <a:schemeClr val="phClr">
                <a:shade val="80000"/>
                <a:satMod val="100000"/>
              </a:schemeClr>
            </a:duotone>
          </a:blip>
          <a:tile tx="0" ty="0" sx="55000" sy="55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Equity</Template>
  <TotalTime>150</TotalTime>
  <Words>1160</Words>
  <Application>Microsoft Office PowerPoint</Application>
  <PresentationFormat>Custom</PresentationFormat>
  <Paragraphs>186</Paragraphs>
  <Slides>29</Slides>
  <Notes>11</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Equity</vt:lpstr>
      <vt:lpstr> CertHE Skills for the Workplace  Module: BMSK 4004  Problem Solving and Decision Making  </vt:lpstr>
      <vt:lpstr>Objectives:</vt:lpstr>
      <vt:lpstr>PESTLE ANALYSIS</vt:lpstr>
      <vt:lpstr>History of PEST </vt:lpstr>
      <vt:lpstr>The Business Environment</vt:lpstr>
      <vt:lpstr>PESTEL Analysis</vt:lpstr>
      <vt:lpstr>PESTLE</vt:lpstr>
      <vt:lpstr>PESTLE</vt:lpstr>
      <vt:lpstr>PESTLE</vt:lpstr>
      <vt:lpstr>PESTEL Analysis</vt:lpstr>
      <vt:lpstr>PowerPoint Presentation</vt:lpstr>
      <vt:lpstr> Political </vt:lpstr>
      <vt:lpstr>Political and Legal </vt:lpstr>
      <vt:lpstr>PESTEL Analysis</vt:lpstr>
      <vt:lpstr>Economic </vt:lpstr>
      <vt:lpstr>Economic </vt:lpstr>
      <vt:lpstr>Financial Environment </vt:lpstr>
      <vt:lpstr> Sociological </vt:lpstr>
      <vt:lpstr>Sociocultural </vt:lpstr>
      <vt:lpstr>Technological </vt:lpstr>
      <vt:lpstr>Technology </vt:lpstr>
      <vt:lpstr>Legal </vt:lpstr>
      <vt:lpstr> Ecological Environmental </vt:lpstr>
      <vt:lpstr>Ecological Environment </vt:lpstr>
      <vt:lpstr>In Class discussion on Starbucks</vt:lpstr>
      <vt:lpstr>The Multi-layered Environment </vt:lpstr>
      <vt:lpstr>DIMENSIONS AND LAYERS OF THE INTERNATIONAL ENVIRONMENT</vt:lpstr>
      <vt:lpstr>SWOT and PESTLE</vt:lpstr>
      <vt:lpstr>PESTLE &amp; SWOT Combined</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PESTLE ANALYSIS</dc:title>
  <dc:creator>Marie Pitson</dc:creator>
  <cp:lastModifiedBy>T</cp:lastModifiedBy>
  <cp:revision>19</cp:revision>
  <dcterms:created xsi:type="dcterms:W3CDTF">2018-02-07T08:30:56Z</dcterms:created>
  <dcterms:modified xsi:type="dcterms:W3CDTF">2019-02-03T18:01:22Z</dcterms:modified>
</cp:coreProperties>
</file>