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7"/>
  </p:notesMasterIdLst>
  <p:sldIdLst>
    <p:sldId id="271" r:id="rId2"/>
    <p:sldId id="256" r:id="rId3"/>
    <p:sldId id="257" r:id="rId4"/>
    <p:sldId id="258" r:id="rId5"/>
    <p:sldId id="259" r:id="rId6"/>
    <p:sldId id="260" r:id="rId7"/>
    <p:sldId id="261" r:id="rId8"/>
    <p:sldId id="262" r:id="rId9"/>
    <p:sldId id="263" r:id="rId10"/>
    <p:sldId id="264" r:id="rId11"/>
    <p:sldId id="266" r:id="rId12"/>
    <p:sldId id="267" r:id="rId13"/>
    <p:sldId id="269" r:id="rId14"/>
    <p:sldId id="268" r:id="rId15"/>
    <p:sldId id="270" r:id="rId1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7" userDrawn="1">
          <p15:clr>
            <a:srgbClr val="A4A3A4"/>
          </p15:clr>
        </p15:guide>
        <p15:guide id="2" pos="288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909" autoAdjust="0"/>
  </p:normalViewPr>
  <p:slideViewPr>
    <p:cSldViewPr showGuides="1">
      <p:cViewPr varScale="1">
        <p:scale>
          <a:sx n="59" d="100"/>
          <a:sy n="59" d="100"/>
        </p:scale>
        <p:origin x="1500" y="56"/>
      </p:cViewPr>
      <p:guideLst>
        <p:guide orient="horz" pos="2137"/>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80AAE43-6EBC-4584-820B-09F2B619DDC1}" type="datetimeFigureOut">
              <a:rPr lang="en-US" smtClean="0"/>
              <a:t>8/13/2026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DCF8C52-2A15-4855-8A89-A34CBB7A120D}"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t>Good morning/afternoon. In our presentation, we will discuss the case of Mr Ahmed Khan, a 56-year-old man living with type 2 diabetes and several factors that increase his risk of heart and blood vessel disease. We will first introduce Mr Khan and explain how the body normally controls blood glucose. We will then explain what changes in type 2 diabetes and why these changes can lead to symptoms and long-term health problems. Our presentation will also consider Mr Khan's cardiovascular risk factors, including high blood pressure, high cholesterol, obesity, smoking and low physical activity. We will then present suitable care goals, monitoring and support based on evidence. Throughout the presentation, we will use a person-centred approach. This means that Mr Khan should be involved in decisions about his care, and his lifestyle, culture, preferences and concerns should be respected.</a:t>
            </a:r>
          </a:p>
        </p:txBody>
      </p:sp>
      <p:sp>
        <p:nvSpPr>
          <p:cNvPr id="4" name="Slide Number Placeholder 3"/>
          <p:cNvSpPr>
            <a:spLocks noGrp="1"/>
          </p:cNvSpPr>
          <p:nvPr>
            <p:ph type="sldNum" sz="quarter" idx="10"/>
          </p:nvPr>
        </p:nvSpPr>
        <p:spPr/>
        <p:txBody>
          <a:bodyPr/>
          <a:lstStyle/>
          <a:p>
            <a:fld id="{7DCF8C52-2A15-4855-8A89-A34CBB7A120D}"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this slide, we outline the purpose and direction of our presentation. We will begin by introducing </a:t>
            </a:r>
            <a:r>
              <a:rPr lang="en-US" dirty="0" err="1"/>
              <a:t>Mr</a:t>
            </a:r>
            <a:r>
              <a:rPr lang="en-US" dirty="0"/>
              <a:t> Ahmed Khan, a fictional patient whose clinical measurements, lifestyle, family history and communication needs create a realistic basis for care planning. We will then review the normal anatomy and physiology of the endocrine and cardiovascular systems, because understanding healthy function helps us explain what changes in type 2 diabetes. After establishing that foundation, we will examine insulin resistance, beta-cell dysfunction, </a:t>
            </a:r>
            <a:r>
              <a:rPr lang="en-US" dirty="0" err="1"/>
              <a:t>hyperglycaemia</a:t>
            </a:r>
            <a:r>
              <a:rPr lang="en-US" dirty="0"/>
              <a:t> and vascular injury. We will connect these mechanisms with </a:t>
            </a:r>
            <a:r>
              <a:rPr lang="en-US" dirty="0" err="1"/>
              <a:t>Mr</a:t>
            </a:r>
            <a:r>
              <a:rPr lang="en-US" dirty="0"/>
              <a:t> Khan’s symptoms and cardiovascular risk. Next, we will separate risk factors that can be modified from those that cannot, before identifying priorities and realistic goals. We will recommend evidence-based interventions without independently prescribing medication. Finally, we will consider routine data, multidisciplinary roles, culturally responsive communication and ethical practice. As a group, we aim to show that effective diabetes care is coordinated, person-</a:t>
            </a:r>
            <a:r>
              <a:rPr lang="en-US" dirty="0" err="1"/>
              <a:t>centred</a:t>
            </a:r>
            <a:r>
              <a:rPr lang="en-US" dirty="0"/>
              <a:t> and based on shared decisions rather than focused only on laboratory targets or isolated clinical measurements.</a:t>
            </a:r>
          </a:p>
        </p:txBody>
      </p:sp>
      <p:sp>
        <p:nvSpPr>
          <p:cNvPr id="4" name="Slide Number Placeholder 3"/>
          <p:cNvSpPr>
            <a:spLocks noGrp="1"/>
          </p:cNvSpPr>
          <p:nvPr>
            <p:ph type="sldNum" sz="quarter" idx="10"/>
          </p:nvPr>
        </p:nvSpPr>
        <p:spPr/>
        <p:txBody>
          <a:bodyPr/>
          <a:lstStyle/>
          <a:p>
            <a:fld id="{7DCF8C52-2A15-4855-8A89-A34CBB7A120D}" type="slidenum">
              <a:rPr lang="en-US" smtClean="0"/>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we introduce </a:t>
            </a:r>
            <a:r>
              <a:rPr lang="en-US" dirty="0" err="1"/>
              <a:t>Mr</a:t>
            </a:r>
            <a:r>
              <a:rPr lang="en-US" dirty="0"/>
              <a:t> Ahmed Khan, who is entirely fictional and has been created for this case study. His profile allows us to connect biological, psychological and social factors rather than discussing diabetes in abstract terms. </a:t>
            </a:r>
            <a:r>
              <a:rPr lang="en-US" dirty="0" err="1"/>
              <a:t>Mr</a:t>
            </a:r>
            <a:r>
              <a:rPr lang="en-US" dirty="0"/>
              <a:t> Khan’s BMI is within the obesity range, and his sedentary taxi-driving work may contribute to reduced energy expenditure, weight gain and insulin resistance. His raised HbA1c suggests poor </a:t>
            </a:r>
            <a:r>
              <a:rPr lang="en-US" dirty="0" err="1"/>
              <a:t>glycaemic</a:t>
            </a:r>
            <a:r>
              <a:rPr lang="en-US" dirty="0"/>
              <a:t> control, while hypertension and elevated cholesterol increase cardiovascular risk. His father’s myocardial infarction is important because family history and age cannot be changed, but they strengthen the need to address modifiable risks early. We should not assume that his British Pakistani background automatically determines </a:t>
            </a:r>
            <a:r>
              <a:rPr lang="en-US" dirty="0" err="1"/>
              <a:t>behaviour</a:t>
            </a:r>
            <a:r>
              <a:rPr lang="en-US" dirty="0"/>
              <a:t> or health outcomes. Instead, we will explore his individual beliefs, preferred foods and understanding respectfully. His tiredness, frequent urination and thirst are consistent with </a:t>
            </a:r>
            <a:r>
              <a:rPr lang="en-US" dirty="0" err="1"/>
              <a:t>hyperglycaemia</a:t>
            </a:r>
            <a:r>
              <a:rPr lang="en-US" dirty="0"/>
              <a:t>. His anxiety about heart disease may be distressing, but it could also support motivation when handled sensitively. With his consent, his supportive family may assist with sustainable dietary, activity and treatment routines.</a:t>
            </a:r>
          </a:p>
        </p:txBody>
      </p:sp>
      <p:sp>
        <p:nvSpPr>
          <p:cNvPr id="4" name="Slide Number Placeholder 3"/>
          <p:cNvSpPr>
            <a:spLocks noGrp="1"/>
          </p:cNvSpPr>
          <p:nvPr>
            <p:ph type="sldNum" sz="quarter" idx="10"/>
          </p:nvPr>
        </p:nvSpPr>
        <p:spPr/>
        <p:txBody>
          <a:bodyPr/>
          <a:lstStyle/>
          <a:p>
            <a:fld id="{7DCF8C52-2A15-4855-8A89-A34CBB7A120D}" type="slidenum">
              <a:rPr lang="en-US" smtClean="0"/>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this slide, we focus on the endocrine structures most relevant to glucose regulation. The pancreas is located behind the stomach and contains both exocrine tissue, which supports digestion, and endocrine clusters called the islets of Langerhans. Within these islets, beta cells produce insulin and alpha cells produce glucagon. These hormones enter the bloodstream and coordinate the actions of several target tissues. After a meal, insulin promotes glucose uptake, especially in skeletal muscle and adipose tissue, and encourages the liver to store glucose as glycogen. During fasting, glucagon signals the liver to release glucose so that organs, particularly the brain, continue receiving fuel. We should therefore view glucose control as a network rather than a single-organ process. Skeletal muscle is particularly important because it accounts for a large proportion of insulin-stimulated glucose disposal. Adipose tissue also influences metabolism through energy storage and </a:t>
            </a:r>
            <a:r>
              <a:rPr lang="en-US" dirty="0" err="1"/>
              <a:t>signalling</a:t>
            </a:r>
            <a:r>
              <a:rPr lang="en-US" dirty="0"/>
              <a:t> molecules. In </a:t>
            </a:r>
            <a:r>
              <a:rPr lang="en-US" dirty="0" err="1"/>
              <a:t>Mr</a:t>
            </a:r>
            <a:r>
              <a:rPr lang="en-US" dirty="0"/>
              <a:t> Khan’s case, obesity and inactivity may disturb communication within this network, reduce insulin responsiveness and contribute to persistent </a:t>
            </a:r>
            <a:r>
              <a:rPr lang="en-US" dirty="0" err="1"/>
              <a:t>hyperglycaemia</a:t>
            </a:r>
            <a:r>
              <a:rPr lang="en-US" dirty="0"/>
              <a:t> over time.</a:t>
            </a:r>
          </a:p>
        </p:txBody>
      </p:sp>
      <p:sp>
        <p:nvSpPr>
          <p:cNvPr id="4" name="Slide Number Placeholder 3"/>
          <p:cNvSpPr>
            <a:spLocks noGrp="1"/>
          </p:cNvSpPr>
          <p:nvPr>
            <p:ph type="sldNum" sz="quarter" idx="10"/>
          </p:nvPr>
        </p:nvSpPr>
        <p:spPr/>
        <p:txBody>
          <a:bodyPr/>
          <a:lstStyle/>
          <a:p>
            <a:fld id="{7DCF8C52-2A15-4855-8A89-A34CBB7A120D}" type="slidenum">
              <a:rPr lang="en-US" smtClean="0"/>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explains normal blood-glucose regulation as a feedback process. Following a carbohydrate-containing meal, digestion breaks carbohydrates into smaller sugars, mainly glucose. Glucose is absorbed through the intestine and enters the circulation, causing blood-glucose concentration to rise. Pancreatic beta cells detect this increase and secrete insulin. Insulin then binds to receptors on target cells and activates intracellular </a:t>
            </a:r>
            <a:r>
              <a:rPr lang="en-US" dirty="0" err="1"/>
              <a:t>signalling</a:t>
            </a:r>
            <a:r>
              <a:rPr lang="en-US" dirty="0"/>
              <a:t>. In skeletal muscle and adipose tissue, this supports movement of glucose transporters to the cell surface, increasing glucose uptake. In the liver, insulin promotes glycogen synthesis and suppresses unnecessary glucose production. Together, these effects lower circulating glucose towards its usual range. Between meals or overnight, falling glucose stimulates pancreatic alpha cells to release glucagon. Glucagon acts mainly on the liver, promoting glycogen breakdown and new glucose production. As a group, we want to </a:t>
            </a:r>
            <a:r>
              <a:rPr lang="en-US" dirty="0" err="1"/>
              <a:t>emphasise</a:t>
            </a:r>
            <a:r>
              <a:rPr lang="en-US" dirty="0"/>
              <a:t> that insulin and glucagon have complementary roles. Healthy regulation depends on appropriate hormone release, receptor responsiveness and coordinated organ function. Type 2 diabetes develops when this balanced feedback system becomes progressively impaired over time.</a:t>
            </a:r>
          </a:p>
        </p:txBody>
      </p:sp>
      <p:sp>
        <p:nvSpPr>
          <p:cNvPr id="4" name="Slide Number Placeholder 3"/>
          <p:cNvSpPr>
            <a:spLocks noGrp="1"/>
          </p:cNvSpPr>
          <p:nvPr>
            <p:ph type="sldNum" sz="quarter" idx="10"/>
          </p:nvPr>
        </p:nvSpPr>
        <p:spPr/>
        <p:txBody>
          <a:bodyPr/>
          <a:lstStyle/>
          <a:p>
            <a:fld id="{7DCF8C52-2A15-4855-8A89-A34CBB7A120D}" type="slidenum">
              <a:rPr lang="en-US" smtClean="0"/>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defRPr/>
            </a:pPr>
            <a:r>
              <a:rPr lang="en-US" dirty="0"/>
              <a:t>In this slide, we review the cardiovascular structures most relevant to </a:t>
            </a:r>
            <a:r>
              <a:rPr lang="en-US" dirty="0" err="1"/>
              <a:t>Mr</a:t>
            </a:r>
            <a:r>
              <a:rPr lang="en-US" dirty="0"/>
              <a:t> Khan’s risk profile. The heart generates pressure to move blood through the systemic circulation. Arteries distribute blood away from the heart, smaller vessels regulate regional flow, capillaries allow exchange with tissues, and veins return blood to the heart. The coronary arteries are especially important because they supply the myocardium itself. If a coronary artery becomes narrowed or blocked by atherosclerotic plaque and thrombosis, the heart muscle may become </a:t>
            </a:r>
            <a:r>
              <a:rPr lang="en-US" dirty="0" err="1"/>
              <a:t>ischaemic</a:t>
            </a:r>
            <a:r>
              <a:rPr lang="en-US" dirty="0"/>
              <a:t> or infarcted. The endothelium, which lines blood vessels, is not simply a passive barrier. It helps regulate dilation, constriction, inflammation, coagulation and permeability. Normal blood pressure supports tissue perfusion, but sustained hypertension places mechanical stress on vessel walls. In diabetes, </a:t>
            </a:r>
            <a:r>
              <a:rPr lang="en-US" dirty="0" err="1"/>
              <a:t>hyperglycaemia</a:t>
            </a:r>
            <a:r>
              <a:rPr lang="en-US" dirty="0"/>
              <a:t>, abnormal lipids, oxidative stress and inflammation can impair endothelial function and accelerate atherosclerosis. We will therefore treat cardiovascular assessment as central to </a:t>
            </a:r>
            <a:r>
              <a:rPr lang="en-US" dirty="0" err="1"/>
              <a:t>Mr</a:t>
            </a:r>
            <a:r>
              <a:rPr lang="en-US" dirty="0"/>
              <a:t> Khan’s diabetes care, particularly because his blood pressure, cholesterol, obesity, family history and occasional smoking combine to increase his overall cardiovascular risk.</a:t>
            </a:r>
          </a:p>
          <a:p>
            <a:endParaRPr lang="en-US" dirty="0"/>
          </a:p>
        </p:txBody>
      </p:sp>
      <p:sp>
        <p:nvSpPr>
          <p:cNvPr id="4" name="Slide Number Placeholder 3"/>
          <p:cNvSpPr>
            <a:spLocks noGrp="1"/>
          </p:cNvSpPr>
          <p:nvPr>
            <p:ph type="sldNum" sz="quarter" idx="10"/>
          </p:nvPr>
        </p:nvSpPr>
        <p:spPr/>
        <p:txBody>
          <a:bodyPr/>
          <a:lstStyle/>
          <a:p>
            <a:fld id="{7DCF8C52-2A15-4855-8A89-A34CBB7A120D}" type="slidenum">
              <a:rPr lang="en-US" smtClean="0"/>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this slide, we explain how type 2 diabetes develops and why </a:t>
            </a:r>
            <a:r>
              <a:rPr lang="en-US" dirty="0" err="1"/>
              <a:t>Mr</a:t>
            </a:r>
            <a:r>
              <a:rPr lang="en-US" dirty="0"/>
              <a:t> Khan experiences his current symptoms. Insulin resistance means that skeletal muscle, adipose tissue and other target cells do not respond adequately to normal insulin concentrations. At first, pancreatic beta cells attempt to compensate by increasing insulin secretion. This may maintain glucose control temporarily, but ongoing metabolic demand can gradually impair beta-cell function. At the same time, the liver may continue producing and releasing glucose even when circulating levels are already high. The combination of reduced peripheral uptake, inappropriate hepatic output and declining insulin secretion produces persistent </a:t>
            </a:r>
            <a:r>
              <a:rPr lang="en-US" dirty="0" err="1"/>
              <a:t>hyperglycaemia</a:t>
            </a:r>
            <a:r>
              <a:rPr lang="en-US" dirty="0"/>
              <a:t>. We can connect this mechanism directly to </a:t>
            </a:r>
            <a:r>
              <a:rPr lang="en-US" dirty="0" err="1"/>
              <a:t>Mr</a:t>
            </a:r>
            <a:r>
              <a:rPr lang="en-US" dirty="0"/>
              <a:t> Khan’s symptoms. When blood glucose exceeds the kidney’s </a:t>
            </a:r>
            <a:r>
              <a:rPr lang="en-US" dirty="0" err="1"/>
              <a:t>reabsorptive</a:t>
            </a:r>
            <a:r>
              <a:rPr lang="en-US" dirty="0"/>
              <a:t> capacity, glucose enters the urine and draws water with it, causing frequent urination. Fluid loss increases thirst, while inefficient glucose use contributes to tiredness. We also need to </a:t>
            </a:r>
            <a:r>
              <a:rPr lang="en-US" dirty="0" err="1"/>
              <a:t>recognise</a:t>
            </a:r>
            <a:r>
              <a:rPr lang="en-US" dirty="0"/>
              <a:t> that chronic </a:t>
            </a:r>
            <a:r>
              <a:rPr lang="en-US" dirty="0" err="1"/>
              <a:t>hyperglycaemia</a:t>
            </a:r>
            <a:r>
              <a:rPr lang="en-US" dirty="0"/>
              <a:t> promotes inflammation, oxidative stress and endothelial injury, creating the basis for later </a:t>
            </a:r>
            <a:r>
              <a:rPr lang="en-US" dirty="0" err="1"/>
              <a:t>microvascular</a:t>
            </a:r>
            <a:r>
              <a:rPr lang="en-US" dirty="0"/>
              <a:t> and </a:t>
            </a:r>
            <a:r>
              <a:rPr lang="en-US" dirty="0" err="1"/>
              <a:t>macrovascular</a:t>
            </a:r>
            <a:r>
              <a:rPr lang="en-US" dirty="0"/>
              <a:t> complications. Early intervention may protect health.</a:t>
            </a:r>
          </a:p>
        </p:txBody>
      </p:sp>
      <p:sp>
        <p:nvSpPr>
          <p:cNvPr id="4" name="Slide Number Placeholder 3"/>
          <p:cNvSpPr>
            <a:spLocks noGrp="1"/>
          </p:cNvSpPr>
          <p:nvPr>
            <p:ph type="sldNum" sz="quarter" idx="10"/>
          </p:nvPr>
        </p:nvSpPr>
        <p:spPr/>
        <p:txBody>
          <a:bodyPr/>
          <a:lstStyle/>
          <a:p>
            <a:fld id="{7DCF8C52-2A15-4855-8A89-A34CBB7A120D}" type="slidenum">
              <a:rPr lang="en-US" smtClean="0"/>
              <a:t>8</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distinguishes </a:t>
            </a:r>
            <a:r>
              <a:rPr lang="en-US" dirty="0" err="1"/>
              <a:t>macrovascular</a:t>
            </a:r>
            <a:r>
              <a:rPr lang="en-US" dirty="0"/>
              <a:t> from </a:t>
            </a:r>
            <a:r>
              <a:rPr lang="en-US" dirty="0" err="1"/>
              <a:t>microvascular</a:t>
            </a:r>
            <a:r>
              <a:rPr lang="en-US" dirty="0"/>
              <a:t> complications. </a:t>
            </a:r>
            <a:r>
              <a:rPr lang="en-US" dirty="0" err="1"/>
              <a:t>Macrovascular</a:t>
            </a:r>
            <a:r>
              <a:rPr lang="en-US" dirty="0"/>
              <a:t> disease affects larger arteries and includes coronary heart disease, myocardial infarction, stroke and peripheral arterial disease. In type 2 diabetes, </a:t>
            </a:r>
            <a:r>
              <a:rPr lang="en-US" dirty="0" err="1"/>
              <a:t>hyperglycaemia</a:t>
            </a:r>
            <a:r>
              <a:rPr lang="en-US" dirty="0"/>
              <a:t> interacts with raised blood pressure, abnormal lipids, inflammation and smoking to accelerate atherosclerosis. </a:t>
            </a:r>
            <a:r>
              <a:rPr lang="en-US" dirty="0" err="1"/>
              <a:t>Microvascular</a:t>
            </a:r>
            <a:r>
              <a:rPr lang="en-US" dirty="0"/>
              <a:t> complications affect smaller vessels. Retinal damage may threaten vision, kidney damage may reduce renal function, and peripheral neuropathy may reduce sensation in the feet. When neuropathy occurs alongside poor circulation and delayed wound healing, minor injuries can progress unnoticed and develop into ulcers or infection. Applying this to </a:t>
            </a:r>
            <a:r>
              <a:rPr lang="en-US" dirty="0" err="1"/>
              <a:t>Mr</a:t>
            </a:r>
            <a:r>
              <a:rPr lang="en-US" dirty="0"/>
              <a:t> Khan, we can see that several risks cluster together rather than operating separately. His HbA1c, obesity, blood pressure, cholesterol, inactivity, occasional smoking and family history increase probability, but they do not guarantee disease. We should avoid deterministic language because it may increase anxiety and undermine trust. Our role is to explain risk honestly, identify warning signs, support prevention and monitor for complications so that changes can be detected and addressed early. This balanced explanation supports informed, proportionate decision-making.</a:t>
            </a:r>
          </a:p>
        </p:txBody>
      </p:sp>
      <p:sp>
        <p:nvSpPr>
          <p:cNvPr id="4" name="Slide Number Placeholder 3"/>
          <p:cNvSpPr>
            <a:spLocks noGrp="1"/>
          </p:cNvSpPr>
          <p:nvPr>
            <p:ph type="sldNum" sz="quarter" idx="10"/>
          </p:nvPr>
        </p:nvSpPr>
        <p:spPr/>
        <p:txBody>
          <a:bodyPr/>
          <a:lstStyle/>
          <a:p>
            <a:fld id="{7DCF8C52-2A15-4855-8A89-A34CBB7A120D}" type="slidenum">
              <a:rPr lang="en-US" smtClean="0"/>
              <a:t>9</a:t>
            </a:fld>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this slide, we separate risks into modifiable, non-modifiable and protective factors. </a:t>
            </a:r>
            <a:r>
              <a:rPr lang="en-US" dirty="0" err="1"/>
              <a:t>Mr</a:t>
            </a:r>
            <a:r>
              <a:rPr lang="en-US" dirty="0"/>
              <a:t> Khan’s modifiable risks include obesity, limited activity, a diet high in takeaway foods and sugary drinks, occasional smoking, hypertension, </a:t>
            </a:r>
            <a:r>
              <a:rPr lang="en-US" dirty="0" err="1"/>
              <a:t>dyslipidaemia</a:t>
            </a:r>
            <a:r>
              <a:rPr lang="en-US" dirty="0"/>
              <a:t> and raised HbA1c. These factors are important because improvements can reduce both </a:t>
            </a:r>
            <a:r>
              <a:rPr lang="en-US" dirty="0" err="1"/>
              <a:t>glycaemic</a:t>
            </a:r>
            <a:r>
              <a:rPr lang="en-US" dirty="0"/>
              <a:t> and cardiovascular risk. However, we should not present change as simple or blame </a:t>
            </a:r>
            <a:r>
              <a:rPr lang="en-US" dirty="0" err="1"/>
              <a:t>Mr</a:t>
            </a:r>
            <a:r>
              <a:rPr lang="en-US" dirty="0"/>
              <a:t> Khan for his condition. His work pattern, food access, cultural preferences, confidence and family routine may all influence what is realistic. Non-modifiable factors include age, sex, family history and genetic susceptibility. His British Pakistani background may be associated with population-level differences in diabetes risk, but it must never be used to make assumptions about him as an individual. Protective factors are equally important. He has family support, has already engaged with services, is no longer a regular smoker and is concerned enough to consider change. With his permission, relatives could support meal planning, walking or medication routines. Our assessment should therefore identify strengths as well as risks. This encourages partnership.</a:t>
            </a:r>
          </a:p>
        </p:txBody>
      </p:sp>
      <p:sp>
        <p:nvSpPr>
          <p:cNvPr id="4" name="Slide Number Placeholder 3"/>
          <p:cNvSpPr>
            <a:spLocks noGrp="1"/>
          </p:cNvSpPr>
          <p:nvPr>
            <p:ph type="sldNum" sz="quarter" idx="10"/>
          </p:nvPr>
        </p:nvSpPr>
        <p:spPr/>
        <p:txBody>
          <a:bodyPr/>
          <a:lstStyle/>
          <a:p>
            <a:fld id="{7DCF8C52-2A15-4855-8A89-A34CBB7A120D}" type="slidenum">
              <a:rPr lang="en-US" smtClean="0"/>
              <a:t>10</a:t>
            </a:fld>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slide presents five priorities for </a:t>
            </a:r>
            <a:r>
              <a:rPr lang="en-US" dirty="0" err="1"/>
              <a:t>Mr</a:t>
            </a:r>
            <a:r>
              <a:rPr lang="en-US" dirty="0"/>
              <a:t> Khan’s care. First, we need to improve </a:t>
            </a:r>
            <a:r>
              <a:rPr lang="en-US" dirty="0" err="1"/>
              <a:t>glycaemic</a:t>
            </a:r>
            <a:r>
              <a:rPr lang="en-US" dirty="0"/>
              <a:t> management through an agreed HbA1c target that considers his age, current health, treatment burden and risk of adverse effects. Second, cardiovascular protection is essential because his blood pressure, cholesterol, obesity, smoking history and family history interact with diabetes. Third, nutrition and weight support should be realistic, culturally respectful and free from </a:t>
            </a:r>
            <a:r>
              <a:rPr lang="en-US" dirty="0" err="1"/>
              <a:t>judgement</a:t>
            </a:r>
            <a:r>
              <a:rPr lang="en-US" dirty="0"/>
              <a:t>. Rather than imposing a restrictive diet, we would explore portion sizes, cooking methods, sugary drinks, takeaway frequency and affordable alternatives. Fourth, </a:t>
            </a:r>
            <a:r>
              <a:rPr lang="en-US" dirty="0" err="1"/>
              <a:t>Mr</a:t>
            </a:r>
            <a:r>
              <a:rPr lang="en-US" dirty="0"/>
              <a:t> Khan needs understandable information about diabetes, medicines, symptoms, monitoring, foot care and when to seek help. Teach-back can confirm whether our explanation was clear. Fifth, we should address his anxiety about heart disease, because fear may affect sleep, motivation and decision-making. As a group, we would ensure every goal is specific, measurable and jointly agreed. Goals should be reviewed over time, and the plan should change if </a:t>
            </a:r>
            <a:r>
              <a:rPr lang="en-US" dirty="0" err="1"/>
              <a:t>Mr</a:t>
            </a:r>
            <a:r>
              <a:rPr lang="en-US" dirty="0"/>
              <a:t> Khan’s circumstances, preferences, results or treatment tolerance change. This makes care genuinely person-</a:t>
            </a:r>
            <a:r>
              <a:rPr lang="en-US" dirty="0" err="1"/>
              <a:t>centred</a:t>
            </a:r>
            <a:r>
              <a:rPr lang="en-US" dirty="0"/>
              <a:t>.</a:t>
            </a:r>
          </a:p>
        </p:txBody>
      </p:sp>
      <p:sp>
        <p:nvSpPr>
          <p:cNvPr id="4" name="Slide Number Placeholder 3"/>
          <p:cNvSpPr>
            <a:spLocks noGrp="1"/>
          </p:cNvSpPr>
          <p:nvPr>
            <p:ph type="sldNum" sz="quarter" idx="10"/>
          </p:nvPr>
        </p:nvSpPr>
        <p:spPr/>
        <p:txBody>
          <a:bodyPr/>
          <a:lstStyle/>
          <a:p>
            <a:fld id="{7DCF8C52-2A15-4855-8A89-A34CBB7A120D}" type="slidenum">
              <a:rPr lang="en-US" smtClean="0"/>
              <a:t>11</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care routine brings together pharmacological review, lifestyle support, complication prevention and psychological care. The GP, diabetes nurse and pharmacist would review whether treatment is effective, whether </a:t>
            </a:r>
            <a:r>
              <a:rPr lang="en-US" dirty="0" err="1"/>
              <a:t>Mr</a:t>
            </a:r>
            <a:r>
              <a:rPr lang="en-US" dirty="0"/>
              <a:t> Khan is taking it as agreed, and whether he has side effects or practical barriers. Renal function, cardiovascular risk and his preferences should influence medication decisions. We would not prescribe a drug or dose independently in this presentation; instead, we would recommend review according to current guidance. A dietitian could explore familiar foods, meal timing, portion sizes and healthier substitutions without dismissing cultural preferences. Activity should begin gradually and be agreed around his taxi-driving schedule, mobility and confidence. Smoking support should be offered even though he now smokes only socially, because complete cessation reduces cardiovascular risk. We would also teach daily foot checks, arrange professional foot assessment and ensure retinal and kidney screening. Finally, anxiety should be explored sensitively and referred for further support if persistent or severe. Shared records and clear roles help the multidisciplinary team avoid fragmented or duplicated care.</a:t>
            </a:r>
          </a:p>
        </p:txBody>
      </p:sp>
      <p:sp>
        <p:nvSpPr>
          <p:cNvPr id="4" name="Slide Number Placeholder 3"/>
          <p:cNvSpPr>
            <a:spLocks noGrp="1"/>
          </p:cNvSpPr>
          <p:nvPr>
            <p:ph type="sldNum" sz="quarter" idx="10"/>
          </p:nvPr>
        </p:nvSpPr>
        <p:spPr/>
        <p:txBody>
          <a:bodyPr/>
          <a:lstStyle/>
          <a:p>
            <a:fld id="{7DCF8C52-2A15-4855-8A89-A34CBB7A120D}" type="slidenum">
              <a:rPr lang="en-US" smtClean="0"/>
              <a:t>12</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Our final content slide brings communication, teamwork and ethics together. </a:t>
            </a:r>
            <a:r>
              <a:rPr lang="en-US" dirty="0" err="1"/>
              <a:t>Mr</a:t>
            </a:r>
            <a:r>
              <a:rPr lang="en-US" dirty="0"/>
              <a:t> Khan has difficulty understanding medical terminology, so we would use short explanations, familiar words and teach-back rather than simply asking whether he understands. Written information should be accessible, and a professional interpreter should be offered if language creates a barrier. His relatives may provide valuable support, but they should only be involved with his permission. Multidisciplinary care prevents diabetes management from becoming fragmented. The GP may coordinate medical decisions, nurses can support education and monitoring, pharmacists can identify medicine-related problems, and dietitians can develop culturally appropriate dietary strategies. Podiatry, retinal screening, smoking-cessation and psychological services contribute according to identified needs. Ethical care requires informed consent, confidentiality, respect for refusal and protection from stigma related to weight, culture or lifestyle. We should assess capacity only when there is a legitimate reason. In conclusion, </a:t>
            </a:r>
            <a:r>
              <a:rPr lang="en-US" dirty="0" err="1"/>
              <a:t>Mr</a:t>
            </a:r>
            <a:r>
              <a:rPr lang="en-US" dirty="0"/>
              <a:t> Khan’s diabetes and cardiovascular risks require coordinated action. Our recommended approach combines shared decisions, monitoring, medication review, practical lifestyle support, psychological care and early complication prevention.</a:t>
            </a:r>
          </a:p>
        </p:txBody>
      </p:sp>
      <p:sp>
        <p:nvSpPr>
          <p:cNvPr id="4" name="Slide Number Placeholder 3"/>
          <p:cNvSpPr>
            <a:spLocks noGrp="1"/>
          </p:cNvSpPr>
          <p:nvPr>
            <p:ph type="sldNum" sz="quarter" idx="10"/>
          </p:nvPr>
        </p:nvSpPr>
        <p:spPr/>
        <p:txBody>
          <a:bodyPr/>
          <a:lstStyle/>
          <a:p>
            <a:fld id="{7DCF8C52-2A15-4855-8A89-A34CBB7A120D}" type="slidenum">
              <a:rPr lang="en-US" smtClean="0"/>
              <a:t>13</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On this slide, we explain how routine health data supports safe and responsive care. HbA1c reflects average glucose exposure over approximately two to three months and helps us assess whether the agreed plan is working. However, we would not interpret HbA1c alone. Blood pressure and lipid results provide important information about cardiovascular risk, while weight trends help evaluate nutritional and activity interventions. Kidney blood tests and urine albumin measurements may identify early diabetic kidney disease and influence medication decisions. Foot assessment examines sensation, circulation, skin integrity and deformity, whereas retinal screening can detect eye disease before significant visual symptoms develop. We should also review smoking, treatment adherence, side effects, mood and diabetes-related distress because these factors affect outcomes. Data must be documented accurately, compared with previous measurements and shared only with professionals involved in </a:t>
            </a:r>
            <a:r>
              <a:rPr lang="en-US" dirty="0" err="1"/>
              <a:t>Mr</a:t>
            </a:r>
            <a:r>
              <a:rPr lang="en-US" dirty="0"/>
              <a:t> Khan’s care. We would explain results in plain language and involve him in decisions. Importantly, one abnormal value should be considered alongside symptoms, trends, medicines and wider circumstances before treatment is changed or referral arranged.</a:t>
            </a:r>
          </a:p>
        </p:txBody>
      </p:sp>
      <p:sp>
        <p:nvSpPr>
          <p:cNvPr id="4" name="Slide Number Placeholder 3"/>
          <p:cNvSpPr>
            <a:spLocks noGrp="1"/>
          </p:cNvSpPr>
          <p:nvPr>
            <p:ph type="sldNum" sz="quarter" idx="10"/>
          </p:nvPr>
        </p:nvSpPr>
        <p:spPr/>
        <p:txBody>
          <a:bodyPr/>
          <a:lstStyle/>
          <a:p>
            <a:fld id="{7DCF8C52-2A15-4855-8A89-A34CBB7A120D}" type="slidenum">
              <a:rPr lang="en-US" smtClean="0"/>
              <a:t>14</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Rectangle 10"/>
          <p:cNvSpPr/>
          <p:nvPr/>
        </p:nvSpPr>
        <p:spPr>
          <a:xfrm>
            <a:off x="0" y="3866920"/>
            <a:ext cx="9144000" cy="299108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p:cNvSpPr/>
          <p:nvPr/>
        </p:nvSpPr>
        <p:spPr>
          <a:xfrm>
            <a:off x="0" y="0"/>
            <a:ext cx="9144000" cy="386692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1473795" y="5052545"/>
            <a:ext cx="5637010" cy="882119"/>
          </a:xfrm>
        </p:spPr>
        <p:txBody>
          <a:bodyPr>
            <a:normAutofit/>
          </a:bodyPr>
          <a:lstStyle>
            <a:lvl1pPr marL="0" indent="0" algn="l">
              <a:buNone/>
              <a:defRPr sz="22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7081043-A8DE-408F-9457-90E6CBB1AFBF}"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F027AF-1D6C-424A-A42D-00BC13EAAED0}" type="slidenum">
              <a:rPr lang="en-US" smtClean="0"/>
              <a:t>‹#›</a:t>
            </a:fld>
            <a:endParaRPr lang="en-US"/>
          </a:p>
        </p:txBody>
      </p:sp>
      <p:sp>
        <p:nvSpPr>
          <p:cNvPr id="2" name="Title 1"/>
          <p:cNvSpPr>
            <a:spLocks noGrp="1"/>
          </p:cNvSpPr>
          <p:nvPr>
            <p:ph type="ctrTitle"/>
          </p:nvPr>
        </p:nvSpPr>
        <p:spPr>
          <a:xfrm>
            <a:off x="817581" y="3132290"/>
            <a:ext cx="7175351" cy="1793167"/>
          </a:xfrm>
          <a:effectLst/>
        </p:spPr>
        <p:txBody>
          <a:bodyPr>
            <a:noAutofit/>
          </a:bodyPr>
          <a:lstStyle>
            <a:lvl1pPr marL="640080" indent="-457200" algn="l">
              <a:defRPr sz="540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A7081043-A8DE-408F-9457-90E6CBB1AFBF}"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F027AF-1D6C-424A-A42D-00BC13EAAED0}"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
        <p:nvSpPr>
          <p:cNvPr id="10" name="Content Placeholder 9"/>
          <p:cNvSpPr>
            <a:spLocks noGrp="1"/>
          </p:cNvSpPr>
          <p:nvPr>
            <p:ph sz="quarter" idx="13"/>
          </p:nvPr>
        </p:nvSpPr>
        <p:spPr>
          <a:xfrm>
            <a:off x="1143000" y="731520"/>
            <a:ext cx="6400800"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033195" y="2172648"/>
            <a:ext cx="5966666" cy="2423346"/>
          </a:xfrm>
          <a:effectLst/>
        </p:spPr>
        <p:txBody>
          <a:bodyPr anchor="b"/>
          <a:lstStyle>
            <a:lvl1pPr algn="r">
              <a:defRPr sz="4600" b="1" cap="none" baseline="0"/>
            </a:lvl1pPr>
          </a:lstStyle>
          <a:p>
            <a:r>
              <a:rPr lang="en-US"/>
              <a:t>Click to edit Master title style</a:t>
            </a:r>
            <a:endParaRPr lang="en-US" dirty="0"/>
          </a:p>
        </p:txBody>
      </p:sp>
      <p:sp>
        <p:nvSpPr>
          <p:cNvPr id="3" name="Text Placeholder 2"/>
          <p:cNvSpPr>
            <a:spLocks noGrp="1"/>
          </p:cNvSpPr>
          <p:nvPr>
            <p:ph type="body" idx="1"/>
          </p:nvPr>
        </p:nvSpPr>
        <p:spPr>
          <a:xfrm>
            <a:off x="2022438" y="4607511"/>
            <a:ext cx="5970494" cy="835460"/>
          </a:xfrm>
        </p:spPr>
        <p:txBody>
          <a:bodyPr anchor="t"/>
          <a:lstStyle>
            <a:lvl1pPr marL="0" indent="0" algn="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7081043-A8DE-408F-9457-90E6CBB1AFBF}"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F027AF-1D6C-424A-A42D-00BC13EAAED0}"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7081043-A8DE-408F-9457-90E6CBB1AFBF}" type="datetimeFigureOut">
              <a:rPr lang="en-US" smtClean="0"/>
              <a:t>8/13/2026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F027AF-1D6C-424A-A42D-00BC13EAAED0}" type="slidenum">
              <a:rPr lang="en-US" smtClean="0"/>
              <a:t>‹#›</a:t>
            </a:fld>
            <a:endParaRPr lang="en-US"/>
          </a:p>
        </p:txBody>
      </p:sp>
      <p:sp>
        <p:nvSpPr>
          <p:cNvPr id="8" name="Title 7"/>
          <p:cNvSpPr>
            <a:spLocks noGrp="1"/>
          </p:cNvSpPr>
          <p:nvPr>
            <p:ph type="title"/>
          </p:nvPr>
        </p:nvSpPr>
        <p:spPr/>
        <p:txBody>
          <a:bodyPr/>
          <a:lstStyle/>
          <a:p>
            <a:r>
              <a:rPr lang="en-US"/>
              <a:t>Click to edit Master title style</a:t>
            </a:r>
          </a:p>
        </p:txBody>
      </p:sp>
      <p:sp>
        <p:nvSpPr>
          <p:cNvPr id="9" name="Content Placeholder 8"/>
          <p:cNvSpPr>
            <a:spLocks noGrp="1"/>
          </p:cNvSpPr>
          <p:nvPr>
            <p:ph sz="quarter" idx="13"/>
          </p:nvPr>
        </p:nvSpPr>
        <p:spPr>
          <a:xfrm>
            <a:off x="1142999" y="731519"/>
            <a:ext cx="3346704"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731520"/>
            <a:ext cx="3346704" cy="34747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43000"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6447" y="1400327"/>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7302" y="731520"/>
            <a:ext cx="3346704" cy="639762"/>
          </a:xfrm>
        </p:spPr>
        <p:txBody>
          <a:bodyPr anchor="b">
            <a:noAutofit/>
          </a:bodyPr>
          <a:lstStyle>
            <a:lvl1pPr marL="0" indent="0" algn="ctr">
              <a:buNone/>
              <a:defRPr lang="en-US" sz="2400" b="1" i="0" kern="1200" dirty="0" smtClean="0">
                <a:gradFill>
                  <a:gsLst>
                    <a:gs pos="0">
                      <a:schemeClr val="tx1"/>
                    </a:gs>
                    <a:gs pos="40000">
                      <a:schemeClr val="tx1">
                        <a:lumMod val="75000"/>
                        <a:lumOff val="25000"/>
                      </a:schemeClr>
                    </a:gs>
                    <a:gs pos="100000">
                      <a:schemeClr val="tx2">
                        <a:alpha val="65000"/>
                      </a:schemeClr>
                    </a:gs>
                  </a:gsLst>
                  <a:lin ang="5400000" scaled="0"/>
                </a:gradFill>
                <a:effectLst/>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ctr" defTabSz="914400" rtl="0" eaLnBrk="1" latinLnBrk="0" hangingPunct="1">
              <a:spcBef>
                <a:spcPct val="20000"/>
              </a:spcBef>
              <a:spcAft>
                <a:spcPts val="300"/>
              </a:spcAft>
              <a:buClr>
                <a:schemeClr val="accent6">
                  <a:lumMod val="75000"/>
                </a:schemeClr>
              </a:buClr>
              <a:buSzPct val="130000"/>
              <a:buFont typeface="Georgia" panose="02040502050405020303" pitchFamily="18" charset="0"/>
              <a:buNone/>
            </a:pPr>
            <a:r>
              <a:rPr lang="en-US"/>
              <a:t>Click to edit Master text styles</a:t>
            </a:r>
          </a:p>
        </p:txBody>
      </p:sp>
      <p:sp>
        <p:nvSpPr>
          <p:cNvPr id="6" name="Content Placeholder 5"/>
          <p:cNvSpPr>
            <a:spLocks noGrp="1"/>
          </p:cNvSpPr>
          <p:nvPr>
            <p:ph sz="quarter" idx="4"/>
          </p:nvPr>
        </p:nvSpPr>
        <p:spPr>
          <a:xfrm>
            <a:off x="4645025" y="1399032"/>
            <a:ext cx="3346704" cy="2743200"/>
          </a:xfrm>
        </p:spPr>
        <p:txBody>
          <a:bodyPr>
            <a:normAutofit/>
          </a:bodyPr>
          <a:lstStyle>
            <a:lvl1pPr>
              <a:defRPr sz="18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7081043-A8DE-408F-9457-90E6CBB1AFBF}" type="datetimeFigureOut">
              <a:rPr lang="en-US" smtClean="0"/>
              <a:t>8/13/2026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AF027AF-1D6C-424A-A42D-00BC13EAAED0}" type="slidenum">
              <a:rPr lang="en-US" smtClean="0"/>
              <a:t>‹#›</a:t>
            </a:fld>
            <a:endParaRPr lang="en-US"/>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7081043-A8DE-408F-9457-90E6CBB1AFBF}" type="datetimeFigureOut">
              <a:rPr lang="en-US" smtClean="0"/>
              <a:t>8/13/2026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AF027AF-1D6C-424A-A42D-00BC13EAAED0}"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7081043-A8DE-408F-9457-90E6CBB1AFBF}" type="datetimeFigureOut">
              <a:rPr lang="en-US" smtClean="0"/>
              <a:t>8/13/2026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AF027AF-1D6C-424A-A42D-00BC13EAAED0}"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095" y="2209800"/>
            <a:ext cx="3636085" cy="1258493"/>
          </a:xfrm>
          <a:effectLst/>
        </p:spPr>
        <p:txBody>
          <a:bodyPr anchor="b">
            <a:noAutofit/>
          </a:bodyPr>
          <a:lstStyle>
            <a:lvl1pPr marL="228600" indent="-228600" algn="l">
              <a:defRPr sz="2800" b="1">
                <a:effectLst/>
              </a:defRPr>
            </a:lvl1pPr>
          </a:lstStyle>
          <a:p>
            <a:r>
              <a:rPr lang="en-US"/>
              <a:t>Click to edit Master title style</a:t>
            </a:r>
            <a:endParaRPr lang="en-US" dirty="0"/>
          </a:p>
        </p:txBody>
      </p:sp>
      <p:sp>
        <p:nvSpPr>
          <p:cNvPr id="3" name="Content Placeholder 2"/>
          <p:cNvSpPr>
            <a:spLocks noGrp="1"/>
          </p:cNvSpPr>
          <p:nvPr>
            <p:ph idx="1"/>
          </p:nvPr>
        </p:nvSpPr>
        <p:spPr>
          <a:xfrm>
            <a:off x="4593515" y="731520"/>
            <a:ext cx="4017085" cy="4894730"/>
          </a:xfrm>
        </p:spPr>
        <p:txBody>
          <a:bodyPr anchor="ctr"/>
          <a:lstStyle>
            <a:lvl1pPr>
              <a:defRPr sz="2200"/>
            </a:lvl1pPr>
            <a:lvl2pPr>
              <a:defRPr sz="2000"/>
            </a:lvl2pPr>
            <a:lvl3pPr>
              <a:defRPr sz="1800"/>
            </a:lvl3pPr>
            <a:lvl4pPr>
              <a:defRPr sz="16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5765" y="3497802"/>
            <a:ext cx="3388660" cy="213951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081043-A8DE-408F-9457-90E6CBB1AFBF}" type="datetimeFigureOut">
              <a:rPr lang="en-US" smtClean="0"/>
              <a:t>8/13/2026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F027AF-1D6C-424A-A42D-00BC13EAAED0}"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3866920"/>
            <a:ext cx="9144000" cy="2991080"/>
          </a:xfrm>
          <a:prstGeom prst="rect">
            <a:avLst/>
          </a:prstGeom>
          <a:gradFill>
            <a:gsLst>
              <a:gs pos="0">
                <a:schemeClr val="bg1">
                  <a:alpha val="92000"/>
                </a:schemeClr>
              </a:gs>
              <a:gs pos="37000">
                <a:schemeClr val="bg1">
                  <a:alpha val="77000"/>
                </a:schemeClr>
              </a:gs>
              <a:gs pos="100000">
                <a:schemeClr val="bg2">
                  <a:alpha val="80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0" y="0"/>
            <a:ext cx="9144000" cy="3866920"/>
          </a:xfrm>
          <a:prstGeom prst="rect">
            <a:avLst/>
          </a:prstGeom>
          <a:gradFill flip="none" rotWithShape="1">
            <a:gsLst>
              <a:gs pos="0">
                <a:schemeClr val="bg1">
                  <a:alpha val="90000"/>
                </a:schemeClr>
              </a:gs>
              <a:gs pos="48000">
                <a:schemeClr val="bg1">
                  <a:alpha val="63000"/>
                </a:schemeClr>
              </a:gs>
              <a:gs pos="100000">
                <a:schemeClr val="bg2">
                  <a:alpha val="80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p:cNvSpPr/>
          <p:nvPr/>
        </p:nvSpPr>
        <p:spPr>
          <a:xfrm>
            <a:off x="0" y="2652311"/>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Oval 10"/>
          <p:cNvSpPr/>
          <p:nvPr/>
        </p:nvSpPr>
        <p:spPr>
          <a:xfrm>
            <a:off x="0" y="1600200"/>
            <a:ext cx="9144000" cy="5105400"/>
          </a:xfrm>
          <a:prstGeom prst="ellipse">
            <a:avLst/>
          </a:prstGeom>
          <a:gradFill flip="none" rotWithShape="1">
            <a:gsLst>
              <a:gs pos="0">
                <a:schemeClr val="bg1"/>
              </a:gs>
              <a:gs pos="54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4475175" y="1143000"/>
            <a:ext cx="4114800" cy="3127806"/>
          </a:xfrm>
          <a:prstGeom prst="roundRect">
            <a:avLst>
              <a:gd name="adj" fmla="val 4230"/>
            </a:avLst>
          </a:prstGeom>
          <a:solidFill>
            <a:schemeClr val="bg2">
              <a:lumMod val="90000"/>
            </a:schemeClr>
          </a:solidFill>
          <a:effectLst>
            <a:reflection blurRad="4350" stA="23000" endA="300" endPos="28000" dir="5400000" sy="-100000" algn="bl" rotWithShape="0"/>
          </a:effectLst>
          <a:scene3d>
            <a:camera prst="perspectiveContrastingLeftFacing" fov="1800000">
              <a:rot lat="300000" lon="2100000" rev="0"/>
            </a:camera>
            <a:lightRig rig="balanced" dir="t"/>
          </a:scene3d>
          <a:sp3d>
            <a:bevelT w="50800" h="50800"/>
          </a:sp3d>
        </p:spPr>
        <p:txBody>
          <a:bodyPr>
            <a:normAutofit/>
            <a:flatTx/>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77887" y="1010486"/>
            <a:ext cx="3694114" cy="2163020"/>
          </a:xfrm>
        </p:spPr>
        <p:txBody>
          <a:bodyPr anchor="b"/>
          <a:lstStyle>
            <a:lvl1pPr marL="182880" indent="-182880">
              <a:buFont typeface="Georgia" panose="02040502050405020303" pitchFamily="18" charset="0"/>
              <a:buChar char="*"/>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7081043-A8DE-408F-9457-90E6CBB1AFBF}" type="datetimeFigureOut">
              <a:rPr lang="en-US" smtClean="0"/>
              <a:t>8/13/2026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AF027AF-1D6C-424A-A42D-00BC13EAAED0}" type="slidenum">
              <a:rPr lang="en-US" smtClean="0"/>
              <a:t>‹#›</a:t>
            </a:fld>
            <a:endParaRPr lang="en-US"/>
          </a:p>
        </p:txBody>
      </p:sp>
      <p:sp>
        <p:nvSpPr>
          <p:cNvPr id="2" name="Title 1"/>
          <p:cNvSpPr>
            <a:spLocks noGrp="1"/>
          </p:cNvSpPr>
          <p:nvPr>
            <p:ph type="title"/>
          </p:nvPr>
        </p:nvSpPr>
        <p:spPr>
          <a:xfrm>
            <a:off x="727268" y="4464421"/>
            <a:ext cx="6383538" cy="1143000"/>
          </a:xfrm>
        </p:spPr>
        <p:txBody>
          <a:bodyPr anchor="b">
            <a:noAutofit/>
          </a:bodyPr>
          <a:lstStyle>
            <a:lvl1pPr algn="l">
              <a:defRPr sz="4600" b="1"/>
            </a:lvl1pPr>
          </a:lstStyle>
          <a:p>
            <a:r>
              <a:rPr lang="en-US"/>
              <a:t>Click to edit Master title style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a:xfrm>
            <a:off x="1905000" y="731519"/>
            <a:ext cx="6400800" cy="34747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7081043-A8DE-408F-9457-90E6CBB1AFBF}"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F027AF-1D6C-424A-A42D-00BC13EAAED0}"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153758" y="376517"/>
            <a:ext cx="2057400" cy="5238339"/>
          </a:xfrm>
          <a:effectLst/>
        </p:spPr>
        <p:txBody>
          <a:bodyPr vert="eaVert"/>
          <a:lstStyle>
            <a:lvl1pPr algn="l">
              <a:defRPr/>
            </a:lvl1pPr>
          </a:lstStyle>
          <a:p>
            <a:r>
              <a:rPr lang="en-US"/>
              <a:t>Click to edit Master title style</a:t>
            </a:r>
          </a:p>
        </p:txBody>
      </p:sp>
      <p:sp>
        <p:nvSpPr>
          <p:cNvPr id="3" name="Vertical Text Placeholder 2"/>
          <p:cNvSpPr>
            <a:spLocks noGrp="1"/>
          </p:cNvSpPr>
          <p:nvPr>
            <p:ph type="body" orient="vert" idx="1"/>
          </p:nvPr>
        </p:nvSpPr>
        <p:spPr>
          <a:xfrm>
            <a:off x="3324113" y="731519"/>
            <a:ext cx="4829287" cy="489472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7081043-A8DE-408F-9457-90E6CBB1AFBF}" type="datetimeFigureOut">
              <a:rPr lang="en-US" smtClean="0"/>
              <a:t>8/13/2026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AF027AF-1D6C-424A-A42D-00BC13EAAED0}"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7" name="Rectangle 6"/>
          <p:cNvSpPr/>
          <p:nvPr/>
        </p:nvSpPr>
        <p:spPr>
          <a:xfrm>
            <a:off x="0" y="5105400"/>
            <a:ext cx="9144000" cy="1752600"/>
          </a:xfrm>
          <a:prstGeom prst="rect">
            <a:avLst/>
          </a:prstGeom>
          <a:gradFill>
            <a:gsLst>
              <a:gs pos="0">
                <a:schemeClr val="bg1">
                  <a:alpha val="91000"/>
                </a:schemeClr>
              </a:gs>
              <a:gs pos="37000">
                <a:schemeClr val="bg1">
                  <a:alpha val="76000"/>
                </a:schemeClr>
              </a:gs>
              <a:gs pos="100000">
                <a:schemeClr val="bg2">
                  <a:alpha val="79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0" y="0"/>
            <a:ext cx="9144000" cy="5105400"/>
          </a:xfrm>
          <a:prstGeom prst="rect">
            <a:avLst/>
          </a:prstGeom>
          <a:gradFill flip="none" rotWithShape="1">
            <a:gsLst>
              <a:gs pos="0">
                <a:schemeClr val="bg1">
                  <a:alpha val="89000"/>
                </a:schemeClr>
              </a:gs>
              <a:gs pos="48000">
                <a:schemeClr val="bg1">
                  <a:alpha val="62000"/>
                </a:schemeClr>
              </a:gs>
              <a:gs pos="100000">
                <a:schemeClr val="bg2">
                  <a:alpha val="7900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p:cNvSpPr/>
          <p:nvPr/>
        </p:nvSpPr>
        <p:spPr>
          <a:xfrm>
            <a:off x="0" y="3768304"/>
            <a:ext cx="9144000" cy="2286000"/>
          </a:xfrm>
          <a:prstGeom prst="rect">
            <a:avLst/>
          </a:prstGeom>
          <a:gradFill flip="none" rotWithShape="1">
            <a:gsLst>
              <a:gs pos="0">
                <a:schemeClr val="bg1">
                  <a:alpha val="0"/>
                </a:schemeClr>
              </a:gs>
              <a:gs pos="29000">
                <a:schemeClr val="bg1">
                  <a:alpha val="30000"/>
                </a:schemeClr>
              </a:gs>
              <a:gs pos="45000">
                <a:schemeClr val="bg2">
                  <a:alpha val="40000"/>
                </a:schemeClr>
              </a:gs>
              <a:gs pos="55000">
                <a:schemeClr val="bg1">
                  <a:alpha val="26000"/>
                </a:schemeClr>
              </a:gs>
              <a:gs pos="65000">
                <a:schemeClr val="bg2">
                  <a:alpha val="60000"/>
                </a:schemeClr>
              </a:gs>
              <a:gs pos="100000">
                <a:schemeClr val="bg1">
                  <a:alpha val="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a:off x="0" y="1600200"/>
            <a:ext cx="9144000" cy="5105400"/>
          </a:xfrm>
          <a:prstGeom prst="ellipse">
            <a:avLst/>
          </a:prstGeom>
          <a:gradFill flip="none" rotWithShape="1">
            <a:gsLst>
              <a:gs pos="0">
                <a:schemeClr val="bg1"/>
              </a:gs>
              <a:gs pos="56000">
                <a:schemeClr val="bg1">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1793289" y="4372168"/>
            <a:ext cx="6512511" cy="1143000"/>
          </a:xfrm>
          <a:prstGeom prst="rect">
            <a:avLst/>
          </a:prstGeom>
          <a:effectLst/>
        </p:spPr>
        <p:txBody>
          <a:bodyPr vert="horz" lIns="91440" tIns="45720" rIns="91440" bIns="45720" rtlCol="0" anchor="t"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1143000" y="732260"/>
            <a:ext cx="6400800" cy="34747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72200"/>
            <a:ext cx="2514600" cy="365125"/>
          </a:xfrm>
          <a:prstGeom prst="rect">
            <a:avLst/>
          </a:prstGeom>
        </p:spPr>
        <p:txBody>
          <a:bodyPr vert="horz" lIns="91440" tIns="45720" rIns="91440" bIns="45720" rtlCol="0" anchor="ctr"/>
          <a:lstStyle>
            <a:lvl1pPr algn="r">
              <a:defRPr sz="1100" b="1">
                <a:solidFill>
                  <a:schemeClr val="tx1">
                    <a:lumMod val="50000"/>
                    <a:lumOff val="50000"/>
                  </a:schemeClr>
                </a:solidFill>
              </a:defRPr>
            </a:lvl1pPr>
          </a:lstStyle>
          <a:p>
            <a:fld id="{A7081043-A8DE-408F-9457-90E6CBB1AFBF}" type="datetimeFigureOut">
              <a:rPr lang="en-US" smtClean="0"/>
              <a:t>8/13/2026</a:t>
            </a:fld>
            <a:endParaRPr lang="en-US"/>
          </a:p>
        </p:txBody>
      </p:sp>
      <p:sp>
        <p:nvSpPr>
          <p:cNvPr id="5" name="Footer Placeholder 4"/>
          <p:cNvSpPr>
            <a:spLocks noGrp="1"/>
          </p:cNvSpPr>
          <p:nvPr>
            <p:ph type="ftr" sz="quarter" idx="3"/>
          </p:nvPr>
        </p:nvSpPr>
        <p:spPr>
          <a:xfrm>
            <a:off x="457199" y="6172200"/>
            <a:ext cx="3352801" cy="365125"/>
          </a:xfrm>
          <a:prstGeom prst="rect">
            <a:avLst/>
          </a:prstGeom>
        </p:spPr>
        <p:txBody>
          <a:bodyPr vert="horz" lIns="91440" tIns="45720" rIns="91440" bIns="45720" rtlCol="0" anchor="ctr"/>
          <a:lstStyle>
            <a:lvl1pPr algn="l">
              <a:defRPr sz="1100" b="1">
                <a:solidFill>
                  <a:schemeClr val="tx1">
                    <a:lumMod val="50000"/>
                    <a:lumOff val="50000"/>
                  </a:schemeClr>
                </a:solidFill>
              </a:defRPr>
            </a:lvl1pPr>
          </a:lstStyle>
          <a:p>
            <a:endParaRPr lang="en-US"/>
          </a:p>
        </p:txBody>
      </p:sp>
      <p:sp>
        <p:nvSpPr>
          <p:cNvPr id="6" name="Slide Number Placeholder 5"/>
          <p:cNvSpPr>
            <a:spLocks noGrp="1"/>
          </p:cNvSpPr>
          <p:nvPr>
            <p:ph type="sldNum" sz="quarter" idx="4"/>
          </p:nvPr>
        </p:nvSpPr>
        <p:spPr>
          <a:xfrm>
            <a:off x="3810000" y="6172200"/>
            <a:ext cx="1828800" cy="365125"/>
          </a:xfrm>
          <a:prstGeom prst="rect">
            <a:avLst/>
          </a:prstGeom>
        </p:spPr>
        <p:txBody>
          <a:bodyPr vert="horz" lIns="91440" tIns="45720" rIns="91440" bIns="45720" rtlCol="0" anchor="ctr"/>
          <a:lstStyle>
            <a:lvl1pPr algn="ctr">
              <a:defRPr sz="1200" b="1">
                <a:solidFill>
                  <a:schemeClr val="tx1">
                    <a:lumMod val="50000"/>
                    <a:lumOff val="50000"/>
                  </a:schemeClr>
                </a:solidFill>
              </a:defRPr>
            </a:lvl1pPr>
          </a:lstStyle>
          <a:p>
            <a:fld id="{EAF027AF-1D6C-424A-A42D-00BC13EAAED0}"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320040" indent="-320040" algn="r" defTabSz="914400" rtl="0" eaLnBrk="1" latinLnBrk="0" hangingPunct="1">
        <a:spcBef>
          <a:spcPct val="0"/>
        </a:spcBef>
        <a:buClr>
          <a:schemeClr val="accent6">
            <a:lumMod val="75000"/>
          </a:schemeClr>
        </a:buClr>
        <a:buSzPct val="128000"/>
        <a:buFont typeface="Georgia" panose="02040502050405020303" pitchFamily="18" charset="0"/>
        <a:buChar char="*"/>
        <a:defRPr sz="4600" b="1" i="0" kern="1200">
          <a:gradFill>
            <a:gsLst>
              <a:gs pos="0">
                <a:schemeClr val="tx1"/>
              </a:gs>
              <a:gs pos="40000">
                <a:schemeClr val="tx1">
                  <a:lumMod val="75000"/>
                  <a:lumOff val="25000"/>
                </a:schemeClr>
              </a:gs>
              <a:gs pos="100000">
                <a:schemeClr val="tx2">
                  <a:alpha val="65000"/>
                </a:schemeClr>
              </a:gs>
            </a:gsLst>
            <a:lin ang="5400000" scaled="0"/>
          </a:gradFill>
          <a:effectLst>
            <a:reflection blurRad="6350" stA="55000" endA="300" endPos="45500" dir="5400000" sy="-100000" algn="bl" rotWithShape="0"/>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28600" indent="-182880" algn="l" defTabSz="914400" rtl="0" eaLnBrk="1" latinLnBrk="0" hangingPunct="1">
        <a:spcBef>
          <a:spcPct val="20000"/>
        </a:spcBef>
        <a:spcAft>
          <a:spcPts val="300"/>
        </a:spcAft>
        <a:buClr>
          <a:schemeClr val="accent6">
            <a:lumMod val="75000"/>
          </a:schemeClr>
        </a:buClr>
        <a:buSzPct val="130000"/>
        <a:buFont typeface="Georgia" panose="02040502050405020303" pitchFamily="18" charset="0"/>
        <a:buChar char="*"/>
        <a:defRPr sz="2200" kern="1200">
          <a:solidFill>
            <a:schemeClr val="tx1">
              <a:lumMod val="75000"/>
              <a:lumOff val="25000"/>
            </a:schemeClr>
          </a:solidFill>
          <a:latin typeface="+mn-lt"/>
          <a:ea typeface="+mn-ea"/>
          <a:cs typeface="+mn-cs"/>
        </a:defRPr>
      </a:lvl1pPr>
      <a:lvl2pPr marL="548640" indent="-182880" algn="l" defTabSz="914400" rtl="0" eaLnBrk="1" latinLnBrk="0" hangingPunct="1">
        <a:spcBef>
          <a:spcPct val="20000"/>
        </a:spcBef>
        <a:spcAft>
          <a:spcPts val="300"/>
        </a:spcAft>
        <a:buClr>
          <a:schemeClr val="accent6">
            <a:lumMod val="75000"/>
          </a:schemeClr>
        </a:buClr>
        <a:buSzPct val="130000"/>
        <a:buFont typeface="Georgia" panose="02040502050405020303" pitchFamily="18" charset="0"/>
        <a:buChar char="*"/>
        <a:defRPr sz="2000" kern="1200">
          <a:solidFill>
            <a:schemeClr val="tx1">
              <a:lumMod val="75000"/>
              <a:lumOff val="25000"/>
            </a:schemeClr>
          </a:solidFill>
          <a:latin typeface="+mn-lt"/>
          <a:ea typeface="+mn-ea"/>
          <a:cs typeface="+mn-cs"/>
        </a:defRPr>
      </a:lvl2pPr>
      <a:lvl3pPr marL="822960" indent="-182880" algn="l" defTabSz="914400" rtl="0" eaLnBrk="1" latinLnBrk="0" hangingPunct="1">
        <a:spcBef>
          <a:spcPct val="20000"/>
        </a:spcBef>
        <a:spcAft>
          <a:spcPts val="300"/>
        </a:spcAft>
        <a:buClr>
          <a:schemeClr val="accent6">
            <a:lumMod val="75000"/>
          </a:schemeClr>
        </a:buClr>
        <a:buSzPct val="130000"/>
        <a:buFont typeface="Georgia" panose="02040502050405020303" pitchFamily="18" charset="0"/>
        <a:buChar char="*"/>
        <a:defRPr sz="1800" kern="1200">
          <a:solidFill>
            <a:schemeClr val="tx1">
              <a:lumMod val="75000"/>
              <a:lumOff val="25000"/>
            </a:schemeClr>
          </a:solidFill>
          <a:latin typeface="+mn-lt"/>
          <a:ea typeface="+mn-ea"/>
          <a:cs typeface="+mn-cs"/>
        </a:defRPr>
      </a:lvl3pPr>
      <a:lvl4pPr marL="1097280" indent="-182880" algn="l" defTabSz="914400" rtl="0" eaLnBrk="1" latinLnBrk="0" hangingPunct="1">
        <a:spcBef>
          <a:spcPct val="20000"/>
        </a:spcBef>
        <a:spcAft>
          <a:spcPts val="300"/>
        </a:spcAft>
        <a:buClr>
          <a:schemeClr val="accent6">
            <a:lumMod val="75000"/>
          </a:schemeClr>
        </a:buClr>
        <a:buSzPct val="130000"/>
        <a:buFont typeface="Georgia" panose="02040502050405020303" pitchFamily="18" charset="0"/>
        <a:buChar char="*"/>
        <a:defRPr sz="1600" kern="1200">
          <a:solidFill>
            <a:schemeClr val="tx1">
              <a:lumMod val="75000"/>
              <a:lumOff val="25000"/>
            </a:schemeClr>
          </a:solidFill>
          <a:latin typeface="+mn-lt"/>
          <a:ea typeface="+mn-ea"/>
          <a:cs typeface="+mn-cs"/>
        </a:defRPr>
      </a:lvl4pPr>
      <a:lvl5pPr marL="1390015" indent="-182880" algn="l" defTabSz="914400" rtl="0" eaLnBrk="1" latinLnBrk="0" hangingPunct="1">
        <a:spcBef>
          <a:spcPct val="20000"/>
        </a:spcBef>
        <a:spcAft>
          <a:spcPts val="300"/>
        </a:spcAft>
        <a:buClr>
          <a:schemeClr val="accent6">
            <a:lumMod val="75000"/>
          </a:schemeClr>
        </a:buClr>
        <a:buSzPct val="130000"/>
        <a:buFont typeface="Georgia" panose="02040502050405020303" pitchFamily="18" charset="0"/>
        <a:buChar char="*"/>
        <a:defRPr sz="1400" kern="1200">
          <a:solidFill>
            <a:schemeClr val="tx1">
              <a:lumMod val="75000"/>
              <a:lumOff val="25000"/>
            </a:schemeClr>
          </a:solidFill>
          <a:latin typeface="+mn-lt"/>
          <a:ea typeface="+mn-ea"/>
          <a:cs typeface="+mn-cs"/>
        </a:defRPr>
      </a:lvl5pPr>
      <a:lvl6pPr marL="1664335" indent="-182880" algn="l" defTabSz="914400" rtl="0" eaLnBrk="1" latinLnBrk="0" hangingPunct="1">
        <a:spcBef>
          <a:spcPct val="20000"/>
        </a:spcBef>
        <a:spcAft>
          <a:spcPts val="300"/>
        </a:spcAft>
        <a:buClr>
          <a:schemeClr val="accent6">
            <a:lumMod val="75000"/>
          </a:schemeClr>
        </a:buClr>
        <a:buSzPct val="130000"/>
        <a:buFont typeface="Georgia" panose="02040502050405020303" pitchFamily="18" charset="0"/>
        <a:buChar char="*"/>
        <a:defRPr sz="1400" kern="1200">
          <a:solidFill>
            <a:schemeClr val="tx1">
              <a:lumMod val="75000"/>
              <a:lumOff val="25000"/>
            </a:schemeClr>
          </a:solidFill>
          <a:latin typeface="+mn-lt"/>
          <a:ea typeface="+mn-ea"/>
          <a:cs typeface="+mn-cs"/>
        </a:defRPr>
      </a:lvl6pPr>
      <a:lvl7pPr marL="1965960" indent="-182880" algn="l" defTabSz="914400" rtl="0" eaLnBrk="1" latinLnBrk="0" hangingPunct="1">
        <a:spcBef>
          <a:spcPct val="20000"/>
        </a:spcBef>
        <a:spcAft>
          <a:spcPts val="300"/>
        </a:spcAft>
        <a:buClr>
          <a:schemeClr val="accent6">
            <a:lumMod val="75000"/>
          </a:schemeClr>
        </a:buClr>
        <a:buSzPct val="130000"/>
        <a:buFont typeface="Georgia" panose="02040502050405020303" pitchFamily="18" charset="0"/>
        <a:buChar char="*"/>
        <a:defRPr sz="1400" kern="1200">
          <a:solidFill>
            <a:schemeClr val="tx1">
              <a:lumMod val="75000"/>
              <a:lumOff val="25000"/>
            </a:schemeClr>
          </a:solidFill>
          <a:latin typeface="+mn-lt"/>
          <a:ea typeface="+mn-ea"/>
          <a:cs typeface="+mn-cs"/>
        </a:defRPr>
      </a:lvl7pPr>
      <a:lvl8pPr marL="2286000" indent="-182880" algn="l" defTabSz="914400" rtl="0" eaLnBrk="1" latinLnBrk="0" hangingPunct="1">
        <a:spcBef>
          <a:spcPct val="20000"/>
        </a:spcBef>
        <a:spcAft>
          <a:spcPts val="300"/>
        </a:spcAft>
        <a:buClr>
          <a:schemeClr val="accent6">
            <a:lumMod val="75000"/>
          </a:schemeClr>
        </a:buClr>
        <a:buSzPct val="130000"/>
        <a:buFont typeface="Georgia" panose="02040502050405020303" pitchFamily="18" charset="0"/>
        <a:buChar char="*"/>
        <a:defRPr sz="1400" kern="1200">
          <a:solidFill>
            <a:schemeClr val="tx1">
              <a:lumMod val="75000"/>
              <a:lumOff val="25000"/>
            </a:schemeClr>
          </a:solidFill>
          <a:latin typeface="+mn-lt"/>
          <a:ea typeface="+mn-ea"/>
          <a:cs typeface="+mn-cs"/>
        </a:defRPr>
      </a:lvl8pPr>
      <a:lvl9pPr marL="2587625" indent="-182880" algn="l" defTabSz="914400" rtl="0" eaLnBrk="1" latinLnBrk="0" hangingPunct="1">
        <a:spcBef>
          <a:spcPct val="20000"/>
        </a:spcBef>
        <a:spcAft>
          <a:spcPts val="300"/>
        </a:spcAft>
        <a:buClr>
          <a:schemeClr val="accent6">
            <a:lumMod val="75000"/>
          </a:schemeClr>
        </a:buClr>
        <a:buSzPct val="130000"/>
        <a:buFont typeface="Georgia" panose="02040502050405020303" pitchFamily="18"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3.jpeg"/><Relationship Id="rId5" Type="http://schemas.openxmlformats.org/officeDocument/2006/relationships/image" Target="../media/image2.jpeg"/><Relationship Id="rId4"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4.jpe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5.jpeg"/><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6.jpeg"/><Relationship Id="rId4" Type="http://schemas.openxmlformats.org/officeDocument/2006/relationships/notesSlide" Target="../notesSlides/notesSlide6.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7.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png"/><Relationship Id="rId5" Type="http://schemas.openxmlformats.org/officeDocument/2006/relationships/image" Target="../media/image8.jpeg"/><Relationship Id="rId4"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9.jpeg"/><Relationship Id="rId4" Type="http://schemas.openxmlformats.org/officeDocument/2006/relationships/notesSlide" Target="../notesSlides/notesSlide9.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1.png"/><Relationship Id="rId4" Type="http://schemas.openxmlformats.org/officeDocument/2006/relationships/notesSlide" Target="../notesSlides/notesSlide10.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0.jpeg"/><Relationship Id="rId4" Type="http://schemas.openxmlformats.org/officeDocument/2006/relationships/notesSlide" Target="../notesSlides/notesSlide11.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1.jpeg"/><Relationship Id="rId4" Type="http://schemas.openxmlformats.org/officeDocument/2006/relationships/notesSlide" Target="../notesSlides/notesSlide12.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5" Type="http://schemas.openxmlformats.org/officeDocument/2006/relationships/image" Target="../media/image1.pn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610063" y="3479422"/>
            <a:ext cx="4782873" cy="3139321"/>
          </a:xfrm>
          <a:prstGeom prst="rect">
            <a:avLst/>
          </a:prstGeom>
          <a:solidFill>
            <a:schemeClr val="accent2">
              <a:lumMod val="20000"/>
              <a:lumOff val="80000"/>
            </a:schemeClr>
          </a:solidFill>
        </p:spPr>
        <p:txBody>
          <a:bodyPr wrap="square">
            <a:spAutoFit/>
          </a:bodyPr>
          <a:lstStyle/>
          <a:p>
            <a:r>
              <a:rPr lang="en-US" b="1" dirty="0">
                <a:solidFill>
                  <a:srgbClr val="0070C0"/>
                </a:solidFill>
                <a:latin typeface="Arial" panose="020B0604020202020204" pitchFamily="34" charset="0"/>
                <a:cs typeface="Arial" panose="020B0604020202020204" pitchFamily="34" charset="0"/>
              </a:rPr>
              <a:t>Presented by: Aqeel Ahmed</a:t>
            </a:r>
            <a:br>
              <a:rPr lang="en-US" dirty="0">
                <a:solidFill>
                  <a:srgbClr val="0070C0"/>
                </a:solidFill>
                <a:latin typeface="Arial" panose="020B0604020202020204" pitchFamily="34" charset="0"/>
                <a:cs typeface="Arial" panose="020B0604020202020204" pitchFamily="34" charset="0"/>
              </a:rPr>
            </a:br>
            <a:r>
              <a:rPr lang="en-US" b="1" dirty="0">
                <a:solidFill>
                  <a:srgbClr val="0070C0"/>
                </a:solidFill>
                <a:latin typeface="Arial" panose="020B0604020202020204" pitchFamily="34" charset="0"/>
                <a:cs typeface="Arial" panose="020B0604020202020204" pitchFamily="34" charset="0"/>
              </a:rPr>
              <a:t>Student Number:</a:t>
            </a:r>
            <a:r>
              <a:rPr lang="en-US" dirty="0">
                <a:solidFill>
                  <a:srgbClr val="0070C0"/>
                </a:solidFill>
                <a:latin typeface="Arial" panose="020B0604020202020204" pitchFamily="34" charset="0"/>
                <a:cs typeface="Arial" panose="020B0604020202020204" pitchFamily="34" charset="0"/>
              </a:rPr>
              <a:t> </a:t>
            </a:r>
            <a:r>
              <a:rPr lang="en-GB" dirty="0">
                <a:solidFill>
                  <a:srgbClr val="0070C0"/>
                </a:solidFill>
                <a:latin typeface="Arial" panose="020B0604020202020204" pitchFamily="34" charset="0"/>
                <a:cs typeface="Arial" panose="020B0604020202020204" pitchFamily="34" charset="0"/>
              </a:rPr>
              <a:t>2430138</a:t>
            </a:r>
          </a:p>
          <a:p>
            <a:r>
              <a:rPr lang="en-GB" dirty="0">
                <a:solidFill>
                  <a:srgbClr val="0070C0"/>
                </a:solidFill>
                <a:latin typeface="Arial" panose="020B0604020202020204" pitchFamily="34" charset="0"/>
                <a:cs typeface="Arial" panose="020B0604020202020204" pitchFamily="34" charset="0"/>
              </a:rPr>
              <a:t>Programme: BSc Health and Social care</a:t>
            </a:r>
          </a:p>
          <a:p>
            <a:r>
              <a:rPr lang="en-GB" dirty="0">
                <a:solidFill>
                  <a:srgbClr val="0070C0"/>
                </a:solidFill>
                <a:latin typeface="Arial" panose="020B0604020202020204" pitchFamily="34" charset="0"/>
                <a:cs typeface="Arial" panose="020B0604020202020204" pitchFamily="34" charset="0"/>
              </a:rPr>
              <a:t>Model: Introduction to Physiology</a:t>
            </a:r>
            <a:endParaRPr lang="en-US" dirty="0">
              <a:solidFill>
                <a:srgbClr val="0070C0"/>
              </a:solidFill>
              <a:latin typeface="Arial" panose="020B0604020202020204" pitchFamily="34" charset="0"/>
              <a:cs typeface="Arial" panose="020B0604020202020204" pitchFamily="34" charset="0"/>
            </a:endParaRPr>
          </a:p>
          <a:p>
            <a:r>
              <a:rPr lang="en-US" b="1" dirty="0">
                <a:solidFill>
                  <a:srgbClr val="0070C0"/>
                </a:solidFill>
                <a:latin typeface="Arial" panose="020B0604020202020204" pitchFamily="34" charset="0"/>
                <a:cs typeface="Arial" panose="020B0604020202020204" pitchFamily="34" charset="0"/>
              </a:rPr>
              <a:t>Module Code:</a:t>
            </a:r>
            <a:r>
              <a:rPr lang="en-US" dirty="0">
                <a:solidFill>
                  <a:srgbClr val="0070C0"/>
                </a:solidFill>
                <a:latin typeface="Arial" panose="020B0604020202020204" pitchFamily="34" charset="0"/>
                <a:cs typeface="Arial" panose="020B0604020202020204" pitchFamily="34" charset="0"/>
              </a:rPr>
              <a:t> </a:t>
            </a:r>
            <a:r>
              <a:rPr lang="en-US" b="1" dirty="0">
                <a:solidFill>
                  <a:srgbClr val="0070C0"/>
                </a:solidFill>
                <a:latin typeface="Arial" panose="020B0604020202020204" pitchFamily="34" charset="0"/>
                <a:cs typeface="Arial" panose="020B0604020202020204" pitchFamily="34" charset="0"/>
              </a:rPr>
              <a:t>BMHP5023</a:t>
            </a:r>
            <a:endParaRPr lang="en-GB" b="1" dirty="0">
              <a:solidFill>
                <a:srgbClr val="0070C0"/>
              </a:solidFill>
              <a:latin typeface="Arial" panose="020B0604020202020204" pitchFamily="34" charset="0"/>
              <a:cs typeface="Arial" panose="020B0604020202020204" pitchFamily="34" charset="0"/>
            </a:endParaRPr>
          </a:p>
          <a:p>
            <a:r>
              <a:rPr lang="en-GB" b="1" dirty="0">
                <a:solidFill>
                  <a:srgbClr val="0070C0"/>
                </a:solidFill>
                <a:latin typeface="Arial" panose="020B0604020202020204" pitchFamily="34" charset="0"/>
                <a:cs typeface="Arial" panose="020B0604020202020204" pitchFamily="34" charset="0"/>
              </a:rPr>
              <a:t>Assignment Title: Presentation (PowerPoint with voice-over)</a:t>
            </a:r>
          </a:p>
          <a:p>
            <a:endParaRPr lang="en-GB" b="1" dirty="0">
              <a:solidFill>
                <a:srgbClr val="0070C0"/>
              </a:solidFill>
              <a:latin typeface="Arial" panose="020B0604020202020204" pitchFamily="34" charset="0"/>
              <a:cs typeface="Arial" panose="020B0604020202020204" pitchFamily="34" charset="0"/>
            </a:endParaRPr>
          </a:p>
          <a:p>
            <a:r>
              <a:rPr lang="en-GB" b="1" dirty="0">
                <a:solidFill>
                  <a:srgbClr val="0070C0"/>
                </a:solidFill>
                <a:latin typeface="Arial" panose="020B0604020202020204" pitchFamily="34" charset="0"/>
                <a:cs typeface="Arial" panose="020B0604020202020204" pitchFamily="34" charset="0"/>
              </a:rPr>
              <a:t>Lecturer: Sheila Hussain </a:t>
            </a:r>
          </a:p>
          <a:p>
            <a:endParaRPr lang="en-GB" b="1" dirty="0">
              <a:solidFill>
                <a:srgbClr val="0070C0"/>
              </a:solidFill>
              <a:latin typeface="Arial" panose="020B0604020202020204" pitchFamily="34" charset="0"/>
              <a:cs typeface="Arial" panose="020B0604020202020204" pitchFamily="34" charset="0"/>
            </a:endParaRPr>
          </a:p>
          <a:p>
            <a:r>
              <a:rPr lang="en-GB" b="1" dirty="0">
                <a:solidFill>
                  <a:srgbClr val="0070C0"/>
                </a:solidFill>
                <a:latin typeface="Arial" panose="020B0604020202020204" pitchFamily="34" charset="0"/>
                <a:cs typeface="Arial" panose="020B0604020202020204" pitchFamily="34" charset="0"/>
              </a:rPr>
              <a:t>Submission deadline: 14 August 2026</a:t>
            </a:r>
            <a:endParaRPr lang="en-US" dirty="0">
              <a:solidFill>
                <a:srgbClr val="0070C0"/>
              </a:solidFill>
              <a:latin typeface="Arial" panose="020B0604020202020204" pitchFamily="34" charset="0"/>
              <a:cs typeface="Arial" panose="020B0604020202020204" pitchFamily="34" charset="0"/>
            </a:endParaRPr>
          </a:p>
        </p:txBody>
      </p:sp>
      <p:sp>
        <p:nvSpPr>
          <p:cNvPr id="6" name="Rectangle 5"/>
          <p:cNvSpPr/>
          <p:nvPr/>
        </p:nvSpPr>
        <p:spPr>
          <a:xfrm>
            <a:off x="492731" y="1447800"/>
            <a:ext cx="8153400" cy="1384995"/>
          </a:xfrm>
          <a:prstGeom prst="rect">
            <a:avLst/>
          </a:prstGeom>
          <a:solidFill>
            <a:schemeClr val="accent4">
              <a:lumMod val="20000"/>
              <a:lumOff val="80000"/>
            </a:schemeClr>
          </a:solidFill>
        </p:spPr>
        <p:txBody>
          <a:bodyPr wrap="square" lIns="91440" tIns="45720" rIns="91440" bIns="45720">
            <a:spAutoFit/>
          </a:bodyPr>
          <a:lstStyle/>
          <a:p>
            <a:pPr algn="ctr"/>
            <a:r>
              <a:rPr lang="en-US" sz="28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panose="020B0604020202020204" pitchFamily="34" charset="0"/>
                <a:cs typeface="Arial" panose="020B0604020202020204" pitchFamily="34" charset="0"/>
              </a:rPr>
              <a:t>Type 2 Diabetes Mellitus and Cardiovascular Risk: An Evidence-Based Person-</a:t>
            </a:r>
            <a:r>
              <a:rPr lang="en-US" sz="2800" b="1" cap="none" spc="0" dirty="0" err="1">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panose="020B0604020202020204" pitchFamily="34" charset="0"/>
                <a:cs typeface="Arial" panose="020B0604020202020204" pitchFamily="34" charset="0"/>
              </a:rPr>
              <a:t>Centred</a:t>
            </a:r>
            <a:r>
              <a:rPr lang="en-US" sz="2800" b="1" cap="none" spc="0"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latin typeface="Arial" panose="020B0604020202020204" pitchFamily="34" charset="0"/>
                <a:cs typeface="Arial" panose="020B0604020202020204" pitchFamily="34" charset="0"/>
              </a:rPr>
              <a:t> Care Plan for a Fictional Patient</a:t>
            </a:r>
          </a:p>
        </p:txBody>
      </p:sp>
      <p:pic>
        <p:nvPicPr>
          <p:cNvPr id="13" name="Audio 12">
            <a:hlinkClick r:id="" action="ppaction://media"/>
            <a:extLst>
              <a:ext uri="{FF2B5EF4-FFF2-40B4-BE49-F238E27FC236}">
                <a16:creationId xmlns:a16="http://schemas.microsoft.com/office/drawing/2014/main" id="{C9CD6E9C-D6B2-5308-8AF1-CAC55814BFE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32460"/>
    </mc:Choice>
    <mc:Fallback>
      <p:transition spd="slow" advTm="324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6000" y="474345"/>
            <a:ext cx="4572000" cy="5877560"/>
          </a:xfrm>
          <a:prstGeom prst="rect">
            <a:avLst/>
          </a:prstGeom>
          <a:solidFill>
            <a:schemeClr val="accent4">
              <a:lumMod val="20000"/>
              <a:lumOff val="80000"/>
            </a:schemeClr>
          </a:solidFill>
        </p:spPr>
        <p:txBody>
          <a:bodyPr>
            <a:spAutoFit/>
          </a:bodyPr>
          <a:lstStyle/>
          <a:p>
            <a:r>
              <a:rPr lang="en-US" sz="2800" b="1" dirty="0">
                <a:solidFill>
                  <a:srgbClr val="0070C0"/>
                </a:solidFill>
                <a:latin typeface="Arial" panose="020B0604020202020204" pitchFamily="34" charset="0"/>
                <a:cs typeface="Arial" panose="020B0604020202020204" pitchFamily="34" charset="0"/>
              </a:rPr>
              <a:t>Table of Contents</a:t>
            </a:r>
          </a:p>
          <a:p>
            <a:endParaRPr lang="en-US" sz="2800" dirty="0">
              <a:solidFill>
                <a:srgbClr val="0070C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Title Slide: Type 2 Diabetes Mellitus and Cardiovascular Risk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Presentation Aims and Structure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Fictional Patient Profile: </a:t>
            </a:r>
            <a:r>
              <a:rPr lang="en-US" sz="1600" dirty="0" err="1">
                <a:latin typeface="Arial" panose="020B0604020202020204" pitchFamily="34" charset="0"/>
                <a:cs typeface="Arial" panose="020B0604020202020204" pitchFamily="34" charset="0"/>
              </a:rPr>
              <a:t>Mr</a:t>
            </a:r>
            <a:r>
              <a:rPr lang="en-US" sz="1600" dirty="0">
                <a:latin typeface="Arial" panose="020B0604020202020204" pitchFamily="34" charset="0"/>
                <a:cs typeface="Arial" panose="020B0604020202020204" pitchFamily="34" charset="0"/>
              </a:rPr>
              <a:t> Ahmed Khan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Relevant Anatomy: Endocrine System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Normal Physiology: Blood-Glucose Regulation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Relevant Cardiovascular Anatomy and Physiology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Pathophysiology of Type 2 Diabetes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Cardiovascular and Other Complications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Patient Risk-Factor Assessment </a:t>
            </a:r>
          </a:p>
          <a:p>
            <a:pPr marL="285750" indent="-285750">
              <a:buFont typeface="Arial" panose="020B0604020202020204" pitchFamily="34" charset="0"/>
              <a:buChar char="•"/>
            </a:pPr>
            <a:r>
              <a:rPr lang="en-US" sz="1600" dirty="0" err="1">
                <a:latin typeface="Arial" panose="020B0604020202020204" pitchFamily="34" charset="0"/>
                <a:cs typeface="Arial" panose="020B0604020202020204" pitchFamily="34" charset="0"/>
              </a:rPr>
              <a:t>Prioritised</a:t>
            </a:r>
            <a:r>
              <a:rPr lang="en-US" sz="1600" dirty="0">
                <a:latin typeface="Arial" panose="020B0604020202020204" pitchFamily="34" charset="0"/>
                <a:cs typeface="Arial" panose="020B0604020202020204" pitchFamily="34" charset="0"/>
              </a:rPr>
              <a:t> Care Needs and Goals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Evidence-Based Care Routine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Monitoring and Use of Routine Data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Communication, Multidisciplinary Care, Ethics and Conclusion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References: Guidance and Core Sources </a:t>
            </a:r>
          </a:p>
          <a:p>
            <a:pPr marL="285750" indent="-285750">
              <a:buFont typeface="Arial" panose="020B0604020202020204" pitchFamily="34" charset="0"/>
              <a:buChar char="•"/>
            </a:pPr>
            <a:r>
              <a:rPr lang="en-US" sz="1600" dirty="0">
                <a:latin typeface="Arial" panose="020B0604020202020204" pitchFamily="34" charset="0"/>
                <a:cs typeface="Arial" panose="020B0604020202020204" pitchFamily="34" charset="0"/>
              </a:rPr>
              <a:t>References: Academic and Professional Evidence</a:t>
            </a:r>
          </a:p>
        </p:txBody>
      </p:sp>
      <p:pic>
        <p:nvPicPr>
          <p:cNvPr id="17" name="Audio 16">
            <a:hlinkClick r:id="" action="ppaction://media"/>
            <a:extLst>
              <a:ext uri="{FF2B5EF4-FFF2-40B4-BE49-F238E27FC236}">
                <a16:creationId xmlns:a16="http://schemas.microsoft.com/office/drawing/2014/main" id="{EAA86321-095A-2FFF-421A-44211E92D4B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303"/>
    </mc:Choice>
    <mc:Fallback>
      <p:transition spd="slow" advTm="53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85800" y="685800"/>
            <a:ext cx="4572000" cy="5785485"/>
          </a:xfrm>
          <a:prstGeom prst="rect">
            <a:avLst/>
          </a:prstGeom>
          <a:solidFill>
            <a:schemeClr val="accent2">
              <a:lumMod val="20000"/>
              <a:lumOff val="80000"/>
            </a:schemeClr>
          </a:solidFill>
        </p:spPr>
        <p:txBody>
          <a:bodyPr>
            <a:spAutoFit/>
          </a:bodyPr>
          <a:lstStyle/>
          <a:p>
            <a:r>
              <a:rPr lang="en-US" sz="2400" b="1" dirty="0">
                <a:solidFill>
                  <a:srgbClr val="0070C0"/>
                </a:solidFill>
                <a:latin typeface="Arial" panose="020B0604020202020204" pitchFamily="34" charset="0"/>
                <a:cs typeface="Arial" panose="020B0604020202020204" pitchFamily="34" charset="0"/>
              </a:rPr>
              <a:t>Presentation Aims and Structure</a:t>
            </a:r>
          </a:p>
          <a:p>
            <a:pPr marL="285750" indent="-285750">
              <a:buFont typeface="Arial" panose="020B0604020202020204" pitchFamily="34" charset="0"/>
              <a:buChar char="•"/>
            </a:pPr>
            <a:endParaRPr lang="en-US" sz="1400" b="1"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b="1" dirty="0">
                <a:latin typeface="Arial" panose="020B0604020202020204" pitchFamily="34" charset="0"/>
                <a:cs typeface="Arial" panose="020B0604020202020204" pitchFamily="34" charset="0"/>
              </a:rPr>
              <a:t>Purpose</a:t>
            </a:r>
          </a:p>
          <a:p>
            <a:pPr marL="285750" indent="-285750">
              <a:buFont typeface="Arial" panose="020B0604020202020204" pitchFamily="34" charset="0"/>
              <a:buChar char="•"/>
            </a:pPr>
            <a:endParaRPr lang="en-US" alt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This presentation explains how type 2 diabetes affects the body and increases the risk of heart disease. We will use Mr Ahmed Khan's case to plan safe and person-centred care.</a:t>
            </a:r>
          </a:p>
          <a:p>
            <a:pPr marL="285750" indent="-285750">
              <a:buFont typeface="Arial" panose="020B0604020202020204" pitchFamily="34" charset="0"/>
              <a:buChar char="•"/>
            </a:pPr>
            <a:endParaRPr lang="en-US" alt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b="1" dirty="0">
                <a:latin typeface="Arial" panose="020B0604020202020204" pitchFamily="34" charset="0"/>
                <a:cs typeface="Arial" panose="020B0604020202020204" pitchFamily="34" charset="0"/>
              </a:rPr>
              <a:t>Learning Aims</a:t>
            </a:r>
          </a:p>
          <a:p>
            <a:pPr marL="285750" indent="-285750">
              <a:buFont typeface="Arial" panose="020B0604020202020204" pitchFamily="34" charset="0"/>
              <a:buChar char="•"/>
            </a:pPr>
            <a:endParaRPr lang="en-US" alt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b="1" dirty="0">
                <a:latin typeface="Arial" panose="020B0604020202020204" pitchFamily="34" charset="0"/>
                <a:cs typeface="Arial" panose="020B0604020202020204" pitchFamily="34" charset="0"/>
              </a:rPr>
              <a:t>We will:</a:t>
            </a:r>
          </a:p>
          <a:p>
            <a:pPr marL="285750" indent="-285750">
              <a:buFont typeface="Arial" panose="020B0604020202020204" pitchFamily="34" charset="0"/>
              <a:buChar char="•"/>
            </a:pPr>
            <a:endParaRPr lang="en-US" alt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Introduce Mr Khan and his main health risks</a:t>
            </a:r>
          </a:p>
          <a:p>
            <a:pPr marL="285750" indent="-285750">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Explain how blood glucose is normally controlled</a:t>
            </a:r>
          </a:p>
          <a:p>
            <a:pPr marL="285750" indent="-285750">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Show what happens in type 2 diabetes</a:t>
            </a:r>
          </a:p>
          <a:p>
            <a:pPr marL="285750" indent="-285750">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Identify risks that can and cannot be changed</a:t>
            </a:r>
          </a:p>
          <a:p>
            <a:pPr marL="285750" indent="-285750">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Suggest suitable care and monitoring</a:t>
            </a:r>
          </a:p>
          <a:p>
            <a:pPr marL="285750" indent="-285750">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Explain the role of the healthcare team</a:t>
            </a:r>
          </a:p>
          <a:p>
            <a:pPr marL="285750" indent="-285750">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Discuss communication, consent and confidentiality</a:t>
            </a:r>
          </a:p>
          <a:p>
            <a:pPr marL="285750" indent="-285750">
              <a:buFont typeface="Arial" panose="020B0604020202020204" pitchFamily="34" charset="0"/>
              <a:buChar char="•"/>
            </a:pPr>
            <a:endParaRPr lang="en-US" altLang="en-US" sz="14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dirty="0">
                <a:latin typeface="Arial" panose="020B0604020202020204" pitchFamily="34" charset="0"/>
                <a:cs typeface="Arial" panose="020B0604020202020204" pitchFamily="34" charset="0"/>
              </a:rPr>
              <a:t>Person-centred care looks at the whole patient, not only blood glucose results (Martyushev-Poklad, Yankevich and Petrova, 2022).</a:t>
            </a:r>
          </a:p>
        </p:txBody>
      </p:sp>
      <p:pic>
        <p:nvPicPr>
          <p:cNvPr id="1026" name="Picture 2" descr="Understand Everything to Know about Diabetes Mellitus - Santokh Hospital"/>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0687" y="692426"/>
            <a:ext cx="3669506" cy="244633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Cardiovascular disease: impacts and risks • Heart Research Institute"/>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347252" y="3276600"/>
            <a:ext cx="3606558" cy="2578894"/>
          </a:xfrm>
          <a:prstGeom prst="rect">
            <a:avLst/>
          </a:prstGeom>
          <a:noFill/>
          <a:extLst>
            <a:ext uri="{909E8E84-426E-40DD-AFC4-6F175D3DCCD1}">
              <a14:hiddenFill xmlns:a14="http://schemas.microsoft.com/office/drawing/2010/main">
                <a:solidFill>
                  <a:srgbClr val="FFFFFF"/>
                </a:solidFill>
              </a14:hiddenFill>
            </a:ext>
          </a:extLst>
        </p:spPr>
      </p:pic>
      <p:pic>
        <p:nvPicPr>
          <p:cNvPr id="13" name="Audio 12">
            <a:hlinkClick r:id="" action="ppaction://media"/>
            <a:extLst>
              <a:ext uri="{FF2B5EF4-FFF2-40B4-BE49-F238E27FC236}">
                <a16:creationId xmlns:a16="http://schemas.microsoft.com/office/drawing/2014/main" id="{A73BCBC1-8C08-B34D-36BE-329258D8A879}"/>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7473"/>
    </mc:Choice>
    <mc:Fallback>
      <p:transition spd="slow" advTm="674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762000"/>
            <a:ext cx="4572000" cy="4831080"/>
          </a:xfrm>
          <a:prstGeom prst="rect">
            <a:avLst/>
          </a:prstGeom>
          <a:solidFill>
            <a:schemeClr val="accent2">
              <a:lumMod val="20000"/>
              <a:lumOff val="80000"/>
            </a:schemeClr>
          </a:solidFill>
        </p:spPr>
        <p:txBody>
          <a:bodyPr>
            <a:spAutoFit/>
          </a:bodyPr>
          <a:lstStyle/>
          <a:p>
            <a:r>
              <a:rPr lang="en-US" sz="2400" b="1" dirty="0">
                <a:solidFill>
                  <a:schemeClr val="tx1"/>
                </a:solidFill>
                <a:latin typeface="Arial" panose="020B0604020202020204" pitchFamily="34" charset="0"/>
                <a:cs typeface="Arial" panose="020B0604020202020204" pitchFamily="34" charset="0"/>
              </a:rPr>
              <a:t>Fictional Patient Profile</a:t>
            </a:r>
          </a:p>
          <a:p>
            <a:endParaRPr lang="en-US" sz="2000" b="1"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Patient Background</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Mr Ahmed Khan is 56 years old</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British Pakistani</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Lives with his wife and adult daughter</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Works as a taxi driver</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Health Findings</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Height: 1.72 m</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Weight: 94 kg</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BMI: 31.8 kg/m²</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Blood pressure: 148/92 mmHg</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HbA1c: 68 mmol/mol</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High cholesterol</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Feels tired, thirsty and urinates often</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Risks and Support</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Family history of heart disease</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Low physical activity</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Often eats takeaways and drinks sugary drinks</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Smokes occasionally</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Has family support</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Needs clear and respectful health advice</a:t>
            </a:r>
          </a:p>
          <a:p>
            <a:pPr marL="285750" indent="-285750" algn="just">
              <a:buFont typeface="Arial" panose="020B0604020202020204" pitchFamily="34" charset="0"/>
              <a:buChar char="•"/>
            </a:pPr>
            <a:endParaRPr lang="en-US" altLang="en-US" sz="12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(Ruze et al., 2023)</a:t>
            </a:r>
          </a:p>
        </p:txBody>
      </p:sp>
      <p:pic>
        <p:nvPicPr>
          <p:cNvPr id="2052" name="Picture 4" descr="Recognizing Heart Failure: Symptoms, Causes, and Risks"/>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18043" y="1447800"/>
            <a:ext cx="3686175" cy="3476626"/>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1081D2E4-66BE-DC53-C8BF-241C2E38665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6833"/>
    </mc:Choice>
    <mc:Fallback>
      <p:transition spd="slow" advTm="8683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533400" y="457200"/>
            <a:ext cx="4572000" cy="5139055"/>
          </a:xfrm>
          <a:prstGeom prst="rect">
            <a:avLst/>
          </a:prstGeom>
          <a:solidFill>
            <a:schemeClr val="accent2">
              <a:lumMod val="20000"/>
              <a:lumOff val="80000"/>
            </a:schemeClr>
          </a:solidFill>
        </p:spPr>
        <p:txBody>
          <a:bodyPr>
            <a:spAutoFit/>
          </a:bodyPr>
          <a:lstStyle/>
          <a:p>
            <a:r>
              <a:rPr lang="en-US" sz="2400" b="1" dirty="0">
                <a:solidFill>
                  <a:srgbClr val="0070C0"/>
                </a:solidFill>
                <a:latin typeface="Arial" panose="020B0604020202020204" pitchFamily="34" charset="0"/>
                <a:cs typeface="Arial" panose="020B0604020202020204" pitchFamily="34" charset="0"/>
              </a:rPr>
              <a:t>Relevant Anatomy: Endocrine System</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Pancreas</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The pancreas is behind the stomach</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Beta cells make insulin</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Alpha cells make glucagon</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Main Target Areas</a:t>
            </a:r>
          </a:p>
          <a:p>
            <a:pPr marL="285750" indent="-285750">
              <a:buFont typeface="Arial" panose="020B0604020202020204" pitchFamily="34" charset="0"/>
              <a:buChar char="•"/>
            </a:pPr>
            <a:endParaRPr lang="en-US" altLang="en-US"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Insulin mainly works on:</a:t>
            </a:r>
          </a:p>
          <a:p>
            <a:pPr marL="285750" indent="-285750">
              <a:buFont typeface="Arial" panose="020B0604020202020204" pitchFamily="34" charset="0"/>
              <a:buChar char="•"/>
            </a:pPr>
            <a:endParaRPr lang="en-US" altLang="en-US"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Liver</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Muscles</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Fat tissue</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How They Work Together</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Muscles use glucose for energy</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Fat tissue stores energy</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The liver stores glucose after meals</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The liver releases glucose when needed</a:t>
            </a:r>
          </a:p>
          <a:p>
            <a:pPr marL="285750" indent="-285750">
              <a:buFont typeface="Arial" panose="020B0604020202020204" pitchFamily="34" charset="0"/>
              <a:buChar char="•"/>
            </a:pPr>
            <a:endParaRPr lang="en-US" altLang="en-US"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These organs work together to keep blood glucose balanced. In type 2 diabetes, this process does not work properly (Ruze et al., 2023).</a:t>
            </a:r>
          </a:p>
        </p:txBody>
      </p:sp>
      <p:pic>
        <p:nvPicPr>
          <p:cNvPr id="3074" name="Picture 2" descr="Pancreatic regulation of glucose homeostasis | Experimental &amp; Molecular  Medicin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84367" y="1828800"/>
            <a:ext cx="3731033" cy="2362200"/>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D4672BD0-A849-0110-72CC-223155641C4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0867"/>
    </mc:Choice>
    <mc:Fallback>
      <p:transition spd="slow" advTm="608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600" y="304800"/>
            <a:ext cx="4572000" cy="5507990"/>
          </a:xfrm>
          <a:prstGeom prst="rect">
            <a:avLst/>
          </a:prstGeom>
          <a:solidFill>
            <a:schemeClr val="accent2">
              <a:lumMod val="20000"/>
              <a:lumOff val="80000"/>
            </a:schemeClr>
          </a:solidFill>
        </p:spPr>
        <p:txBody>
          <a:bodyPr>
            <a:spAutoFit/>
          </a:bodyPr>
          <a:lstStyle/>
          <a:p>
            <a:pPr algn="just"/>
            <a:r>
              <a:rPr lang="en-US" sz="2400" b="1" dirty="0">
                <a:solidFill>
                  <a:schemeClr val="tx1"/>
                </a:solidFill>
                <a:latin typeface="Arial" panose="020B0604020202020204" pitchFamily="34" charset="0"/>
                <a:cs typeface="Arial" panose="020B0604020202020204" pitchFamily="34" charset="0"/>
              </a:rPr>
              <a:t>Normal Physiology: Blood-Glucose Regulation</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After Eating</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Carbohydrates are changed into glucose</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Blood glucose rises</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The pancreas releases insulin</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What Insulin Does</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Helps glucose enter muscle and fat cells</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Helps the liver store extra glucose</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Lowers blood glucose</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Between Meals</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Blood glucose starts to fall</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The pancreas releases glucagon</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Glucagon tells the liver to release stored glucose</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Main Result</a:t>
            </a:r>
          </a:p>
          <a:p>
            <a:pPr marL="285750" indent="-285750" algn="just">
              <a:buFont typeface="Arial" panose="020B0604020202020204" pitchFamily="34" charset="0"/>
              <a:buChar char="•"/>
            </a:pPr>
            <a:endParaRPr lang="en-US" altLang="en-US" sz="16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Insulin and glucagon work together to keep blood glucose balanced. In diabetes, this control does not work properly (Chakraborty et al., 2023).</a:t>
            </a:r>
          </a:p>
        </p:txBody>
      </p:sp>
      <p:pic>
        <p:nvPicPr>
          <p:cNvPr id="4098" name="Picture 2" descr="Blood glucose and lipid regulation. pancreas, liver and blood vessels.... |  Download Scientific Diagra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91405" y="1833245"/>
            <a:ext cx="4225925" cy="2375535"/>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E630D82A-6034-4174-6720-9AFF2043F3A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5703"/>
    </mc:Choice>
    <mc:Fallback>
      <p:transition spd="slow" advTm="65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 y="381000"/>
            <a:ext cx="4572000" cy="5231130"/>
          </a:xfrm>
          <a:prstGeom prst="rect">
            <a:avLst/>
          </a:prstGeom>
          <a:solidFill>
            <a:schemeClr val="accent2">
              <a:lumMod val="20000"/>
              <a:lumOff val="80000"/>
            </a:schemeClr>
          </a:solidFill>
        </p:spPr>
        <p:txBody>
          <a:bodyPr>
            <a:spAutoFit/>
          </a:bodyPr>
          <a:lstStyle/>
          <a:p>
            <a:r>
              <a:rPr lang="en-US" sz="2000" b="1" dirty="0">
                <a:solidFill>
                  <a:srgbClr val="0070C0"/>
                </a:solidFill>
                <a:latin typeface="Arial" panose="020B0604020202020204" pitchFamily="34" charset="0"/>
                <a:cs typeface="Arial" panose="020B0604020202020204" pitchFamily="34" charset="0"/>
              </a:rPr>
              <a:t>Relevant Cardiovascular Anatomy and Physiology</a:t>
            </a:r>
          </a:p>
          <a:p>
            <a:endParaRPr lang="en-US" sz="1400" dirty="0">
              <a:solidFill>
                <a:schemeClr val="tx1"/>
              </a:solidFill>
              <a:latin typeface="Arial" panose="020B0604020202020204" pitchFamily="34" charset="0"/>
              <a:cs typeface="Arial" panose="020B0604020202020204" pitchFamily="34" charset="0"/>
            </a:endParaRPr>
          </a:p>
          <a:p>
            <a:r>
              <a:rPr lang="en-US" altLang="en-US" sz="1400" dirty="0">
                <a:solidFill>
                  <a:schemeClr val="tx1"/>
                </a:solidFill>
                <a:latin typeface="Arial" panose="020B0604020202020204" pitchFamily="34" charset="0"/>
                <a:cs typeface="Arial" panose="020B0604020202020204" pitchFamily="34" charset="0"/>
              </a:rPr>
              <a:t>Heart and Blood Vessels</a:t>
            </a:r>
          </a:p>
          <a:p>
            <a:r>
              <a:rPr lang="en-US" altLang="en-US" sz="1400" dirty="0">
                <a:solidFill>
                  <a:schemeClr val="tx1"/>
                </a:solidFill>
                <a:latin typeface="Arial" panose="020B0604020202020204" pitchFamily="34" charset="0"/>
                <a:cs typeface="Arial" panose="020B0604020202020204" pitchFamily="34" charset="0"/>
              </a:rPr>
              <a:t>The heart pumps blood around the body</a:t>
            </a:r>
          </a:p>
          <a:p>
            <a:r>
              <a:rPr lang="en-US" altLang="en-US" sz="1400" dirty="0">
                <a:solidFill>
                  <a:schemeClr val="tx1"/>
                </a:solidFill>
                <a:latin typeface="Arial" panose="020B0604020202020204" pitchFamily="34" charset="0"/>
                <a:cs typeface="Arial" panose="020B0604020202020204" pitchFamily="34" charset="0"/>
              </a:rPr>
              <a:t>Arteries carry blood away from the heart</a:t>
            </a:r>
          </a:p>
          <a:p>
            <a:r>
              <a:rPr lang="en-US" altLang="en-US" sz="1400" dirty="0">
                <a:solidFill>
                  <a:schemeClr val="tx1"/>
                </a:solidFill>
                <a:latin typeface="Arial" panose="020B0604020202020204" pitchFamily="34" charset="0"/>
                <a:cs typeface="Arial" panose="020B0604020202020204" pitchFamily="34" charset="0"/>
              </a:rPr>
              <a:t>Veins bring blood back to the heart</a:t>
            </a:r>
          </a:p>
          <a:p>
            <a:r>
              <a:rPr lang="en-US" altLang="en-US" sz="1400" dirty="0">
                <a:solidFill>
                  <a:schemeClr val="tx1"/>
                </a:solidFill>
                <a:latin typeface="Arial" panose="020B0604020202020204" pitchFamily="34" charset="0"/>
                <a:cs typeface="Arial" panose="020B0604020202020204" pitchFamily="34" charset="0"/>
              </a:rPr>
              <a:t>Capillaries deliver oxygen and nutrients</a:t>
            </a:r>
          </a:p>
          <a:p>
            <a:r>
              <a:rPr lang="en-US" altLang="en-US" sz="1400" dirty="0">
                <a:solidFill>
                  <a:schemeClr val="tx1"/>
                </a:solidFill>
                <a:latin typeface="Arial" panose="020B0604020202020204" pitchFamily="34" charset="0"/>
                <a:cs typeface="Arial" panose="020B0604020202020204" pitchFamily="34" charset="0"/>
              </a:rPr>
              <a:t>Coronary Arteries</a:t>
            </a:r>
          </a:p>
          <a:p>
            <a:r>
              <a:rPr lang="en-US" altLang="en-US" sz="1400" dirty="0">
                <a:solidFill>
                  <a:schemeClr val="tx1"/>
                </a:solidFill>
                <a:latin typeface="Arial" panose="020B0604020202020204" pitchFamily="34" charset="0"/>
                <a:cs typeface="Arial" panose="020B0604020202020204" pitchFamily="34" charset="0"/>
              </a:rPr>
              <a:t>Supply blood and oxygen to the heart muscle</a:t>
            </a:r>
          </a:p>
          <a:p>
            <a:r>
              <a:rPr lang="en-US" altLang="en-US" sz="1400" dirty="0">
                <a:solidFill>
                  <a:schemeClr val="tx1"/>
                </a:solidFill>
                <a:latin typeface="Arial" panose="020B0604020202020204" pitchFamily="34" charset="0"/>
                <a:cs typeface="Arial" panose="020B0604020202020204" pitchFamily="34" charset="0"/>
              </a:rPr>
              <a:t>Diabetes and Blood Vessels</a:t>
            </a:r>
          </a:p>
          <a:p>
            <a:endParaRPr lang="en-US" altLang="en-US" sz="1400" dirty="0">
              <a:solidFill>
                <a:schemeClr val="tx1"/>
              </a:solidFill>
              <a:latin typeface="Arial" panose="020B0604020202020204" pitchFamily="34" charset="0"/>
              <a:cs typeface="Arial" panose="020B0604020202020204" pitchFamily="34" charset="0"/>
            </a:endParaRPr>
          </a:p>
          <a:p>
            <a:r>
              <a:rPr lang="en-US" altLang="en-US" sz="1400" dirty="0">
                <a:solidFill>
                  <a:schemeClr val="tx1"/>
                </a:solidFill>
                <a:latin typeface="Arial" panose="020B0604020202020204" pitchFamily="34" charset="0"/>
                <a:cs typeface="Arial" panose="020B0604020202020204" pitchFamily="34" charset="0"/>
              </a:rPr>
              <a:t>High blood sugar, high blood pressure and high cholesterol can damage blood vessels and cause plaque build-up.</a:t>
            </a:r>
          </a:p>
          <a:p>
            <a:endParaRPr lang="en-US" altLang="en-US" sz="1400" dirty="0">
              <a:solidFill>
                <a:schemeClr val="tx1"/>
              </a:solidFill>
              <a:latin typeface="Arial" panose="020B0604020202020204" pitchFamily="34" charset="0"/>
              <a:cs typeface="Arial" panose="020B0604020202020204" pitchFamily="34" charset="0"/>
            </a:endParaRPr>
          </a:p>
          <a:p>
            <a:r>
              <a:rPr lang="en-US" altLang="en-US" sz="1400" dirty="0">
                <a:solidFill>
                  <a:schemeClr val="tx1"/>
                </a:solidFill>
                <a:latin typeface="Arial" panose="020B0604020202020204" pitchFamily="34" charset="0"/>
                <a:cs typeface="Arial" panose="020B0604020202020204" pitchFamily="34" charset="0"/>
              </a:rPr>
              <a:t>This can increase the risk of:</a:t>
            </a:r>
          </a:p>
          <a:p>
            <a:endParaRPr lang="en-US" altLang="en-US" sz="1400" dirty="0">
              <a:solidFill>
                <a:schemeClr val="tx1"/>
              </a:solidFill>
              <a:latin typeface="Arial" panose="020B0604020202020204" pitchFamily="34" charset="0"/>
              <a:cs typeface="Arial" panose="020B0604020202020204" pitchFamily="34" charset="0"/>
            </a:endParaRPr>
          </a:p>
          <a:p>
            <a:r>
              <a:rPr lang="en-US" altLang="en-US" sz="1400" dirty="0">
                <a:solidFill>
                  <a:schemeClr val="tx1"/>
                </a:solidFill>
                <a:latin typeface="Arial" panose="020B0604020202020204" pitchFamily="34" charset="0"/>
                <a:cs typeface="Arial" panose="020B0604020202020204" pitchFamily="34" charset="0"/>
              </a:rPr>
              <a:t>Heart disease</a:t>
            </a:r>
          </a:p>
          <a:p>
            <a:r>
              <a:rPr lang="en-US" altLang="en-US" sz="1400" dirty="0">
                <a:solidFill>
                  <a:schemeClr val="tx1"/>
                </a:solidFill>
                <a:latin typeface="Arial" panose="020B0604020202020204" pitchFamily="34" charset="0"/>
                <a:cs typeface="Arial" panose="020B0604020202020204" pitchFamily="34" charset="0"/>
              </a:rPr>
              <a:t>Stroke</a:t>
            </a:r>
          </a:p>
          <a:p>
            <a:r>
              <a:rPr lang="en-US" altLang="en-US" sz="1400" dirty="0">
                <a:solidFill>
                  <a:schemeClr val="tx1"/>
                </a:solidFill>
                <a:latin typeface="Arial" panose="020B0604020202020204" pitchFamily="34" charset="0"/>
                <a:cs typeface="Arial" panose="020B0604020202020204" pitchFamily="34" charset="0"/>
              </a:rPr>
              <a:t>Poor circulation</a:t>
            </a:r>
          </a:p>
          <a:p>
            <a:endParaRPr lang="en-US" altLang="en-US" sz="1400" dirty="0">
              <a:solidFill>
                <a:schemeClr val="tx1"/>
              </a:solidFill>
              <a:latin typeface="Arial" panose="020B0604020202020204" pitchFamily="34" charset="0"/>
              <a:cs typeface="Arial" panose="020B0604020202020204" pitchFamily="34" charset="0"/>
            </a:endParaRPr>
          </a:p>
          <a:p>
            <a:r>
              <a:rPr lang="en-US" altLang="en-US" sz="1400" dirty="0">
                <a:solidFill>
                  <a:schemeClr val="tx1"/>
                </a:solidFill>
                <a:latin typeface="Arial" panose="020B0604020202020204" pitchFamily="34" charset="0"/>
                <a:cs typeface="Arial" panose="020B0604020202020204" pitchFamily="34" charset="0"/>
              </a:rPr>
              <a:t>(Einarson et al., 2018)</a:t>
            </a:r>
          </a:p>
        </p:txBody>
      </p:sp>
      <p:pic>
        <p:nvPicPr>
          <p:cNvPr id="5122" name="Picture 2" descr="Blood glucose and lipid regulation. pancreas, liver and blood vessels.... |  Download Scientific Diagra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994413" y="1600200"/>
            <a:ext cx="4073387" cy="3190876"/>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A3769A6B-6F35-E1F0-9063-41564314A91E}"/>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8225"/>
    </mc:Choice>
    <mc:Fallback>
      <p:transition spd="slow" advTm="682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609600" y="609600"/>
            <a:ext cx="4953000" cy="4861560"/>
          </a:xfrm>
          <a:prstGeom prst="rect">
            <a:avLst/>
          </a:prstGeom>
          <a:solidFill>
            <a:schemeClr val="accent2">
              <a:lumMod val="20000"/>
              <a:lumOff val="80000"/>
            </a:schemeClr>
          </a:solidFill>
        </p:spPr>
        <p:txBody>
          <a:bodyPr wrap="square">
            <a:spAutoFit/>
          </a:bodyPr>
          <a:lstStyle/>
          <a:p>
            <a:r>
              <a:rPr lang="en-US" sz="2400" b="1" dirty="0">
                <a:solidFill>
                  <a:srgbClr val="0070C0"/>
                </a:solidFill>
                <a:latin typeface="Arial" panose="020B0604020202020204" pitchFamily="34" charset="0"/>
                <a:cs typeface="Arial" panose="020B0604020202020204" pitchFamily="34" charset="0"/>
              </a:rPr>
              <a:t>Pathophysiology of Type 2 Diabetes</a:t>
            </a:r>
          </a:p>
          <a:p>
            <a:endParaRPr lang="en-US" sz="2400" b="1" dirty="0">
              <a:solidFill>
                <a:srgbClr val="0070C0"/>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Why Type 2 Diabetes Develops</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Extra body weight, low activity and family history can cause insulin resistance</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Body cells do not respond well to insulin</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Less glucose enters the cells</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What Happens Over Time</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The pancreas makes more insulin at first</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Beta cells can become weaker</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The liver keeps releasing glucose</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Blood sugar stays high</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Effects on Mr Khan</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Frequent urination</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Increased thirst</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Tiredness</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Higher risk of blood vessel damage</a:t>
            </a:r>
          </a:p>
          <a:p>
            <a:pPr marL="285750" indent="-285750">
              <a:buFont typeface="Arial" panose="020B0604020202020204" pitchFamily="34" charset="0"/>
              <a:buChar char="•"/>
            </a:pPr>
            <a:endParaRPr lang="en-US" altLang="en-US"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(Galindo et al., 2023)</a:t>
            </a:r>
          </a:p>
        </p:txBody>
      </p:sp>
      <p:pic>
        <p:nvPicPr>
          <p:cNvPr id="6146" name="Picture 2" descr="Pathogenesis of Type 2 Diabetes Mellitus | IntechOpen"/>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43599" y="2069306"/>
            <a:ext cx="3015051" cy="2871788"/>
          </a:xfrm>
          <a:prstGeom prst="rect">
            <a:avLst/>
          </a:prstGeom>
          <a:noFill/>
          <a:extLst>
            <a:ext uri="{909E8E84-426E-40DD-AFC4-6F175D3DCCD1}">
              <a14:hiddenFill xmlns:a14="http://schemas.microsoft.com/office/drawing/2010/main">
                <a:solidFill>
                  <a:srgbClr val="FFFFFF"/>
                </a:solidFill>
              </a14:hiddenFill>
            </a:ext>
          </a:extLst>
        </p:spPr>
      </p:pic>
      <p:pic>
        <p:nvPicPr>
          <p:cNvPr id="30" name="Audio 29">
            <a:hlinkClick r:id="" action="ppaction://media"/>
            <a:extLst>
              <a:ext uri="{FF2B5EF4-FFF2-40B4-BE49-F238E27FC236}">
                <a16:creationId xmlns:a16="http://schemas.microsoft.com/office/drawing/2014/main" id="{4330040D-9862-EFC5-5F37-4DC38DB91E5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5127"/>
    </mc:Choice>
    <mc:Fallback>
      <p:transition spd="slow" advTm="551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81000" y="685800"/>
            <a:ext cx="5029200" cy="5446395"/>
          </a:xfrm>
          <a:prstGeom prst="rect">
            <a:avLst/>
          </a:prstGeom>
          <a:solidFill>
            <a:schemeClr val="accent2">
              <a:lumMod val="20000"/>
              <a:lumOff val="80000"/>
            </a:schemeClr>
          </a:solidFill>
        </p:spPr>
        <p:txBody>
          <a:bodyPr wrap="square">
            <a:spAutoFit/>
          </a:bodyPr>
          <a:lstStyle/>
          <a:p>
            <a:r>
              <a:rPr lang="en-US" sz="2400" b="1" dirty="0">
                <a:solidFill>
                  <a:srgbClr val="0070C0"/>
                </a:solidFill>
                <a:latin typeface="Arial" panose="020B0604020202020204" pitchFamily="34" charset="0"/>
                <a:cs typeface="Arial" panose="020B0604020202020204" pitchFamily="34" charset="0"/>
              </a:rPr>
              <a:t>Cardiovascular and Other Complications</a:t>
            </a:r>
          </a:p>
          <a:p>
            <a:pPr algn="just"/>
            <a:endParaRPr lang="en-US" sz="2400" b="1" dirty="0">
              <a:solidFill>
                <a:srgbClr val="0070C0"/>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Large Blood Vessel Problems</a:t>
            </a:r>
          </a:p>
          <a:p>
            <a:pPr marL="285750" indent="-285750" algn="just">
              <a:buFont typeface="Arial" panose="020B0604020202020204" pitchFamily="34" charset="0"/>
              <a:buChar char="•"/>
            </a:pPr>
            <a:endParaRPr lang="en-US" altLang="en-US" sz="12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Type 2 diabetes can increase the risk of:</a:t>
            </a:r>
          </a:p>
          <a:p>
            <a:pPr marL="285750" indent="-285750" algn="just">
              <a:buFont typeface="Arial" panose="020B0604020202020204" pitchFamily="34" charset="0"/>
              <a:buChar char="•"/>
            </a:pPr>
            <a:endParaRPr lang="en-US" altLang="en-US" sz="12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Heart disease</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Heart attack</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Stroke</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Poor blood flow to the legs</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Small Blood Vessel Problems</a:t>
            </a:r>
          </a:p>
          <a:p>
            <a:pPr marL="285750" indent="-285750" algn="just">
              <a:buFont typeface="Arial" panose="020B0604020202020204" pitchFamily="34" charset="0"/>
              <a:buChar char="•"/>
            </a:pPr>
            <a:endParaRPr lang="en-US" altLang="en-US" sz="12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Diabetes can also cause:</a:t>
            </a:r>
          </a:p>
          <a:p>
            <a:pPr marL="285750" indent="-285750" algn="just">
              <a:buFont typeface="Arial" panose="020B0604020202020204" pitchFamily="34" charset="0"/>
              <a:buChar char="•"/>
            </a:pPr>
            <a:endParaRPr lang="en-US" altLang="en-US" sz="12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Eye damage</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Kidney problems</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Nerve damage</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Foot ulcers</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Mr Khan's Risk</a:t>
            </a:r>
          </a:p>
          <a:p>
            <a:pPr marL="285750" indent="-285750" algn="just">
              <a:buFont typeface="Arial" panose="020B0604020202020204" pitchFamily="34" charset="0"/>
              <a:buChar char="•"/>
            </a:pPr>
            <a:endParaRPr lang="en-US" altLang="en-US" sz="12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His high HbA1c, blood pressure, cholesterol, weight, low activity and smoking increase his risk.</a:t>
            </a:r>
          </a:p>
          <a:p>
            <a:pPr marL="285750" indent="-285750" algn="just">
              <a:buFont typeface="Arial" panose="020B0604020202020204" pitchFamily="34" charset="0"/>
              <a:buChar char="•"/>
            </a:pPr>
            <a:endParaRPr lang="en-US" altLang="en-US" sz="12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Regular checks and early support can help prevent complications (Einarson et al., 2018).</a:t>
            </a:r>
          </a:p>
        </p:txBody>
      </p:sp>
      <p:pic>
        <p:nvPicPr>
          <p:cNvPr id="7170" name="Picture 2" descr="What is cardiovascular disease- Eathealth Nutrition Blo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736881" y="1980128"/>
            <a:ext cx="3403806" cy="2363272"/>
          </a:xfrm>
          <a:prstGeom prst="rect">
            <a:avLst/>
          </a:prstGeom>
          <a:noFill/>
          <a:extLst>
            <a:ext uri="{909E8E84-426E-40DD-AFC4-6F175D3DCCD1}">
              <a14:hiddenFill xmlns:a14="http://schemas.microsoft.com/office/drawing/2010/main">
                <a:solidFill>
                  <a:srgbClr val="FFFFFF"/>
                </a:solidFill>
              </a14:hiddenFill>
            </a:ext>
          </a:extLst>
        </p:spPr>
      </p:pic>
      <p:pic>
        <p:nvPicPr>
          <p:cNvPr id="33" name="Audio 32">
            <a:hlinkClick r:id="" action="ppaction://media"/>
            <a:extLst>
              <a:ext uri="{FF2B5EF4-FFF2-40B4-BE49-F238E27FC236}">
                <a16:creationId xmlns:a16="http://schemas.microsoft.com/office/drawing/2014/main" id="{75AA2E48-E427-AD62-8930-1A191D56CFAF}"/>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7686"/>
    </mc:Choice>
    <mc:Fallback>
      <p:transition spd="slow" advTm="576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 y="228600"/>
            <a:ext cx="4794885" cy="6647180"/>
          </a:xfrm>
          <a:prstGeom prst="rect">
            <a:avLst/>
          </a:prstGeom>
          <a:solidFill>
            <a:schemeClr val="accent2">
              <a:lumMod val="20000"/>
              <a:lumOff val="80000"/>
            </a:schemeClr>
          </a:solidFill>
        </p:spPr>
        <p:txBody>
          <a:bodyPr wrap="square">
            <a:spAutoFit/>
          </a:bodyPr>
          <a:lstStyle/>
          <a:p>
            <a:r>
              <a:rPr lang="en-US" sz="2400" b="1" dirty="0">
                <a:solidFill>
                  <a:srgbClr val="0070C0"/>
                </a:solidFill>
                <a:latin typeface="Arial" panose="020B0604020202020204" pitchFamily="34" charset="0"/>
                <a:cs typeface="Arial" panose="020B0604020202020204" pitchFamily="34" charset="0"/>
              </a:rPr>
              <a:t>Patient Risk-Factor Assessment</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Risks We Can Change</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Weight</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Low physical activity</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Takeaways and sugary drinks</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Smoking</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High blood pressure</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High cholesterol</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High blood glucose</a:t>
            </a:r>
          </a:p>
          <a:p>
            <a:pPr marL="285750" indent="-285750">
              <a:buFont typeface="Arial" panose="020B0604020202020204" pitchFamily="34" charset="0"/>
              <a:buChar char="•"/>
            </a:pPr>
            <a:endParaRPr lang="en-US" altLang="en-US"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These risks can be improved with support.</a:t>
            </a:r>
          </a:p>
          <a:p>
            <a:pPr marL="285750" indent="-285750">
              <a:buFont typeface="Arial" panose="020B0604020202020204" pitchFamily="34" charset="0"/>
              <a:buChar char="•"/>
            </a:pPr>
            <a:endParaRPr lang="en-US" altLang="en-US"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Risks We Cannot Change</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Age</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Male sex</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Family history</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Ethnic background</a:t>
            </a:r>
          </a:p>
          <a:p>
            <a:pPr marL="285750" indent="-285750">
              <a:buFont typeface="Arial" panose="020B0604020202020204" pitchFamily="34" charset="0"/>
              <a:buChar char="•"/>
            </a:pPr>
            <a:endParaRPr lang="en-US" altLang="en-US"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These risks cannot be changed but should be considered in care.</a:t>
            </a:r>
          </a:p>
          <a:p>
            <a:pPr marL="285750" indent="-285750">
              <a:buFont typeface="Arial" panose="020B0604020202020204" pitchFamily="34" charset="0"/>
              <a:buChar char="•"/>
            </a:pPr>
            <a:endParaRPr lang="en-US" altLang="en-US"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Protective Factors</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Supportive family</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Uses healthcare services</a:t>
            </a: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Motivated to improve his health</a:t>
            </a:r>
          </a:p>
          <a:p>
            <a:pPr marL="285750" indent="-285750">
              <a:buFont typeface="Arial" panose="020B0604020202020204" pitchFamily="34" charset="0"/>
              <a:buChar char="•"/>
            </a:pPr>
            <a:endParaRPr lang="en-US" altLang="en-US" sz="1400" dirty="0">
              <a:solidFill>
                <a:schemeClr val="tx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Family support may help Mr Khan make healthy changes if he agrees (Sattar et al., 2023).</a:t>
            </a:r>
          </a:p>
        </p:txBody>
      </p:sp>
      <p:pic>
        <p:nvPicPr>
          <p:cNvPr id="8194" name="Picture 2" descr="Several factors can raise the risk of type 2 diabetes, but many are within  your control. Take a moment to learn about the most common risks and simple  habits that can help"/>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334000" y="762000"/>
            <a:ext cx="3580487" cy="4495800"/>
          </a:xfrm>
          <a:prstGeom prst="rect">
            <a:avLst/>
          </a:prstGeom>
          <a:noFill/>
          <a:extLst>
            <a:ext uri="{909E8E84-426E-40DD-AFC4-6F175D3DCCD1}">
              <a14:hiddenFill xmlns:a14="http://schemas.microsoft.com/office/drawing/2010/main">
                <a:solidFill>
                  <a:srgbClr val="FFFFFF"/>
                </a:solidFill>
              </a14:hiddenFill>
            </a:ext>
          </a:extLst>
        </p:spPr>
      </p:pic>
      <p:pic>
        <p:nvPicPr>
          <p:cNvPr id="25" name="Audio 24">
            <a:hlinkClick r:id="" action="ppaction://media"/>
            <a:extLst>
              <a:ext uri="{FF2B5EF4-FFF2-40B4-BE49-F238E27FC236}">
                <a16:creationId xmlns:a16="http://schemas.microsoft.com/office/drawing/2014/main" id="{6B0E60C0-7FBF-6489-F790-37E606C22827}"/>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80575"/>
    </mc:Choice>
    <mc:Fallback>
      <p:transition spd="slow" advTm="80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09800" y="533400"/>
            <a:ext cx="4572000" cy="5077460"/>
          </a:xfrm>
          <a:prstGeom prst="rect">
            <a:avLst/>
          </a:prstGeom>
          <a:solidFill>
            <a:schemeClr val="accent2">
              <a:lumMod val="20000"/>
              <a:lumOff val="80000"/>
            </a:schemeClr>
          </a:solidFill>
        </p:spPr>
        <p:txBody>
          <a:bodyPr>
            <a:spAutoFit/>
          </a:bodyPr>
          <a:lstStyle/>
          <a:p>
            <a:pPr algn="just"/>
            <a:r>
              <a:rPr lang="en-US" sz="2400" b="1" dirty="0" err="1">
                <a:solidFill>
                  <a:srgbClr val="0070C0"/>
                </a:solidFill>
                <a:latin typeface="Arial" panose="020B0604020202020204" pitchFamily="34" charset="0"/>
                <a:cs typeface="Arial" panose="020B0604020202020204" pitchFamily="34" charset="0"/>
              </a:rPr>
              <a:t>Prioritised</a:t>
            </a:r>
            <a:r>
              <a:rPr lang="en-US" sz="2400" b="1" dirty="0">
                <a:solidFill>
                  <a:srgbClr val="0070C0"/>
                </a:solidFill>
                <a:latin typeface="Arial" panose="020B0604020202020204" pitchFamily="34" charset="0"/>
                <a:cs typeface="Arial" panose="020B0604020202020204" pitchFamily="34" charset="0"/>
              </a:rPr>
              <a:t> Care Needs and Goals</a:t>
            </a:r>
          </a:p>
          <a:p>
            <a:pPr algn="just"/>
            <a:r>
              <a:rPr lang="en-US" altLang="en-US" sz="2400" b="1" dirty="0">
                <a:solidFill>
                  <a:srgbClr val="0070C0"/>
                </a:solidFill>
                <a:latin typeface="Arial" panose="020B0604020202020204" pitchFamily="34" charset="0"/>
                <a:cs typeface="Arial" panose="020B0604020202020204" pitchFamily="34" charset="0"/>
              </a:rPr>
              <a:t>Blood Sugar</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Agree a suitable HbA1c goal</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Review progress regularly</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Heart Health</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Improve blood pressure</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Improve cholesterol</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Support stopping smoking</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Increase physical activity</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Weight and Diet</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Support gradual weight loss</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Choose healthier foods</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Respect cultural food choices</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Knowledge and Wellbeing</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Explain diabetes and medicines clearly</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Teach foot care</a:t>
            </a: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Discuss anxiety and concerns</a:t>
            </a:r>
          </a:p>
          <a:p>
            <a:pPr marL="285750" indent="-285750" algn="just">
              <a:buFont typeface="Arial" panose="020B0604020202020204" pitchFamily="34" charset="0"/>
              <a:buChar char="•"/>
            </a:pPr>
            <a:endParaRPr lang="en-US" altLang="en-US" sz="14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400" dirty="0">
                <a:solidFill>
                  <a:schemeClr val="tx1"/>
                </a:solidFill>
                <a:latin typeface="Arial" panose="020B0604020202020204" pitchFamily="34" charset="0"/>
                <a:cs typeface="Arial" panose="020B0604020202020204" pitchFamily="34" charset="0"/>
              </a:rPr>
              <a:t>Goals should be realistic, measurable and agreed with Mr Khan (Davies et al., 2022).</a:t>
            </a:r>
          </a:p>
        </p:txBody>
      </p:sp>
      <p:pic>
        <p:nvPicPr>
          <p:cNvPr id="7" name="Audio 6">
            <a:hlinkClick r:id="" action="ppaction://media"/>
            <a:extLst>
              <a:ext uri="{FF2B5EF4-FFF2-40B4-BE49-F238E27FC236}">
                <a16:creationId xmlns:a16="http://schemas.microsoft.com/office/drawing/2014/main" id="{D2E6369F-B3A7-664A-0153-98EBF7A6CCA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4666"/>
    </mc:Choice>
    <mc:Fallback>
      <p:transition spd="slow" advTm="5466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57200" y="228600"/>
            <a:ext cx="4572000" cy="6247130"/>
          </a:xfrm>
          <a:prstGeom prst="rect">
            <a:avLst/>
          </a:prstGeom>
          <a:solidFill>
            <a:schemeClr val="accent2">
              <a:lumMod val="20000"/>
              <a:lumOff val="80000"/>
            </a:schemeClr>
          </a:solidFill>
        </p:spPr>
        <p:txBody>
          <a:bodyPr>
            <a:spAutoFit/>
          </a:bodyPr>
          <a:lstStyle/>
          <a:p>
            <a:pPr algn="just"/>
            <a:r>
              <a:rPr lang="en-US" sz="2400" b="1" dirty="0">
                <a:solidFill>
                  <a:srgbClr val="0070C0"/>
                </a:solidFill>
                <a:latin typeface="Arial" panose="020B0604020202020204" pitchFamily="34" charset="0"/>
                <a:cs typeface="Arial" panose="020B0604020202020204" pitchFamily="34" charset="0"/>
              </a:rPr>
              <a:t>Evidence-Based Care Routine</a:t>
            </a:r>
          </a:p>
          <a:p>
            <a:pPr algn="just"/>
            <a:endParaRPr lang="en-US" sz="2400" b="1" dirty="0">
              <a:solidFill>
                <a:srgbClr val="0070C0"/>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Diabetes Care</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Check HbA1c</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Review medicines</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Ask about side effects</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Check kidney health</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Consider Mr Khan’s choices</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Lifestyle Support</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Healthy food advice</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Gradual weight loss</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More physical activity</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Support to stop smoking</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Preventing Problems</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Foot checks</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Eye screening</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Kidney checks</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Support for anxiety</a:t>
            </a: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Team Care</a:t>
            </a:r>
          </a:p>
          <a:p>
            <a:pPr marL="285750" indent="-285750" algn="just">
              <a:buFont typeface="Arial" panose="020B0604020202020204" pitchFamily="34" charset="0"/>
              <a:buChar char="•"/>
            </a:pPr>
            <a:endParaRPr lang="en-US" altLang="en-US" sz="16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600" dirty="0">
                <a:solidFill>
                  <a:schemeClr val="tx1"/>
                </a:solidFill>
                <a:latin typeface="Arial" panose="020B0604020202020204" pitchFamily="34" charset="0"/>
                <a:cs typeface="Arial" panose="020B0604020202020204" pitchFamily="34" charset="0"/>
              </a:rPr>
              <a:t>Healthcare professionals should share information and work together to give Mr Khan safe, joined-up care (Galindo et al., 2023).</a:t>
            </a:r>
          </a:p>
        </p:txBody>
      </p:sp>
      <p:pic>
        <p:nvPicPr>
          <p:cNvPr id="10242" name="Picture 2" descr="Diabetes - Sintomas, 2 Types, Paano Iwasan References: Sapra A, Bhandari P. Diabetes Mellitus. [Updated 2021 Sep 18]. In: StatPearls [Internet]. Treasure Island (FL): StatPearls Publishing; 2022 Jan-. Available from: https://www.ncbi.nlm.nih.gov/books ..."/>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181599" y="838200"/>
            <a:ext cx="3571875" cy="5076826"/>
          </a:xfrm>
          <a:prstGeom prst="rect">
            <a:avLst/>
          </a:prstGeom>
          <a:noFill/>
          <a:extLst>
            <a:ext uri="{909E8E84-426E-40DD-AFC4-6F175D3DCCD1}">
              <a14:hiddenFill xmlns:a14="http://schemas.microsoft.com/office/drawing/2010/main">
                <a:solidFill>
                  <a:srgbClr val="FFFFFF"/>
                </a:solidFill>
              </a14:hiddenFill>
            </a:ext>
          </a:extLst>
        </p:spPr>
      </p:pic>
      <p:pic>
        <p:nvPicPr>
          <p:cNvPr id="8" name="Audio 7">
            <a:hlinkClick r:id="" action="ppaction://media"/>
            <a:extLst>
              <a:ext uri="{FF2B5EF4-FFF2-40B4-BE49-F238E27FC236}">
                <a16:creationId xmlns:a16="http://schemas.microsoft.com/office/drawing/2014/main" id="{21B2DFCE-18D7-AC29-F3C4-9EFAF6B071F4}"/>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183"/>
    </mc:Choice>
    <mc:Fallback>
      <p:transition spd="slow" advTm="631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52400" y="304800"/>
            <a:ext cx="4572000" cy="5262245"/>
          </a:xfrm>
          <a:prstGeom prst="rect">
            <a:avLst/>
          </a:prstGeom>
          <a:solidFill>
            <a:schemeClr val="accent2">
              <a:lumMod val="20000"/>
              <a:lumOff val="80000"/>
            </a:schemeClr>
          </a:solidFill>
        </p:spPr>
        <p:txBody>
          <a:bodyPr>
            <a:spAutoFit/>
          </a:bodyPr>
          <a:lstStyle/>
          <a:p>
            <a:pPr algn="just"/>
            <a:r>
              <a:rPr lang="en-US" sz="2400" b="1" dirty="0">
                <a:solidFill>
                  <a:srgbClr val="0070C0"/>
                </a:solidFill>
                <a:latin typeface="Arial" panose="020B0604020202020204" pitchFamily="34" charset="0"/>
                <a:cs typeface="Arial" panose="020B0604020202020204" pitchFamily="34" charset="0"/>
              </a:rPr>
              <a:t>Communication, Multidisciplinary Care, Ethics and Conclusion</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Communication</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Use simple and respectful language</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Check Mr Khan understands</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Use an interpreter if needed</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Involve family only with his permission</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Healthcare Team</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GP – overall care</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Nurse – education and checks</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Pharmacist – medicine support</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Dietitian – food advice</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Podiatrist – foot care</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Eye team – eye screening</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Ethical Care</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Gain consent</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Protect privacy</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Keep information confidential</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Respect Mr Khan’s choices</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Conclusion</a:t>
            </a:r>
          </a:p>
          <a:p>
            <a:pPr marL="285750" indent="-285750" algn="just">
              <a:buFont typeface="Arial" panose="020B0604020202020204" pitchFamily="34" charset="0"/>
              <a:buChar char="•"/>
            </a:pPr>
            <a:endParaRPr lang="en-US" altLang="en-US" sz="12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Person-centred care, regular checks and team support can help reduce Mr Khan’s diabetes and heart risks (Martyushev-Poklad, Yankevich and Petrova, 2022).</a:t>
            </a:r>
          </a:p>
        </p:txBody>
      </p:sp>
      <p:pic>
        <p:nvPicPr>
          <p:cNvPr id="11266" name="Picture 2" descr="Communication Skills for the Healthcare Professional: .: 9781284224870: Medicine &amp; Health Science Books @ Amazon.com"/>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86400" y="609600"/>
            <a:ext cx="3448050" cy="5257801"/>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DED443C3-E1F8-07E9-456D-597A95A3BDD1}"/>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73060"/>
    </mc:Choice>
    <mc:Fallback>
      <p:transition spd="slow" advTm="730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2"/>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03782" y="278303"/>
            <a:ext cx="4572000" cy="5754370"/>
          </a:xfrm>
          <a:prstGeom prst="rect">
            <a:avLst/>
          </a:prstGeom>
          <a:solidFill>
            <a:schemeClr val="accent2">
              <a:lumMod val="20000"/>
              <a:lumOff val="80000"/>
            </a:schemeClr>
          </a:solidFill>
        </p:spPr>
        <p:txBody>
          <a:bodyPr>
            <a:spAutoFit/>
          </a:bodyPr>
          <a:lstStyle/>
          <a:p>
            <a:pPr algn="just"/>
            <a:r>
              <a:rPr lang="en-US" sz="2800" b="1" dirty="0">
                <a:solidFill>
                  <a:srgbClr val="0070C0"/>
                </a:solidFill>
                <a:latin typeface="Arial" panose="020B0604020202020204" pitchFamily="34" charset="0"/>
                <a:cs typeface="Arial" panose="020B0604020202020204" pitchFamily="34" charset="0"/>
              </a:rPr>
              <a:t>Monitoring and Use of Routine Data</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Diabetes and Heart Checks</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HbA1c</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Blood pressure</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Cholesterol</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Weight and BMI</a:t>
            </a:r>
          </a:p>
          <a:p>
            <a:pPr marL="285750" indent="-285750" algn="just">
              <a:buFont typeface="Arial" panose="020B0604020202020204" pitchFamily="34" charset="0"/>
              <a:buChar char="•"/>
            </a:pPr>
            <a:endParaRPr lang="en-US" altLang="en-US" sz="12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These checks show how well diabetes and heart risks are being managed.</a:t>
            </a:r>
          </a:p>
          <a:p>
            <a:pPr marL="285750" indent="-285750" algn="just">
              <a:buFont typeface="Arial" panose="020B0604020202020204" pitchFamily="34" charset="0"/>
              <a:buChar char="•"/>
            </a:pPr>
            <a:endParaRPr lang="en-US" altLang="en-US" sz="12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Complication Checks</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Kidney function</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Urine protein</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Foot checks</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Eye screening</a:t>
            </a:r>
          </a:p>
          <a:p>
            <a:pPr marL="285750" indent="-285750" algn="just">
              <a:buFont typeface="Arial" panose="020B0604020202020204" pitchFamily="34" charset="0"/>
              <a:buChar char="•"/>
            </a:pPr>
            <a:endParaRPr lang="en-US" altLang="en-US" sz="12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These help find problems early.</a:t>
            </a:r>
          </a:p>
          <a:p>
            <a:pPr marL="285750" indent="-285750" algn="just">
              <a:buFont typeface="Arial" panose="020B0604020202020204" pitchFamily="34" charset="0"/>
              <a:buChar char="•"/>
            </a:pPr>
            <a:endParaRPr lang="en-US" altLang="en-US" sz="12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Person-Centred Review</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Smoking</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Medicines</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Side effects</a:t>
            </a: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Emotional wellbeing</a:t>
            </a:r>
          </a:p>
          <a:p>
            <a:pPr marL="285750" indent="-285750" algn="just">
              <a:buFont typeface="Arial" panose="020B0604020202020204" pitchFamily="34" charset="0"/>
              <a:buChar char="•"/>
            </a:pPr>
            <a:endParaRPr lang="en-US" altLang="en-US" sz="1200" dirty="0">
              <a:solidFill>
                <a:schemeClr val="tx1"/>
              </a:solidFill>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US" altLang="en-US" sz="1200" dirty="0">
                <a:solidFill>
                  <a:schemeClr val="tx1"/>
                </a:solidFill>
                <a:latin typeface="Arial" panose="020B0604020202020204" pitchFamily="34" charset="0"/>
                <a:cs typeface="Arial" panose="020B0604020202020204" pitchFamily="34" charset="0"/>
              </a:rPr>
              <a:t>Results should be recorded, explained clearly to Mr Khan and reviewed over time before changing his care (NICE, 2022a).</a:t>
            </a:r>
          </a:p>
        </p:txBody>
      </p:sp>
      <p:pic>
        <p:nvPicPr>
          <p:cNvPr id="28" name="Audio 27">
            <a:hlinkClick r:id="" action="ppaction://media"/>
            <a:extLst>
              <a:ext uri="{FF2B5EF4-FFF2-40B4-BE49-F238E27FC236}">
                <a16:creationId xmlns:a16="http://schemas.microsoft.com/office/drawing/2014/main" id="{97E401EA-F5E5-93CE-5687-A910625C378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63972"/>
    </mc:Choice>
    <mc:Fallback>
      <p:transition spd="slow" advTm="639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8"/>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371600" y="228600"/>
            <a:ext cx="5731565" cy="6370975"/>
          </a:xfrm>
          <a:prstGeom prst="rect">
            <a:avLst/>
          </a:prstGeom>
          <a:solidFill>
            <a:schemeClr val="accent2">
              <a:lumMod val="20000"/>
              <a:lumOff val="80000"/>
            </a:schemeClr>
          </a:solidFill>
        </p:spPr>
        <p:txBody>
          <a:bodyPr wrap="square">
            <a:spAutoFit/>
          </a:bodyPr>
          <a:lstStyle/>
          <a:p>
            <a:r>
              <a:rPr lang="en-US" sz="2400" b="1" dirty="0">
                <a:solidFill>
                  <a:srgbClr val="0070C0"/>
                </a:solidFill>
                <a:latin typeface="Arial" panose="020B0604020202020204" pitchFamily="34" charset="0"/>
                <a:cs typeface="Arial" panose="020B0604020202020204" pitchFamily="34" charset="0"/>
              </a:rPr>
              <a:t>Reference List</a:t>
            </a:r>
          </a:p>
          <a:p>
            <a:endParaRPr lang="en-US" sz="2400" b="1" dirty="0">
              <a:solidFill>
                <a:srgbClr val="0070C0"/>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US" sz="1000" dirty="0" err="1">
                <a:latin typeface="Arial" panose="020B0604020202020204" pitchFamily="34" charset="0"/>
                <a:cs typeface="Arial" panose="020B0604020202020204" pitchFamily="34" charset="0"/>
              </a:rPr>
              <a:t>Chakraborty</a:t>
            </a:r>
            <a:r>
              <a:rPr lang="en-US" sz="1000" dirty="0">
                <a:latin typeface="Arial" panose="020B0604020202020204" pitchFamily="34" charset="0"/>
                <a:cs typeface="Arial" panose="020B0604020202020204" pitchFamily="34" charset="0"/>
              </a:rPr>
              <a:t>, C., Sharma, A.R., Sharma, G. and Lee, S.S. (2023) ‘Diabetes and cardiovascular diseases: an update’, </a:t>
            </a:r>
            <a:r>
              <a:rPr lang="en-US" sz="1000" i="1" dirty="0">
                <a:latin typeface="Arial" panose="020B0604020202020204" pitchFamily="34" charset="0"/>
                <a:cs typeface="Arial" panose="020B0604020202020204" pitchFamily="34" charset="0"/>
              </a:rPr>
              <a:t>Current Problems in Cardiology</a:t>
            </a:r>
            <a:r>
              <a:rPr lang="en-US" sz="1000" dirty="0">
                <a:latin typeface="Arial" panose="020B0604020202020204" pitchFamily="34" charset="0"/>
                <a:cs typeface="Arial" panose="020B0604020202020204" pitchFamily="34" charset="0"/>
              </a:rPr>
              <a:t>, 48(5), article 101204. </a:t>
            </a:r>
          </a:p>
          <a:p>
            <a:pPr marL="171450" indent="-171450">
              <a:buFont typeface="Arial" panose="020B0604020202020204" pitchFamily="34" charset="0"/>
              <a:buChar char="•"/>
            </a:pPr>
            <a:r>
              <a:rPr lang="en-US" sz="1000" dirty="0" err="1">
                <a:latin typeface="Arial" panose="020B0604020202020204" pitchFamily="34" charset="0"/>
                <a:cs typeface="Arial" panose="020B0604020202020204" pitchFamily="34" charset="0"/>
              </a:rPr>
              <a:t>Chatterjee</a:t>
            </a:r>
            <a:r>
              <a:rPr lang="en-US" sz="1000" dirty="0">
                <a:latin typeface="Arial" panose="020B0604020202020204" pitchFamily="34" charset="0"/>
                <a:cs typeface="Arial" panose="020B0604020202020204" pitchFamily="34" charset="0"/>
              </a:rPr>
              <a:t>, S., Davies, M.J., Heller, S., Speight, J., </a:t>
            </a:r>
            <a:r>
              <a:rPr lang="en-US" sz="1000" dirty="0" err="1">
                <a:latin typeface="Arial" panose="020B0604020202020204" pitchFamily="34" charset="0"/>
                <a:cs typeface="Arial" panose="020B0604020202020204" pitchFamily="34" charset="0"/>
              </a:rPr>
              <a:t>Snoek</a:t>
            </a:r>
            <a:r>
              <a:rPr lang="en-US" sz="1000" dirty="0">
                <a:latin typeface="Arial" panose="020B0604020202020204" pitchFamily="34" charset="0"/>
                <a:cs typeface="Arial" panose="020B0604020202020204" pitchFamily="34" charset="0"/>
              </a:rPr>
              <a:t>, F.J. and </a:t>
            </a:r>
            <a:r>
              <a:rPr lang="en-US" sz="1000" dirty="0" err="1">
                <a:latin typeface="Arial" panose="020B0604020202020204" pitchFamily="34" charset="0"/>
                <a:cs typeface="Arial" panose="020B0604020202020204" pitchFamily="34" charset="0"/>
              </a:rPr>
              <a:t>Khunti</a:t>
            </a:r>
            <a:r>
              <a:rPr lang="en-US" sz="1000" dirty="0">
                <a:latin typeface="Arial" panose="020B0604020202020204" pitchFamily="34" charset="0"/>
                <a:cs typeface="Arial" panose="020B0604020202020204" pitchFamily="34" charset="0"/>
              </a:rPr>
              <a:t>, K. (2018) ‘Diabetes structured self-management education </a:t>
            </a:r>
            <a:r>
              <a:rPr lang="en-US" sz="1000" dirty="0" err="1">
                <a:latin typeface="Arial" panose="020B0604020202020204" pitchFamily="34" charset="0"/>
                <a:cs typeface="Arial" panose="020B0604020202020204" pitchFamily="34" charset="0"/>
              </a:rPr>
              <a:t>programmes</a:t>
            </a:r>
            <a:r>
              <a:rPr lang="en-US" sz="1000" dirty="0">
                <a:latin typeface="Arial" panose="020B0604020202020204" pitchFamily="34" charset="0"/>
                <a:cs typeface="Arial" panose="020B0604020202020204" pitchFamily="34" charset="0"/>
              </a:rPr>
              <a:t>: a narrative review and current innovations’, </a:t>
            </a:r>
            <a:r>
              <a:rPr lang="en-US" sz="1000" i="1" dirty="0">
                <a:latin typeface="Arial" panose="020B0604020202020204" pitchFamily="34" charset="0"/>
                <a:cs typeface="Arial" panose="020B0604020202020204" pitchFamily="34" charset="0"/>
              </a:rPr>
              <a:t>The Lancet Diabetes &amp; Endocrinology</a:t>
            </a:r>
            <a:r>
              <a:rPr lang="en-US" sz="1000" dirty="0">
                <a:latin typeface="Arial" panose="020B0604020202020204" pitchFamily="34" charset="0"/>
                <a:cs typeface="Arial" panose="020B0604020202020204" pitchFamily="34" charset="0"/>
              </a:rPr>
              <a:t>, 6(2), pp. 130–142. </a:t>
            </a:r>
          </a:p>
          <a:p>
            <a:pPr marL="171450" indent="-171450">
              <a:buFont typeface="Arial" panose="020B0604020202020204" pitchFamily="34" charset="0"/>
              <a:buChar char="•"/>
            </a:pPr>
            <a:r>
              <a:rPr lang="en-US" sz="1000" dirty="0">
                <a:latin typeface="Arial" panose="020B0604020202020204" pitchFamily="34" charset="0"/>
                <a:cs typeface="Arial" panose="020B0604020202020204" pitchFamily="34" charset="0"/>
              </a:rPr>
              <a:t>Davies, M.J., </a:t>
            </a:r>
            <a:r>
              <a:rPr lang="en-US" sz="1000" dirty="0" err="1">
                <a:latin typeface="Arial" panose="020B0604020202020204" pitchFamily="34" charset="0"/>
                <a:cs typeface="Arial" panose="020B0604020202020204" pitchFamily="34" charset="0"/>
              </a:rPr>
              <a:t>Aroda</a:t>
            </a:r>
            <a:r>
              <a:rPr lang="en-US" sz="1000" dirty="0">
                <a:latin typeface="Arial" panose="020B0604020202020204" pitchFamily="34" charset="0"/>
                <a:cs typeface="Arial" panose="020B0604020202020204" pitchFamily="34" charset="0"/>
              </a:rPr>
              <a:t>, V.R., Collins, B.S., </a:t>
            </a:r>
            <a:r>
              <a:rPr lang="en-US" sz="1000" dirty="0" err="1">
                <a:latin typeface="Arial" panose="020B0604020202020204" pitchFamily="34" charset="0"/>
                <a:cs typeface="Arial" panose="020B0604020202020204" pitchFamily="34" charset="0"/>
              </a:rPr>
              <a:t>Gabbay</a:t>
            </a:r>
            <a:r>
              <a:rPr lang="en-US" sz="1000" dirty="0">
                <a:latin typeface="Arial" panose="020B0604020202020204" pitchFamily="34" charset="0"/>
                <a:cs typeface="Arial" panose="020B0604020202020204" pitchFamily="34" charset="0"/>
              </a:rPr>
              <a:t>, R.A., Green, J., </a:t>
            </a:r>
            <a:r>
              <a:rPr lang="en-US" sz="1000" dirty="0" err="1">
                <a:latin typeface="Arial" panose="020B0604020202020204" pitchFamily="34" charset="0"/>
                <a:cs typeface="Arial" panose="020B0604020202020204" pitchFamily="34" charset="0"/>
              </a:rPr>
              <a:t>Maruthur</a:t>
            </a:r>
            <a:r>
              <a:rPr lang="en-US" sz="1000" dirty="0">
                <a:latin typeface="Arial" panose="020B0604020202020204" pitchFamily="34" charset="0"/>
                <a:cs typeface="Arial" panose="020B0604020202020204" pitchFamily="34" charset="0"/>
              </a:rPr>
              <a:t>, N.M., Rosas, S.E., Del Prato, S., Mathieu, C., </a:t>
            </a:r>
            <a:r>
              <a:rPr lang="en-US" sz="1000" dirty="0" err="1">
                <a:latin typeface="Arial" panose="020B0604020202020204" pitchFamily="34" charset="0"/>
                <a:cs typeface="Arial" panose="020B0604020202020204" pitchFamily="34" charset="0"/>
              </a:rPr>
              <a:t>Mingrone</a:t>
            </a:r>
            <a:r>
              <a:rPr lang="en-US" sz="1000" dirty="0">
                <a:latin typeface="Arial" panose="020B0604020202020204" pitchFamily="34" charset="0"/>
                <a:cs typeface="Arial" panose="020B0604020202020204" pitchFamily="34" charset="0"/>
              </a:rPr>
              <a:t>, G., </a:t>
            </a:r>
            <a:r>
              <a:rPr lang="en-US" sz="1000" dirty="0" err="1">
                <a:latin typeface="Arial" panose="020B0604020202020204" pitchFamily="34" charset="0"/>
                <a:cs typeface="Arial" panose="020B0604020202020204" pitchFamily="34" charset="0"/>
              </a:rPr>
              <a:t>Rossing</a:t>
            </a:r>
            <a:r>
              <a:rPr lang="en-US" sz="1000" dirty="0">
                <a:latin typeface="Arial" panose="020B0604020202020204" pitchFamily="34" charset="0"/>
                <a:cs typeface="Arial" panose="020B0604020202020204" pitchFamily="34" charset="0"/>
              </a:rPr>
              <a:t>, P., </a:t>
            </a:r>
            <a:r>
              <a:rPr lang="en-US" sz="1000" dirty="0" err="1">
                <a:latin typeface="Arial" panose="020B0604020202020204" pitchFamily="34" charset="0"/>
                <a:cs typeface="Arial" panose="020B0604020202020204" pitchFamily="34" charset="0"/>
              </a:rPr>
              <a:t>Tankova</a:t>
            </a:r>
            <a:r>
              <a:rPr lang="en-US" sz="1000" dirty="0">
                <a:latin typeface="Arial" panose="020B0604020202020204" pitchFamily="34" charset="0"/>
                <a:cs typeface="Arial" panose="020B0604020202020204" pitchFamily="34" charset="0"/>
              </a:rPr>
              <a:t>, T., </a:t>
            </a:r>
            <a:r>
              <a:rPr lang="en-US" sz="1000" dirty="0" err="1">
                <a:latin typeface="Arial" panose="020B0604020202020204" pitchFamily="34" charset="0"/>
                <a:cs typeface="Arial" panose="020B0604020202020204" pitchFamily="34" charset="0"/>
              </a:rPr>
              <a:t>Tsapas</a:t>
            </a:r>
            <a:r>
              <a:rPr lang="en-US" sz="1000" dirty="0">
                <a:latin typeface="Arial" panose="020B0604020202020204" pitchFamily="34" charset="0"/>
                <a:cs typeface="Arial" panose="020B0604020202020204" pitchFamily="34" charset="0"/>
              </a:rPr>
              <a:t>, A. and </a:t>
            </a:r>
            <a:r>
              <a:rPr lang="en-US" sz="1000" dirty="0" err="1">
                <a:latin typeface="Arial" panose="020B0604020202020204" pitchFamily="34" charset="0"/>
                <a:cs typeface="Arial" panose="020B0604020202020204" pitchFamily="34" charset="0"/>
              </a:rPr>
              <a:t>Buse</a:t>
            </a:r>
            <a:r>
              <a:rPr lang="en-US" sz="1000" dirty="0">
                <a:latin typeface="Arial" panose="020B0604020202020204" pitchFamily="34" charset="0"/>
                <a:cs typeface="Arial" panose="020B0604020202020204" pitchFamily="34" charset="0"/>
              </a:rPr>
              <a:t>, J.B. (2022) ‘Management of </a:t>
            </a:r>
            <a:r>
              <a:rPr lang="en-US" sz="1000" dirty="0" err="1">
                <a:latin typeface="Arial" panose="020B0604020202020204" pitchFamily="34" charset="0"/>
                <a:cs typeface="Arial" panose="020B0604020202020204" pitchFamily="34" charset="0"/>
              </a:rPr>
              <a:t>hyperglycaemia</a:t>
            </a:r>
            <a:r>
              <a:rPr lang="en-US" sz="1000" dirty="0">
                <a:latin typeface="Arial" panose="020B0604020202020204" pitchFamily="34" charset="0"/>
                <a:cs typeface="Arial" panose="020B0604020202020204" pitchFamily="34" charset="0"/>
              </a:rPr>
              <a:t> in type 2 diabetes, 2022: a consensus report by the American Diabetes Association and the European Association for the Study of Diabetes’, </a:t>
            </a:r>
            <a:r>
              <a:rPr lang="en-US" sz="1000" i="1" dirty="0" err="1">
                <a:latin typeface="Arial" panose="020B0604020202020204" pitchFamily="34" charset="0"/>
                <a:cs typeface="Arial" panose="020B0604020202020204" pitchFamily="34" charset="0"/>
              </a:rPr>
              <a:t>Diabetologia</a:t>
            </a:r>
            <a:r>
              <a:rPr lang="en-US" sz="1000" dirty="0">
                <a:latin typeface="Arial" panose="020B0604020202020204" pitchFamily="34" charset="0"/>
                <a:cs typeface="Arial" panose="020B0604020202020204" pitchFamily="34" charset="0"/>
              </a:rPr>
              <a:t>, 65(12), pp. 1925–1966. </a:t>
            </a:r>
          </a:p>
          <a:p>
            <a:pPr marL="171450" indent="-171450">
              <a:buFont typeface="Arial" panose="020B0604020202020204" pitchFamily="34" charset="0"/>
              <a:buChar char="•"/>
            </a:pPr>
            <a:r>
              <a:rPr lang="en-US" sz="1000" dirty="0" err="1">
                <a:latin typeface="Arial" panose="020B0604020202020204" pitchFamily="34" charset="0"/>
                <a:cs typeface="Arial" panose="020B0604020202020204" pitchFamily="34" charset="0"/>
              </a:rPr>
              <a:t>Einarson</a:t>
            </a:r>
            <a:r>
              <a:rPr lang="en-US" sz="1000" dirty="0">
                <a:latin typeface="Arial" panose="020B0604020202020204" pitchFamily="34" charset="0"/>
                <a:cs typeface="Arial" panose="020B0604020202020204" pitchFamily="34" charset="0"/>
              </a:rPr>
              <a:t>, T.R., </a:t>
            </a:r>
            <a:r>
              <a:rPr lang="en-US" sz="1000" dirty="0" err="1">
                <a:latin typeface="Arial" panose="020B0604020202020204" pitchFamily="34" charset="0"/>
                <a:cs typeface="Arial" panose="020B0604020202020204" pitchFamily="34" charset="0"/>
              </a:rPr>
              <a:t>Acs</a:t>
            </a:r>
            <a:r>
              <a:rPr lang="en-US" sz="1000" dirty="0">
                <a:latin typeface="Arial" panose="020B0604020202020204" pitchFamily="34" charset="0"/>
                <a:cs typeface="Arial" panose="020B0604020202020204" pitchFamily="34" charset="0"/>
              </a:rPr>
              <a:t>, A., Ludwig, C. and Panton, U.H. (2018) ‘Prevalence of cardiovascular disease in type 2 diabetes: a systematic literature review of scientific evidence from across the world in 2007–2017’, </a:t>
            </a:r>
            <a:r>
              <a:rPr lang="en-US" sz="1000" i="1" dirty="0">
                <a:latin typeface="Arial" panose="020B0604020202020204" pitchFamily="34" charset="0"/>
                <a:cs typeface="Arial" panose="020B0604020202020204" pitchFamily="34" charset="0"/>
              </a:rPr>
              <a:t>Cardiovascular </a:t>
            </a:r>
            <a:r>
              <a:rPr lang="en-US" sz="1000" i="1" dirty="0" err="1">
                <a:latin typeface="Arial" panose="020B0604020202020204" pitchFamily="34" charset="0"/>
                <a:cs typeface="Arial" panose="020B0604020202020204" pitchFamily="34" charset="0"/>
              </a:rPr>
              <a:t>Diabetology</a:t>
            </a:r>
            <a:r>
              <a:rPr lang="en-US" sz="1000" dirty="0">
                <a:latin typeface="Arial" panose="020B0604020202020204" pitchFamily="34" charset="0"/>
                <a:cs typeface="Arial" panose="020B0604020202020204" pitchFamily="34" charset="0"/>
              </a:rPr>
              <a:t>, 17, article 83. </a:t>
            </a:r>
          </a:p>
          <a:p>
            <a:pPr marL="171450" indent="-171450">
              <a:buFont typeface="Arial" panose="020B0604020202020204" pitchFamily="34" charset="0"/>
              <a:buChar char="•"/>
            </a:pPr>
            <a:r>
              <a:rPr lang="en-US" sz="1000" dirty="0">
                <a:latin typeface="Arial" panose="020B0604020202020204" pitchFamily="34" charset="0"/>
                <a:cs typeface="Arial" panose="020B0604020202020204" pitchFamily="34" charset="0"/>
              </a:rPr>
              <a:t>Galindo, R.J., Trujillo, J.M., Wang, C.C.L. and McCoy, R.G. (2023) ‘Advances in the management of type 2 diabetes in adults’, </a:t>
            </a:r>
            <a:r>
              <a:rPr lang="en-US" sz="1000" i="1" dirty="0">
                <a:latin typeface="Arial" panose="020B0604020202020204" pitchFamily="34" charset="0"/>
                <a:cs typeface="Arial" panose="020B0604020202020204" pitchFamily="34" charset="0"/>
              </a:rPr>
              <a:t>BMJ Medicine</a:t>
            </a:r>
            <a:r>
              <a:rPr lang="en-US" sz="1000" dirty="0">
                <a:latin typeface="Arial" panose="020B0604020202020204" pitchFamily="34" charset="0"/>
                <a:cs typeface="Arial" panose="020B0604020202020204" pitchFamily="34" charset="0"/>
              </a:rPr>
              <a:t>, 2, article e000372. </a:t>
            </a:r>
          </a:p>
          <a:p>
            <a:pPr marL="171450" indent="-171450">
              <a:buFont typeface="Arial" panose="020B0604020202020204" pitchFamily="34" charset="0"/>
              <a:buChar char="•"/>
            </a:pPr>
            <a:r>
              <a:rPr lang="en-US" sz="1000" dirty="0" err="1">
                <a:latin typeface="Arial" panose="020B0604020202020204" pitchFamily="34" charset="0"/>
                <a:cs typeface="Arial" panose="020B0604020202020204" pitchFamily="34" charset="0"/>
              </a:rPr>
              <a:t>Martyushev-Poklad</a:t>
            </a:r>
            <a:r>
              <a:rPr lang="en-US" sz="1000" dirty="0">
                <a:latin typeface="Arial" panose="020B0604020202020204" pitchFamily="34" charset="0"/>
                <a:cs typeface="Arial" panose="020B0604020202020204" pitchFamily="34" charset="0"/>
              </a:rPr>
              <a:t>, A., </a:t>
            </a:r>
            <a:r>
              <a:rPr lang="en-US" sz="1000" dirty="0" err="1">
                <a:latin typeface="Arial" panose="020B0604020202020204" pitchFamily="34" charset="0"/>
                <a:cs typeface="Arial" panose="020B0604020202020204" pitchFamily="34" charset="0"/>
              </a:rPr>
              <a:t>Yankevich</a:t>
            </a:r>
            <a:r>
              <a:rPr lang="en-US" sz="1000" dirty="0">
                <a:latin typeface="Arial" panose="020B0604020202020204" pitchFamily="34" charset="0"/>
                <a:cs typeface="Arial" panose="020B0604020202020204" pitchFamily="34" charset="0"/>
              </a:rPr>
              <a:t>, D. and </a:t>
            </a:r>
            <a:r>
              <a:rPr lang="en-US" sz="1000" dirty="0" err="1">
                <a:latin typeface="Arial" panose="020B0604020202020204" pitchFamily="34" charset="0"/>
                <a:cs typeface="Arial" panose="020B0604020202020204" pitchFamily="34" charset="0"/>
              </a:rPr>
              <a:t>Petrova</a:t>
            </a:r>
            <a:r>
              <a:rPr lang="en-US" sz="1000" dirty="0">
                <a:latin typeface="Arial" panose="020B0604020202020204" pitchFamily="34" charset="0"/>
                <a:cs typeface="Arial" panose="020B0604020202020204" pitchFamily="34" charset="0"/>
              </a:rPr>
              <a:t>, M. (2022) ‘Improving the effectiveness of healthcare: diagnosis-</a:t>
            </a:r>
            <a:r>
              <a:rPr lang="en-US" sz="1000" dirty="0" err="1">
                <a:latin typeface="Arial" panose="020B0604020202020204" pitchFamily="34" charset="0"/>
                <a:cs typeface="Arial" panose="020B0604020202020204" pitchFamily="34" charset="0"/>
              </a:rPr>
              <a:t>centred</a:t>
            </a:r>
            <a:r>
              <a:rPr lang="en-US" sz="1000" dirty="0">
                <a:latin typeface="Arial" panose="020B0604020202020204" pitchFamily="34" charset="0"/>
                <a:cs typeface="Arial" panose="020B0604020202020204" pitchFamily="34" charset="0"/>
              </a:rPr>
              <a:t> care versus person-</a:t>
            </a:r>
            <a:r>
              <a:rPr lang="en-US" sz="1000" dirty="0" err="1">
                <a:latin typeface="Arial" panose="020B0604020202020204" pitchFamily="34" charset="0"/>
                <a:cs typeface="Arial" panose="020B0604020202020204" pitchFamily="34" charset="0"/>
              </a:rPr>
              <a:t>centred</a:t>
            </a:r>
            <a:r>
              <a:rPr lang="en-US" sz="1000" dirty="0">
                <a:latin typeface="Arial" panose="020B0604020202020204" pitchFamily="34" charset="0"/>
                <a:cs typeface="Arial" panose="020B0604020202020204" pitchFamily="34" charset="0"/>
              </a:rPr>
              <a:t> health promotion’, </a:t>
            </a:r>
            <a:r>
              <a:rPr lang="en-US" sz="1000" i="1" dirty="0">
                <a:latin typeface="Arial" panose="020B0604020202020204" pitchFamily="34" charset="0"/>
                <a:cs typeface="Arial" panose="020B0604020202020204" pitchFamily="34" charset="0"/>
              </a:rPr>
              <a:t>Frontiers in Public Health</a:t>
            </a:r>
            <a:r>
              <a:rPr lang="en-US" sz="1000" dirty="0">
                <a:latin typeface="Arial" panose="020B0604020202020204" pitchFamily="34" charset="0"/>
                <a:cs typeface="Arial" panose="020B0604020202020204" pitchFamily="34" charset="0"/>
              </a:rPr>
              <a:t>, 10, article 819096. </a:t>
            </a:r>
          </a:p>
          <a:p>
            <a:pPr marL="171450" indent="-171450">
              <a:buFont typeface="Arial" panose="020B0604020202020204" pitchFamily="34" charset="0"/>
              <a:buChar char="•"/>
            </a:pPr>
            <a:r>
              <a:rPr lang="en-US" sz="1000" dirty="0">
                <a:latin typeface="Arial" panose="020B0604020202020204" pitchFamily="34" charset="0"/>
                <a:cs typeface="Arial" panose="020B0604020202020204" pitchFamily="34" charset="0"/>
              </a:rPr>
              <a:t>National Institute for Health and Care Excellence (2019) </a:t>
            </a:r>
            <a:r>
              <a:rPr lang="en-US" sz="1000" i="1" dirty="0">
                <a:latin typeface="Arial" panose="020B0604020202020204" pitchFamily="34" charset="0"/>
                <a:cs typeface="Arial" panose="020B0604020202020204" pitchFamily="34" charset="0"/>
              </a:rPr>
              <a:t>Hypertension in adults: diagnosis and management</a:t>
            </a:r>
            <a:r>
              <a:rPr lang="en-US" sz="1000" dirty="0">
                <a:latin typeface="Arial" panose="020B0604020202020204" pitchFamily="34" charset="0"/>
                <a:cs typeface="Arial" panose="020B0604020202020204" pitchFamily="34" charset="0"/>
              </a:rPr>
              <a:t>. NICE guideline NG136. </a:t>
            </a:r>
          </a:p>
          <a:p>
            <a:pPr marL="171450" indent="-171450">
              <a:buFont typeface="Arial" panose="020B0604020202020204" pitchFamily="34" charset="0"/>
              <a:buChar char="•"/>
            </a:pPr>
            <a:r>
              <a:rPr lang="en-US" sz="1000" dirty="0">
                <a:latin typeface="Arial" panose="020B0604020202020204" pitchFamily="34" charset="0"/>
                <a:cs typeface="Arial" panose="020B0604020202020204" pitchFamily="34" charset="0"/>
              </a:rPr>
              <a:t>National Institute for Health and Care Excellence (2022a) </a:t>
            </a:r>
            <a:r>
              <a:rPr lang="en-US" sz="1000" i="1" dirty="0">
                <a:latin typeface="Arial" panose="020B0604020202020204" pitchFamily="34" charset="0"/>
                <a:cs typeface="Arial" panose="020B0604020202020204" pitchFamily="34" charset="0"/>
              </a:rPr>
              <a:t>Type 2 diabetes in adults: management</a:t>
            </a:r>
            <a:r>
              <a:rPr lang="en-US" sz="1000" dirty="0">
                <a:latin typeface="Arial" panose="020B0604020202020204" pitchFamily="34" charset="0"/>
                <a:cs typeface="Arial" panose="020B0604020202020204" pitchFamily="34" charset="0"/>
              </a:rPr>
              <a:t>. NICE guideline NG28. </a:t>
            </a:r>
          </a:p>
          <a:p>
            <a:pPr marL="171450" indent="-171450">
              <a:buFont typeface="Arial" panose="020B0604020202020204" pitchFamily="34" charset="0"/>
              <a:buChar char="•"/>
            </a:pPr>
            <a:r>
              <a:rPr lang="en-US" sz="1000" dirty="0">
                <a:latin typeface="Arial" panose="020B0604020202020204" pitchFamily="34" charset="0"/>
                <a:cs typeface="Arial" panose="020B0604020202020204" pitchFamily="34" charset="0"/>
              </a:rPr>
              <a:t>National Institute for Health and Care Excellence (2022b) </a:t>
            </a:r>
            <a:r>
              <a:rPr lang="en-US" sz="1000" i="1" dirty="0">
                <a:latin typeface="Arial" panose="020B0604020202020204" pitchFamily="34" charset="0"/>
                <a:cs typeface="Arial" panose="020B0604020202020204" pitchFamily="34" charset="0"/>
              </a:rPr>
              <a:t>Diabetes in adults</a:t>
            </a:r>
            <a:r>
              <a:rPr lang="en-US" sz="1000" dirty="0">
                <a:latin typeface="Arial" panose="020B0604020202020204" pitchFamily="34" charset="0"/>
                <a:cs typeface="Arial" panose="020B0604020202020204" pitchFamily="34" charset="0"/>
              </a:rPr>
              <a:t>. Quality standard QS6.</a:t>
            </a:r>
          </a:p>
          <a:p>
            <a:pPr marL="171450" indent="-171450">
              <a:buFont typeface="Arial" panose="020B0604020202020204" pitchFamily="34" charset="0"/>
              <a:buChar char="•"/>
            </a:pPr>
            <a:r>
              <a:rPr lang="en-US" sz="1000" dirty="0">
                <a:latin typeface="Arial" panose="020B0604020202020204" pitchFamily="34" charset="0"/>
                <a:cs typeface="Arial" panose="020B0604020202020204" pitchFamily="34" charset="0"/>
              </a:rPr>
              <a:t> National Institute for Health and Care Excellence (2023) </a:t>
            </a:r>
            <a:r>
              <a:rPr lang="en-US" sz="1000" i="1" dirty="0">
                <a:latin typeface="Arial" panose="020B0604020202020204" pitchFamily="34" charset="0"/>
                <a:cs typeface="Arial" panose="020B0604020202020204" pitchFamily="34" charset="0"/>
              </a:rPr>
              <a:t>Cardiovascular disease: risk assessment and reduction, including lipid modification</a:t>
            </a:r>
            <a:r>
              <a:rPr lang="en-US" sz="1000" dirty="0">
                <a:latin typeface="Arial" panose="020B0604020202020204" pitchFamily="34" charset="0"/>
                <a:cs typeface="Arial" panose="020B0604020202020204" pitchFamily="34" charset="0"/>
              </a:rPr>
              <a:t>. NICE guideline NG238. </a:t>
            </a:r>
          </a:p>
          <a:p>
            <a:pPr marL="171450" indent="-171450">
              <a:buFont typeface="Arial" panose="020B0604020202020204" pitchFamily="34" charset="0"/>
              <a:buChar char="•"/>
            </a:pPr>
            <a:r>
              <a:rPr lang="en-US" sz="1000" dirty="0">
                <a:latin typeface="Arial" panose="020B0604020202020204" pitchFamily="34" charset="0"/>
                <a:cs typeface="Arial" panose="020B0604020202020204" pitchFamily="34" charset="0"/>
              </a:rPr>
              <a:t>NHS (2023) </a:t>
            </a:r>
            <a:r>
              <a:rPr lang="en-US" sz="1000" i="1" dirty="0">
                <a:latin typeface="Arial" panose="020B0604020202020204" pitchFamily="34" charset="0"/>
                <a:cs typeface="Arial" panose="020B0604020202020204" pitchFamily="34" charset="0"/>
              </a:rPr>
              <a:t>Type 2 diabetes</a:t>
            </a:r>
            <a:r>
              <a:rPr lang="en-US" sz="1000" dirty="0">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US" sz="1000" dirty="0" err="1">
                <a:latin typeface="Arial" panose="020B0604020202020204" pitchFamily="34" charset="0"/>
                <a:cs typeface="Arial" panose="020B0604020202020204" pitchFamily="34" charset="0"/>
              </a:rPr>
              <a:t>Ruze</a:t>
            </a:r>
            <a:r>
              <a:rPr lang="en-US" sz="1000" dirty="0">
                <a:latin typeface="Arial" panose="020B0604020202020204" pitchFamily="34" charset="0"/>
                <a:cs typeface="Arial" panose="020B0604020202020204" pitchFamily="34" charset="0"/>
              </a:rPr>
              <a:t>, R., Liu, T., </a:t>
            </a:r>
            <a:r>
              <a:rPr lang="en-US" sz="1000" dirty="0" err="1">
                <a:latin typeface="Arial" panose="020B0604020202020204" pitchFamily="34" charset="0"/>
                <a:cs typeface="Arial" panose="020B0604020202020204" pitchFamily="34" charset="0"/>
              </a:rPr>
              <a:t>Zou</a:t>
            </a:r>
            <a:r>
              <a:rPr lang="en-US" sz="1000" dirty="0">
                <a:latin typeface="Arial" panose="020B0604020202020204" pitchFamily="34" charset="0"/>
                <a:cs typeface="Arial" panose="020B0604020202020204" pitchFamily="34" charset="0"/>
              </a:rPr>
              <a:t>, X., Song, J., Chen, Y., </a:t>
            </a:r>
            <a:r>
              <a:rPr lang="en-US" sz="1000" dirty="0" err="1">
                <a:latin typeface="Arial" panose="020B0604020202020204" pitchFamily="34" charset="0"/>
                <a:cs typeface="Arial" panose="020B0604020202020204" pitchFamily="34" charset="0"/>
              </a:rPr>
              <a:t>Xu</a:t>
            </a:r>
            <a:r>
              <a:rPr lang="en-US" sz="1000" dirty="0">
                <a:latin typeface="Arial" panose="020B0604020202020204" pitchFamily="34" charset="0"/>
                <a:cs typeface="Arial" panose="020B0604020202020204" pitchFamily="34" charset="0"/>
              </a:rPr>
              <a:t>, R., Yin, X. and </a:t>
            </a:r>
            <a:r>
              <a:rPr lang="en-US" sz="1000" dirty="0" err="1">
                <a:latin typeface="Arial" panose="020B0604020202020204" pitchFamily="34" charset="0"/>
                <a:cs typeface="Arial" panose="020B0604020202020204" pitchFamily="34" charset="0"/>
              </a:rPr>
              <a:t>Xu</a:t>
            </a:r>
            <a:r>
              <a:rPr lang="en-US" sz="1000" dirty="0">
                <a:latin typeface="Arial" panose="020B0604020202020204" pitchFamily="34" charset="0"/>
                <a:cs typeface="Arial" panose="020B0604020202020204" pitchFamily="34" charset="0"/>
              </a:rPr>
              <a:t>, Q. (2023) ‘Obesity and type 2 diabetes mellitus: connections in epidemiology, pathogenesis and treatments’, </a:t>
            </a:r>
            <a:r>
              <a:rPr lang="en-US" sz="1000" i="1" dirty="0">
                <a:latin typeface="Arial" panose="020B0604020202020204" pitchFamily="34" charset="0"/>
                <a:cs typeface="Arial" panose="020B0604020202020204" pitchFamily="34" charset="0"/>
              </a:rPr>
              <a:t>Frontiers in Endocrinology</a:t>
            </a:r>
            <a:r>
              <a:rPr lang="en-US" sz="1000" dirty="0">
                <a:latin typeface="Arial" panose="020B0604020202020204" pitchFamily="34" charset="0"/>
                <a:cs typeface="Arial" panose="020B0604020202020204" pitchFamily="34" charset="0"/>
              </a:rPr>
              <a:t>, 14, article 1161521</a:t>
            </a:r>
          </a:p>
          <a:p>
            <a:pPr marL="171450" indent="-171450">
              <a:buFont typeface="Arial" panose="020B0604020202020204" pitchFamily="34" charset="0"/>
              <a:buChar char="•"/>
            </a:pPr>
            <a:r>
              <a:rPr lang="en-US" sz="1000" dirty="0" err="1">
                <a:latin typeface="Arial" panose="020B0604020202020204" pitchFamily="34" charset="0"/>
                <a:cs typeface="Arial" panose="020B0604020202020204" pitchFamily="34" charset="0"/>
              </a:rPr>
              <a:t>Sattar</a:t>
            </a:r>
            <a:r>
              <a:rPr lang="en-US" sz="1000" dirty="0">
                <a:latin typeface="Arial" panose="020B0604020202020204" pitchFamily="34" charset="0"/>
                <a:cs typeface="Arial" panose="020B0604020202020204" pitchFamily="34" charset="0"/>
              </a:rPr>
              <a:t>, N., McGuire, D.K., </a:t>
            </a:r>
            <a:r>
              <a:rPr lang="en-US" sz="1000" dirty="0" err="1">
                <a:latin typeface="Arial" panose="020B0604020202020204" pitchFamily="34" charset="0"/>
                <a:cs typeface="Arial" panose="020B0604020202020204" pitchFamily="34" charset="0"/>
              </a:rPr>
              <a:t>Pavo</a:t>
            </a:r>
            <a:r>
              <a:rPr lang="en-US" sz="1000" dirty="0">
                <a:latin typeface="Arial" panose="020B0604020202020204" pitchFamily="34" charset="0"/>
                <a:cs typeface="Arial" panose="020B0604020202020204" pitchFamily="34" charset="0"/>
              </a:rPr>
              <a:t>, I., </a:t>
            </a:r>
            <a:r>
              <a:rPr lang="en-US" sz="1000" dirty="0" err="1">
                <a:latin typeface="Arial" panose="020B0604020202020204" pitchFamily="34" charset="0"/>
                <a:cs typeface="Arial" panose="020B0604020202020204" pitchFamily="34" charset="0"/>
              </a:rPr>
              <a:t>Weichhart</a:t>
            </a:r>
            <a:r>
              <a:rPr lang="en-US" sz="1000" dirty="0">
                <a:latin typeface="Arial" panose="020B0604020202020204" pitchFamily="34" charset="0"/>
                <a:cs typeface="Arial" panose="020B0604020202020204" pitchFamily="34" charset="0"/>
              </a:rPr>
              <a:t>, T., </a:t>
            </a:r>
            <a:r>
              <a:rPr lang="en-US" sz="1000" dirty="0" err="1">
                <a:latin typeface="Arial" panose="020B0604020202020204" pitchFamily="34" charset="0"/>
                <a:cs typeface="Arial" panose="020B0604020202020204" pitchFamily="34" charset="0"/>
              </a:rPr>
              <a:t>Mair</a:t>
            </a:r>
            <a:r>
              <a:rPr lang="en-US" sz="1000" dirty="0">
                <a:latin typeface="Arial" panose="020B0604020202020204" pitchFamily="34" charset="0"/>
                <a:cs typeface="Arial" panose="020B0604020202020204" pitchFamily="34" charset="0"/>
              </a:rPr>
              <a:t>, J., </a:t>
            </a:r>
            <a:r>
              <a:rPr lang="en-US" sz="1000" dirty="0" err="1">
                <a:latin typeface="Arial" panose="020B0604020202020204" pitchFamily="34" charset="0"/>
                <a:cs typeface="Arial" panose="020B0604020202020204" pitchFamily="34" charset="0"/>
              </a:rPr>
              <a:t>Campana</a:t>
            </a:r>
            <a:r>
              <a:rPr lang="en-US" sz="1000" dirty="0">
                <a:latin typeface="Arial" panose="020B0604020202020204" pitchFamily="34" charset="0"/>
                <a:cs typeface="Arial" panose="020B0604020202020204" pitchFamily="34" charset="0"/>
              </a:rPr>
              <a:t>, C. and </a:t>
            </a:r>
            <a:r>
              <a:rPr lang="en-US" sz="1000" dirty="0" err="1">
                <a:latin typeface="Arial" panose="020B0604020202020204" pitchFamily="34" charset="0"/>
                <a:cs typeface="Arial" panose="020B0604020202020204" pitchFamily="34" charset="0"/>
              </a:rPr>
              <a:t>Scheen</a:t>
            </a:r>
            <a:r>
              <a:rPr lang="en-US" sz="1000" dirty="0">
                <a:latin typeface="Arial" panose="020B0604020202020204" pitchFamily="34" charset="0"/>
                <a:cs typeface="Arial" panose="020B0604020202020204" pitchFamily="34" charset="0"/>
              </a:rPr>
              <a:t>, A.J. (2023) ‘Type 2 diabetes mellitus’, </a:t>
            </a:r>
            <a:r>
              <a:rPr lang="en-US" sz="1000" i="1" dirty="0">
                <a:latin typeface="Arial" panose="020B0604020202020204" pitchFamily="34" charset="0"/>
                <a:cs typeface="Arial" panose="020B0604020202020204" pitchFamily="34" charset="0"/>
              </a:rPr>
              <a:t>Nature Reviews Disease Primers</a:t>
            </a:r>
            <a:r>
              <a:rPr lang="en-US" sz="1000" dirty="0">
                <a:latin typeface="Arial" panose="020B0604020202020204" pitchFamily="34" charset="0"/>
                <a:cs typeface="Arial" panose="020B0604020202020204" pitchFamily="34" charset="0"/>
              </a:rPr>
              <a:t>, 9, article 34.</a:t>
            </a:r>
          </a:p>
          <a:p>
            <a:pPr marL="171450" indent="-171450">
              <a:buFont typeface="Arial" panose="020B0604020202020204" pitchFamily="34" charset="0"/>
              <a:buChar char="•"/>
            </a:pPr>
            <a:r>
              <a:rPr lang="en-US" sz="1000" dirty="0">
                <a:latin typeface="Arial" panose="020B0604020202020204" pitchFamily="34" charset="0"/>
                <a:cs typeface="Arial" panose="020B0604020202020204" pitchFamily="34" charset="0"/>
              </a:rPr>
              <a:t>Torres-Novellas, B., Via-Sosa, M.A., </a:t>
            </a:r>
            <a:r>
              <a:rPr lang="en-US" sz="1000" dirty="0" err="1">
                <a:latin typeface="Arial" panose="020B0604020202020204" pitchFamily="34" charset="0"/>
                <a:cs typeface="Arial" panose="020B0604020202020204" pitchFamily="34" charset="0"/>
              </a:rPr>
              <a:t>Fernández-Llimós</a:t>
            </a:r>
            <a:r>
              <a:rPr lang="en-US" sz="1000" dirty="0">
                <a:latin typeface="Arial" panose="020B0604020202020204" pitchFamily="34" charset="0"/>
                <a:cs typeface="Arial" panose="020B0604020202020204" pitchFamily="34" charset="0"/>
              </a:rPr>
              <a:t>, F., </a:t>
            </a:r>
            <a:r>
              <a:rPr lang="en-US" sz="1000" dirty="0" err="1">
                <a:latin typeface="Arial" panose="020B0604020202020204" pitchFamily="34" charset="0"/>
                <a:cs typeface="Arial" panose="020B0604020202020204" pitchFamily="34" charset="0"/>
              </a:rPr>
              <a:t>Faus-Dáder</a:t>
            </a:r>
            <a:r>
              <a:rPr lang="en-US" sz="1000" dirty="0">
                <a:latin typeface="Arial" panose="020B0604020202020204" pitchFamily="34" charset="0"/>
                <a:cs typeface="Arial" panose="020B0604020202020204" pitchFamily="34" charset="0"/>
              </a:rPr>
              <a:t>, M.J. and </a:t>
            </a:r>
            <a:r>
              <a:rPr lang="en-US" sz="1000" dirty="0" err="1">
                <a:latin typeface="Arial" panose="020B0604020202020204" pitchFamily="34" charset="0"/>
                <a:cs typeface="Arial" panose="020B0604020202020204" pitchFamily="34" charset="0"/>
              </a:rPr>
              <a:t>Gastelurrutia</a:t>
            </a:r>
            <a:r>
              <a:rPr lang="en-US" sz="1000" dirty="0">
                <a:latin typeface="Arial" panose="020B0604020202020204" pitchFamily="34" charset="0"/>
                <a:cs typeface="Arial" panose="020B0604020202020204" pitchFamily="34" charset="0"/>
              </a:rPr>
              <a:t>, M.A. (2024) ‘Drug-related problems detected in complex chronic patients by community pharmacists of Catalonia: perception of the person-</a:t>
            </a:r>
            <a:r>
              <a:rPr lang="en-US" sz="1000" dirty="0" err="1">
                <a:latin typeface="Arial" panose="020B0604020202020204" pitchFamily="34" charset="0"/>
                <a:cs typeface="Arial" panose="020B0604020202020204" pitchFamily="34" charset="0"/>
              </a:rPr>
              <a:t>centred</a:t>
            </a:r>
            <a:r>
              <a:rPr lang="en-US" sz="1000" dirty="0">
                <a:latin typeface="Arial" panose="020B0604020202020204" pitchFamily="34" charset="0"/>
                <a:cs typeface="Arial" panose="020B0604020202020204" pitchFamily="34" charset="0"/>
              </a:rPr>
              <a:t> approach necessity’, </a:t>
            </a:r>
            <a:r>
              <a:rPr lang="en-US" sz="1000" i="1" dirty="0">
                <a:latin typeface="Arial" panose="020B0604020202020204" pitchFamily="34" charset="0"/>
                <a:cs typeface="Arial" panose="020B0604020202020204" pitchFamily="34" charset="0"/>
              </a:rPr>
              <a:t>Healthcare</a:t>
            </a:r>
            <a:r>
              <a:rPr lang="en-US" sz="1000" dirty="0">
                <a:latin typeface="Arial" panose="020B0604020202020204" pitchFamily="34" charset="0"/>
                <a:cs typeface="Arial" panose="020B0604020202020204" pitchFamily="34" charset="0"/>
              </a:rPr>
              <a:t>, 12(2), article 240. </a:t>
            </a:r>
          </a:p>
        </p:txBody>
      </p:sp>
      <p:pic>
        <p:nvPicPr>
          <p:cNvPr id="21" name="Audio 20">
            <a:hlinkClick r:id="" action="ppaction://media"/>
            <a:extLst>
              <a:ext uri="{FF2B5EF4-FFF2-40B4-BE49-F238E27FC236}">
                <a16:creationId xmlns:a16="http://schemas.microsoft.com/office/drawing/2014/main" id="{8D0B3453-0B91-F0BC-BCFF-6201354F650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203125" t="-203125" r="-203125" b="-20312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5226"/>
    </mc:Choice>
    <mc:Fallback>
      <p:transition spd="slow" advTm="52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theme/theme1.xml><?xml version="1.0" encoding="utf-8"?>
<a:theme xmlns:a="http://schemas.openxmlformats.org/drawingml/2006/main" name="Slipstream">
  <a:themeElements>
    <a:clrScheme name="Aspect">
      <a:dk1>
        <a:sysClr val="windowText" lastClr="000000"/>
      </a:dk1>
      <a:lt1>
        <a:sysClr val="window" lastClr="FFFFFF"/>
      </a:lt1>
      <a:dk2>
        <a:srgbClr val="323232"/>
      </a:dk2>
      <a:lt2>
        <a:srgbClr val="E3DED1"/>
      </a:lt2>
      <a:accent1>
        <a:srgbClr val="F07F09"/>
      </a:accent1>
      <a:accent2>
        <a:srgbClr val="9F2936"/>
      </a:accent2>
      <a:accent3>
        <a:srgbClr val="1B587C"/>
      </a:accent3>
      <a:accent4>
        <a:srgbClr val="4E8542"/>
      </a:accent4>
      <a:accent5>
        <a:srgbClr val="604878"/>
      </a:accent5>
      <a:accent6>
        <a:srgbClr val="C19859"/>
      </a:accent6>
      <a:hlink>
        <a:srgbClr val="6B9F25"/>
      </a:hlink>
      <a:folHlink>
        <a:srgbClr val="B26B02"/>
      </a:folHlink>
    </a:clrScheme>
    <a:fontScheme name="Slipstream">
      <a:majorFont>
        <a:latin typeface="Trebuchet MS"/>
        <a:ea typeface=""/>
        <a:cs typeface=""/>
        <a:font script="Jpan" typeface="HGｺﾞｼｯｸM"/>
        <a:font script="Hang" typeface="HY그래픽B"/>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a:ea typeface=""/>
        <a:cs typeface=""/>
        <a:font script="Jpan" typeface="HGｺﾞｼｯｸM"/>
        <a:font script="Hang" typeface="HY그래픽M"/>
        <a:font script="Hans" typeface="方正姚体"/>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ipstream">
      <a:fillStyleLst>
        <a:solidFill>
          <a:schemeClr val="phClr"/>
        </a:solidFill>
        <a:gradFill rotWithShape="1">
          <a:gsLst>
            <a:gs pos="28000">
              <a:schemeClr val="phClr">
                <a:tint val="18000"/>
                <a:satMod val="120000"/>
                <a:lumMod val="88000"/>
              </a:schemeClr>
            </a:gs>
            <a:gs pos="100000">
              <a:schemeClr val="phClr">
                <a:tint val="40000"/>
                <a:satMod val="100000"/>
                <a:lumMod val="78000"/>
              </a:schemeClr>
            </a:gs>
          </a:gsLst>
          <a:lin ang="5400000" scaled="0"/>
        </a:gradFill>
        <a:gradFill rotWithShape="1">
          <a:gsLst>
            <a:gs pos="0">
              <a:schemeClr val="phClr">
                <a:lumMod val="95000"/>
              </a:schemeClr>
            </a:gs>
            <a:gs pos="100000">
              <a:schemeClr val="phClr">
                <a:shade val="82000"/>
                <a:satMod val="125000"/>
                <a:lumMod val="74000"/>
              </a:schemeClr>
            </a:gs>
          </a:gsLst>
          <a:lin ang="5400000" scaled="0"/>
        </a:gradFill>
      </a:fillStyleLst>
      <a:lnStyleLst>
        <a:ln w="9525" cap="flat" cmpd="sng" algn="ctr">
          <a:solidFill>
            <a:schemeClr val="phClr"/>
          </a:solidFill>
          <a:prstDash val="solid"/>
        </a:ln>
        <a:ln w="15875" cap="flat" cmpd="sng" algn="ctr">
          <a:solidFill>
            <a:schemeClr val="phClr">
              <a:shade val="75000"/>
              <a:satMod val="125000"/>
              <a:lumMod val="75000"/>
            </a:schemeClr>
          </a:solidFill>
          <a:prstDash val="solid"/>
        </a:ln>
        <a:ln w="25400" cap="flat" cmpd="sng" algn="ctr">
          <a:solidFill>
            <a:schemeClr val="phClr"/>
          </a:solidFill>
          <a:prstDash val="solid"/>
        </a:ln>
      </a:lnStyleLst>
      <a:effectStyleLst>
        <a:effectStyle>
          <a:effectLst>
            <a:outerShdw blurRad="63500" dist="50800" dir="5400000" sx="98000" sy="98000" rotWithShape="0">
              <a:srgbClr val="000000">
                <a:alpha val="20000"/>
              </a:srgbClr>
            </a:outerShdw>
          </a:effectLst>
        </a:effectStyle>
        <a:effectStyle>
          <a:effectLst>
            <a:outerShdw blurRad="40005" dist="22984" dir="5400000" rotWithShape="0">
              <a:srgbClr val="000000">
                <a:alpha val="45000"/>
              </a:srgbClr>
            </a:outerShdw>
          </a:effectLst>
          <a:scene3d>
            <a:camera prst="orthographicFront">
              <a:rot lat="0" lon="0" rev="0"/>
            </a:camera>
            <a:lightRig rig="balanced" dir="tr"/>
          </a:scene3d>
          <a:sp3d prstMaterial="matte">
            <a:bevelT w="19050" h="38100"/>
          </a:sp3d>
        </a:effectStyle>
        <a:effectStyle>
          <a:effectLst>
            <a:reflection blurRad="38100" stA="26000" endPos="23000" dist="25400" dir="5400000" sy="-100000" rotWithShape="0"/>
          </a:effectLst>
          <a:scene3d>
            <a:camera prst="orthographicFront">
              <a:rot lat="0" lon="0" rev="0"/>
            </a:camera>
            <a:lightRig rig="balanced" dir="tr"/>
          </a:scene3d>
          <a:sp3d contourW="14605" prstMaterial="plastic">
            <a:bevelT w="50800"/>
            <a:contourClr>
              <a:schemeClr val="phClr">
                <a:shade val="30000"/>
                <a:satMod val="120000"/>
              </a:schemeClr>
            </a:contourClr>
          </a:sp3d>
        </a:effectStyle>
      </a:effectStyleLst>
      <a:bgFillStyleLst>
        <a:solidFill>
          <a:schemeClr val="phClr"/>
        </a:solidFill>
        <a:gradFill rotWithShape="1">
          <a:gsLst>
            <a:gs pos="0">
              <a:schemeClr val="phClr">
                <a:tint val="98000"/>
                <a:shade val="90000"/>
                <a:satMod val="160000"/>
                <a:lumMod val="100000"/>
              </a:schemeClr>
            </a:gs>
            <a:gs pos="60000">
              <a:schemeClr val="phClr">
                <a:tint val="95000"/>
                <a:shade val="100000"/>
                <a:satMod val="130000"/>
                <a:lumMod val="130000"/>
              </a:schemeClr>
            </a:gs>
            <a:gs pos="100000">
              <a:schemeClr val="phClr">
                <a:tint val="97000"/>
                <a:shade val="100000"/>
                <a:hueMod val="100000"/>
                <a:satMod val="140000"/>
                <a:lumMod val="80000"/>
              </a:schemeClr>
            </a:gs>
          </a:gsLst>
          <a:path path="circle">
            <a:fillToRect l="20000" t="10000" r="20000" b="60000"/>
          </a:path>
        </a:gradFill>
        <a:gradFill rotWithShape="1">
          <a:gsLst>
            <a:gs pos="0">
              <a:schemeClr val="phClr">
                <a:tint val="94000"/>
                <a:satMod val="160000"/>
                <a:lumMod val="160000"/>
              </a:schemeClr>
            </a:gs>
            <a:gs pos="42000">
              <a:schemeClr val="phClr">
                <a:tint val="94000"/>
                <a:shade val="94000"/>
                <a:satMod val="160000"/>
                <a:lumMod val="130000"/>
              </a:schemeClr>
            </a:gs>
            <a:gs pos="100000">
              <a:schemeClr val="phClr">
                <a:tint val="97000"/>
                <a:shade val="94000"/>
                <a:satMod val="180000"/>
                <a:lumMod val="84000"/>
              </a:schemeClr>
            </a:gs>
          </a:gsLst>
          <a:path path="circle">
            <a:fillToRect l="24000" t="44000" r="24000" b="12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Slipstream</Template>
  <TotalTime>70</TotalTime>
  <Words>4328</Words>
  <Application>Microsoft Office PowerPoint</Application>
  <PresentationFormat>On-screen Show (4:3)</PresentationFormat>
  <Paragraphs>319</Paragraphs>
  <Slides>15</Slides>
  <Notes>13</Notes>
  <HiddenSlides>0</HiddenSlides>
  <MMClips>15</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Georgia</vt:lpstr>
      <vt:lpstr>Trebuchet MS</vt:lpstr>
      <vt:lpstr>Slipstream</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word</dc:creator>
  <cp:lastModifiedBy>Saifuzzaman A S M Saifuzzaman (2422741)</cp:lastModifiedBy>
  <cp:revision>11</cp:revision>
  <dcterms:created xsi:type="dcterms:W3CDTF">2026-07-19T22:08:00Z</dcterms:created>
  <dcterms:modified xsi:type="dcterms:W3CDTF">2026-08-13T00:33:29Z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1033-12.1.0.28032</vt:lpwstr>
  </property>
  <property fmtid="{D5CDD505-2E9C-101B-9397-08002B2CF9AE}" pid="3" name="ICV">
    <vt:lpwstr>2F723405E8A144FEBB806B1260F5870E_13</vt:lpwstr>
  </property>
</Properties>
</file>