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7" r:id="rId7"/>
    <p:sldId id="257" r:id="rId8"/>
    <p:sldId id="265" r:id="rId9"/>
    <p:sldId id="268" r:id="rId10"/>
    <p:sldId id="266" r:id="rId11"/>
    <p:sldId id="270" r:id="rId12"/>
    <p:sldId id="271" r:id="rId13"/>
    <p:sldId id="272" r:id="rId14"/>
    <p:sldId id="269" r:id="rId15"/>
    <p:sldId id="26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83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B26FD3F-8269-4DF2-AE23-90BC3D56CBEE}" type="datetimeFigureOut">
              <a:rPr lang="en-GB" smtClean="0"/>
              <a:pPr/>
              <a:t>04/12/2011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56911C-673A-4429-BE98-E72AA84B3CE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26FD3F-8269-4DF2-AE23-90BC3D56CBEE}" type="datetimeFigureOut">
              <a:rPr lang="en-GB" smtClean="0"/>
              <a:pPr/>
              <a:t>04/12/2011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56911C-673A-4429-BE98-E72AA84B3CE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resistancetraining.wordpress.com/2007/01/04/your-intuitive-intelligence/"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resistancetraining.wordpress.com/2007/01/04/your-intuitive-intelligence/"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resistancetraining.wordpress.com/2007/01/04/your-intuitive-intelligenc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itunes.apple.com/us/itunes-u/intuitive-intelligence-video/id397034635"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youtube.com/watch?v=A021KzYOWQo" TargetMode="External"/><Relationship Id="rId2" Type="http://schemas.openxmlformats.org/officeDocument/2006/relationships/hyperlink" Target="http://www.youtube.com/watch?v=rZTHHzA1IAU" TargetMode="External"/><Relationship Id="rId1" Type="http://schemas.openxmlformats.org/officeDocument/2006/relationships/slideLayout" Target="../slideLayouts/slideLayout2.xml"/><Relationship Id="rId4" Type="http://schemas.openxmlformats.org/officeDocument/2006/relationships/hyperlink" Target="http://www.youtube.com/watch?v=pp-r_f8-qz8&amp;feature=related"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changingminds.org/disciplines/change_management/kubler_ross/kubler_ross.htm" TargetMode="External"/><Relationship Id="rId2" Type="http://schemas.openxmlformats.org/officeDocument/2006/relationships/image" Target="../media/image1.gif"/><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hyperlink" Target="http://www.heartmath.com/"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heartmath.com/corporate/" TargetMode="External"/><Relationship Id="rId2" Type="http://schemas.openxmlformats.org/officeDocument/2006/relationships/hyperlink" Target="http://www.heartmath.com/personal-use/developing-your-intuition.htm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u="sng" dirty="0" smtClean="0"/>
              <a:t>Change: EI &amp; </a:t>
            </a:r>
            <a:r>
              <a:rPr lang="en-GB" b="1" u="sng" dirty="0" err="1" smtClean="0"/>
              <a:t>innerCoherence</a:t>
            </a:r>
            <a:endParaRPr lang="en-GB" b="1" u="sn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What is Intuition?</a:t>
            </a:r>
            <a:endParaRPr lang="en-GB" b="1" dirty="0"/>
          </a:p>
        </p:txBody>
      </p:sp>
      <p:sp>
        <p:nvSpPr>
          <p:cNvPr id="3" name="Content Placeholder 2"/>
          <p:cNvSpPr>
            <a:spLocks noGrp="1"/>
          </p:cNvSpPr>
          <p:nvPr>
            <p:ph idx="1"/>
          </p:nvPr>
        </p:nvSpPr>
        <p:spPr/>
        <p:txBody>
          <a:bodyPr/>
          <a:lstStyle/>
          <a:p>
            <a:r>
              <a:rPr lang="en-GB" dirty="0" smtClean="0"/>
              <a:t>Quietly reflect and write/type down your definition.</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Intuition</a:t>
            </a:r>
            <a:endParaRPr lang="en-GB" b="1" dirty="0"/>
          </a:p>
        </p:txBody>
      </p:sp>
      <p:sp>
        <p:nvSpPr>
          <p:cNvPr id="3" name="Content Placeholder 2"/>
          <p:cNvSpPr>
            <a:spLocks noGrp="1"/>
          </p:cNvSpPr>
          <p:nvPr>
            <p:ph idx="1"/>
          </p:nvPr>
        </p:nvSpPr>
        <p:spPr/>
        <p:txBody>
          <a:bodyPr>
            <a:normAutofit fontScale="92500" lnSpcReduction="10000"/>
          </a:bodyPr>
          <a:lstStyle/>
          <a:p>
            <a:r>
              <a:rPr lang="en-GB" b="1" dirty="0"/>
              <a:t>Intuition</a:t>
            </a:r>
            <a:r>
              <a:rPr lang="en-GB" dirty="0"/>
              <a:t> is the ability to acquire knowledge without inference or the use of reason.</a:t>
            </a:r>
            <a:r>
              <a:rPr lang="en-GB" baseline="30000" dirty="0"/>
              <a:t>[1</a:t>
            </a:r>
            <a:r>
              <a:rPr lang="en-GB" baseline="30000" dirty="0" smtClean="0"/>
              <a:t>]</a:t>
            </a:r>
            <a:endParaRPr lang="en-GB" dirty="0" smtClean="0"/>
          </a:p>
          <a:p>
            <a:r>
              <a:rPr lang="en-GB" dirty="0" smtClean="0"/>
              <a:t>"</a:t>
            </a:r>
            <a:r>
              <a:rPr lang="en-GB" dirty="0"/>
              <a:t>The word 'intuition' comes from the Latin word '</a:t>
            </a:r>
            <a:r>
              <a:rPr lang="en-GB" dirty="0" err="1"/>
              <a:t>intueri</a:t>
            </a:r>
            <a:r>
              <a:rPr lang="en-GB" dirty="0"/>
              <a:t>', which is often roughly translated as meaning 'to look inside'’ or 'to contemplate'."</a:t>
            </a:r>
            <a:r>
              <a:rPr lang="en-GB" baseline="30000" dirty="0"/>
              <a:t>[2</a:t>
            </a:r>
            <a:r>
              <a:rPr lang="en-GB" baseline="30000" dirty="0" smtClean="0"/>
              <a:t>]</a:t>
            </a:r>
          </a:p>
          <a:p>
            <a:r>
              <a:rPr lang="en-GB" dirty="0"/>
              <a:t>The word intuition comes from the Latin word </a:t>
            </a:r>
            <a:r>
              <a:rPr lang="en-GB" dirty="0" err="1"/>
              <a:t>intueri</a:t>
            </a:r>
            <a:r>
              <a:rPr lang="en-GB" dirty="0"/>
              <a:t>, meaning “look within.” Webster defines it as “the power or facility of attaining direct knowledge …without evident rational thought</a:t>
            </a:r>
            <a:r>
              <a:rPr lang="en-GB" dirty="0" smtClean="0"/>
              <a:t>. "</a:t>
            </a:r>
            <a:r>
              <a:rPr lang="en-GB" baseline="30000" dirty="0" smtClean="0"/>
              <a:t>[3]</a:t>
            </a:r>
            <a:endParaRPr lang="en-GB" dirty="0"/>
          </a:p>
        </p:txBody>
      </p:sp>
      <p:sp>
        <p:nvSpPr>
          <p:cNvPr id="4" name="TextBox 3"/>
          <p:cNvSpPr txBox="1"/>
          <p:nvPr/>
        </p:nvSpPr>
        <p:spPr>
          <a:xfrm>
            <a:off x="35496" y="6237312"/>
            <a:ext cx="8604448" cy="553998"/>
          </a:xfrm>
          <a:prstGeom prst="rect">
            <a:avLst/>
          </a:prstGeom>
          <a:noFill/>
        </p:spPr>
        <p:txBody>
          <a:bodyPr wrap="square" rtlCol="0">
            <a:spAutoFit/>
          </a:bodyPr>
          <a:lstStyle/>
          <a:p>
            <a:r>
              <a:rPr lang="en-GB" sz="1000" dirty="0" smtClean="0"/>
              <a:t>[1] Oxford English Dictionary</a:t>
            </a:r>
          </a:p>
          <a:p>
            <a:r>
              <a:rPr lang="en-GB" sz="1000" dirty="0" smtClean="0"/>
              <a:t>[2] Carlin Flora. "Gut Almighty". Psychology Today. </a:t>
            </a:r>
            <a:r>
              <a:rPr lang="en-GB" sz="1000" dirty="0" err="1" smtClean="0"/>
              <a:t>Vol</a:t>
            </a:r>
            <a:r>
              <a:rPr lang="en-GB" sz="1000" dirty="0" smtClean="0"/>
              <a:t> 40. Issue 3:68-75,2007.</a:t>
            </a:r>
          </a:p>
          <a:p>
            <a:r>
              <a:rPr lang="en-GB" sz="1000" dirty="0" smtClean="0"/>
              <a:t>[3] </a:t>
            </a:r>
            <a:r>
              <a:rPr lang="en-GB" sz="1000" dirty="0" smtClean="0">
                <a:hlinkClick r:id="rId2"/>
              </a:rPr>
              <a:t>http://resistancetraining.wordpress.com/2007/01/04/your-intuitive-intelligence/</a:t>
            </a:r>
            <a:r>
              <a:rPr lang="en-GB" sz="1000" dirty="0" smtClean="0"/>
              <a:t> </a:t>
            </a:r>
            <a:endParaRPr lang="en-GB"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Intuition and Business Success</a:t>
            </a:r>
            <a:endParaRPr lang="en-GB" dirty="0"/>
          </a:p>
        </p:txBody>
      </p:sp>
      <p:sp>
        <p:nvSpPr>
          <p:cNvPr id="3" name="Content Placeholder 2"/>
          <p:cNvSpPr>
            <a:spLocks noGrp="1"/>
          </p:cNvSpPr>
          <p:nvPr>
            <p:ph idx="1"/>
          </p:nvPr>
        </p:nvSpPr>
        <p:spPr>
          <a:xfrm>
            <a:off x="0" y="1340768"/>
            <a:ext cx="9144000" cy="4968552"/>
          </a:xfrm>
        </p:spPr>
        <p:txBody>
          <a:bodyPr>
            <a:normAutofit fontScale="70000" lnSpcReduction="20000"/>
          </a:bodyPr>
          <a:lstStyle/>
          <a:p>
            <a:r>
              <a:rPr lang="en-GB" dirty="0"/>
              <a:t>In the latter half of the last century business decisions and results were defended using such rational, linear measures as rate of return, cost of capital, net income, etc. But all the while the most successful leaders were using an additional tool – intuition. </a:t>
            </a:r>
            <a:endParaRPr lang="en-GB" dirty="0" smtClean="0"/>
          </a:p>
          <a:p>
            <a:endParaRPr lang="en-GB" dirty="0"/>
          </a:p>
          <a:p>
            <a:r>
              <a:rPr lang="en-GB" dirty="0" smtClean="0"/>
              <a:t>And </a:t>
            </a:r>
            <a:r>
              <a:rPr lang="en-GB" dirty="0"/>
              <a:t>today intuition is being touted by management consultants as “essential.” In a study of 13,000 business executives by Harvard researcher </a:t>
            </a:r>
            <a:r>
              <a:rPr lang="en-GB" dirty="0" err="1"/>
              <a:t>Jagdish</a:t>
            </a:r>
            <a:r>
              <a:rPr lang="en-GB" dirty="0"/>
              <a:t> Parikh, the executives credited 80 percent of their business success to relying on their intuition</a:t>
            </a:r>
            <a:r>
              <a:rPr lang="en-GB" dirty="0" smtClean="0"/>
              <a:t>.</a:t>
            </a:r>
          </a:p>
          <a:p>
            <a:endParaRPr lang="en-GB" dirty="0"/>
          </a:p>
          <a:p>
            <a:r>
              <a:rPr lang="en-GB" dirty="0"/>
              <a:t>And research conducted by Ashley Fields, a senior advisor to Shell Oil, concluded that among Fortune 500 companies, “intuitive information processing strategies are most often found at the highest levels of an organization.” Intuition is not just valuable in the business world. It can often lead to powerful creative, personal and relationship insights and breakthroughs</a:t>
            </a:r>
          </a:p>
          <a:p>
            <a:endParaRPr lang="en-GB" dirty="0"/>
          </a:p>
        </p:txBody>
      </p:sp>
      <p:sp>
        <p:nvSpPr>
          <p:cNvPr id="4" name="TextBox 3"/>
          <p:cNvSpPr txBox="1"/>
          <p:nvPr/>
        </p:nvSpPr>
        <p:spPr>
          <a:xfrm>
            <a:off x="35496" y="6567155"/>
            <a:ext cx="8604448" cy="246221"/>
          </a:xfrm>
          <a:prstGeom prst="rect">
            <a:avLst/>
          </a:prstGeom>
          <a:noFill/>
        </p:spPr>
        <p:txBody>
          <a:bodyPr wrap="square" rtlCol="0">
            <a:spAutoFit/>
          </a:bodyPr>
          <a:lstStyle/>
          <a:p>
            <a:r>
              <a:rPr lang="en-GB" sz="1000" dirty="0" smtClean="0"/>
              <a:t>Ref: </a:t>
            </a:r>
            <a:r>
              <a:rPr lang="en-GB" sz="1000" dirty="0" smtClean="0">
                <a:hlinkClick r:id="rId2"/>
              </a:rPr>
              <a:t>http://resistancetraining.wordpress.com/2007/01/04/your-intuitive-intelligence/</a:t>
            </a:r>
            <a:r>
              <a:rPr lang="en-GB" sz="1000" dirty="0" smtClean="0"/>
              <a:t> </a:t>
            </a:r>
            <a:endParaRPr lang="en-GB" sz="1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b="1" dirty="0" smtClean="0"/>
              <a:t>Accessing Your Intuition</a:t>
            </a:r>
            <a:endParaRPr lang="en-GB" b="1" dirty="0"/>
          </a:p>
        </p:txBody>
      </p:sp>
      <p:sp>
        <p:nvSpPr>
          <p:cNvPr id="3" name="Content Placeholder 2"/>
          <p:cNvSpPr>
            <a:spLocks noGrp="1"/>
          </p:cNvSpPr>
          <p:nvPr>
            <p:ph idx="1"/>
          </p:nvPr>
        </p:nvSpPr>
        <p:spPr>
          <a:xfrm>
            <a:off x="0" y="1052736"/>
            <a:ext cx="9144000" cy="5328592"/>
          </a:xfrm>
        </p:spPr>
        <p:txBody>
          <a:bodyPr>
            <a:noAutofit/>
          </a:bodyPr>
          <a:lstStyle/>
          <a:p>
            <a:r>
              <a:rPr lang="en-GB" sz="2000" b="1" dirty="0" smtClean="0"/>
              <a:t>Relax: </a:t>
            </a:r>
            <a:r>
              <a:rPr lang="en-GB" sz="2000" dirty="0" smtClean="0"/>
              <a:t>For many people intuition </a:t>
            </a:r>
            <a:r>
              <a:rPr lang="en-GB" sz="2000" dirty="0"/>
              <a:t>is most </a:t>
            </a:r>
            <a:r>
              <a:rPr lang="en-GB" sz="2000" dirty="0" smtClean="0"/>
              <a:t>available just </a:t>
            </a:r>
            <a:r>
              <a:rPr lang="en-GB" sz="2000" dirty="0"/>
              <a:t>before sleep, upon awakening </a:t>
            </a:r>
            <a:r>
              <a:rPr lang="en-GB" sz="2000" dirty="0" smtClean="0"/>
              <a:t>or while doing something very relaxing, </a:t>
            </a:r>
            <a:r>
              <a:rPr lang="en-GB" sz="2000" dirty="0"/>
              <a:t>while meditating or </a:t>
            </a:r>
            <a:r>
              <a:rPr lang="en-GB" sz="2000" dirty="0" smtClean="0"/>
              <a:t>contemplating. </a:t>
            </a:r>
            <a:r>
              <a:rPr lang="en-GB" sz="2000" dirty="0"/>
              <a:t>All of these have something in common – the alpha-state brainwaves often associated with meditation and creative contemplation. Here are some methods </a:t>
            </a:r>
            <a:r>
              <a:rPr lang="en-GB" sz="2000" dirty="0" smtClean="0"/>
              <a:t>you can use to access your intuitive intelligence:</a:t>
            </a:r>
          </a:p>
          <a:p>
            <a:endParaRPr lang="en-GB" sz="2000" b="1" dirty="0" smtClean="0"/>
          </a:p>
          <a:p>
            <a:r>
              <a:rPr lang="en-GB" sz="2000" b="1" dirty="0" smtClean="0"/>
              <a:t>A Kung Fu Exercise</a:t>
            </a:r>
            <a:r>
              <a:rPr lang="en-GB" sz="2000" dirty="0" smtClean="0"/>
              <a:t>: Shut your eyes and ask someone to approach you as quietly as possible. Say “stop” when you think they are within an arm’s length. You’ll be surprised how rapidly you’ll increase your skill and accuracy.</a:t>
            </a:r>
          </a:p>
          <a:p>
            <a:pPr>
              <a:buNone/>
            </a:pPr>
            <a:endParaRPr lang="en-GB" sz="2000" dirty="0" smtClean="0"/>
          </a:p>
          <a:p>
            <a:r>
              <a:rPr lang="en-GB" sz="2000" b="1" dirty="0" smtClean="0"/>
              <a:t>A </a:t>
            </a:r>
            <a:r>
              <a:rPr lang="en-GB" sz="2000" b="1" dirty="0"/>
              <a:t>‘Now’ Exercise</a:t>
            </a:r>
            <a:r>
              <a:rPr lang="en-GB" sz="2000" dirty="0"/>
              <a:t>: Here’s an exercise management consultants are teaching top business executives: Remove from any past or future concerns for a few minutes, and let yourself simply experience what is directly in front of, and around, you. Don’t judge or </a:t>
            </a:r>
            <a:r>
              <a:rPr lang="en-GB" sz="2000" dirty="0" smtClean="0"/>
              <a:t>comment.</a:t>
            </a:r>
          </a:p>
          <a:p>
            <a:endParaRPr lang="en-GB" sz="2000" dirty="0"/>
          </a:p>
          <a:p>
            <a:r>
              <a:rPr lang="en-GB" sz="2000" b="1" dirty="0" smtClean="0"/>
              <a:t>Simply BE present ‘in’ the moment.</a:t>
            </a:r>
          </a:p>
          <a:p>
            <a:pPr>
              <a:buNone/>
            </a:pPr>
            <a:endParaRPr lang="en-GB" sz="2000" dirty="0"/>
          </a:p>
          <a:p>
            <a:endParaRPr lang="en-GB" sz="2000" dirty="0"/>
          </a:p>
        </p:txBody>
      </p:sp>
      <p:sp>
        <p:nvSpPr>
          <p:cNvPr id="4" name="TextBox 3"/>
          <p:cNvSpPr txBox="1"/>
          <p:nvPr/>
        </p:nvSpPr>
        <p:spPr>
          <a:xfrm>
            <a:off x="35496" y="6567155"/>
            <a:ext cx="8604448" cy="246221"/>
          </a:xfrm>
          <a:prstGeom prst="rect">
            <a:avLst/>
          </a:prstGeom>
          <a:noFill/>
        </p:spPr>
        <p:txBody>
          <a:bodyPr wrap="square" rtlCol="0">
            <a:spAutoFit/>
          </a:bodyPr>
          <a:lstStyle/>
          <a:p>
            <a:r>
              <a:rPr lang="en-GB" sz="1000" dirty="0" smtClean="0"/>
              <a:t>Ref: Based on </a:t>
            </a:r>
            <a:r>
              <a:rPr lang="en-GB" sz="1000" dirty="0" smtClean="0">
                <a:hlinkClick r:id="rId2"/>
              </a:rPr>
              <a:t>http://resistancetraining.wordpress.com/2007/01/04/your-intuitive-intelligence/</a:t>
            </a:r>
            <a:r>
              <a:rPr lang="en-GB" sz="1000" dirty="0" smtClean="0"/>
              <a:t> </a:t>
            </a:r>
            <a:endParaRPr lang="en-GB"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Act</a:t>
            </a:r>
            <a:endParaRPr lang="en-GB" b="1" dirty="0"/>
          </a:p>
        </p:txBody>
      </p:sp>
      <p:sp>
        <p:nvSpPr>
          <p:cNvPr id="3" name="Content Placeholder 2"/>
          <p:cNvSpPr>
            <a:spLocks noGrp="1"/>
          </p:cNvSpPr>
          <p:nvPr>
            <p:ph idx="1"/>
          </p:nvPr>
        </p:nvSpPr>
        <p:spPr/>
        <p:txBody>
          <a:bodyPr>
            <a:normAutofit fontScale="92500" lnSpcReduction="20000"/>
          </a:bodyPr>
          <a:lstStyle/>
          <a:p>
            <a:r>
              <a:rPr lang="en-GB" dirty="0"/>
              <a:t>The most powerful way to build your intuitive intelligence is to begin to </a:t>
            </a:r>
            <a:r>
              <a:rPr lang="en-GB" b="1" dirty="0"/>
              <a:t>act on your intuition</a:t>
            </a:r>
            <a:r>
              <a:rPr lang="en-GB" dirty="0"/>
              <a:t>. </a:t>
            </a:r>
            <a:endParaRPr lang="en-GB" dirty="0" smtClean="0"/>
          </a:p>
          <a:p>
            <a:r>
              <a:rPr lang="en-GB" dirty="0" smtClean="0"/>
              <a:t>Simply </a:t>
            </a:r>
            <a:r>
              <a:rPr lang="en-GB" dirty="0"/>
              <a:t>allowing yourself to act on your intuition will gradually build your “intuitive intelligence.” </a:t>
            </a:r>
            <a:endParaRPr lang="en-GB" dirty="0" smtClean="0"/>
          </a:p>
          <a:p>
            <a:r>
              <a:rPr lang="en-GB" dirty="0" smtClean="0"/>
              <a:t>Consider </a:t>
            </a:r>
            <a:r>
              <a:rPr lang="en-GB" dirty="0"/>
              <a:t>that study of 16,000 business executives who credited 80 percent of their business success to relying on their intuition. </a:t>
            </a:r>
            <a:endParaRPr lang="en-GB" dirty="0" smtClean="0"/>
          </a:p>
          <a:p>
            <a:r>
              <a:rPr lang="en-GB" b="1" dirty="0" smtClean="0"/>
              <a:t>Building </a:t>
            </a:r>
            <a:r>
              <a:rPr lang="en-GB" b="1" dirty="0"/>
              <a:t>your self awareness </a:t>
            </a:r>
            <a:r>
              <a:rPr lang="en-GB" dirty="0"/>
              <a:t>will not only increase your intuitive intelligence. It will increase your probability of success and achievement in your personal, business or professional life.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7768"/>
            <a:ext cx="8229600" cy="1143000"/>
          </a:xfrm>
        </p:spPr>
        <p:txBody>
          <a:bodyPr>
            <a:normAutofit/>
          </a:bodyPr>
          <a:lstStyle/>
          <a:p>
            <a:r>
              <a:rPr lang="en-GB" b="1" dirty="0" smtClean="0"/>
              <a:t>Intuition : Intuitive Intelligence</a:t>
            </a:r>
            <a:endParaRPr lang="en-GB" b="1" dirty="0"/>
          </a:p>
        </p:txBody>
      </p:sp>
      <p:sp>
        <p:nvSpPr>
          <p:cNvPr id="3" name="Content Placeholder 2"/>
          <p:cNvSpPr>
            <a:spLocks noGrp="1"/>
          </p:cNvSpPr>
          <p:nvPr>
            <p:ph idx="1"/>
          </p:nvPr>
        </p:nvSpPr>
        <p:spPr>
          <a:xfrm>
            <a:off x="0" y="1340768"/>
            <a:ext cx="9144000" cy="5040560"/>
          </a:xfrm>
        </p:spPr>
        <p:txBody>
          <a:bodyPr>
            <a:normAutofit fontScale="85000" lnSpcReduction="20000"/>
          </a:bodyPr>
          <a:lstStyle/>
          <a:p>
            <a:r>
              <a:rPr lang="en-GB" dirty="0" smtClean="0"/>
              <a:t>According to HEC Paris International </a:t>
            </a:r>
            <a:r>
              <a:rPr lang="en-GB" dirty="0"/>
              <a:t>B</a:t>
            </a:r>
            <a:r>
              <a:rPr lang="en-GB" dirty="0" smtClean="0"/>
              <a:t>usiness school “Intuitive </a:t>
            </a:r>
            <a:r>
              <a:rPr lang="en-GB" dirty="0"/>
              <a:t>intelligence is the ability to combine our analytical mind with our intuitive </a:t>
            </a:r>
            <a:r>
              <a:rPr lang="en-GB" dirty="0" smtClean="0"/>
              <a:t>aptitude </a:t>
            </a:r>
            <a:r>
              <a:rPr lang="en-GB" dirty="0"/>
              <a:t>to solve problems in an innovative way and succeed in the new economy</a:t>
            </a:r>
            <a:r>
              <a:rPr lang="en-GB" dirty="0" smtClean="0"/>
              <a:t>.</a:t>
            </a:r>
          </a:p>
          <a:p>
            <a:r>
              <a:rPr lang="en-GB" dirty="0" smtClean="0"/>
              <a:t>The following 10 Podcasts introduce this model and real-life business </a:t>
            </a:r>
            <a:r>
              <a:rPr lang="en-GB" dirty="0"/>
              <a:t>examples show how to apply intuitive </a:t>
            </a:r>
            <a:r>
              <a:rPr lang="en-GB" dirty="0" smtClean="0"/>
              <a:t>intelligence for business re-</a:t>
            </a:r>
            <a:r>
              <a:rPr lang="en-GB" dirty="0" err="1" smtClean="0"/>
              <a:t>enginneering</a:t>
            </a:r>
            <a:r>
              <a:rPr lang="en-GB" dirty="0" smtClean="0"/>
              <a:t> i.e. Change.</a:t>
            </a:r>
          </a:p>
          <a:p>
            <a:r>
              <a:rPr lang="en-GB" dirty="0" smtClean="0"/>
              <a:t>This </a:t>
            </a:r>
            <a:r>
              <a:rPr lang="en-GB" dirty="0"/>
              <a:t>breakthrough approach has been implemented successfully by global companies such as </a:t>
            </a:r>
            <a:r>
              <a:rPr lang="en-GB" dirty="0" err="1"/>
              <a:t>L'Oréal</a:t>
            </a:r>
            <a:r>
              <a:rPr lang="en-GB" dirty="0"/>
              <a:t>, </a:t>
            </a:r>
            <a:r>
              <a:rPr lang="en-GB" dirty="0" err="1"/>
              <a:t>Estée</a:t>
            </a:r>
            <a:r>
              <a:rPr lang="en-GB" dirty="0"/>
              <a:t> Lauder, Ralph Lauren, SAP Business Objects, Bristol Myers Squibb or Hachette</a:t>
            </a:r>
            <a:r>
              <a:rPr lang="en-GB" dirty="0" smtClean="0"/>
              <a:t>. </a:t>
            </a:r>
          </a:p>
          <a:p>
            <a:r>
              <a:rPr lang="en-GB" dirty="0" smtClean="0"/>
              <a:t>Podcasts: </a:t>
            </a:r>
            <a:r>
              <a:rPr lang="en-GB" dirty="0" smtClean="0">
                <a:hlinkClick r:id="rId2"/>
              </a:rPr>
              <a:t>http://itunes.apple.com/us/itunes-u/intuitive-intelligence-video/id397034635</a:t>
            </a:r>
            <a:endParaRPr lang="en-GB" dirty="0" smtClean="0"/>
          </a:p>
          <a:p>
            <a:endParaRPr lang="en-GB" dirty="0"/>
          </a:p>
        </p:txBody>
      </p:sp>
      <p:sp>
        <p:nvSpPr>
          <p:cNvPr id="4" name="TextBox 3"/>
          <p:cNvSpPr txBox="1"/>
          <p:nvPr/>
        </p:nvSpPr>
        <p:spPr>
          <a:xfrm>
            <a:off x="36530" y="6567155"/>
            <a:ext cx="4679486" cy="246221"/>
          </a:xfrm>
          <a:prstGeom prst="rect">
            <a:avLst/>
          </a:prstGeom>
          <a:noFill/>
        </p:spPr>
        <p:txBody>
          <a:bodyPr wrap="none" rtlCol="0">
            <a:spAutoFit/>
          </a:bodyPr>
          <a:lstStyle/>
          <a:p>
            <a:r>
              <a:rPr lang="en-GB" sz="1000" dirty="0" smtClean="0"/>
              <a:t>Source: </a:t>
            </a:r>
            <a:r>
              <a:rPr lang="en-GB" sz="1000" dirty="0" smtClean="0">
                <a:hlinkClick r:id="rId2"/>
              </a:rPr>
              <a:t>http://itunes.apple.com/us/itunes-u/intuitive-intelligence-video/id397034635</a:t>
            </a:r>
            <a:endParaRPr lang="en-GB"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9776"/>
            <a:ext cx="8229600" cy="1143000"/>
          </a:xfrm>
        </p:spPr>
        <p:txBody>
          <a:bodyPr/>
          <a:lstStyle/>
          <a:p>
            <a:r>
              <a:rPr lang="en-GB" b="1" dirty="0" smtClean="0"/>
              <a:t>Coherence</a:t>
            </a:r>
            <a:endParaRPr lang="en-GB" b="1" dirty="0"/>
          </a:p>
        </p:txBody>
      </p:sp>
      <p:sp>
        <p:nvSpPr>
          <p:cNvPr id="3" name="Content Placeholder 2"/>
          <p:cNvSpPr>
            <a:spLocks noGrp="1"/>
          </p:cNvSpPr>
          <p:nvPr>
            <p:ph idx="1"/>
          </p:nvPr>
        </p:nvSpPr>
        <p:spPr>
          <a:xfrm>
            <a:off x="0" y="1412776"/>
            <a:ext cx="9144000" cy="5040560"/>
          </a:xfrm>
        </p:spPr>
        <p:txBody>
          <a:bodyPr>
            <a:normAutofit fontScale="85000" lnSpcReduction="20000"/>
          </a:bodyPr>
          <a:lstStyle/>
          <a:p>
            <a:pPr lvl="0"/>
            <a:r>
              <a:rPr lang="en-GB" dirty="0"/>
              <a:t>Each person has an </a:t>
            </a:r>
            <a:r>
              <a:rPr lang="en-GB" dirty="0" smtClean="0"/>
              <a:t>inner ‘energetic </a:t>
            </a:r>
            <a:r>
              <a:rPr lang="en-GB" dirty="0"/>
              <a:t>core’ known as the point of ‘coherence</a:t>
            </a:r>
            <a:r>
              <a:rPr lang="en-GB" dirty="0" smtClean="0"/>
              <a:t>’.</a:t>
            </a:r>
          </a:p>
          <a:p>
            <a:pPr lvl="0"/>
            <a:r>
              <a:rPr lang="en-GB" dirty="0" smtClean="0"/>
              <a:t>This </a:t>
            </a:r>
            <a:r>
              <a:rPr lang="en-GB" dirty="0"/>
              <a:t> </a:t>
            </a:r>
            <a:r>
              <a:rPr lang="en-GB" dirty="0" smtClean="0"/>
              <a:t>point provides </a:t>
            </a:r>
            <a:r>
              <a:rPr lang="en-GB" dirty="0"/>
              <a:t>people with a focused positive peaceful point of inner-strength resilience </a:t>
            </a:r>
            <a:r>
              <a:rPr lang="en-GB" dirty="0" smtClean="0"/>
              <a:t>and serenity </a:t>
            </a:r>
            <a:r>
              <a:rPr lang="en-GB" dirty="0"/>
              <a:t>to do what is right for them and to ride and enjoy the waves of change with empowerment and ease. </a:t>
            </a:r>
            <a:endParaRPr lang="en-GB" dirty="0" smtClean="0"/>
          </a:p>
          <a:p>
            <a:pPr lvl="0"/>
            <a:r>
              <a:rPr lang="en-GB" dirty="0" smtClean="0"/>
              <a:t>Discovering </a:t>
            </a:r>
            <a:r>
              <a:rPr lang="en-GB" dirty="0"/>
              <a:t>this inner-resource is now a </a:t>
            </a:r>
            <a:r>
              <a:rPr lang="en-GB" dirty="0" smtClean="0"/>
              <a:t>very common and effective personal </a:t>
            </a:r>
            <a:r>
              <a:rPr lang="en-GB" dirty="0"/>
              <a:t>and professional development </a:t>
            </a:r>
            <a:r>
              <a:rPr lang="en-GB" dirty="0" smtClean="0"/>
              <a:t>technique.</a:t>
            </a:r>
          </a:p>
          <a:p>
            <a:pPr lvl="0"/>
            <a:r>
              <a:rPr lang="en-GB" dirty="0" smtClean="0"/>
              <a:t>It can help people to develop themselves and behave in a more Positive Professional ethical and socially responsible manner.</a:t>
            </a:r>
          </a:p>
          <a:p>
            <a:pPr lvl="0"/>
            <a:r>
              <a:rPr lang="en-GB" dirty="0" smtClean="0"/>
              <a:t>It is also a very common and effective stress and change management method. </a:t>
            </a:r>
            <a:endParaRPr lang="en-GB" dirty="0"/>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b="1" dirty="0" smtClean="0"/>
              <a:t>IHM: Institute of </a:t>
            </a:r>
            <a:r>
              <a:rPr lang="en-GB" b="1" dirty="0" err="1" smtClean="0"/>
              <a:t>HeartMath</a:t>
            </a:r>
            <a:endParaRPr lang="en-GB" b="1" dirty="0"/>
          </a:p>
        </p:txBody>
      </p:sp>
      <p:sp>
        <p:nvSpPr>
          <p:cNvPr id="3" name="Content Placeholder 2"/>
          <p:cNvSpPr>
            <a:spLocks noGrp="1"/>
          </p:cNvSpPr>
          <p:nvPr>
            <p:ph idx="1"/>
          </p:nvPr>
        </p:nvSpPr>
        <p:spPr>
          <a:xfrm>
            <a:off x="0" y="1340768"/>
            <a:ext cx="9144000" cy="5040560"/>
          </a:xfrm>
        </p:spPr>
        <p:txBody>
          <a:bodyPr>
            <a:normAutofit lnSpcReduction="10000"/>
          </a:bodyPr>
          <a:lstStyle/>
          <a:p>
            <a:r>
              <a:rPr lang="en-GB" b="1" dirty="0" smtClean="0"/>
              <a:t>Reduce </a:t>
            </a:r>
            <a:r>
              <a:rPr lang="en-GB" b="1" dirty="0"/>
              <a:t>Stress Increase Creativity &amp; Productivity: </a:t>
            </a:r>
            <a:endParaRPr lang="en-GB" b="1" dirty="0" smtClean="0"/>
          </a:p>
          <a:p>
            <a:r>
              <a:rPr lang="en-GB" dirty="0" smtClean="0">
                <a:hlinkClick r:id="rId2"/>
              </a:rPr>
              <a:t>http</a:t>
            </a:r>
            <a:r>
              <a:rPr lang="en-GB" dirty="0">
                <a:hlinkClick r:id="rId2"/>
              </a:rPr>
              <a:t>://www.youtube.com/watch?v=rZTHHzA1IAU</a:t>
            </a:r>
            <a:endParaRPr lang="en-GB" dirty="0"/>
          </a:p>
          <a:p>
            <a:endParaRPr lang="en-GB" dirty="0" smtClean="0"/>
          </a:p>
          <a:p>
            <a:r>
              <a:rPr lang="en-GB" b="1" dirty="0" smtClean="0"/>
              <a:t>Using </a:t>
            </a:r>
            <a:r>
              <a:rPr lang="en-GB" b="1" dirty="0"/>
              <a:t>Technology for Stress Reduction</a:t>
            </a:r>
            <a:r>
              <a:rPr lang="en-GB" b="1" dirty="0" smtClean="0"/>
              <a:t>:</a:t>
            </a:r>
          </a:p>
          <a:p>
            <a:r>
              <a:rPr lang="en-GB" dirty="0" smtClean="0">
                <a:hlinkClick r:id="rId3"/>
              </a:rPr>
              <a:t>http</a:t>
            </a:r>
            <a:r>
              <a:rPr lang="en-GB" dirty="0">
                <a:hlinkClick r:id="rId3"/>
              </a:rPr>
              <a:t>://www.youtube.com/watch?v=A021KzYOWQo</a:t>
            </a:r>
            <a:endParaRPr lang="en-GB" dirty="0"/>
          </a:p>
          <a:p>
            <a:endParaRPr lang="en-GB" dirty="0" smtClean="0"/>
          </a:p>
          <a:p>
            <a:r>
              <a:rPr lang="en-GB" b="1" dirty="0" smtClean="0"/>
              <a:t>Science </a:t>
            </a:r>
            <a:r>
              <a:rPr lang="en-GB" b="1" dirty="0"/>
              <a:t>of the Heart</a:t>
            </a:r>
            <a:r>
              <a:rPr lang="en-GB" b="1" dirty="0" smtClean="0"/>
              <a:t>:</a:t>
            </a:r>
          </a:p>
          <a:p>
            <a:r>
              <a:rPr lang="en-GB" dirty="0" smtClean="0">
                <a:hlinkClick r:id="rId4"/>
              </a:rPr>
              <a:t>http</a:t>
            </a:r>
            <a:r>
              <a:rPr lang="en-GB" dirty="0">
                <a:hlinkClick r:id="rId4"/>
              </a:rPr>
              <a:t>://www.youtube.com/watch?v=pp-r_f8-qz8&amp;feature=related</a:t>
            </a:r>
            <a:endParaRPr lang="en-GB" dirty="0"/>
          </a:p>
          <a:p>
            <a:pPr>
              <a:buNone/>
            </a:pPr>
            <a:endParaRPr lang="en-GB" dirty="0"/>
          </a:p>
          <a:p>
            <a:pPr>
              <a:buNone/>
            </a:pP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384"/>
            <a:ext cx="9144000" cy="1143000"/>
          </a:xfrm>
        </p:spPr>
        <p:txBody>
          <a:bodyPr>
            <a:normAutofit fontScale="90000"/>
          </a:bodyPr>
          <a:lstStyle/>
          <a:p>
            <a:r>
              <a:rPr lang="en-GB" b="1" dirty="0" smtClean="0"/>
              <a:t>Coherence &amp; the Emotional Rollercoaster</a:t>
            </a:r>
            <a:endParaRPr lang="en-GB" b="1" dirty="0"/>
          </a:p>
        </p:txBody>
      </p:sp>
      <p:sp>
        <p:nvSpPr>
          <p:cNvPr id="3" name="Content Placeholder 2"/>
          <p:cNvSpPr>
            <a:spLocks noGrp="1"/>
          </p:cNvSpPr>
          <p:nvPr>
            <p:ph idx="1"/>
          </p:nvPr>
        </p:nvSpPr>
        <p:spPr>
          <a:xfrm>
            <a:off x="0" y="980728"/>
            <a:ext cx="9144000" cy="5040560"/>
          </a:xfrm>
        </p:spPr>
        <p:txBody>
          <a:bodyPr>
            <a:normAutofit/>
          </a:bodyPr>
          <a:lstStyle/>
          <a:p>
            <a:pPr lvl="0"/>
            <a:r>
              <a:rPr lang="en-GB" sz="2400" dirty="0" smtClean="0"/>
              <a:t>When this technique is used the emotional </a:t>
            </a:r>
            <a:r>
              <a:rPr lang="en-GB" sz="2400" dirty="0" smtClean="0"/>
              <a:t>roller-coaster </a:t>
            </a:r>
            <a:r>
              <a:rPr lang="en-GB" sz="2400" dirty="0" smtClean="0"/>
              <a:t>experienced by people changes from this:</a:t>
            </a:r>
          </a:p>
          <a:p>
            <a:endParaRPr lang="en-GB" sz="2400" dirty="0" smtClean="0"/>
          </a:p>
          <a:p>
            <a:endParaRPr lang="en-GB" sz="2400" dirty="0"/>
          </a:p>
          <a:p>
            <a:endParaRPr lang="en-GB" sz="2400" dirty="0" smtClean="0"/>
          </a:p>
          <a:p>
            <a:pPr>
              <a:buNone/>
            </a:pPr>
            <a:endParaRPr lang="en-GB" sz="2400" dirty="0"/>
          </a:p>
          <a:p>
            <a:pPr>
              <a:buNone/>
            </a:pPr>
            <a:endParaRPr lang="en-GB" sz="2800" dirty="0" smtClean="0"/>
          </a:p>
          <a:p>
            <a:r>
              <a:rPr lang="en-GB" sz="2400" dirty="0" smtClean="0"/>
              <a:t>To this: a positive state of Ease and acceptance:</a:t>
            </a:r>
            <a:endParaRPr lang="en-GB" sz="2400" dirty="0"/>
          </a:p>
        </p:txBody>
      </p:sp>
      <p:pic>
        <p:nvPicPr>
          <p:cNvPr id="2050" name="Picture 2" descr="http://changingminds.org/images/kubler_ross.gif"/>
          <p:cNvPicPr>
            <a:picLocks noChangeAspect="1" noChangeArrowheads="1"/>
          </p:cNvPicPr>
          <p:nvPr/>
        </p:nvPicPr>
        <p:blipFill>
          <a:blip r:embed="rId2" cstate="print"/>
          <a:srcRect/>
          <a:stretch>
            <a:fillRect/>
          </a:stretch>
        </p:blipFill>
        <p:spPr bwMode="auto">
          <a:xfrm>
            <a:off x="2562200" y="1844824"/>
            <a:ext cx="3810000" cy="1943101"/>
          </a:xfrm>
          <a:prstGeom prst="rect">
            <a:avLst/>
          </a:prstGeom>
          <a:noFill/>
        </p:spPr>
      </p:pic>
      <p:sp>
        <p:nvSpPr>
          <p:cNvPr id="5" name="TextBox 4"/>
          <p:cNvSpPr txBox="1"/>
          <p:nvPr/>
        </p:nvSpPr>
        <p:spPr>
          <a:xfrm>
            <a:off x="0" y="6597352"/>
            <a:ext cx="8100392" cy="246221"/>
          </a:xfrm>
          <a:prstGeom prst="rect">
            <a:avLst/>
          </a:prstGeom>
          <a:noFill/>
        </p:spPr>
        <p:txBody>
          <a:bodyPr wrap="square" rtlCol="0">
            <a:spAutoFit/>
          </a:bodyPr>
          <a:lstStyle/>
          <a:p>
            <a:r>
              <a:rPr lang="en-GB" sz="1000" dirty="0" smtClean="0"/>
              <a:t>Image source: </a:t>
            </a:r>
            <a:r>
              <a:rPr lang="en-GB" sz="1000" dirty="0" smtClean="0">
                <a:hlinkClick r:id="rId3"/>
              </a:rPr>
              <a:t>http://changingminds.org/disciplines/change_management/kubler_ross/kubler_ross.htm</a:t>
            </a:r>
            <a:endParaRPr lang="en-GB" sz="1000" dirty="0"/>
          </a:p>
        </p:txBody>
      </p:sp>
      <p:pic>
        <p:nvPicPr>
          <p:cNvPr id="6" name="Picture 5" descr="EmotionalCoherence.jpg"/>
          <p:cNvPicPr>
            <a:picLocks noChangeAspect="1"/>
          </p:cNvPicPr>
          <p:nvPr/>
        </p:nvPicPr>
        <p:blipFill>
          <a:blip r:embed="rId4" cstate="print"/>
          <a:srcRect t="12500" b="21875"/>
          <a:stretch>
            <a:fillRect/>
          </a:stretch>
        </p:blipFill>
        <p:spPr>
          <a:xfrm>
            <a:off x="1084755" y="4509120"/>
            <a:ext cx="7159653" cy="172819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6632"/>
            <a:ext cx="9144000" cy="1143000"/>
          </a:xfrm>
        </p:spPr>
        <p:txBody>
          <a:bodyPr>
            <a:normAutofit fontScale="90000"/>
          </a:bodyPr>
          <a:lstStyle/>
          <a:p>
            <a:r>
              <a:rPr lang="en-GB" b="1" u="sng" dirty="0" smtClean="0"/>
              <a:t>Intuitive Intelligence &amp; Empowerment</a:t>
            </a:r>
            <a:br>
              <a:rPr lang="en-GB" b="1" u="sng" dirty="0" smtClean="0"/>
            </a:br>
            <a:r>
              <a:rPr lang="en-GB" b="1" u="sng" dirty="0" smtClean="0"/>
              <a:t>Feeling your Core Energy</a:t>
            </a:r>
            <a:endParaRPr lang="en-GB" b="1" u="sng" dirty="0"/>
          </a:p>
        </p:txBody>
      </p:sp>
      <p:pic>
        <p:nvPicPr>
          <p:cNvPr id="4" name="Content Placeholder 3" descr="coreHeart.jpg"/>
          <p:cNvPicPr>
            <a:picLocks noGrp="1" noChangeAspect="1"/>
          </p:cNvPicPr>
          <p:nvPr>
            <p:ph idx="1"/>
          </p:nvPr>
        </p:nvPicPr>
        <p:blipFill>
          <a:blip r:embed="rId2" cstate="print"/>
          <a:stretch>
            <a:fillRect/>
          </a:stretch>
        </p:blipFill>
        <p:spPr>
          <a:xfrm>
            <a:off x="1259632" y="1340768"/>
            <a:ext cx="6768752" cy="5211939"/>
          </a:xfrm>
        </p:spPr>
      </p:pic>
      <p:sp>
        <p:nvSpPr>
          <p:cNvPr id="6" name="TextBox 5"/>
          <p:cNvSpPr txBox="1"/>
          <p:nvPr/>
        </p:nvSpPr>
        <p:spPr>
          <a:xfrm>
            <a:off x="0" y="6597352"/>
            <a:ext cx="5724128" cy="246221"/>
          </a:xfrm>
          <a:prstGeom prst="rect">
            <a:avLst/>
          </a:prstGeom>
          <a:noFill/>
        </p:spPr>
        <p:txBody>
          <a:bodyPr wrap="square" rtlCol="0">
            <a:spAutoFit/>
          </a:bodyPr>
          <a:lstStyle/>
          <a:p>
            <a:r>
              <a:rPr lang="en-GB" sz="1000" dirty="0" smtClean="0"/>
              <a:t>Ref: </a:t>
            </a:r>
            <a:r>
              <a:rPr lang="en-GB" sz="1000" dirty="0" smtClean="0">
                <a:hlinkClick r:id="rId3"/>
              </a:rPr>
              <a:t>http://www.heartmath.com</a:t>
            </a:r>
            <a:endParaRPr lang="en-GB"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4624"/>
            <a:ext cx="9144000" cy="1143000"/>
          </a:xfrm>
        </p:spPr>
        <p:txBody>
          <a:bodyPr>
            <a:normAutofit/>
          </a:bodyPr>
          <a:lstStyle/>
          <a:p>
            <a:r>
              <a:rPr lang="en-GB" b="1" u="sng" dirty="0" smtClean="0"/>
              <a:t>The Core Energy regulates physiology</a:t>
            </a:r>
            <a:endParaRPr lang="en-GB" b="1" u="sng" dirty="0"/>
          </a:p>
        </p:txBody>
      </p:sp>
      <p:sp>
        <p:nvSpPr>
          <p:cNvPr id="5" name="TextBox 4"/>
          <p:cNvSpPr txBox="1"/>
          <p:nvPr/>
        </p:nvSpPr>
        <p:spPr>
          <a:xfrm>
            <a:off x="179512" y="1041698"/>
            <a:ext cx="8784976" cy="2893100"/>
          </a:xfrm>
          <a:prstGeom prst="rect">
            <a:avLst/>
          </a:prstGeom>
          <a:noFill/>
        </p:spPr>
        <p:txBody>
          <a:bodyPr wrap="square" rtlCol="0">
            <a:spAutoFit/>
          </a:bodyPr>
          <a:lstStyle/>
          <a:p>
            <a:pPr>
              <a:buFont typeface="Arial" pitchFamily="34" charset="0"/>
              <a:buChar char="•"/>
            </a:pPr>
            <a:r>
              <a:rPr lang="en-GB" sz="2600" dirty="0" smtClean="0"/>
              <a:t>The core energy both empowers and relaxes / settles the body’s physiology, mental emotional and physical activity energy.</a:t>
            </a:r>
          </a:p>
          <a:p>
            <a:pPr>
              <a:buFont typeface="Arial" pitchFamily="34" charset="0"/>
              <a:buChar char="•"/>
            </a:pPr>
            <a:r>
              <a:rPr lang="en-GB" sz="2600" dirty="0" smtClean="0"/>
              <a:t> As a result a more centred coherent empowered and peaceful state of being is achieved.</a:t>
            </a:r>
          </a:p>
          <a:p>
            <a:pPr>
              <a:buFont typeface="Arial" pitchFamily="34" charset="0"/>
              <a:buChar char="•"/>
            </a:pPr>
            <a:r>
              <a:rPr lang="en-GB" sz="2600" dirty="0" smtClean="0"/>
              <a:t>This allows for </a:t>
            </a:r>
            <a:r>
              <a:rPr lang="en-GB" sz="2600" dirty="0"/>
              <a:t>P</a:t>
            </a:r>
            <a:r>
              <a:rPr lang="en-GB" sz="2600" dirty="0" smtClean="0"/>
              <a:t>ositive thoughts and emotions to arise and a new positive perspective and outlook to be re-established. </a:t>
            </a:r>
            <a:endParaRPr lang="en-GB" sz="2600" dirty="0"/>
          </a:p>
        </p:txBody>
      </p:sp>
      <p:pic>
        <p:nvPicPr>
          <p:cNvPr id="1028" name="Picture 4" descr="Heartmath.bmp (1486×416)"/>
          <p:cNvPicPr>
            <a:picLocks noChangeAspect="1" noChangeArrowheads="1"/>
          </p:cNvPicPr>
          <p:nvPr/>
        </p:nvPicPr>
        <p:blipFill>
          <a:blip r:embed="rId2" cstate="print"/>
          <a:srcRect/>
          <a:stretch>
            <a:fillRect/>
          </a:stretch>
        </p:blipFill>
        <p:spPr bwMode="auto">
          <a:xfrm>
            <a:off x="0" y="4005064"/>
            <a:ext cx="9113590" cy="2551315"/>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smtClean="0"/>
              <a:t>The Core of Emotional Intelligence</a:t>
            </a:r>
            <a:endParaRPr lang="en-GB" b="1" u="sng" dirty="0"/>
          </a:p>
        </p:txBody>
      </p:sp>
      <p:sp>
        <p:nvSpPr>
          <p:cNvPr id="3" name="Content Placeholder 2"/>
          <p:cNvSpPr>
            <a:spLocks noGrp="1"/>
          </p:cNvSpPr>
          <p:nvPr>
            <p:ph idx="1"/>
          </p:nvPr>
        </p:nvSpPr>
        <p:spPr>
          <a:xfrm>
            <a:off x="0" y="1484784"/>
            <a:ext cx="9144000" cy="5184576"/>
          </a:xfrm>
        </p:spPr>
        <p:txBody>
          <a:bodyPr>
            <a:normAutofit fontScale="85000" lnSpcReduction="20000"/>
          </a:bodyPr>
          <a:lstStyle/>
          <a:p>
            <a:r>
              <a:rPr lang="en-GB" dirty="0" smtClean="0"/>
              <a:t>The core of Emotional and Intuitive Intelligence allows for Self-Awareness and comes from the Heart of each person.</a:t>
            </a:r>
          </a:p>
          <a:p>
            <a:r>
              <a:rPr lang="en-GB" dirty="0" smtClean="0"/>
              <a:t>This core-energy allows each person to be aware of and regulate their thoughts emotions and actions. </a:t>
            </a:r>
          </a:p>
          <a:p>
            <a:r>
              <a:rPr lang="en-GB" dirty="0" smtClean="0"/>
              <a:t>The core-energy allows for ‘new’ thoughts/emotions to be created that are outside the box of existing ‘conscious’ thought patterns and ‘subconscious’ beliefs which maybe preventing someone from accepting change and moving forward positively. </a:t>
            </a:r>
          </a:p>
          <a:p>
            <a:r>
              <a:rPr lang="en-GB" dirty="0" smtClean="0"/>
              <a:t>The core allows for the creation of new more aligned Positive thoughts/emotions to be created.</a:t>
            </a:r>
          </a:p>
          <a:p>
            <a:r>
              <a:rPr lang="en-GB" dirty="0" smtClean="0"/>
              <a:t>The core-energy is the source of Respectful Professional and Ethical Behaviour, Creativity/Innovation. </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For more information</a:t>
            </a:r>
            <a:endParaRPr lang="en-GB" b="1" u="sng" dirty="0"/>
          </a:p>
        </p:txBody>
      </p:sp>
      <p:sp>
        <p:nvSpPr>
          <p:cNvPr id="3" name="Content Placeholder 2"/>
          <p:cNvSpPr>
            <a:spLocks noGrp="1"/>
          </p:cNvSpPr>
          <p:nvPr>
            <p:ph idx="1"/>
          </p:nvPr>
        </p:nvSpPr>
        <p:spPr/>
        <p:txBody>
          <a:bodyPr/>
          <a:lstStyle/>
          <a:p>
            <a:r>
              <a:rPr lang="en-GB" b="1" dirty="0" smtClean="0"/>
              <a:t>Developing Your Intuition:</a:t>
            </a:r>
          </a:p>
          <a:p>
            <a:r>
              <a:rPr lang="en-GB" dirty="0" smtClean="0">
                <a:hlinkClick r:id="rId2"/>
              </a:rPr>
              <a:t>http://www.heartmath.com/personal-use/developing-your-intuition.html</a:t>
            </a:r>
            <a:r>
              <a:rPr lang="en-GB" dirty="0" smtClean="0"/>
              <a:t>.</a:t>
            </a:r>
          </a:p>
          <a:p>
            <a:r>
              <a:rPr lang="en-GB" b="1" dirty="0" smtClean="0"/>
              <a:t>E-learning: Revitalise your workforce programme:</a:t>
            </a:r>
          </a:p>
          <a:p>
            <a:r>
              <a:rPr lang="en-GB" dirty="0" smtClean="0">
                <a:hlinkClick r:id="rId3"/>
              </a:rPr>
              <a:t>http://www.heartmath.com/corporate/</a:t>
            </a:r>
            <a:endParaRPr lang="en-GB" dirty="0" smtClean="0"/>
          </a:p>
          <a:p>
            <a:endParaRPr lang="en-GB" dirty="0" smtClean="0"/>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SQ</a:t>
            </a:r>
            <a:endParaRPr lang="en-GB" dirty="0"/>
          </a:p>
        </p:txBody>
      </p:sp>
      <p:sp>
        <p:nvSpPr>
          <p:cNvPr id="3" name="Content Placeholder 2"/>
          <p:cNvSpPr>
            <a:spLocks noGrp="1"/>
          </p:cNvSpPr>
          <p:nvPr>
            <p:ph idx="1"/>
          </p:nvPr>
        </p:nvSpPr>
        <p:spPr/>
        <p:txBody>
          <a:bodyPr/>
          <a:lstStyle/>
          <a:p>
            <a:r>
              <a:rPr lang="en-GB" dirty="0" smtClean="0"/>
              <a:t>At appropriate events.</a:t>
            </a:r>
            <a:endParaRPr lang="en-GB" dirty="0"/>
          </a:p>
        </p:txBody>
      </p:sp>
    </p:spTree>
  </p:cSld>
  <p:clrMapOvr>
    <a:masterClrMapping/>
  </p:clrMapOv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TotalTime>
  <Words>941</Words>
  <Application>Microsoft Office PowerPoint</Application>
  <PresentationFormat>On-screen Show (4:3)</PresentationFormat>
  <Paragraphs>80</Paragraphs>
  <Slides>15</Slides>
  <Notes>0</Notes>
  <HiddenSlides>1</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Change: EI &amp; innerCoherence</vt:lpstr>
      <vt:lpstr>What is Intuition?</vt:lpstr>
      <vt:lpstr>Intuition</vt:lpstr>
      <vt:lpstr>Intuition and Business Success</vt:lpstr>
      <vt:lpstr>Accessing Your Intuition</vt:lpstr>
      <vt:lpstr>Act</vt:lpstr>
      <vt:lpstr>Intuition : Intuitive Intelligence</vt:lpstr>
      <vt:lpstr>Coherence</vt:lpstr>
      <vt:lpstr>IHM: Institute of HeartMath</vt:lpstr>
      <vt:lpstr>Coherence &amp; the Emotional Rollercoaster</vt:lpstr>
      <vt:lpstr>Intuitive Intelligence &amp; Empowerment Feeling your Core Energy</vt:lpstr>
      <vt:lpstr>The Core Energy regulates physiology</vt:lpstr>
      <vt:lpstr>The Core of Emotional Intelligence</vt:lpstr>
      <vt:lpstr>For more information</vt:lpstr>
      <vt:lpstr>SQ</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James Williams</dc:creator>
  <cp:lastModifiedBy>James Williams</cp:lastModifiedBy>
  <cp:revision>33</cp:revision>
  <dcterms:created xsi:type="dcterms:W3CDTF">2011-11-30T15:14:42Z</dcterms:created>
  <dcterms:modified xsi:type="dcterms:W3CDTF">2011-12-04T13:36:02Z</dcterms:modified>
</cp:coreProperties>
</file>