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Override PartName="/ppt/notesSlides/notesSlide27.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notesSlides/notesSlide16.xml" ContentType="application/vnd.openxmlformats-officedocument.presentationml.notesSlide+xml"/>
  <Override PartName="/ppt/notesSlides/notesSlide25.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Default Extension="jpeg" ContentType="image/jpeg"/>
  <Override PartName="/ppt/slideLayouts/slideLayout3.xml" ContentType="application/vnd.openxmlformats-officedocument.presentationml.slideLayout+xml"/>
  <Override PartName="/ppt/notesSlides/notesSlide17.xml" ContentType="application/vnd.openxmlformats-officedocument.presentationml.notesSlide+xml"/>
  <Override PartName="/ppt/notesSlides/notesSlide28.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6.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730" r:id="rId2"/>
  </p:sldMasterIdLst>
  <p:notesMasterIdLst>
    <p:notesMasterId r:id="rId31"/>
  </p:notesMasterIdLst>
  <p:handoutMasterIdLst>
    <p:handoutMasterId r:id="rId32"/>
  </p:handoutMasterIdLst>
  <p:sldIdLst>
    <p:sldId id="318" r:id="rId3"/>
    <p:sldId id="317" r:id="rId4"/>
    <p:sldId id="301" r:id="rId5"/>
    <p:sldId id="302" r:id="rId6"/>
    <p:sldId id="303" r:id="rId7"/>
    <p:sldId id="304" r:id="rId8"/>
    <p:sldId id="305" r:id="rId9"/>
    <p:sldId id="306" r:id="rId10"/>
    <p:sldId id="340" r:id="rId11"/>
    <p:sldId id="307" r:id="rId12"/>
    <p:sldId id="308" r:id="rId13"/>
    <p:sldId id="309" r:id="rId14"/>
    <p:sldId id="310" r:id="rId15"/>
    <p:sldId id="311" r:id="rId16"/>
    <p:sldId id="312" r:id="rId17"/>
    <p:sldId id="313" r:id="rId18"/>
    <p:sldId id="314" r:id="rId19"/>
    <p:sldId id="315" r:id="rId20"/>
    <p:sldId id="316" r:id="rId21"/>
    <p:sldId id="319" r:id="rId22"/>
    <p:sldId id="320" r:id="rId23"/>
    <p:sldId id="321" r:id="rId24"/>
    <p:sldId id="322" r:id="rId25"/>
    <p:sldId id="323" r:id="rId26"/>
    <p:sldId id="324" r:id="rId27"/>
    <p:sldId id="325" r:id="rId28"/>
    <p:sldId id="326" r:id="rId29"/>
    <p:sldId id="327" r:id="rId30"/>
  </p:sldIdLst>
  <p:sldSz cx="9144000" cy="6858000" type="screen4x3"/>
  <p:notesSz cx="6858000" cy="9144000"/>
  <p:defaultTextStyle>
    <a:defPPr>
      <a:defRPr lang="en-GB"/>
    </a:defPPr>
    <a:lvl1pPr algn="l" rtl="0" eaLnBrk="0" fontAlgn="base" hangingPunct="0">
      <a:spcBef>
        <a:spcPct val="0"/>
      </a:spcBef>
      <a:spcAft>
        <a:spcPct val="0"/>
      </a:spcAft>
      <a:defRPr sz="2400" kern="1200">
        <a:solidFill>
          <a:schemeClr val="tx1"/>
        </a:solidFill>
        <a:latin typeface="Times"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pitchFamily="18" charset="0"/>
        <a:ea typeface="+mn-ea"/>
        <a:cs typeface="+mn-cs"/>
      </a:defRPr>
    </a:lvl5pPr>
    <a:lvl6pPr marL="2286000" algn="l" defTabSz="914400" rtl="0" eaLnBrk="1" latinLnBrk="0" hangingPunct="1">
      <a:defRPr sz="2400" kern="1200">
        <a:solidFill>
          <a:schemeClr val="tx1"/>
        </a:solidFill>
        <a:latin typeface="Times" pitchFamily="18" charset="0"/>
        <a:ea typeface="+mn-ea"/>
        <a:cs typeface="+mn-cs"/>
      </a:defRPr>
    </a:lvl6pPr>
    <a:lvl7pPr marL="2743200" algn="l" defTabSz="914400" rtl="0" eaLnBrk="1" latinLnBrk="0" hangingPunct="1">
      <a:defRPr sz="2400" kern="1200">
        <a:solidFill>
          <a:schemeClr val="tx1"/>
        </a:solidFill>
        <a:latin typeface="Times" pitchFamily="18" charset="0"/>
        <a:ea typeface="+mn-ea"/>
        <a:cs typeface="+mn-cs"/>
      </a:defRPr>
    </a:lvl7pPr>
    <a:lvl8pPr marL="3200400" algn="l" defTabSz="914400" rtl="0" eaLnBrk="1" latinLnBrk="0" hangingPunct="1">
      <a:defRPr sz="2400" kern="1200">
        <a:solidFill>
          <a:schemeClr val="tx1"/>
        </a:solidFill>
        <a:latin typeface="Times" pitchFamily="18" charset="0"/>
        <a:ea typeface="+mn-ea"/>
        <a:cs typeface="+mn-cs"/>
      </a:defRPr>
    </a:lvl8pPr>
    <a:lvl9pPr marL="3657600" algn="l" defTabSz="914400" rtl="0" eaLnBrk="1" latinLnBrk="0" hangingPunct="1">
      <a:defRPr sz="2400" kern="1200">
        <a:solidFill>
          <a:schemeClr val="tx1"/>
        </a:solidFill>
        <a:latin typeface="Times" pitchFamily="18"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9EB6B"/>
    <a:srgbClr val="FF6666"/>
    <a:srgbClr val="667AFF"/>
    <a:srgbClr val="E37900"/>
    <a:srgbClr val="0000FF"/>
    <a:srgbClr val="E30000"/>
    <a:srgbClr val="DEF0B5"/>
    <a:srgbClr val="FAC55E"/>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8" d="100"/>
          <a:sy n="88" d="100"/>
        </p:scale>
        <p:origin x="-1464" y="-96"/>
      </p:cViewPr>
      <p:guideLst>
        <p:guide orient="horz" pos="240"/>
        <p:guide orient="horz" pos="4080"/>
        <p:guide orient="horz" pos="3744"/>
        <p:guide orient="horz" pos="2135"/>
        <p:guide orient="horz" pos="1060"/>
        <p:guide orient="horz" pos="816"/>
        <p:guide pos="240"/>
        <p:guide pos="5520"/>
        <p:guide pos="2877"/>
        <p:guide pos="342"/>
        <p:guide pos="528"/>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2070"/>
    </p:cViewPr>
  </p:sorterViewPr>
  <p:notesViewPr>
    <p:cSldViewPr>
      <p:cViewPr varScale="1">
        <p:scale>
          <a:sx n="55" d="100"/>
          <a:sy n="55" d="100"/>
        </p:scale>
        <p:origin x="-1752" y="-84"/>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2" Type="http://schemas.openxmlformats.org/officeDocument/2006/relationships/slideMaster" Target="slideMasters/slideMaster1.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8242"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vl1pPr>
          </a:lstStyle>
          <a:p>
            <a:pPr>
              <a:defRPr/>
            </a:pPr>
            <a:endParaRPr lang="en-US"/>
          </a:p>
        </p:txBody>
      </p:sp>
      <p:sp>
        <p:nvSpPr>
          <p:cNvPr id="138243" name="Rectangle 3"/>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vl1pPr>
          </a:lstStyle>
          <a:p>
            <a:pPr>
              <a:defRPr/>
            </a:pPr>
            <a:endParaRPr lang="en-US"/>
          </a:p>
        </p:txBody>
      </p:sp>
      <p:sp>
        <p:nvSpPr>
          <p:cNvPr id="138244" name="Rectangle 4"/>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vl1pPr>
          </a:lstStyle>
          <a:p>
            <a:pPr>
              <a:defRPr/>
            </a:pPr>
            <a:endParaRPr lang="en-US"/>
          </a:p>
        </p:txBody>
      </p:sp>
      <p:sp>
        <p:nvSpPr>
          <p:cNvPr id="138245" name="Rectangle 5"/>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vl1pPr>
          </a:lstStyle>
          <a:p>
            <a:pPr>
              <a:defRPr/>
            </a:pPr>
            <a:fld id="{41D6E843-62BC-4855-BCA7-5C487CFF344B}" type="slidenum">
              <a:rPr lang="en-US"/>
              <a:pPr>
                <a:defRPr/>
              </a:pPr>
              <a:t>‹#›</a:t>
            </a:fld>
            <a:endParaRPr 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866"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vl1pPr>
          </a:lstStyle>
          <a:p>
            <a:pPr>
              <a:defRPr/>
            </a:pPr>
            <a:endParaRPr lang="en-GB"/>
          </a:p>
        </p:txBody>
      </p:sp>
      <p:sp>
        <p:nvSpPr>
          <p:cNvPr id="36867"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vl1pPr>
          </a:lstStyle>
          <a:p>
            <a:pPr>
              <a:defRPr/>
            </a:pPr>
            <a:endParaRPr lang="en-GB"/>
          </a:p>
        </p:txBody>
      </p:sp>
      <p:sp>
        <p:nvSpPr>
          <p:cNvPr id="41988"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36869"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36870"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vl1pPr>
          </a:lstStyle>
          <a:p>
            <a:pPr>
              <a:defRPr/>
            </a:pPr>
            <a:endParaRPr lang="en-GB"/>
          </a:p>
        </p:txBody>
      </p:sp>
      <p:sp>
        <p:nvSpPr>
          <p:cNvPr id="36871"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vl1pPr>
          </a:lstStyle>
          <a:p>
            <a:pPr>
              <a:defRPr/>
            </a:pPr>
            <a:fld id="{A874F709-2ADD-4687-B567-7497CDD88989}"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p:spPr>
        <p:txBody>
          <a:bodyPr/>
          <a:lstStyle/>
          <a:p>
            <a:fld id="{C6C6F9DD-38A6-4738-8437-C071B65C6BF1}" type="slidenum">
              <a:rPr lang="en-GB"/>
              <a:pPr/>
              <a:t>1</a:t>
            </a:fld>
            <a:endParaRPr lang="en-GB"/>
          </a:p>
        </p:txBody>
      </p:sp>
      <p:sp>
        <p:nvSpPr>
          <p:cNvPr id="43011" name="Rectangle 1026"/>
          <p:cNvSpPr>
            <a:spLocks noGrp="1" noRot="1" noChangeAspect="1" noChangeArrowheads="1" noTextEdit="1"/>
          </p:cNvSpPr>
          <p:nvPr>
            <p:ph type="sldImg"/>
          </p:nvPr>
        </p:nvSpPr>
        <p:spPr>
          <a:ln/>
        </p:spPr>
      </p:sp>
      <p:sp>
        <p:nvSpPr>
          <p:cNvPr id="43012" name="Rectangle 1027"/>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p:spPr>
        <p:txBody>
          <a:bodyPr/>
          <a:lstStyle/>
          <a:p>
            <a:fld id="{5C95D009-ABAE-47CC-93B9-358BC53EE4A3}" type="slidenum">
              <a:rPr lang="en-GB"/>
              <a:pPr/>
              <a:t>2</a:t>
            </a:fld>
            <a:endParaRPr lang="en-GB"/>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p:spPr>
        <p:txBody>
          <a:bodyPr/>
          <a:lstStyle/>
          <a:p>
            <a:fld id="{B4E7CBC2-9D3F-4816-8B02-4B3A0524177C}" type="slidenum">
              <a:rPr lang="en-GB"/>
              <a:pPr/>
              <a:t>3</a:t>
            </a:fld>
            <a:endParaRPr lang="en-GB"/>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p:spPr>
        <p:txBody>
          <a:bodyPr/>
          <a:lstStyle/>
          <a:p>
            <a:fld id="{E960D00D-C086-4C22-A8DB-4FE33B7310D4}" type="slidenum">
              <a:rPr lang="en-GB"/>
              <a:pPr/>
              <a:t>4</a:t>
            </a:fld>
            <a:endParaRPr lang="en-GB"/>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p:spPr>
        <p:txBody>
          <a:bodyPr/>
          <a:lstStyle/>
          <a:p>
            <a:fld id="{70E8A53B-D62E-49DC-9CF8-52A4D1D4B176}" type="slidenum">
              <a:rPr lang="en-GB"/>
              <a:pPr/>
              <a:t>5</a:t>
            </a:fld>
            <a:endParaRPr lang="en-GB"/>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p:spPr>
        <p:txBody>
          <a:bodyPr/>
          <a:lstStyle/>
          <a:p>
            <a:fld id="{2920758E-0C96-40A0-8571-438C5FB5F815}" type="slidenum">
              <a:rPr lang="en-GB"/>
              <a:pPr/>
              <a:t>6</a:t>
            </a:fld>
            <a:endParaRPr lang="en-GB"/>
          </a:p>
        </p:txBody>
      </p:sp>
      <p:sp>
        <p:nvSpPr>
          <p:cNvPr id="48131" name="Rectangle 2"/>
          <p:cNvSpPr>
            <a:spLocks noGrp="1" noRot="1" noChangeAspect="1" noChangeArrowheads="1" noTextEdit="1"/>
          </p:cNvSpPr>
          <p:nvPr>
            <p:ph type="sldImg"/>
          </p:nvPr>
        </p:nvSpPr>
        <p:spPr>
          <a:ln/>
        </p:spPr>
      </p:sp>
      <p:sp>
        <p:nvSpPr>
          <p:cNvPr id="48132"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p:spPr>
        <p:txBody>
          <a:bodyPr/>
          <a:lstStyle/>
          <a:p>
            <a:fld id="{57011FD7-D327-4686-B18A-C4F492C55496}" type="slidenum">
              <a:rPr lang="en-GB"/>
              <a:pPr/>
              <a:t>7</a:t>
            </a:fld>
            <a:endParaRPr lang="en-GB"/>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p:spPr>
        <p:txBody>
          <a:bodyPr/>
          <a:lstStyle/>
          <a:p>
            <a:fld id="{B28911CC-2AE4-4DEC-A163-390D40092E2E}" type="slidenum">
              <a:rPr lang="en-GB"/>
              <a:pPr/>
              <a:t>8</a:t>
            </a:fld>
            <a:endParaRPr lang="en-GB"/>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p:spPr>
        <p:txBody>
          <a:bodyPr/>
          <a:lstStyle/>
          <a:p>
            <a:fld id="{48C3C262-F5FE-432A-BE2D-E984E6C9E21B}" type="slidenum">
              <a:rPr lang="en-GB"/>
              <a:pPr/>
              <a:t>9</a:t>
            </a:fld>
            <a:endParaRPr lang="en-GB"/>
          </a:p>
        </p:txBody>
      </p:sp>
      <p:sp>
        <p:nvSpPr>
          <p:cNvPr id="51203" name="Rectangle 2"/>
          <p:cNvSpPr>
            <a:spLocks noGrp="1" noRot="1" noChangeAspect="1" noChangeArrowheads="1" noTextEdit="1"/>
          </p:cNvSpPr>
          <p:nvPr>
            <p:ph type="sldImg"/>
          </p:nvPr>
        </p:nvSpPr>
        <p:spPr>
          <a:ln/>
        </p:spPr>
      </p:sp>
      <p:sp>
        <p:nvSpPr>
          <p:cNvPr id="51204"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p:spPr>
        <p:txBody>
          <a:bodyPr/>
          <a:lstStyle/>
          <a:p>
            <a:fld id="{5E032375-ED5B-41CE-AD0C-08D58F9E55BE}" type="slidenum">
              <a:rPr lang="en-GB"/>
              <a:pPr/>
              <a:t>10</a:t>
            </a:fld>
            <a:endParaRPr lang="en-GB"/>
          </a:p>
        </p:txBody>
      </p:sp>
      <p:sp>
        <p:nvSpPr>
          <p:cNvPr id="52227" name="Rectangle 2"/>
          <p:cNvSpPr>
            <a:spLocks noGrp="1" noRot="1" noChangeAspect="1" noChangeArrowheads="1" noTextEdit="1"/>
          </p:cNvSpPr>
          <p:nvPr>
            <p:ph type="sldImg"/>
          </p:nvPr>
        </p:nvSpPr>
        <p:spPr>
          <a:ln/>
        </p:spPr>
      </p:sp>
      <p:sp>
        <p:nvSpPr>
          <p:cNvPr id="52228"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p:spPr>
        <p:txBody>
          <a:bodyPr/>
          <a:lstStyle/>
          <a:p>
            <a:fld id="{4E757801-174E-4D00-980A-FDAB3A055A23}" type="slidenum">
              <a:rPr lang="en-GB"/>
              <a:pPr/>
              <a:t>11</a:t>
            </a:fld>
            <a:endParaRPr lang="en-GB"/>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p:spPr>
        <p:txBody>
          <a:bodyPr/>
          <a:lstStyle/>
          <a:p>
            <a:fld id="{49AB381F-0933-41B2-B574-16C07CAEBC19}" type="slidenum">
              <a:rPr lang="en-GB"/>
              <a:pPr/>
              <a:t>12</a:t>
            </a:fld>
            <a:endParaRPr lang="en-GB"/>
          </a:p>
        </p:txBody>
      </p:sp>
      <p:sp>
        <p:nvSpPr>
          <p:cNvPr id="54275" name="Rectangle 2"/>
          <p:cNvSpPr>
            <a:spLocks noGrp="1" noRot="1" noChangeAspect="1" noChangeArrowheads="1" noTextEdit="1"/>
          </p:cNvSpPr>
          <p:nvPr>
            <p:ph type="sldImg"/>
          </p:nvPr>
        </p:nvSpPr>
        <p:spPr>
          <a:ln/>
        </p:spPr>
      </p:sp>
      <p:sp>
        <p:nvSpPr>
          <p:cNvPr id="54276"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p:spPr>
        <p:txBody>
          <a:bodyPr/>
          <a:lstStyle/>
          <a:p>
            <a:fld id="{3A1FF4EC-92D2-47D4-ACC5-B83AA494D3CE}" type="slidenum">
              <a:rPr lang="en-GB"/>
              <a:pPr/>
              <a:t>13</a:t>
            </a:fld>
            <a:endParaRPr lang="en-GB"/>
          </a:p>
        </p:txBody>
      </p:sp>
      <p:sp>
        <p:nvSpPr>
          <p:cNvPr id="55299" name="Rectangle 2"/>
          <p:cNvSpPr>
            <a:spLocks noGrp="1" noRot="1" noChangeAspect="1" noChangeArrowheads="1" noTextEdit="1"/>
          </p:cNvSpPr>
          <p:nvPr>
            <p:ph type="sldImg"/>
          </p:nvPr>
        </p:nvSpPr>
        <p:spPr>
          <a:ln/>
        </p:spPr>
      </p:sp>
      <p:sp>
        <p:nvSpPr>
          <p:cNvPr id="5530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p:spPr>
        <p:txBody>
          <a:bodyPr/>
          <a:lstStyle/>
          <a:p>
            <a:fld id="{71489D42-CE39-494E-8EDB-0F224DC6C354}" type="slidenum">
              <a:rPr lang="en-GB"/>
              <a:pPr/>
              <a:t>14</a:t>
            </a:fld>
            <a:endParaRPr lang="en-GB"/>
          </a:p>
        </p:txBody>
      </p:sp>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a:noFill/>
        </p:spPr>
        <p:txBody>
          <a:bodyPr/>
          <a:lstStyle/>
          <a:p>
            <a:fld id="{89811EAE-E88B-4F6E-B591-6DBA0E2B6957}" type="slidenum">
              <a:rPr lang="en-GB"/>
              <a:pPr/>
              <a:t>15</a:t>
            </a:fld>
            <a:endParaRPr lang="en-GB"/>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p:spPr>
        <p:txBody>
          <a:bodyPr/>
          <a:lstStyle/>
          <a:p>
            <a:fld id="{1AD0914E-2919-4D7C-818C-3C546F26101A}" type="slidenum">
              <a:rPr lang="en-GB"/>
              <a:pPr/>
              <a:t>16</a:t>
            </a:fld>
            <a:endParaRPr lang="en-GB"/>
          </a:p>
        </p:txBody>
      </p:sp>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p:spPr>
        <p:txBody>
          <a:bodyPr/>
          <a:lstStyle/>
          <a:p>
            <a:fld id="{D7A5A1B1-744D-4A65-9D15-8778DC876AA5}" type="slidenum">
              <a:rPr lang="en-GB"/>
              <a:pPr/>
              <a:t>17</a:t>
            </a:fld>
            <a:endParaRPr lang="en-GB"/>
          </a:p>
        </p:txBody>
      </p:sp>
      <p:sp>
        <p:nvSpPr>
          <p:cNvPr id="59395" name="Rectangle 2"/>
          <p:cNvSpPr>
            <a:spLocks noGrp="1" noRot="1" noChangeAspect="1" noChangeArrowheads="1" noTextEdit="1"/>
          </p:cNvSpPr>
          <p:nvPr>
            <p:ph type="sldImg"/>
          </p:nvPr>
        </p:nvSpPr>
        <p:spPr>
          <a:ln/>
        </p:spPr>
      </p:sp>
      <p:sp>
        <p:nvSpPr>
          <p:cNvPr id="59396"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p:spPr>
        <p:txBody>
          <a:bodyPr/>
          <a:lstStyle/>
          <a:p>
            <a:fld id="{85E1CD7A-8221-474A-AF13-CB8F9965C2F7}" type="slidenum">
              <a:rPr lang="en-GB"/>
              <a:pPr/>
              <a:t>18</a:t>
            </a:fld>
            <a:endParaRPr lang="en-GB"/>
          </a:p>
        </p:txBody>
      </p:sp>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p:spPr>
        <p:txBody>
          <a:bodyPr/>
          <a:lstStyle/>
          <a:p>
            <a:fld id="{B7200D49-3006-444C-83AD-D37DDA292904}" type="slidenum">
              <a:rPr lang="en-GB"/>
              <a:pPr/>
              <a:t>19</a:t>
            </a:fld>
            <a:endParaRPr lang="en-GB"/>
          </a:p>
        </p:txBody>
      </p:sp>
      <p:sp>
        <p:nvSpPr>
          <p:cNvPr id="61443" name="Rectangle 2"/>
          <p:cNvSpPr>
            <a:spLocks noGrp="1" noRot="1" noChangeAspect="1" noChangeArrowheads="1" noTextEdit="1"/>
          </p:cNvSpPr>
          <p:nvPr>
            <p:ph type="sldImg"/>
          </p:nvPr>
        </p:nvSpPr>
        <p:spPr>
          <a:ln/>
        </p:spPr>
      </p:sp>
      <p:sp>
        <p:nvSpPr>
          <p:cNvPr id="61444"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p:spPr>
        <p:txBody>
          <a:bodyPr/>
          <a:lstStyle/>
          <a:p>
            <a:fld id="{04E36F37-4259-4239-BC1A-BF9381868886}" type="slidenum">
              <a:rPr lang="en-GB"/>
              <a:pPr/>
              <a:t>20</a:t>
            </a:fld>
            <a:endParaRPr lang="en-GB"/>
          </a:p>
        </p:txBody>
      </p:sp>
      <p:sp>
        <p:nvSpPr>
          <p:cNvPr id="62467" name="Rectangle 2"/>
          <p:cNvSpPr>
            <a:spLocks noGrp="1" noRot="1" noChangeAspect="1" noChangeArrowheads="1" noTextEdit="1"/>
          </p:cNvSpPr>
          <p:nvPr>
            <p:ph type="sldImg"/>
          </p:nvPr>
        </p:nvSpPr>
        <p:spPr>
          <a:ln/>
        </p:spPr>
      </p:sp>
      <p:sp>
        <p:nvSpPr>
          <p:cNvPr id="62468"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a:noFill/>
        </p:spPr>
        <p:txBody>
          <a:bodyPr/>
          <a:lstStyle/>
          <a:p>
            <a:fld id="{77E086A8-75F4-4997-99E6-BDF7E6ECB1A2}" type="slidenum">
              <a:rPr lang="en-GB"/>
              <a:pPr/>
              <a:t>21</a:t>
            </a:fld>
            <a:endParaRPr lang="en-GB"/>
          </a:p>
        </p:txBody>
      </p:sp>
      <p:sp>
        <p:nvSpPr>
          <p:cNvPr id="63491" name="Rectangle 2"/>
          <p:cNvSpPr>
            <a:spLocks noGrp="1" noRot="1" noChangeAspect="1" noChangeArrowheads="1" noTextEdit="1"/>
          </p:cNvSpPr>
          <p:nvPr>
            <p:ph type="sldImg"/>
          </p:nvPr>
        </p:nvSpPr>
        <p:spPr>
          <a:ln/>
        </p:spPr>
      </p:sp>
      <p:sp>
        <p:nvSpPr>
          <p:cNvPr id="63492"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p:spPr>
        <p:txBody>
          <a:bodyPr/>
          <a:lstStyle/>
          <a:p>
            <a:fld id="{CE797207-E307-4677-8A30-208EA44DD84A}" type="slidenum">
              <a:rPr lang="en-GB"/>
              <a:pPr/>
              <a:t>22</a:t>
            </a:fld>
            <a:endParaRPr lang="en-GB"/>
          </a:p>
        </p:txBody>
      </p:sp>
      <p:sp>
        <p:nvSpPr>
          <p:cNvPr id="64515" name="Rectangle 2"/>
          <p:cNvSpPr>
            <a:spLocks noGrp="1" noRot="1" noChangeAspect="1" noChangeArrowheads="1" noTextEdit="1"/>
          </p:cNvSpPr>
          <p:nvPr>
            <p:ph type="sldImg"/>
          </p:nvPr>
        </p:nvSpPr>
        <p:spPr>
          <a:ln/>
        </p:spPr>
      </p:sp>
      <p:sp>
        <p:nvSpPr>
          <p:cNvPr id="64516"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a:noFill/>
        </p:spPr>
        <p:txBody>
          <a:bodyPr/>
          <a:lstStyle/>
          <a:p>
            <a:fld id="{D242ECC6-1820-47AF-BFF8-80E1A70FDB0F}" type="slidenum">
              <a:rPr lang="en-GB"/>
              <a:pPr/>
              <a:t>23</a:t>
            </a:fld>
            <a:endParaRPr lang="en-GB"/>
          </a:p>
        </p:txBody>
      </p:sp>
      <p:sp>
        <p:nvSpPr>
          <p:cNvPr id="65539" name="Rectangle 2"/>
          <p:cNvSpPr>
            <a:spLocks noGrp="1" noRot="1" noChangeAspect="1" noChangeArrowheads="1" noTextEdit="1"/>
          </p:cNvSpPr>
          <p:nvPr>
            <p:ph type="sldImg"/>
          </p:nvPr>
        </p:nvSpPr>
        <p:spPr>
          <a:ln/>
        </p:spPr>
      </p:sp>
      <p:sp>
        <p:nvSpPr>
          <p:cNvPr id="6554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p:spPr>
        <p:txBody>
          <a:bodyPr/>
          <a:lstStyle/>
          <a:p>
            <a:fld id="{A77A45BA-AD1B-4473-83B3-9CF1E93BCFEE}" type="slidenum">
              <a:rPr lang="en-GB"/>
              <a:pPr/>
              <a:t>24</a:t>
            </a:fld>
            <a:endParaRPr lang="en-GB"/>
          </a:p>
        </p:txBody>
      </p:sp>
      <p:sp>
        <p:nvSpPr>
          <p:cNvPr id="66563" name="Rectangle 2"/>
          <p:cNvSpPr>
            <a:spLocks noGrp="1" noRot="1" noChangeAspect="1" noChangeArrowheads="1" noTextEdit="1"/>
          </p:cNvSpPr>
          <p:nvPr>
            <p:ph type="sldImg"/>
          </p:nvPr>
        </p:nvSpPr>
        <p:spPr>
          <a:ln/>
        </p:spPr>
      </p:sp>
      <p:sp>
        <p:nvSpPr>
          <p:cNvPr id="66564"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p:spPr>
        <p:txBody>
          <a:bodyPr/>
          <a:lstStyle/>
          <a:p>
            <a:fld id="{C96A3749-5CB3-49DC-8498-93C2B5BE7782}" type="slidenum">
              <a:rPr lang="en-GB"/>
              <a:pPr/>
              <a:t>25</a:t>
            </a:fld>
            <a:endParaRPr lang="en-GB"/>
          </a:p>
        </p:txBody>
      </p:sp>
      <p:sp>
        <p:nvSpPr>
          <p:cNvPr id="67587" name="Rectangle 2"/>
          <p:cNvSpPr>
            <a:spLocks noGrp="1" noRot="1" noChangeAspect="1" noChangeArrowheads="1" noTextEdit="1"/>
          </p:cNvSpPr>
          <p:nvPr>
            <p:ph type="sldImg"/>
          </p:nvPr>
        </p:nvSpPr>
        <p:spPr>
          <a:ln/>
        </p:spPr>
      </p:sp>
      <p:sp>
        <p:nvSpPr>
          <p:cNvPr id="67588"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a:noFill/>
        </p:spPr>
        <p:txBody>
          <a:bodyPr/>
          <a:lstStyle/>
          <a:p>
            <a:fld id="{1DD4D59E-4BF5-484D-A3C5-43F99B7EBCE6}" type="slidenum">
              <a:rPr lang="en-GB"/>
              <a:pPr/>
              <a:t>26</a:t>
            </a:fld>
            <a:endParaRPr lang="en-GB"/>
          </a:p>
        </p:txBody>
      </p:sp>
      <p:sp>
        <p:nvSpPr>
          <p:cNvPr id="68611" name="Rectangle 2"/>
          <p:cNvSpPr>
            <a:spLocks noGrp="1" noRot="1" noChangeAspect="1" noChangeArrowheads="1" noTextEdit="1"/>
          </p:cNvSpPr>
          <p:nvPr>
            <p:ph type="sldImg"/>
          </p:nvPr>
        </p:nvSpPr>
        <p:spPr>
          <a:ln/>
        </p:spPr>
      </p:sp>
      <p:sp>
        <p:nvSpPr>
          <p:cNvPr id="68612"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a:noFill/>
        </p:spPr>
        <p:txBody>
          <a:bodyPr/>
          <a:lstStyle/>
          <a:p>
            <a:fld id="{1602D8E5-F26C-4D33-8EBE-C60DE07C99A2}" type="slidenum">
              <a:rPr lang="en-GB"/>
              <a:pPr/>
              <a:t>27</a:t>
            </a:fld>
            <a:endParaRPr lang="en-GB"/>
          </a:p>
        </p:txBody>
      </p:sp>
      <p:sp>
        <p:nvSpPr>
          <p:cNvPr id="69635" name="Rectangle 2"/>
          <p:cNvSpPr>
            <a:spLocks noGrp="1" noRot="1" noChangeAspect="1" noChangeArrowheads="1" noTextEdit="1"/>
          </p:cNvSpPr>
          <p:nvPr>
            <p:ph type="sldImg"/>
          </p:nvPr>
        </p:nvSpPr>
        <p:spPr>
          <a:ln/>
        </p:spPr>
      </p:sp>
      <p:sp>
        <p:nvSpPr>
          <p:cNvPr id="69636"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p:spPr>
        <p:txBody>
          <a:bodyPr/>
          <a:lstStyle/>
          <a:p>
            <a:fld id="{52E202EE-6484-4C89-984F-CE256085DCDD}" type="slidenum">
              <a:rPr lang="en-GB"/>
              <a:pPr/>
              <a:t>28</a:t>
            </a:fld>
            <a:endParaRPr lang="en-GB"/>
          </a:p>
        </p:txBody>
      </p:sp>
      <p:sp>
        <p:nvSpPr>
          <p:cNvPr id="70659" name="Rectangle 2"/>
          <p:cNvSpPr>
            <a:spLocks noGrp="1" noRot="1" noChangeAspect="1" noChangeArrowheads="1" noTextEdit="1"/>
          </p:cNvSpPr>
          <p:nvPr>
            <p:ph type="sldImg"/>
          </p:nvPr>
        </p:nvSpPr>
        <p:spPr>
          <a:ln/>
        </p:spPr>
      </p:sp>
      <p:sp>
        <p:nvSpPr>
          <p:cNvPr id="7066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pPr>
              <a:defRPr/>
            </a:pPr>
            <a:fld id="{ADBEE0E6-ECC7-4E6C-A86E-A8B0356DE700}" type="datetimeFigureOut">
              <a:rPr lang="en-US" smtClean="0"/>
              <a:pPr>
                <a:defRPr/>
              </a:pPr>
              <a:t>10/13/2010</a:t>
            </a:fld>
            <a:endParaRPr lang="en-US" sz="1000">
              <a:solidFill>
                <a:schemeClr val="tx2">
                  <a:shade val="50000"/>
                </a:schemeClr>
              </a:solidFill>
            </a:endParaRPr>
          </a:p>
        </p:txBody>
      </p:sp>
      <p:sp>
        <p:nvSpPr>
          <p:cNvPr id="19" name="Footer Placeholder 18"/>
          <p:cNvSpPr>
            <a:spLocks noGrp="1"/>
          </p:cNvSpPr>
          <p:nvPr>
            <p:ph type="ftr" sz="quarter" idx="11"/>
          </p:nvPr>
        </p:nvSpPr>
        <p:spPr/>
        <p:txBody>
          <a:bodyPr/>
          <a:lstStyle/>
          <a:p>
            <a:pPr>
              <a:defRPr/>
            </a:pPr>
            <a:endParaRPr lang="en-US"/>
          </a:p>
        </p:txBody>
      </p:sp>
      <p:sp>
        <p:nvSpPr>
          <p:cNvPr id="27" name="Slide Number Placeholder 26"/>
          <p:cNvSpPr>
            <a:spLocks noGrp="1"/>
          </p:cNvSpPr>
          <p:nvPr>
            <p:ph type="sldNum" sz="quarter" idx="12"/>
          </p:nvPr>
        </p:nvSpPr>
        <p:spPr/>
        <p:txBody>
          <a:bodyPr/>
          <a:lstStyle/>
          <a:p>
            <a:pPr>
              <a:defRPr/>
            </a:pPr>
            <a:fld id="{A86AB88A-40EB-45FD-9BF1-85BB79AB9C4E}" type="slidenum">
              <a:rPr lang="en-US" smtClean="0"/>
              <a:pPr>
                <a:defRPr/>
              </a:pPr>
              <a:t>‹#›</a:t>
            </a:fld>
            <a:endParaRPr lang="en-US" sz="1000" dirty="0">
              <a:solidFill>
                <a:schemeClr val="tx2">
                  <a:shade val="50000"/>
                </a:schemeClr>
              </a:solidFill>
            </a:endParaRPr>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44213AF-26F6-41FA-8D85-E2C5388D6E58}" type="datetimeFigureOut">
              <a:rPr lang="en-US" smtClean="0"/>
              <a:pPr/>
              <a:t>10/13/2010</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D5BBC35B-A44B-4119-B8DA-DE9E3DFADA20}" type="slidenum">
              <a:rPr kumimoji="0" lang="en-US" smtClean="0"/>
              <a:pPr/>
              <a:t>‹#›</a:t>
            </a:fld>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pPr>
              <a:defRPr/>
            </a:pPr>
            <a:fld id="{85B7558F-372A-45D4-8D28-3BFFC770121A}" type="datetimeFigureOut">
              <a:rPr lang="en-US" smtClean="0"/>
              <a:pPr>
                <a:defRPr/>
              </a:pPr>
              <a:t>10/13/2010</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1B3E310B-4A4B-4A0B-90E0-FC4951A9B474}" type="slidenum">
              <a:rPr lang="en-US" smtClean="0"/>
              <a:pPr>
                <a:defRPr/>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pPr>
              <a:defRPr/>
            </a:pPr>
            <a:fld id="{10CD83EF-DF82-4A49-B20A-54BD98DD5055}" type="datetimeFigureOut">
              <a:rPr lang="en-US" smtClean="0"/>
              <a:pPr>
                <a:defRPr/>
              </a:pPr>
              <a:t>10/13/2010</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593DAB39-4961-4E9B-8742-6F19437B4AFC}" type="slidenum">
              <a:rPr lang="en-US" smtClean="0"/>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pPr>
              <a:defRPr/>
            </a:pPr>
            <a:fld id="{DAD3DAE6-AF45-4F16-8E26-1A0C0D27B619}" type="datetimeFigureOut">
              <a:rPr lang="en-US" smtClean="0"/>
              <a:pPr>
                <a:defRPr/>
              </a:pPr>
              <a:t>10/13/2010</a:t>
            </a:fld>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pPr>
              <a:defRPr/>
            </a:pPr>
            <a:fld id="{DCA1B09F-5E6B-4181-9B9F-28C041E1F848}" type="slidenum">
              <a:rPr lang="en-US" smtClean="0"/>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pPr>
              <a:defRPr/>
            </a:pPr>
            <a:fld id="{580C3131-5988-4F99-886C-4129C34137F2}" type="datetimeFigureOut">
              <a:rPr lang="en-US" smtClean="0"/>
              <a:pPr>
                <a:defRPr/>
              </a:pPr>
              <a:t>10/13/2010</a:t>
            </a:fld>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1BADC3EC-93AD-4804-8EA4-9CE15C14725E}" type="slidenum">
              <a:rPr lang="en-US" smtClean="0"/>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849DA53E-697D-4C11-810A-074FFBC8A6A0}" type="datetimeFigureOut">
              <a:rPr lang="en-US" smtClean="0"/>
              <a:pPr>
                <a:defRPr/>
              </a:pPr>
              <a:t>10/13/2010</a:t>
            </a:fld>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pPr>
              <a:defRPr/>
            </a:pPr>
            <a:fld id="{4E76550D-D8A0-4A91-ADD5-5A757971BD7E}" type="slidenum">
              <a:rPr lang="en-US" smtClean="0"/>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pPr>
              <a:defRPr/>
            </a:pPr>
            <a:fld id="{1F9ECF1E-AF4F-4F9C-BAA5-1E4B23E97F64}" type="datetimeFigureOut">
              <a:rPr lang="en-US" smtClean="0"/>
              <a:pPr>
                <a:defRPr/>
              </a:pPr>
              <a:t>10/13/2010</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64BBEAA8-08C0-4946-B053-C1A0D3DB0D5D}" type="slidenum">
              <a:rPr lang="en-US" smtClean="0"/>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pPr>
              <a:defRPr/>
            </a:pPr>
            <a:fld id="{D17941B1-DB0B-4FB6-B7C1-B21FB4B3DA9E}" type="datetimeFigureOut">
              <a:rPr lang="en-US" smtClean="0"/>
              <a:pPr>
                <a:defRPr/>
              </a:pPr>
              <a:t>10/13/2010</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a:xfrm>
            <a:off x="8077200" y="6356350"/>
            <a:ext cx="609600" cy="365125"/>
          </a:xfrm>
        </p:spPr>
        <p:txBody>
          <a:bodyPr/>
          <a:lstStyle/>
          <a:p>
            <a:pPr>
              <a:defRPr/>
            </a:pPr>
            <a:fld id="{1668458D-F80E-4BBD-97DE-18F7DC951521}" type="slidenum">
              <a:rPr lang="en-US" smtClean="0"/>
              <a:pPr>
                <a:defRPr/>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fld id="{17CD29DF-3048-4B66-BF54-18D2B6A6A58B}" type="datetimeFigureOut">
              <a:rPr lang="en-US" smtClean="0"/>
              <a:pPr>
                <a:defRPr/>
              </a:pPr>
              <a:t>10/13/2010</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BCA6BB5D-7EC6-405B-B09D-80475137DC8D}" type="slidenum">
              <a:rPr lang="en-US" smtClean="0"/>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fld id="{8884D5C5-AD12-4C2B-ABBE-CA71BC6C633D}" type="datetimeFigureOut">
              <a:rPr lang="en-US" smtClean="0"/>
              <a:pPr>
                <a:defRPr/>
              </a:pPr>
              <a:t>10/13/2010</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3B98D743-9138-4F49-8DEE-2671FF20E1DC}" type="slidenum">
              <a:rPr lang="en-US" smtClean="0"/>
              <a:pPr>
                <a:defRPr/>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smtClean="0"/>
              <a:t>Click to edit Master subtitle style</a:t>
            </a:r>
            <a:endParaRPr lang="en-US"/>
          </a:p>
        </p:txBody>
      </p:sp>
      <p:sp>
        <p:nvSpPr>
          <p:cNvPr id="7" name="Date Placeholder 6"/>
          <p:cNvSpPr>
            <a:spLocks noGrp="1"/>
          </p:cNvSpPr>
          <p:nvPr>
            <p:ph type="dt" sz="half" idx="10"/>
          </p:nvPr>
        </p:nvSpPr>
        <p:spPr/>
        <p:txBody>
          <a:bodyPr/>
          <a:lstStyle/>
          <a:p>
            <a:pPr>
              <a:defRPr/>
            </a:pPr>
            <a:fld id="{ADBEE0E6-ECC7-4E6C-A86E-A8B0356DE700}" type="datetimeFigureOut">
              <a:rPr lang="en-US" smtClean="0"/>
              <a:pPr>
                <a:defRPr/>
              </a:pPr>
              <a:t>10/13/2010</a:t>
            </a:fld>
            <a:endParaRPr lang="en-US" sz="1000">
              <a:solidFill>
                <a:schemeClr val="tx2">
                  <a:shade val="50000"/>
                </a:schemeClr>
              </a:solidFill>
            </a:endParaRPr>
          </a:p>
        </p:txBody>
      </p:sp>
      <p:sp>
        <p:nvSpPr>
          <p:cNvPr id="10" name="Slide Number Placeholder 9"/>
          <p:cNvSpPr>
            <a:spLocks noGrp="1"/>
          </p:cNvSpPr>
          <p:nvPr>
            <p:ph type="sldNum" sz="quarter" idx="11"/>
          </p:nvPr>
        </p:nvSpPr>
        <p:spPr/>
        <p:txBody>
          <a:bodyPr/>
          <a:lstStyle/>
          <a:p>
            <a:pPr>
              <a:defRPr/>
            </a:pPr>
            <a:fld id="{A86AB88A-40EB-45FD-9BF1-85BB79AB9C4E}" type="slidenum">
              <a:rPr lang="en-US" smtClean="0"/>
              <a:pPr>
                <a:defRPr/>
              </a:pPr>
              <a:t>‹#›</a:t>
            </a:fld>
            <a:endParaRPr lang="en-US" sz="1000" dirty="0">
              <a:solidFill>
                <a:schemeClr val="tx2">
                  <a:shade val="50000"/>
                </a:schemeClr>
              </a:solidFill>
            </a:endParaRPr>
          </a:p>
        </p:txBody>
      </p:sp>
      <p:sp>
        <p:nvSpPr>
          <p:cNvPr id="11" name="Footer Placeholder 10"/>
          <p:cNvSpPr>
            <a:spLocks noGrp="1"/>
          </p:cNvSpPr>
          <p:nvPr>
            <p:ph type="ftr" sz="quarter" idx="12"/>
          </p:nvPr>
        </p:nvSpPr>
        <p:spPr/>
        <p:txBody>
          <a:bodyPr/>
          <a:lstStyle/>
          <a:p>
            <a:pPr>
              <a:defRPr/>
            </a:pPr>
            <a:endParaRPr lang="en-US"/>
          </a:p>
        </p:txBody>
      </p:sp>
      <p:sp>
        <p:nvSpPr>
          <p:cNvPr id="12" name="Title 11"/>
          <p:cNvSpPr>
            <a:spLocks noGrp="1"/>
          </p:cNvSpPr>
          <p:nvPr>
            <p:ph type="title"/>
          </p:nvPr>
        </p:nvSpPr>
        <p:spPr/>
        <p:txBody>
          <a:bodyPr/>
          <a:lstStyle/>
          <a:p>
            <a:r>
              <a:rPr lang="en-US" smtClean="0"/>
              <a:t>Click to edit Master title style</a:t>
            </a:r>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1556792"/>
            <a:ext cx="8229600" cy="4708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Title 6"/>
          <p:cNvSpPr>
            <a:spLocks noGrp="1"/>
          </p:cNvSpPr>
          <p:nvPr>
            <p:ph type="title"/>
          </p:nvPr>
        </p:nvSpPr>
        <p:spPr/>
        <p:txBody>
          <a:bodyPr/>
          <a:lstStyle/>
          <a:p>
            <a:r>
              <a:rPr lang="en-US" smtClean="0"/>
              <a:t>Click to edit Master title style</a:t>
            </a:r>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pPr>
              <a:defRPr/>
            </a:pPr>
            <a:fld id="{ADBEE0E6-ECC7-4E6C-A86E-A8B0356DE700}" type="datetimeFigureOut">
              <a:rPr lang="en-US" smtClean="0"/>
              <a:pPr>
                <a:defRPr/>
              </a:pPr>
              <a:t>10/13/2010</a:t>
            </a:fld>
            <a:endParaRPr lang="en-US" sz="1000">
              <a:solidFill>
                <a:schemeClr val="tx2">
                  <a:shade val="50000"/>
                </a:schemeClr>
              </a:solidFill>
            </a:endParaRPr>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pPr>
              <a:defRPr/>
            </a:pPr>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pPr>
              <a:defRPr/>
            </a:pPr>
            <a:fld id="{A86AB88A-40EB-45FD-9BF1-85BB79AB9C4E}" type="slidenum">
              <a:rPr lang="en-US" smtClean="0"/>
              <a:pPr>
                <a:defRPr/>
              </a:pPr>
              <a:t>‹#›</a:t>
            </a:fld>
            <a:endParaRPr lang="en-US" sz="1000" dirty="0">
              <a:solidFill>
                <a:schemeClr val="tx2">
                  <a:shade val="50000"/>
                </a:schemeClr>
              </a:solidFill>
            </a:endParaRPr>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
        <p:nvSpPr>
          <p:cNvPr id="14" name="Text Box 12"/>
          <p:cNvSpPr txBox="1">
            <a:spLocks noChangeArrowheads="1"/>
          </p:cNvSpPr>
          <p:nvPr userDrawn="1"/>
        </p:nvSpPr>
        <p:spPr bwMode="auto">
          <a:xfrm>
            <a:off x="1219200" y="6283325"/>
            <a:ext cx="7637463" cy="360363"/>
          </a:xfrm>
          <a:prstGeom prst="rect">
            <a:avLst/>
          </a:prstGeom>
          <a:noFill/>
          <a:ln w="9525">
            <a:noFill/>
            <a:miter lim="800000"/>
            <a:headEnd/>
            <a:tailEnd/>
          </a:ln>
          <a:effectLst/>
        </p:spPr>
        <p:txBody>
          <a:bodyPr/>
          <a:lstStyle/>
          <a:p>
            <a:pPr algn="r">
              <a:defRPr/>
            </a:pPr>
            <a:endParaRPr lang="en-GB" dirty="0">
              <a:latin typeface="Arial" charset="0"/>
            </a:endParaRPr>
          </a:p>
        </p:txBody>
      </p:sp>
    </p:spTree>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 id="2147483739" r:id="rId9"/>
    <p:sldLayoutId id="2147483740" r:id="rId10"/>
    <p:sldLayoutId id="2147483741" r:id="rId11"/>
    <p:sldLayoutId id="2147483695" r:id="rId12"/>
    <p:sldLayoutId id="2147483696" r:id="rId13"/>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2" name="Rectangle 3076"/>
          <p:cNvSpPr>
            <a:spLocks noGrp="1" noChangeArrowheads="1"/>
          </p:cNvSpPr>
          <p:nvPr>
            <p:ph type="ctrTitle"/>
          </p:nvPr>
        </p:nvSpPr>
        <p:spPr>
          <a:xfrm>
            <a:off x="422030" y="1371600"/>
            <a:ext cx="8229600" cy="1828800"/>
          </a:xfrm>
        </p:spPr>
        <p:txBody>
          <a:bodyPr/>
          <a:lstStyle/>
          <a:p>
            <a:pPr fontAlgn="auto">
              <a:spcAft>
                <a:spcPts val="0"/>
              </a:spcAft>
              <a:defRPr/>
            </a:pPr>
            <a:r>
              <a:rPr lang="en-GB" sz="4000" dirty="0" smtClean="0"/>
              <a:t>Discussion on </a:t>
            </a:r>
            <a:endParaRPr lang="en-US" sz="4000" dirty="0"/>
          </a:p>
        </p:txBody>
      </p:sp>
      <p:sp>
        <p:nvSpPr>
          <p:cNvPr id="13315" name="Rectangle 3077"/>
          <p:cNvSpPr>
            <a:spLocks noGrp="1" noChangeArrowheads="1"/>
          </p:cNvSpPr>
          <p:nvPr>
            <p:ph type="subTitle" idx="1"/>
          </p:nvPr>
        </p:nvSpPr>
        <p:spPr/>
        <p:txBody>
          <a:bodyPr/>
          <a:lstStyle/>
          <a:p>
            <a:r>
              <a:rPr lang="en-GB" dirty="0" smtClean="0"/>
              <a:t>End-user computing</a:t>
            </a:r>
          </a:p>
          <a:p>
            <a:r>
              <a:rPr lang="en-GB" sz="1200" dirty="0" err="1" smtClean="0">
                <a:latin typeface="Arial" charset="0"/>
              </a:rPr>
              <a:t>Bocij</a:t>
            </a:r>
            <a:r>
              <a:rPr lang="en-GB" sz="1200" dirty="0" smtClean="0">
                <a:latin typeface="Arial" charset="0"/>
              </a:rPr>
              <a:t>, Chaffey, </a:t>
            </a:r>
            <a:r>
              <a:rPr lang="en-GB" sz="1200" dirty="0" err="1" smtClean="0">
                <a:latin typeface="Arial" charset="0"/>
              </a:rPr>
              <a:t>Greasley</a:t>
            </a:r>
            <a:r>
              <a:rPr lang="en-GB" sz="1200" dirty="0" smtClean="0">
                <a:latin typeface="Arial" charset="0"/>
              </a:rPr>
              <a:t>, </a:t>
            </a:r>
            <a:r>
              <a:rPr lang="en-GB" sz="1200" dirty="0" err="1" smtClean="0">
                <a:latin typeface="Arial" charset="0"/>
              </a:rPr>
              <a:t>Hickie</a:t>
            </a:r>
            <a:r>
              <a:rPr lang="en-GB" sz="1200" dirty="0" smtClean="0">
                <a:latin typeface="Arial" charset="0"/>
              </a:rPr>
              <a:t>, </a:t>
            </a:r>
            <a:r>
              <a:rPr lang="en-GB" sz="1200" i="1" dirty="0" smtClean="0">
                <a:latin typeface="Arial" charset="0"/>
              </a:rPr>
              <a:t>Business Information Systems</a:t>
            </a:r>
            <a:r>
              <a:rPr lang="en-GB" sz="1200" dirty="0" smtClean="0">
                <a:latin typeface="Arial" charset="0"/>
              </a:rPr>
              <a:t>, 3</a:t>
            </a:r>
            <a:r>
              <a:rPr lang="en-GB" sz="1200" baseline="30000" dirty="0" smtClean="0">
                <a:latin typeface="Arial" charset="0"/>
              </a:rPr>
              <a:t>rd</a:t>
            </a:r>
            <a:r>
              <a:rPr lang="en-GB" sz="1200" dirty="0" smtClean="0">
                <a:latin typeface="Arial" charset="0"/>
              </a:rPr>
              <a:t> Edition © Pearson Education Limited 2006</a:t>
            </a:r>
          </a:p>
          <a:p>
            <a:endParaRPr lang="en-US" dirty="0" smtClean="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Rectangle 3074"/>
          <p:cNvSpPr>
            <a:spLocks noGrp="1" noChangeArrowheads="1"/>
          </p:cNvSpPr>
          <p:nvPr>
            <p:ph type="title"/>
          </p:nvPr>
        </p:nvSpPr>
        <p:spPr>
          <a:xfrm>
            <a:off x="381000" y="736600"/>
            <a:ext cx="8382000" cy="838200"/>
          </a:xfrm>
        </p:spPr>
        <p:txBody>
          <a:bodyPr/>
          <a:lstStyle/>
          <a:p>
            <a:pPr fontAlgn="auto">
              <a:spcAft>
                <a:spcPts val="0"/>
              </a:spcAft>
              <a:defRPr/>
            </a:pPr>
            <a:r>
              <a:rPr lang="en-GB" sz="3400"/>
              <a:t>Management issues</a:t>
            </a:r>
            <a:endParaRPr lang="en-US" sz="3400"/>
          </a:p>
        </p:txBody>
      </p:sp>
      <p:sp>
        <p:nvSpPr>
          <p:cNvPr id="14339" name="Rectangle 3075"/>
          <p:cNvSpPr>
            <a:spLocks noGrp="1" noChangeArrowheads="1"/>
          </p:cNvSpPr>
          <p:nvPr>
            <p:ph idx="1"/>
          </p:nvPr>
        </p:nvSpPr>
        <p:spPr/>
        <p:txBody>
          <a:bodyPr>
            <a:normAutofit/>
          </a:bodyPr>
          <a:lstStyle/>
          <a:p>
            <a:r>
              <a:rPr lang="en-US" sz="2600" smtClean="0"/>
              <a:t>Managerial issues involved with controlling the use of information systems by end-users include:</a:t>
            </a:r>
          </a:p>
          <a:p>
            <a:pPr lvl="1"/>
            <a:r>
              <a:rPr lang="en-US" smtClean="0"/>
              <a:t>Assessing the emphasis to be placed on end-user software development activities.</a:t>
            </a:r>
          </a:p>
          <a:p>
            <a:pPr lvl="1"/>
            <a:r>
              <a:rPr lang="en-US" smtClean="0"/>
              <a:t>Providing a suitable support function to assist end-users in their use of computers.</a:t>
            </a:r>
          </a:p>
          <a:p>
            <a:pPr lvl="1"/>
            <a:r>
              <a:rPr lang="en-US" smtClean="0"/>
              <a:t>Ensuring the appropriate skill levels for end-users through staff development and training.</a:t>
            </a:r>
          </a:p>
          <a:p>
            <a:pPr lvl="1"/>
            <a:r>
              <a:rPr lang="en-US" smtClean="0"/>
              <a:t>Controlling the cost of end-user activities and support.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p:cNvSpPr>
            <a:spLocks noGrp="1" noChangeArrowheads="1"/>
          </p:cNvSpPr>
          <p:nvPr>
            <p:ph type="title"/>
          </p:nvPr>
        </p:nvSpPr>
        <p:spPr>
          <a:xfrm>
            <a:off x="381000" y="723900"/>
            <a:ext cx="8382000" cy="838200"/>
          </a:xfrm>
        </p:spPr>
        <p:txBody>
          <a:bodyPr/>
          <a:lstStyle/>
          <a:p>
            <a:pPr fontAlgn="auto">
              <a:spcAft>
                <a:spcPts val="0"/>
              </a:spcAft>
              <a:defRPr/>
            </a:pPr>
            <a:r>
              <a:rPr lang="en-GB" sz="3400"/>
              <a:t>End-user computing</a:t>
            </a:r>
            <a:endParaRPr lang="en-US" sz="3400"/>
          </a:p>
        </p:txBody>
      </p:sp>
      <p:sp>
        <p:nvSpPr>
          <p:cNvPr id="15363" name="Rectangle 3"/>
          <p:cNvSpPr>
            <a:spLocks noGrp="1" noChangeArrowheads="1"/>
          </p:cNvSpPr>
          <p:nvPr>
            <p:ph idx="1"/>
          </p:nvPr>
        </p:nvSpPr>
        <p:spPr>
          <a:xfrm>
            <a:off x="381000" y="1587500"/>
            <a:ext cx="8382000" cy="4343400"/>
          </a:xfrm>
        </p:spPr>
        <p:txBody>
          <a:bodyPr/>
          <a:lstStyle/>
          <a:p>
            <a:r>
              <a:rPr lang="en-US" b="1" smtClean="0"/>
              <a:t>End-user computing (EUC)</a:t>
            </a:r>
            <a:r>
              <a:rPr lang="en-US" smtClean="0"/>
              <a:t>: All uses of computers by business people who are not information systems professionals.</a:t>
            </a:r>
          </a:p>
          <a:p>
            <a:r>
              <a:rPr lang="en-US" b="1" smtClean="0"/>
              <a:t>End-user development (EUD)</a:t>
            </a:r>
            <a:r>
              <a:rPr lang="en-US" smtClean="0"/>
              <a:t>: Systems development and programming undertaken by non-IS staff.</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2"/>
          <p:cNvSpPr>
            <a:spLocks noGrp="1" noChangeArrowheads="1"/>
          </p:cNvSpPr>
          <p:nvPr>
            <p:ph type="title"/>
          </p:nvPr>
        </p:nvSpPr>
        <p:spPr>
          <a:xfrm>
            <a:off x="381000" y="723900"/>
            <a:ext cx="8382000" cy="838200"/>
          </a:xfrm>
        </p:spPr>
        <p:txBody>
          <a:bodyPr/>
          <a:lstStyle/>
          <a:p>
            <a:pPr fontAlgn="auto">
              <a:spcAft>
                <a:spcPts val="0"/>
              </a:spcAft>
              <a:defRPr/>
            </a:pPr>
            <a:r>
              <a:rPr lang="en-US" sz="3400"/>
              <a:t>End-user IS services</a:t>
            </a:r>
          </a:p>
        </p:txBody>
      </p:sp>
      <p:sp>
        <p:nvSpPr>
          <p:cNvPr id="16387" name="Rectangle 3"/>
          <p:cNvSpPr>
            <a:spLocks noGrp="1" noChangeArrowheads="1"/>
          </p:cNvSpPr>
          <p:nvPr>
            <p:ph idx="1"/>
          </p:nvPr>
        </p:nvSpPr>
        <p:spPr>
          <a:xfrm>
            <a:off x="317500" y="1612900"/>
            <a:ext cx="8616950" cy="4343400"/>
          </a:xfrm>
        </p:spPr>
        <p:txBody>
          <a:bodyPr>
            <a:normAutofit/>
          </a:bodyPr>
          <a:lstStyle/>
          <a:p>
            <a:pPr marL="384175" indent="-384175"/>
            <a:r>
              <a:rPr lang="en-US" b="1" smtClean="0"/>
              <a:t>End-user IS services</a:t>
            </a:r>
            <a:r>
              <a:rPr lang="en-US" smtClean="0"/>
              <a:t>: All services required to support end-users in running their PCs and developing and using applications</a:t>
            </a:r>
          </a:p>
          <a:p>
            <a:pPr marL="384175" indent="-384175">
              <a:buFontTx/>
              <a:buNone/>
            </a:pPr>
            <a:r>
              <a:rPr lang="en-US" i="1" smtClean="0"/>
              <a:t>	</a:t>
            </a:r>
            <a:r>
              <a:rPr lang="en-US" smtClean="0"/>
              <a:t>1.</a:t>
            </a:r>
            <a:r>
              <a:rPr lang="en-US" i="1" smtClean="0"/>
              <a:t> Provide a help-desk service</a:t>
            </a:r>
            <a:r>
              <a:rPr lang="en-US" smtClean="0"/>
              <a:t>. </a:t>
            </a:r>
          </a:p>
          <a:p>
            <a:pPr marL="384175" indent="-384175">
              <a:buFontTx/>
              <a:buNone/>
            </a:pPr>
            <a:r>
              <a:rPr lang="en-US" i="1" smtClean="0"/>
              <a:t>	</a:t>
            </a:r>
            <a:r>
              <a:rPr lang="en-US" smtClean="0"/>
              <a:t>2.</a:t>
            </a:r>
            <a:r>
              <a:rPr lang="en-US" i="1" smtClean="0"/>
              <a:t> Achieve standardisation of software.</a:t>
            </a:r>
            <a:r>
              <a:rPr lang="en-US" smtClean="0"/>
              <a:t>  </a:t>
            </a:r>
          </a:p>
          <a:p>
            <a:pPr marL="384175" indent="-384175">
              <a:buFontTx/>
              <a:buNone/>
            </a:pPr>
            <a:r>
              <a:rPr lang="en-US" i="1" smtClean="0"/>
              <a:t>	</a:t>
            </a:r>
            <a:r>
              <a:rPr lang="en-US" smtClean="0"/>
              <a:t>3.</a:t>
            </a:r>
            <a:r>
              <a:rPr lang="en-US" i="1" smtClean="0"/>
              <a:t> Ensure network efficiency.</a:t>
            </a:r>
          </a:p>
          <a:p>
            <a:pPr marL="384175" indent="-384175">
              <a:buFontTx/>
              <a:buNone/>
            </a:pPr>
            <a:r>
              <a:rPr lang="en-US" i="1" smtClean="0"/>
              <a:t>	</a:t>
            </a:r>
            <a:r>
              <a:rPr lang="en-US" smtClean="0"/>
              <a:t>4.</a:t>
            </a:r>
            <a:r>
              <a:rPr lang="en-US" i="1" smtClean="0"/>
              <a:t> Provide training.</a:t>
            </a:r>
          </a:p>
          <a:p>
            <a:pPr marL="384175" indent="-384175">
              <a:buFontTx/>
              <a:buNone/>
            </a:pPr>
            <a:r>
              <a:rPr lang="en-US" i="1" smtClean="0"/>
              <a:t>	</a:t>
            </a:r>
            <a:r>
              <a:rPr lang="en-US" smtClean="0"/>
              <a:t>5.</a:t>
            </a:r>
            <a:r>
              <a:rPr lang="en-US" i="1" smtClean="0"/>
              <a:t> Delivering services to end-users cost-effectively</a:t>
            </a:r>
            <a:r>
              <a:rPr lang="en-US" smtClean="0"/>
              <a: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p:cNvSpPr>
            <a:spLocks noGrp="1" noChangeArrowheads="1"/>
          </p:cNvSpPr>
          <p:nvPr>
            <p:ph type="title"/>
          </p:nvPr>
        </p:nvSpPr>
        <p:spPr>
          <a:xfrm>
            <a:off x="381000" y="723900"/>
            <a:ext cx="8382000" cy="838200"/>
          </a:xfrm>
        </p:spPr>
        <p:txBody>
          <a:bodyPr/>
          <a:lstStyle/>
          <a:p>
            <a:pPr fontAlgn="auto">
              <a:spcAft>
                <a:spcPts val="0"/>
              </a:spcAft>
              <a:defRPr/>
            </a:pPr>
            <a:r>
              <a:rPr lang="en-GB" sz="3400"/>
              <a:t>Managing costs</a:t>
            </a:r>
            <a:endParaRPr lang="en-US" sz="3400"/>
          </a:p>
        </p:txBody>
      </p:sp>
      <p:sp>
        <p:nvSpPr>
          <p:cNvPr id="17411" name="Rectangle 3"/>
          <p:cNvSpPr>
            <a:spLocks noGrp="1" noChangeArrowheads="1"/>
          </p:cNvSpPr>
          <p:nvPr>
            <p:ph idx="1"/>
          </p:nvPr>
        </p:nvSpPr>
        <p:spPr>
          <a:xfrm>
            <a:off x="368300" y="1574800"/>
            <a:ext cx="8382000" cy="4343400"/>
          </a:xfrm>
        </p:spPr>
        <p:txBody>
          <a:bodyPr/>
          <a:lstStyle/>
          <a:p>
            <a:r>
              <a:rPr lang="en-US" smtClean="0"/>
              <a:t>The costs involved with running a help desk are indicated by the Help Desk Institute annual survey (2004) which shows that the median cost of an incident reported via phone is $20. </a:t>
            </a:r>
          </a:p>
          <a:p>
            <a:r>
              <a:rPr lang="en-US" smtClean="0"/>
              <a:t>E-mail and web self-service are lower at $16 and $5, but are still significant costs when multiplied across a large organization.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2"/>
          <p:cNvSpPr>
            <a:spLocks noGrp="1" noChangeArrowheads="1"/>
          </p:cNvSpPr>
          <p:nvPr>
            <p:ph type="title"/>
          </p:nvPr>
        </p:nvSpPr>
        <p:spPr>
          <a:xfrm>
            <a:off x="381000" y="736600"/>
            <a:ext cx="8382000" cy="838200"/>
          </a:xfrm>
        </p:spPr>
        <p:txBody>
          <a:bodyPr/>
          <a:lstStyle/>
          <a:p>
            <a:pPr fontAlgn="auto">
              <a:spcAft>
                <a:spcPts val="0"/>
              </a:spcAft>
              <a:defRPr/>
            </a:pPr>
            <a:r>
              <a:rPr lang="en-GB" sz="3400"/>
              <a:t>TCO</a:t>
            </a:r>
            <a:endParaRPr lang="en-US" sz="3400"/>
          </a:p>
        </p:txBody>
      </p:sp>
      <p:sp>
        <p:nvSpPr>
          <p:cNvPr id="18435" name="Rectangle 3"/>
          <p:cNvSpPr>
            <a:spLocks noGrp="1" noChangeArrowheads="1"/>
          </p:cNvSpPr>
          <p:nvPr>
            <p:ph idx="1"/>
          </p:nvPr>
        </p:nvSpPr>
        <p:spPr/>
        <p:txBody>
          <a:bodyPr>
            <a:normAutofit/>
          </a:bodyPr>
          <a:lstStyle/>
          <a:p>
            <a:pPr>
              <a:lnSpc>
                <a:spcPct val="80000"/>
              </a:lnSpc>
            </a:pPr>
            <a:r>
              <a:rPr lang="en-US" sz="2600" b="1" smtClean="0"/>
              <a:t>Total cost of ownership (TCO)</a:t>
            </a:r>
            <a:r>
              <a:rPr lang="en-US" sz="2600" smtClean="0"/>
              <a:t>: TCO refers to the total cost for a company operating a computer. This includes not only the purchase or leasing cost but also the cost of all the services needed to support the end-user.</a:t>
            </a:r>
          </a:p>
          <a:p>
            <a:pPr>
              <a:lnSpc>
                <a:spcPct val="80000"/>
              </a:lnSpc>
            </a:pPr>
            <a:r>
              <a:rPr lang="en-US" sz="2600" smtClean="0"/>
              <a:t>TCO includes non-purchase costs such as:</a:t>
            </a:r>
          </a:p>
          <a:p>
            <a:pPr lvl="1">
              <a:lnSpc>
                <a:spcPct val="80000"/>
              </a:lnSpc>
            </a:pPr>
            <a:r>
              <a:rPr lang="en-US" smtClean="0"/>
              <a:t>the loss of productive work time when users are unable to use their computer;</a:t>
            </a:r>
          </a:p>
          <a:p>
            <a:pPr lvl="1">
              <a:lnSpc>
                <a:spcPct val="80000"/>
              </a:lnSpc>
            </a:pPr>
            <a:r>
              <a:rPr lang="en-US" smtClean="0"/>
              <a:t>the loss of productive work time when someone is trying to fix a colleague’s problem (this type of unofficial support can be very costly);</a:t>
            </a:r>
          </a:p>
          <a:p>
            <a:pPr lvl="1">
              <a:lnSpc>
                <a:spcPct val="80000"/>
              </a:lnSpc>
            </a:pPr>
            <a:r>
              <a:rPr lang="en-US" smtClean="0"/>
              <a:t>the cost of consumables such as paper and toner for printing.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4"/>
          <p:cNvSpPr txBox="1">
            <a:spLocks noChangeArrowheads="1"/>
          </p:cNvSpPr>
          <p:nvPr/>
        </p:nvSpPr>
        <p:spPr bwMode="auto">
          <a:xfrm>
            <a:off x="288925" y="5664200"/>
            <a:ext cx="8666163" cy="641350"/>
          </a:xfrm>
          <a:prstGeom prst="rect">
            <a:avLst/>
          </a:prstGeom>
          <a:noFill/>
          <a:ln w="9525">
            <a:noFill/>
            <a:miter lim="800000"/>
            <a:headEnd/>
            <a:tailEnd/>
          </a:ln>
        </p:spPr>
        <p:txBody>
          <a:bodyPr>
            <a:spAutoFit/>
          </a:bodyPr>
          <a:lstStyle/>
          <a:p>
            <a:pPr>
              <a:spcBef>
                <a:spcPct val="50000"/>
              </a:spcBef>
            </a:pPr>
            <a:r>
              <a:rPr lang="en-GB" sz="1800" b="1">
                <a:latin typeface="Arial" charset="0"/>
                <a:cs typeface="Arial" charset="0"/>
              </a:rPr>
              <a:t>Figure 16.1  </a:t>
            </a:r>
            <a:r>
              <a:rPr lang="en-US" sz="1800">
                <a:solidFill>
                  <a:schemeClr val="tx2"/>
                </a:solidFill>
                <a:latin typeface="Arial" charset="0"/>
              </a:rPr>
              <a:t>Breakdown of the total cost of ownership</a:t>
            </a:r>
            <a:endParaRPr lang="en-GB" sz="1800">
              <a:solidFill>
                <a:schemeClr val="tx2"/>
              </a:solidFill>
              <a:latin typeface="Arial" charset="0"/>
            </a:endParaRPr>
          </a:p>
          <a:p>
            <a:pPr>
              <a:spcBef>
                <a:spcPct val="50000"/>
              </a:spcBef>
            </a:pPr>
            <a:r>
              <a:rPr lang="en-GB" sz="1200" i="1">
                <a:solidFill>
                  <a:schemeClr val="tx2"/>
                </a:solidFill>
                <a:latin typeface="Arial" charset="0"/>
              </a:rPr>
              <a:t>Source</a:t>
            </a:r>
            <a:r>
              <a:rPr lang="en-GB" sz="1200">
                <a:solidFill>
                  <a:schemeClr val="tx2"/>
                </a:solidFill>
                <a:latin typeface="Arial" charset="0"/>
              </a:rPr>
              <a:t>: Gartner Group (1996).</a:t>
            </a:r>
          </a:p>
        </p:txBody>
      </p:sp>
      <p:pic>
        <p:nvPicPr>
          <p:cNvPr id="19459" name="Picture 6" descr="C16NF001"/>
          <p:cNvPicPr>
            <a:picLocks noChangeAspect="1" noChangeArrowheads="1"/>
          </p:cNvPicPr>
          <p:nvPr/>
        </p:nvPicPr>
        <p:blipFill>
          <a:blip r:embed="rId3" cstate="print"/>
          <a:srcRect/>
          <a:stretch>
            <a:fillRect/>
          </a:stretch>
        </p:blipFill>
        <p:spPr bwMode="auto">
          <a:xfrm>
            <a:off x="1752600" y="798513"/>
            <a:ext cx="6107113" cy="4840287"/>
          </a:xfrm>
          <a:prstGeom prst="rect">
            <a:avLst/>
          </a:prstGeom>
          <a:noFill/>
          <a:ln w="9525">
            <a:noFill/>
            <a:miter lim="800000"/>
            <a:headEnd/>
            <a:tailEnd/>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2"/>
          <p:cNvSpPr>
            <a:spLocks noGrp="1" noChangeArrowheads="1"/>
          </p:cNvSpPr>
          <p:nvPr>
            <p:ph type="title"/>
          </p:nvPr>
        </p:nvSpPr>
        <p:spPr>
          <a:xfrm>
            <a:off x="381000" y="723900"/>
            <a:ext cx="8382000" cy="838200"/>
          </a:xfrm>
        </p:spPr>
        <p:txBody>
          <a:bodyPr>
            <a:normAutofit/>
          </a:bodyPr>
          <a:lstStyle/>
          <a:p>
            <a:pPr fontAlgn="auto">
              <a:spcAft>
                <a:spcPts val="0"/>
              </a:spcAft>
              <a:defRPr/>
            </a:pPr>
            <a:r>
              <a:rPr lang="en-GB" sz="3400"/>
              <a:t>Recommendations on reducing TCO</a:t>
            </a:r>
            <a:endParaRPr lang="en-US" sz="3400"/>
          </a:p>
        </p:txBody>
      </p:sp>
      <p:sp>
        <p:nvSpPr>
          <p:cNvPr id="20483" name="Rectangle 3"/>
          <p:cNvSpPr>
            <a:spLocks noGrp="1" noChangeArrowheads="1"/>
          </p:cNvSpPr>
          <p:nvPr>
            <p:ph idx="1"/>
          </p:nvPr>
        </p:nvSpPr>
        <p:spPr/>
        <p:txBody>
          <a:bodyPr/>
          <a:lstStyle/>
          <a:p>
            <a:r>
              <a:rPr lang="en-US" sz="2600" b="1" smtClean="0"/>
              <a:t>People</a:t>
            </a:r>
            <a:r>
              <a:rPr lang="en-US" sz="2600" smtClean="0"/>
              <a:t> – training end-users and IT staff to make optimal use of cost-controlling processes and technologies.</a:t>
            </a:r>
          </a:p>
          <a:p>
            <a:r>
              <a:rPr lang="en-US" sz="2600" b="1" smtClean="0"/>
              <a:t>Processes</a:t>
            </a:r>
            <a:r>
              <a:rPr lang="en-US" sz="2600" smtClean="0"/>
              <a:t> – automating some tasks and streamlining others, ranging from asset tracking to software updating. </a:t>
            </a:r>
          </a:p>
          <a:p>
            <a:r>
              <a:rPr lang="en-US" sz="2600" b="1" smtClean="0"/>
              <a:t>Technologies</a:t>
            </a:r>
            <a:r>
              <a:rPr lang="en-US" sz="2600" smtClean="0"/>
              <a:t> – deploying information technologies that minimize and in some cases eliminate the widest range of labor-intensive tasks.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1026"/>
          <p:cNvSpPr>
            <a:spLocks noGrp="1" noChangeArrowheads="1"/>
          </p:cNvSpPr>
          <p:nvPr>
            <p:ph type="title"/>
          </p:nvPr>
        </p:nvSpPr>
        <p:spPr>
          <a:xfrm>
            <a:off x="381000" y="723900"/>
            <a:ext cx="8382000" cy="838200"/>
          </a:xfrm>
        </p:spPr>
        <p:txBody>
          <a:bodyPr/>
          <a:lstStyle/>
          <a:p>
            <a:pPr fontAlgn="auto">
              <a:spcAft>
                <a:spcPts val="0"/>
              </a:spcAft>
              <a:defRPr/>
            </a:pPr>
            <a:r>
              <a:rPr lang="en-GB" sz="3400"/>
              <a:t>The Lois Franxhi case</a:t>
            </a:r>
            <a:endParaRPr lang="en-US" sz="3400"/>
          </a:p>
        </p:txBody>
      </p:sp>
      <p:sp>
        <p:nvSpPr>
          <p:cNvPr id="21507" name="Rectangle 1027"/>
          <p:cNvSpPr>
            <a:spLocks noGrp="1" noChangeArrowheads="1"/>
          </p:cNvSpPr>
          <p:nvPr>
            <p:ph idx="1"/>
          </p:nvPr>
        </p:nvSpPr>
        <p:spPr>
          <a:xfrm>
            <a:off x="381000" y="1600200"/>
            <a:ext cx="8382000" cy="4637088"/>
          </a:xfrm>
        </p:spPr>
        <p:txBody>
          <a:bodyPr>
            <a:normAutofit/>
          </a:bodyPr>
          <a:lstStyle/>
          <a:p>
            <a:pPr>
              <a:lnSpc>
                <a:spcPct val="90000"/>
              </a:lnSpc>
            </a:pPr>
            <a:r>
              <a:rPr lang="en-US" sz="2600" smtClean="0"/>
              <a:t>Lois Franxhi, a 28-year-old IT manager who was sacked in July 1998 for making nearly 150 searches over four days in office hours for a holiday. </a:t>
            </a:r>
          </a:p>
          <a:p>
            <a:pPr>
              <a:lnSpc>
                <a:spcPct val="90000"/>
              </a:lnSpc>
            </a:pPr>
            <a:r>
              <a:rPr lang="en-US" sz="2600" smtClean="0"/>
              <a:t>As with many unfair dismissals, the case was not clearcut, with Mrs Franxhi claiming that the company sacked her because of sex discrimination – she was pregnant at the time of the dismissal. </a:t>
            </a:r>
          </a:p>
          <a:p>
            <a:pPr>
              <a:lnSpc>
                <a:spcPct val="90000"/>
              </a:lnSpc>
            </a:pPr>
            <a:r>
              <a:rPr lang="en-US" sz="2600" smtClean="0"/>
              <a:t>The tribunal dismissed these claims, finding that the employee had lied about the use of the Internet, saying she had only used it for one lunchtime when, in fact, records showed that she had used it over four days.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2"/>
          <p:cNvSpPr>
            <a:spLocks noGrp="1" noChangeArrowheads="1"/>
          </p:cNvSpPr>
          <p:nvPr>
            <p:ph type="title"/>
          </p:nvPr>
        </p:nvSpPr>
        <p:spPr>
          <a:xfrm>
            <a:off x="419100" y="647700"/>
            <a:ext cx="8382000" cy="838200"/>
          </a:xfrm>
        </p:spPr>
        <p:txBody>
          <a:bodyPr>
            <a:normAutofit fontScale="90000"/>
          </a:bodyPr>
          <a:lstStyle/>
          <a:p>
            <a:pPr fontAlgn="auto">
              <a:spcAft>
                <a:spcPts val="0"/>
              </a:spcAft>
              <a:defRPr/>
            </a:pPr>
            <a:r>
              <a:rPr lang="en-GB" sz="3400"/>
              <a:t>Enabling employee access                         to the Internet</a:t>
            </a:r>
            <a:endParaRPr lang="en-US" sz="3400"/>
          </a:p>
        </p:txBody>
      </p:sp>
      <p:sp>
        <p:nvSpPr>
          <p:cNvPr id="22531" name="Rectangle 3"/>
          <p:cNvSpPr>
            <a:spLocks noGrp="1" noChangeArrowheads="1"/>
          </p:cNvSpPr>
          <p:nvPr>
            <p:ph idx="1"/>
          </p:nvPr>
        </p:nvSpPr>
        <p:spPr>
          <a:xfrm>
            <a:off x="381000" y="1600200"/>
            <a:ext cx="8382000" cy="4627563"/>
          </a:xfrm>
        </p:spPr>
        <p:txBody>
          <a:bodyPr>
            <a:normAutofit/>
          </a:bodyPr>
          <a:lstStyle/>
          <a:p>
            <a:pPr>
              <a:lnSpc>
                <a:spcPct val="90000"/>
              </a:lnSpc>
            </a:pPr>
            <a:r>
              <a:rPr lang="en-US" sz="2200" smtClean="0"/>
              <a:t>In this scenario, you are a senior manager at a B2B company who has just read the latest International Benchmarking study commissioned by the DTI () which presents data from different countries on Internet and e-mail access levels (Figs 16.2 and 16.3). Employee access to the Internet or e-mail for your company is limited. You want to remain competitive, but are concerned about the issues of staff time wasting indicated by an article you read in the </a:t>
            </a:r>
            <a:r>
              <a:rPr lang="en-US" sz="2200" i="1" smtClean="0"/>
              <a:t>Guardian</a:t>
            </a:r>
            <a:r>
              <a:rPr lang="en-US" sz="2200" smtClean="0"/>
              <a:t> and the cost and possible problems with employee relations of monitoring staff access.</a:t>
            </a:r>
            <a:endParaRPr lang="en-US" sz="2200" b="1" smtClean="0"/>
          </a:p>
          <a:p>
            <a:pPr>
              <a:lnSpc>
                <a:spcPct val="90000"/>
              </a:lnSpc>
              <a:buFontTx/>
              <a:buNone/>
            </a:pPr>
            <a:r>
              <a:rPr lang="en-US" sz="2200" b="1" smtClean="0"/>
              <a:t>Questions</a:t>
            </a:r>
            <a:endParaRPr lang="en-US" sz="2200" smtClean="0"/>
          </a:p>
          <a:p>
            <a:pPr>
              <a:lnSpc>
                <a:spcPct val="90000"/>
              </a:lnSpc>
            </a:pPr>
            <a:r>
              <a:rPr lang="en-US" sz="2200" smtClean="0"/>
              <a:t>Referring to Figures 16.2 and 16.3,</a:t>
            </a:r>
          </a:p>
          <a:p>
            <a:pPr>
              <a:lnSpc>
                <a:spcPct val="90000"/>
              </a:lnSpc>
            </a:pPr>
            <a:r>
              <a:rPr lang="en-US" sz="2200" smtClean="0"/>
              <a:t>prepare a list of advantages and disadvantages of enabling widespread employee access;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ext Box 4"/>
          <p:cNvSpPr txBox="1">
            <a:spLocks noChangeArrowheads="1"/>
          </p:cNvSpPr>
          <p:nvPr/>
        </p:nvSpPr>
        <p:spPr bwMode="auto">
          <a:xfrm>
            <a:off x="288925" y="5664200"/>
            <a:ext cx="8666163" cy="641350"/>
          </a:xfrm>
          <a:prstGeom prst="rect">
            <a:avLst/>
          </a:prstGeom>
          <a:noFill/>
          <a:ln w="9525">
            <a:noFill/>
            <a:miter lim="800000"/>
            <a:headEnd/>
            <a:tailEnd/>
          </a:ln>
        </p:spPr>
        <p:txBody>
          <a:bodyPr>
            <a:spAutoFit/>
          </a:bodyPr>
          <a:lstStyle/>
          <a:p>
            <a:pPr>
              <a:spcBef>
                <a:spcPct val="50000"/>
              </a:spcBef>
            </a:pPr>
            <a:r>
              <a:rPr lang="en-GB" sz="1800" b="1">
                <a:latin typeface="Arial" charset="0"/>
                <a:cs typeface="Arial" charset="0"/>
              </a:rPr>
              <a:t>Figure 16.2  </a:t>
            </a:r>
            <a:r>
              <a:rPr lang="en-US" sz="1800">
                <a:solidFill>
                  <a:schemeClr val="tx2"/>
                </a:solidFill>
                <a:latin typeface="Arial" charset="0"/>
              </a:rPr>
              <a:t>Average percentage of employees making daily use of e-mail</a:t>
            </a:r>
            <a:endParaRPr lang="en-GB" sz="1800">
              <a:solidFill>
                <a:schemeClr val="tx2"/>
              </a:solidFill>
              <a:latin typeface="Arial" charset="0"/>
            </a:endParaRPr>
          </a:p>
          <a:p>
            <a:pPr>
              <a:spcBef>
                <a:spcPct val="50000"/>
              </a:spcBef>
            </a:pPr>
            <a:r>
              <a:rPr lang="en-GB" sz="1200" i="1">
                <a:solidFill>
                  <a:schemeClr val="tx2"/>
                </a:solidFill>
                <a:latin typeface="Arial" charset="0"/>
              </a:rPr>
              <a:t>Source</a:t>
            </a:r>
            <a:r>
              <a:rPr lang="en-GB" sz="1200">
                <a:solidFill>
                  <a:schemeClr val="tx2"/>
                </a:solidFill>
                <a:latin typeface="Arial" charset="0"/>
              </a:rPr>
              <a:t>: DTI (2003).</a:t>
            </a:r>
          </a:p>
        </p:txBody>
      </p:sp>
      <p:pic>
        <p:nvPicPr>
          <p:cNvPr id="23555" name="Picture 7" descr="C16NF002"/>
          <p:cNvPicPr>
            <a:picLocks noChangeAspect="1" noChangeArrowheads="1"/>
          </p:cNvPicPr>
          <p:nvPr/>
        </p:nvPicPr>
        <p:blipFill>
          <a:blip r:embed="rId3" cstate="print"/>
          <a:srcRect/>
          <a:stretch>
            <a:fillRect/>
          </a:stretch>
        </p:blipFill>
        <p:spPr bwMode="auto">
          <a:xfrm>
            <a:off x="2298700" y="447675"/>
            <a:ext cx="4519613" cy="5165725"/>
          </a:xfrm>
          <a:prstGeom prst="rect">
            <a:avLst/>
          </a:prstGeom>
          <a:noFill/>
          <a:ln w="9525">
            <a:noFill/>
            <a:miter lim="800000"/>
            <a:headEnd/>
            <a:tailEnd/>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 Box 5"/>
          <p:cNvSpPr txBox="1">
            <a:spLocks noChangeArrowheads="1"/>
          </p:cNvSpPr>
          <p:nvPr/>
        </p:nvSpPr>
        <p:spPr bwMode="auto">
          <a:xfrm>
            <a:off x="288925" y="5664200"/>
            <a:ext cx="8666163" cy="641350"/>
          </a:xfrm>
          <a:prstGeom prst="rect">
            <a:avLst/>
          </a:prstGeom>
          <a:noFill/>
          <a:ln w="9525">
            <a:noFill/>
            <a:miter lim="800000"/>
            <a:headEnd/>
            <a:tailEnd/>
          </a:ln>
        </p:spPr>
        <p:txBody>
          <a:bodyPr>
            <a:spAutoFit/>
          </a:bodyPr>
          <a:lstStyle/>
          <a:p>
            <a:pPr>
              <a:spcBef>
                <a:spcPct val="50000"/>
              </a:spcBef>
            </a:pPr>
            <a:r>
              <a:rPr lang="en-GB" sz="1800" b="1">
                <a:latin typeface="Arial" charset="0"/>
                <a:cs typeface="Arial" charset="0"/>
              </a:rPr>
              <a:t>Figure 16.3  </a:t>
            </a:r>
            <a:r>
              <a:rPr lang="en-US" sz="1800">
                <a:solidFill>
                  <a:schemeClr val="tx2"/>
                </a:solidFill>
                <a:latin typeface="Arial" charset="0"/>
              </a:rPr>
              <a:t>Firms with Internet access</a:t>
            </a:r>
            <a:endParaRPr lang="en-GB" sz="1800">
              <a:solidFill>
                <a:schemeClr val="tx2"/>
              </a:solidFill>
              <a:latin typeface="Arial" charset="0"/>
            </a:endParaRPr>
          </a:p>
          <a:p>
            <a:pPr>
              <a:spcBef>
                <a:spcPct val="50000"/>
              </a:spcBef>
            </a:pPr>
            <a:r>
              <a:rPr lang="en-GB" sz="1200" i="1">
                <a:solidFill>
                  <a:schemeClr val="tx2"/>
                </a:solidFill>
                <a:latin typeface="Arial" charset="0"/>
              </a:rPr>
              <a:t>Source</a:t>
            </a:r>
            <a:r>
              <a:rPr lang="en-GB" sz="1200">
                <a:solidFill>
                  <a:schemeClr val="tx2"/>
                </a:solidFill>
                <a:latin typeface="Arial" charset="0"/>
              </a:rPr>
              <a:t>: DTI (2003).</a:t>
            </a:r>
          </a:p>
        </p:txBody>
      </p:sp>
      <p:pic>
        <p:nvPicPr>
          <p:cNvPr id="24579" name="Picture 7" descr="C16NF003"/>
          <p:cNvPicPr>
            <a:picLocks noChangeAspect="1" noChangeArrowheads="1"/>
          </p:cNvPicPr>
          <p:nvPr/>
        </p:nvPicPr>
        <p:blipFill>
          <a:blip r:embed="rId3" cstate="print"/>
          <a:srcRect/>
          <a:stretch>
            <a:fillRect/>
          </a:stretch>
        </p:blipFill>
        <p:spPr bwMode="auto">
          <a:xfrm>
            <a:off x="1841500" y="749300"/>
            <a:ext cx="5445125" cy="4822825"/>
          </a:xfrm>
          <a:prstGeom prst="rect">
            <a:avLst/>
          </a:prstGeom>
          <a:noFill/>
          <a:ln w="9525">
            <a:no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2"/>
          <p:cNvSpPr>
            <a:spLocks noGrp="1" noChangeArrowheads="1"/>
          </p:cNvSpPr>
          <p:nvPr>
            <p:ph type="title"/>
          </p:nvPr>
        </p:nvSpPr>
        <p:spPr>
          <a:xfrm>
            <a:off x="381000" y="723900"/>
            <a:ext cx="8382000" cy="838200"/>
          </a:xfrm>
        </p:spPr>
        <p:txBody>
          <a:bodyPr>
            <a:normAutofit/>
          </a:bodyPr>
          <a:lstStyle/>
          <a:p>
            <a:pPr fontAlgn="auto">
              <a:spcAft>
                <a:spcPts val="0"/>
              </a:spcAft>
              <a:defRPr/>
            </a:pPr>
            <a:r>
              <a:rPr lang="en-US" sz="3400"/>
              <a:t>Employee communications monitoring</a:t>
            </a:r>
          </a:p>
        </p:txBody>
      </p:sp>
      <p:sp>
        <p:nvSpPr>
          <p:cNvPr id="25603" name="Rectangle 3"/>
          <p:cNvSpPr>
            <a:spLocks noGrp="1" noChangeArrowheads="1"/>
          </p:cNvSpPr>
          <p:nvPr>
            <p:ph idx="1"/>
          </p:nvPr>
        </p:nvSpPr>
        <p:spPr>
          <a:xfrm>
            <a:off x="368300" y="1638300"/>
            <a:ext cx="8382000" cy="4343400"/>
          </a:xfrm>
        </p:spPr>
        <p:txBody>
          <a:bodyPr>
            <a:normAutofit/>
          </a:bodyPr>
          <a:lstStyle/>
          <a:p>
            <a:pPr>
              <a:lnSpc>
                <a:spcPct val="80000"/>
              </a:lnSpc>
            </a:pPr>
            <a:r>
              <a:rPr lang="en-US" sz="2600" b="1" smtClean="0"/>
              <a:t>Employee communications monitoring</a:t>
            </a:r>
            <a:r>
              <a:rPr lang="en-US" sz="2600" smtClean="0"/>
              <a:t>: Companies monitor staff e-mails and web sites they access</a:t>
            </a:r>
          </a:p>
          <a:p>
            <a:pPr>
              <a:lnSpc>
                <a:spcPct val="80000"/>
              </a:lnSpc>
            </a:pPr>
            <a:r>
              <a:rPr lang="en-US" sz="2600" b="1" smtClean="0"/>
              <a:t>Acceptable use policy</a:t>
            </a:r>
            <a:r>
              <a:rPr lang="en-US" sz="2600" smtClean="0"/>
              <a:t>: Statement of employee activities involving use of networked computers that are not considered acceptable by management</a:t>
            </a:r>
          </a:p>
          <a:p>
            <a:pPr>
              <a:lnSpc>
                <a:spcPct val="80000"/>
              </a:lnSpc>
            </a:pPr>
            <a:r>
              <a:rPr lang="en-US" sz="2600" b="1" smtClean="0"/>
              <a:t>Scanning software</a:t>
            </a:r>
          </a:p>
          <a:p>
            <a:pPr>
              <a:lnSpc>
                <a:spcPct val="80000"/>
              </a:lnSpc>
            </a:pPr>
            <a:r>
              <a:rPr lang="en-US" sz="2600" smtClean="0"/>
              <a:t>Identifies e-mail or web page access that breaches company guidelines or acceptable use policies</a:t>
            </a:r>
          </a:p>
          <a:p>
            <a:pPr>
              <a:lnSpc>
                <a:spcPct val="80000"/>
              </a:lnSpc>
            </a:pPr>
            <a:r>
              <a:rPr lang="en-US" sz="2600" b="1" smtClean="0"/>
              <a:t>Filtering software</a:t>
            </a:r>
          </a:p>
          <a:p>
            <a:pPr>
              <a:lnSpc>
                <a:spcPct val="80000"/>
              </a:lnSpc>
            </a:pPr>
            <a:r>
              <a:rPr lang="en-US" sz="2600" smtClean="0"/>
              <a:t>Software that blocks specified content or activities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2"/>
          <p:cNvSpPr>
            <a:spLocks noGrp="1" noChangeArrowheads="1"/>
          </p:cNvSpPr>
          <p:nvPr>
            <p:ph type="title"/>
          </p:nvPr>
        </p:nvSpPr>
        <p:spPr>
          <a:xfrm>
            <a:off x="381000" y="723900"/>
            <a:ext cx="8382000" cy="838200"/>
          </a:xfrm>
        </p:spPr>
        <p:txBody>
          <a:bodyPr/>
          <a:lstStyle/>
          <a:p>
            <a:pPr fontAlgn="auto">
              <a:spcAft>
                <a:spcPts val="0"/>
              </a:spcAft>
              <a:defRPr/>
            </a:pPr>
            <a:r>
              <a:rPr lang="en-US" sz="3400"/>
              <a:t>End-user computing</a:t>
            </a:r>
          </a:p>
        </p:txBody>
      </p:sp>
      <p:sp>
        <p:nvSpPr>
          <p:cNvPr id="26627" name="Rectangle 3"/>
          <p:cNvSpPr>
            <a:spLocks noGrp="1" noChangeArrowheads="1"/>
          </p:cNvSpPr>
          <p:nvPr>
            <p:ph idx="1"/>
          </p:nvPr>
        </p:nvSpPr>
        <p:spPr>
          <a:xfrm>
            <a:off x="368300" y="1600200"/>
            <a:ext cx="8382000" cy="4708525"/>
          </a:xfrm>
        </p:spPr>
        <p:txBody>
          <a:bodyPr>
            <a:normAutofit/>
          </a:bodyPr>
          <a:lstStyle/>
          <a:p>
            <a:pPr>
              <a:lnSpc>
                <a:spcPct val="90000"/>
              </a:lnSpc>
            </a:pPr>
            <a:r>
              <a:rPr lang="en-US" sz="2100" smtClean="0"/>
              <a:t>The term </a:t>
            </a:r>
            <a:r>
              <a:rPr lang="en-US" sz="2100" b="1" smtClean="0"/>
              <a:t>end-user computing</a:t>
            </a:r>
            <a:r>
              <a:rPr lang="en-US" sz="2100" smtClean="0"/>
              <a:t> has different meanings according to the context in which it is used. The following statements could all refer to end-user computing:</a:t>
            </a:r>
          </a:p>
          <a:p>
            <a:pPr lvl="1">
              <a:lnSpc>
                <a:spcPct val="90000"/>
              </a:lnSpc>
            </a:pPr>
            <a:r>
              <a:rPr lang="en-US" sz="2000" smtClean="0"/>
              <a:t>all tools by which non-data-processing staff handle their own problems without professional programmers;</a:t>
            </a:r>
          </a:p>
          <a:p>
            <a:pPr lvl="1">
              <a:lnSpc>
                <a:spcPct val="90000"/>
              </a:lnSpc>
            </a:pPr>
            <a:r>
              <a:rPr lang="en-US" sz="2000" smtClean="0"/>
              <a:t>creative use of data processing by non-data-processing experts;</a:t>
            </a:r>
          </a:p>
          <a:p>
            <a:pPr lvl="1">
              <a:lnSpc>
                <a:spcPct val="90000"/>
              </a:lnSpc>
            </a:pPr>
            <a:r>
              <a:rPr lang="en-US" sz="2000" smtClean="0"/>
              <a:t>complex computing by non-data-processing professionals to answer organisational information needs;</a:t>
            </a:r>
          </a:p>
          <a:p>
            <a:pPr lvl="1">
              <a:lnSpc>
                <a:spcPct val="90000"/>
              </a:lnSpc>
            </a:pPr>
            <a:r>
              <a:rPr lang="en-US" sz="2000" smtClean="0"/>
              <a:t>non-technical end-users using user-friendly, fourth-generation languages (4GLs) and PCs to generate reports or build decision support systems;</a:t>
            </a:r>
          </a:p>
          <a:p>
            <a:pPr lvl="1">
              <a:lnSpc>
                <a:spcPct val="90000"/>
              </a:lnSpc>
            </a:pPr>
            <a:r>
              <a:rPr lang="en-US" sz="2000" smtClean="0"/>
              <a:t>the use of computer hardware and software by people in organisations whose jobs are usually classified as net users of information systems rather than net developers of information systems.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2"/>
          <p:cNvSpPr>
            <a:spLocks noGrp="1" noChangeArrowheads="1"/>
          </p:cNvSpPr>
          <p:nvPr>
            <p:ph type="title"/>
          </p:nvPr>
        </p:nvSpPr>
        <p:spPr>
          <a:xfrm>
            <a:off x="279400" y="698500"/>
            <a:ext cx="8643938" cy="838200"/>
          </a:xfrm>
        </p:spPr>
        <p:txBody>
          <a:bodyPr>
            <a:normAutofit/>
          </a:bodyPr>
          <a:lstStyle/>
          <a:p>
            <a:pPr fontAlgn="auto">
              <a:spcAft>
                <a:spcPts val="0"/>
              </a:spcAft>
              <a:defRPr/>
            </a:pPr>
            <a:r>
              <a:rPr lang="en-GB" sz="3400"/>
              <a:t>Three main types of end-user computing</a:t>
            </a:r>
            <a:endParaRPr lang="en-US" sz="3400"/>
          </a:p>
        </p:txBody>
      </p:sp>
      <p:sp>
        <p:nvSpPr>
          <p:cNvPr id="27651" name="Rectangle 3"/>
          <p:cNvSpPr>
            <a:spLocks noGrp="1" noChangeArrowheads="1"/>
          </p:cNvSpPr>
          <p:nvPr>
            <p:ph idx="1"/>
          </p:nvPr>
        </p:nvSpPr>
        <p:spPr>
          <a:xfrm>
            <a:off x="368300" y="1612900"/>
            <a:ext cx="8382000" cy="4343400"/>
          </a:xfrm>
        </p:spPr>
        <p:txBody>
          <a:bodyPr/>
          <a:lstStyle/>
          <a:p>
            <a:pPr>
              <a:lnSpc>
                <a:spcPct val="90000"/>
              </a:lnSpc>
            </a:pPr>
            <a:r>
              <a:rPr lang="en-US" smtClean="0"/>
              <a:t>The three main types of end-user computing can be defined as:</a:t>
            </a:r>
          </a:p>
          <a:p>
            <a:pPr lvl="1">
              <a:lnSpc>
                <a:spcPct val="90000"/>
              </a:lnSpc>
            </a:pPr>
            <a:r>
              <a:rPr lang="en-US" sz="2600" smtClean="0"/>
              <a:t>end-user-developed computer-based information systems for personal, departmental or organisation-wide use, where the end-user is a non-IT professional;</a:t>
            </a:r>
          </a:p>
          <a:p>
            <a:pPr lvl="1">
              <a:lnSpc>
                <a:spcPct val="90000"/>
              </a:lnSpc>
            </a:pPr>
            <a:r>
              <a:rPr lang="en-US" sz="2600" smtClean="0"/>
              <a:t>end-user control of which hardware and package applications are purchased for use in their department;</a:t>
            </a:r>
          </a:p>
          <a:p>
            <a:pPr lvl="1">
              <a:lnSpc>
                <a:spcPct val="90000"/>
              </a:lnSpc>
            </a:pPr>
            <a:r>
              <a:rPr lang="en-US" sz="2600" smtClean="0"/>
              <a:t>end-user use of existing information systems.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5"/>
          <p:cNvSpPr>
            <a:spLocks noChangeArrowheads="1"/>
          </p:cNvSpPr>
          <p:nvPr/>
        </p:nvSpPr>
        <p:spPr bwMode="auto">
          <a:xfrm>
            <a:off x="2009775" y="793750"/>
            <a:ext cx="720725" cy="188913"/>
          </a:xfrm>
          <a:prstGeom prst="rect">
            <a:avLst/>
          </a:prstGeom>
          <a:noFill/>
          <a:ln w="9525">
            <a:noFill/>
            <a:miter lim="800000"/>
            <a:headEnd/>
            <a:tailEnd/>
          </a:ln>
        </p:spPr>
        <p:txBody>
          <a:bodyPr wrap="none" lIns="0" tIns="0" rIns="0" bIns="0">
            <a:spAutoFit/>
          </a:bodyPr>
          <a:lstStyle/>
          <a:p>
            <a:r>
              <a:rPr lang="en-US" sz="1100" i="1">
                <a:solidFill>
                  <a:srgbClr val="0000FF"/>
                </a:solidFill>
                <a:latin typeface="Arial" charset="0"/>
              </a:rPr>
              <a:t>Table 16.1</a:t>
            </a:r>
            <a:endParaRPr lang="en-US"/>
          </a:p>
        </p:txBody>
      </p:sp>
      <p:sp>
        <p:nvSpPr>
          <p:cNvPr id="28675" name="Rectangle 6"/>
          <p:cNvSpPr>
            <a:spLocks noChangeArrowheads="1"/>
          </p:cNvSpPr>
          <p:nvPr/>
        </p:nvSpPr>
        <p:spPr bwMode="auto">
          <a:xfrm>
            <a:off x="2647950" y="793750"/>
            <a:ext cx="1465263" cy="188913"/>
          </a:xfrm>
          <a:prstGeom prst="rect">
            <a:avLst/>
          </a:prstGeom>
          <a:noFill/>
          <a:ln w="9525">
            <a:noFill/>
            <a:miter lim="800000"/>
            <a:headEnd/>
            <a:tailEnd/>
          </a:ln>
        </p:spPr>
        <p:txBody>
          <a:bodyPr wrap="none" lIns="0" tIns="0" rIns="0" bIns="0">
            <a:spAutoFit/>
          </a:bodyPr>
          <a:lstStyle/>
          <a:p>
            <a:r>
              <a:rPr lang="en-US" sz="1100" i="1">
                <a:solidFill>
                  <a:srgbClr val="000000"/>
                </a:solidFill>
                <a:latin typeface="Arial" charset="0"/>
              </a:rPr>
              <a:t>  Different types of end</a:t>
            </a:r>
            <a:endParaRPr lang="en-US"/>
          </a:p>
        </p:txBody>
      </p:sp>
      <p:sp>
        <p:nvSpPr>
          <p:cNvPr id="28676" name="Rectangle 7"/>
          <p:cNvSpPr>
            <a:spLocks noChangeArrowheads="1"/>
          </p:cNvSpPr>
          <p:nvPr/>
        </p:nvSpPr>
        <p:spPr bwMode="auto">
          <a:xfrm>
            <a:off x="4011613" y="793750"/>
            <a:ext cx="107950" cy="188913"/>
          </a:xfrm>
          <a:prstGeom prst="rect">
            <a:avLst/>
          </a:prstGeom>
          <a:noFill/>
          <a:ln w="9525">
            <a:noFill/>
            <a:miter lim="800000"/>
            <a:headEnd/>
            <a:tailEnd/>
          </a:ln>
        </p:spPr>
        <p:txBody>
          <a:bodyPr wrap="none" lIns="0" tIns="0" rIns="0" bIns="0">
            <a:spAutoFit/>
          </a:bodyPr>
          <a:lstStyle/>
          <a:p>
            <a:r>
              <a:rPr lang="en-US" sz="1100" i="1">
                <a:solidFill>
                  <a:srgbClr val="000000"/>
                </a:solidFill>
                <a:latin typeface="Arial" charset="0"/>
              </a:rPr>
              <a:t>-</a:t>
            </a:r>
            <a:endParaRPr lang="en-US"/>
          </a:p>
        </p:txBody>
      </p:sp>
      <p:sp>
        <p:nvSpPr>
          <p:cNvPr id="28677" name="Rectangle 8"/>
          <p:cNvSpPr>
            <a:spLocks noChangeArrowheads="1"/>
          </p:cNvSpPr>
          <p:nvPr/>
        </p:nvSpPr>
        <p:spPr bwMode="auto">
          <a:xfrm>
            <a:off x="4056063" y="793750"/>
            <a:ext cx="3032125" cy="188913"/>
          </a:xfrm>
          <a:prstGeom prst="rect">
            <a:avLst/>
          </a:prstGeom>
          <a:noFill/>
          <a:ln w="9525">
            <a:noFill/>
            <a:miter lim="800000"/>
            <a:headEnd/>
            <a:tailEnd/>
          </a:ln>
        </p:spPr>
        <p:txBody>
          <a:bodyPr wrap="none" lIns="0" tIns="0" rIns="0" bIns="0">
            <a:spAutoFit/>
          </a:bodyPr>
          <a:lstStyle/>
          <a:p>
            <a:r>
              <a:rPr lang="en-US" sz="1100" i="1">
                <a:solidFill>
                  <a:srgbClr val="000000"/>
                </a:solidFill>
                <a:latin typeface="Arial" charset="0"/>
              </a:rPr>
              <a:t>user personnel. Updated descriptions based on </a:t>
            </a:r>
            <a:endParaRPr lang="en-US"/>
          </a:p>
        </p:txBody>
      </p:sp>
      <p:sp>
        <p:nvSpPr>
          <p:cNvPr id="28678" name="Rectangle 9"/>
          <p:cNvSpPr>
            <a:spLocks noChangeArrowheads="1"/>
          </p:cNvSpPr>
          <p:nvPr/>
        </p:nvSpPr>
        <p:spPr bwMode="auto">
          <a:xfrm>
            <a:off x="2009775" y="1101725"/>
            <a:ext cx="2963863" cy="168275"/>
          </a:xfrm>
          <a:prstGeom prst="rect">
            <a:avLst/>
          </a:prstGeom>
          <a:noFill/>
          <a:ln w="9525">
            <a:noFill/>
            <a:miter lim="800000"/>
            <a:headEnd/>
            <a:tailEnd/>
          </a:ln>
        </p:spPr>
        <p:txBody>
          <a:bodyPr wrap="none" lIns="0" tIns="0" rIns="0" bIns="0">
            <a:spAutoFit/>
          </a:bodyPr>
          <a:lstStyle/>
          <a:p>
            <a:r>
              <a:rPr lang="en-US" sz="1100" i="1">
                <a:solidFill>
                  <a:srgbClr val="000000"/>
                </a:solidFill>
                <a:latin typeface="Arial" charset="0"/>
              </a:rPr>
              <a:t>original classes of Rockart and Flannery (1983).</a:t>
            </a:r>
            <a:endParaRPr lang="en-US"/>
          </a:p>
        </p:txBody>
      </p:sp>
      <p:sp>
        <p:nvSpPr>
          <p:cNvPr id="28679" name="Rectangle 10"/>
          <p:cNvSpPr>
            <a:spLocks noChangeArrowheads="1"/>
          </p:cNvSpPr>
          <p:nvPr/>
        </p:nvSpPr>
        <p:spPr bwMode="auto">
          <a:xfrm>
            <a:off x="4879975" y="1101725"/>
            <a:ext cx="100013" cy="188913"/>
          </a:xfrm>
          <a:prstGeom prst="rect">
            <a:avLst/>
          </a:prstGeom>
          <a:noFill/>
          <a:ln w="9525">
            <a:noFill/>
            <a:miter lim="800000"/>
            <a:headEnd/>
            <a:tailEnd/>
          </a:ln>
        </p:spPr>
        <p:txBody>
          <a:bodyPr wrap="none" lIns="0" tIns="0" rIns="0" bIns="0">
            <a:spAutoFit/>
          </a:bodyPr>
          <a:lstStyle/>
          <a:p>
            <a:r>
              <a:rPr lang="en-US" sz="1100" i="1">
                <a:solidFill>
                  <a:srgbClr val="000000"/>
                </a:solidFill>
                <a:latin typeface="Arial" charset="0"/>
              </a:rPr>
              <a:t> </a:t>
            </a:r>
            <a:endParaRPr lang="en-US"/>
          </a:p>
        </p:txBody>
      </p:sp>
      <p:sp>
        <p:nvSpPr>
          <p:cNvPr id="28680" name="Rectangle 11"/>
          <p:cNvSpPr>
            <a:spLocks noChangeArrowheads="1"/>
          </p:cNvSpPr>
          <p:nvPr/>
        </p:nvSpPr>
        <p:spPr bwMode="auto">
          <a:xfrm>
            <a:off x="2009775" y="1489075"/>
            <a:ext cx="376238" cy="173038"/>
          </a:xfrm>
          <a:prstGeom prst="rect">
            <a:avLst/>
          </a:prstGeom>
          <a:noFill/>
          <a:ln w="9525">
            <a:noFill/>
            <a:miter lim="800000"/>
            <a:headEnd/>
            <a:tailEnd/>
          </a:ln>
        </p:spPr>
        <p:txBody>
          <a:bodyPr wrap="none" lIns="0" tIns="0" rIns="0" bIns="0">
            <a:spAutoFit/>
          </a:bodyPr>
          <a:lstStyle/>
          <a:p>
            <a:r>
              <a:rPr lang="en-US" sz="1000" i="1">
                <a:solidFill>
                  <a:srgbClr val="000000"/>
                </a:solidFill>
                <a:latin typeface="Arial" charset="0"/>
              </a:rPr>
              <a:t>Class</a:t>
            </a:r>
            <a:endParaRPr lang="en-US"/>
          </a:p>
        </p:txBody>
      </p:sp>
      <p:sp>
        <p:nvSpPr>
          <p:cNvPr id="28681" name="Rectangle 12"/>
          <p:cNvSpPr>
            <a:spLocks noChangeArrowheads="1"/>
          </p:cNvSpPr>
          <p:nvPr/>
        </p:nvSpPr>
        <p:spPr bwMode="auto">
          <a:xfrm>
            <a:off x="2316163" y="1489075"/>
            <a:ext cx="90487" cy="173038"/>
          </a:xfrm>
          <a:prstGeom prst="rect">
            <a:avLst/>
          </a:prstGeom>
          <a:noFill/>
          <a:ln w="9525">
            <a:noFill/>
            <a:miter lim="800000"/>
            <a:headEnd/>
            <a:tailEnd/>
          </a:ln>
        </p:spPr>
        <p:txBody>
          <a:bodyPr wrap="none" lIns="0" tIns="0" rIns="0" bIns="0">
            <a:spAutoFit/>
          </a:bodyPr>
          <a:lstStyle/>
          <a:p>
            <a:r>
              <a:rPr lang="en-US" sz="1000" i="1">
                <a:solidFill>
                  <a:srgbClr val="000000"/>
                </a:solidFill>
                <a:latin typeface="Arial" charset="0"/>
              </a:rPr>
              <a:t> </a:t>
            </a:r>
            <a:endParaRPr lang="en-US"/>
          </a:p>
        </p:txBody>
      </p:sp>
      <p:sp>
        <p:nvSpPr>
          <p:cNvPr id="28682" name="Rectangle 13"/>
          <p:cNvSpPr>
            <a:spLocks noChangeArrowheads="1"/>
          </p:cNvSpPr>
          <p:nvPr/>
        </p:nvSpPr>
        <p:spPr bwMode="auto">
          <a:xfrm>
            <a:off x="2395538" y="1489075"/>
            <a:ext cx="350837" cy="173038"/>
          </a:xfrm>
          <a:prstGeom prst="rect">
            <a:avLst/>
          </a:prstGeom>
          <a:noFill/>
          <a:ln w="9525">
            <a:noFill/>
            <a:miter lim="800000"/>
            <a:headEnd/>
            <a:tailEnd/>
          </a:ln>
        </p:spPr>
        <p:txBody>
          <a:bodyPr wrap="none" lIns="0" tIns="0" rIns="0" bIns="0">
            <a:spAutoFit/>
          </a:bodyPr>
          <a:lstStyle/>
          <a:p>
            <a:r>
              <a:rPr lang="en-US" sz="1000" i="1">
                <a:solidFill>
                  <a:srgbClr val="000000"/>
                </a:solidFill>
                <a:latin typeface="Arial" charset="0"/>
              </a:rPr>
              <a:t>Term</a:t>
            </a:r>
            <a:endParaRPr lang="en-US"/>
          </a:p>
        </p:txBody>
      </p:sp>
      <p:sp>
        <p:nvSpPr>
          <p:cNvPr id="28683" name="Rectangle 14"/>
          <p:cNvSpPr>
            <a:spLocks noChangeArrowheads="1"/>
          </p:cNvSpPr>
          <p:nvPr/>
        </p:nvSpPr>
        <p:spPr bwMode="auto">
          <a:xfrm>
            <a:off x="2681288" y="1489075"/>
            <a:ext cx="90487" cy="173038"/>
          </a:xfrm>
          <a:prstGeom prst="rect">
            <a:avLst/>
          </a:prstGeom>
          <a:noFill/>
          <a:ln w="9525">
            <a:noFill/>
            <a:miter lim="800000"/>
            <a:headEnd/>
            <a:tailEnd/>
          </a:ln>
        </p:spPr>
        <p:txBody>
          <a:bodyPr wrap="none" lIns="0" tIns="0" rIns="0" bIns="0">
            <a:spAutoFit/>
          </a:bodyPr>
          <a:lstStyle/>
          <a:p>
            <a:r>
              <a:rPr lang="en-US" sz="1000" i="1">
                <a:solidFill>
                  <a:srgbClr val="000000"/>
                </a:solidFill>
                <a:latin typeface="Arial" charset="0"/>
              </a:rPr>
              <a:t> </a:t>
            </a:r>
            <a:endParaRPr lang="en-US"/>
          </a:p>
        </p:txBody>
      </p:sp>
      <p:sp>
        <p:nvSpPr>
          <p:cNvPr id="28684" name="Rectangle 15"/>
          <p:cNvSpPr>
            <a:spLocks noChangeArrowheads="1"/>
          </p:cNvSpPr>
          <p:nvPr/>
        </p:nvSpPr>
        <p:spPr bwMode="auto">
          <a:xfrm>
            <a:off x="4695825" y="1489075"/>
            <a:ext cx="633413" cy="152400"/>
          </a:xfrm>
          <a:prstGeom prst="rect">
            <a:avLst/>
          </a:prstGeom>
          <a:noFill/>
          <a:ln w="9525">
            <a:noFill/>
            <a:miter lim="800000"/>
            <a:headEnd/>
            <a:tailEnd/>
          </a:ln>
        </p:spPr>
        <p:txBody>
          <a:bodyPr wrap="none" lIns="0" tIns="0" rIns="0" bIns="0">
            <a:spAutoFit/>
          </a:bodyPr>
          <a:lstStyle/>
          <a:p>
            <a:r>
              <a:rPr lang="en-US" sz="1000" i="1">
                <a:solidFill>
                  <a:srgbClr val="000000"/>
                </a:solidFill>
                <a:latin typeface="Arial" charset="0"/>
              </a:rPr>
              <a:t>Description</a:t>
            </a:r>
            <a:endParaRPr lang="en-US"/>
          </a:p>
        </p:txBody>
      </p:sp>
      <p:sp>
        <p:nvSpPr>
          <p:cNvPr id="28685" name="Rectangle 16"/>
          <p:cNvSpPr>
            <a:spLocks noChangeArrowheads="1"/>
          </p:cNvSpPr>
          <p:nvPr/>
        </p:nvSpPr>
        <p:spPr bwMode="auto">
          <a:xfrm>
            <a:off x="5305425" y="1489075"/>
            <a:ext cx="34925" cy="152400"/>
          </a:xfrm>
          <a:prstGeom prst="rect">
            <a:avLst/>
          </a:prstGeom>
          <a:noFill/>
          <a:ln w="9525">
            <a:noFill/>
            <a:miter lim="800000"/>
            <a:headEnd/>
            <a:tailEnd/>
          </a:ln>
        </p:spPr>
        <p:txBody>
          <a:bodyPr wrap="none" lIns="0" tIns="0" rIns="0" bIns="0">
            <a:spAutoFit/>
          </a:bodyPr>
          <a:lstStyle/>
          <a:p>
            <a:r>
              <a:rPr lang="en-US" sz="1000" i="1">
                <a:solidFill>
                  <a:srgbClr val="000000"/>
                </a:solidFill>
                <a:latin typeface="Arial" charset="0"/>
              </a:rPr>
              <a:t> </a:t>
            </a:r>
            <a:endParaRPr lang="en-US"/>
          </a:p>
        </p:txBody>
      </p:sp>
      <p:sp>
        <p:nvSpPr>
          <p:cNvPr id="28686" name="Rectangle 17"/>
          <p:cNvSpPr>
            <a:spLocks noChangeArrowheads="1"/>
          </p:cNvSpPr>
          <p:nvPr/>
        </p:nvSpPr>
        <p:spPr bwMode="auto">
          <a:xfrm>
            <a:off x="1992313" y="1406525"/>
            <a:ext cx="5327650" cy="4763"/>
          </a:xfrm>
          <a:prstGeom prst="rect">
            <a:avLst/>
          </a:prstGeom>
          <a:solidFill>
            <a:srgbClr val="000000"/>
          </a:solidFill>
          <a:ln w="9525">
            <a:noFill/>
            <a:miter lim="800000"/>
            <a:headEnd/>
            <a:tailEnd/>
          </a:ln>
        </p:spPr>
        <p:txBody>
          <a:bodyPr/>
          <a:lstStyle/>
          <a:p>
            <a:endParaRPr lang="en-US"/>
          </a:p>
        </p:txBody>
      </p:sp>
      <p:sp>
        <p:nvSpPr>
          <p:cNvPr id="28687" name="Line 18"/>
          <p:cNvSpPr>
            <a:spLocks noChangeShapeType="1"/>
          </p:cNvSpPr>
          <p:nvPr/>
        </p:nvSpPr>
        <p:spPr bwMode="auto">
          <a:xfrm>
            <a:off x="2009775" y="1406525"/>
            <a:ext cx="5089525" cy="1588"/>
          </a:xfrm>
          <a:prstGeom prst="line">
            <a:avLst/>
          </a:prstGeom>
          <a:noFill/>
          <a:ln w="0">
            <a:solidFill>
              <a:srgbClr val="000000"/>
            </a:solidFill>
            <a:round/>
            <a:headEnd/>
            <a:tailEnd/>
          </a:ln>
        </p:spPr>
        <p:txBody>
          <a:bodyPr/>
          <a:lstStyle/>
          <a:p>
            <a:endParaRPr lang="en-GB"/>
          </a:p>
        </p:txBody>
      </p:sp>
      <p:sp>
        <p:nvSpPr>
          <p:cNvPr id="28688" name="Rectangle 19"/>
          <p:cNvSpPr>
            <a:spLocks noChangeArrowheads="1"/>
          </p:cNvSpPr>
          <p:nvPr/>
        </p:nvSpPr>
        <p:spPr bwMode="auto">
          <a:xfrm>
            <a:off x="1992313" y="1709738"/>
            <a:ext cx="5327650" cy="6350"/>
          </a:xfrm>
          <a:prstGeom prst="rect">
            <a:avLst/>
          </a:prstGeom>
          <a:solidFill>
            <a:srgbClr val="000000"/>
          </a:solidFill>
          <a:ln w="9525">
            <a:noFill/>
            <a:miter lim="800000"/>
            <a:headEnd/>
            <a:tailEnd/>
          </a:ln>
        </p:spPr>
        <p:txBody>
          <a:bodyPr/>
          <a:lstStyle/>
          <a:p>
            <a:endParaRPr lang="en-US"/>
          </a:p>
        </p:txBody>
      </p:sp>
      <p:sp>
        <p:nvSpPr>
          <p:cNvPr id="28689" name="Line 20"/>
          <p:cNvSpPr>
            <a:spLocks noChangeShapeType="1"/>
          </p:cNvSpPr>
          <p:nvPr/>
        </p:nvSpPr>
        <p:spPr bwMode="auto">
          <a:xfrm>
            <a:off x="2009775" y="1709738"/>
            <a:ext cx="5089525" cy="1587"/>
          </a:xfrm>
          <a:prstGeom prst="line">
            <a:avLst/>
          </a:prstGeom>
          <a:noFill/>
          <a:ln w="0">
            <a:solidFill>
              <a:srgbClr val="000000"/>
            </a:solidFill>
            <a:round/>
            <a:headEnd/>
            <a:tailEnd/>
          </a:ln>
        </p:spPr>
        <p:txBody>
          <a:bodyPr/>
          <a:lstStyle/>
          <a:p>
            <a:endParaRPr lang="en-GB"/>
          </a:p>
        </p:txBody>
      </p:sp>
      <p:sp>
        <p:nvSpPr>
          <p:cNvPr id="28690" name="Rectangle 21"/>
          <p:cNvSpPr>
            <a:spLocks noChangeArrowheads="1"/>
          </p:cNvSpPr>
          <p:nvPr/>
        </p:nvSpPr>
        <p:spPr bwMode="auto">
          <a:xfrm>
            <a:off x="2009775" y="1774825"/>
            <a:ext cx="131763"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1</a:t>
            </a:r>
            <a:endParaRPr lang="en-US"/>
          </a:p>
        </p:txBody>
      </p:sp>
      <p:sp>
        <p:nvSpPr>
          <p:cNvPr id="28691" name="Rectangle 22"/>
          <p:cNvSpPr>
            <a:spLocks noChangeArrowheads="1"/>
          </p:cNvSpPr>
          <p:nvPr/>
        </p:nvSpPr>
        <p:spPr bwMode="auto">
          <a:xfrm>
            <a:off x="2078038" y="1774825"/>
            <a:ext cx="96837"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 </a:t>
            </a:r>
            <a:endParaRPr lang="en-US"/>
          </a:p>
        </p:txBody>
      </p:sp>
      <p:sp>
        <p:nvSpPr>
          <p:cNvPr id="28692" name="Rectangle 23"/>
          <p:cNvSpPr>
            <a:spLocks noChangeArrowheads="1"/>
          </p:cNvSpPr>
          <p:nvPr/>
        </p:nvSpPr>
        <p:spPr bwMode="auto">
          <a:xfrm>
            <a:off x="2395538" y="1774825"/>
            <a:ext cx="309562"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Non</a:t>
            </a:r>
            <a:endParaRPr lang="en-US"/>
          </a:p>
        </p:txBody>
      </p:sp>
      <p:sp>
        <p:nvSpPr>
          <p:cNvPr id="28693" name="Rectangle 24"/>
          <p:cNvSpPr>
            <a:spLocks noChangeArrowheads="1"/>
          </p:cNvSpPr>
          <p:nvPr/>
        </p:nvSpPr>
        <p:spPr bwMode="auto">
          <a:xfrm>
            <a:off x="2633663" y="1774825"/>
            <a:ext cx="104775"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a:t>
            </a:r>
            <a:endParaRPr lang="en-US"/>
          </a:p>
        </p:txBody>
      </p:sp>
      <p:sp>
        <p:nvSpPr>
          <p:cNvPr id="28694" name="Rectangle 25"/>
          <p:cNvSpPr>
            <a:spLocks noChangeArrowheads="1"/>
          </p:cNvSpPr>
          <p:nvPr/>
        </p:nvSpPr>
        <p:spPr bwMode="auto">
          <a:xfrm>
            <a:off x="2674938" y="1774825"/>
            <a:ext cx="1144587"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programming end</a:t>
            </a:r>
            <a:endParaRPr lang="en-US"/>
          </a:p>
        </p:txBody>
      </p:sp>
      <p:sp>
        <p:nvSpPr>
          <p:cNvPr id="28695" name="Rectangle 26"/>
          <p:cNvSpPr>
            <a:spLocks noChangeArrowheads="1"/>
          </p:cNvSpPr>
          <p:nvPr/>
        </p:nvSpPr>
        <p:spPr bwMode="auto">
          <a:xfrm>
            <a:off x="3714750" y="1774825"/>
            <a:ext cx="104775"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a:t>
            </a:r>
            <a:endParaRPr lang="en-US"/>
          </a:p>
        </p:txBody>
      </p:sp>
      <p:sp>
        <p:nvSpPr>
          <p:cNvPr id="28696" name="Rectangle 27"/>
          <p:cNvSpPr>
            <a:spLocks noChangeArrowheads="1"/>
          </p:cNvSpPr>
          <p:nvPr/>
        </p:nvSpPr>
        <p:spPr bwMode="auto">
          <a:xfrm>
            <a:off x="3756025" y="1774825"/>
            <a:ext cx="401638"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users</a:t>
            </a:r>
            <a:endParaRPr lang="en-US"/>
          </a:p>
        </p:txBody>
      </p:sp>
      <p:sp>
        <p:nvSpPr>
          <p:cNvPr id="28697" name="Rectangle 28"/>
          <p:cNvSpPr>
            <a:spLocks noChangeArrowheads="1"/>
          </p:cNvSpPr>
          <p:nvPr/>
        </p:nvSpPr>
        <p:spPr bwMode="auto">
          <a:xfrm>
            <a:off x="4079875" y="1779588"/>
            <a:ext cx="90488" cy="169862"/>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698" name="Rectangle 29"/>
          <p:cNvSpPr>
            <a:spLocks noChangeArrowheads="1"/>
          </p:cNvSpPr>
          <p:nvPr/>
        </p:nvSpPr>
        <p:spPr bwMode="auto">
          <a:xfrm>
            <a:off x="4695825" y="1779588"/>
            <a:ext cx="2735263"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These are users of software developed by others</a:t>
            </a:r>
            <a:endParaRPr lang="en-US"/>
          </a:p>
        </p:txBody>
      </p:sp>
      <p:sp>
        <p:nvSpPr>
          <p:cNvPr id="28699" name="Rectangle 30"/>
          <p:cNvSpPr>
            <a:spLocks noChangeArrowheads="1"/>
          </p:cNvSpPr>
          <p:nvPr/>
        </p:nvSpPr>
        <p:spPr bwMode="auto">
          <a:xfrm>
            <a:off x="7337425" y="1779588"/>
            <a:ext cx="34925"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00" name="Rectangle 31"/>
          <p:cNvSpPr>
            <a:spLocks noChangeArrowheads="1"/>
          </p:cNvSpPr>
          <p:nvPr/>
        </p:nvSpPr>
        <p:spPr bwMode="auto">
          <a:xfrm>
            <a:off x="2009775" y="2125663"/>
            <a:ext cx="131763"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2</a:t>
            </a:r>
            <a:endParaRPr lang="en-US"/>
          </a:p>
        </p:txBody>
      </p:sp>
      <p:sp>
        <p:nvSpPr>
          <p:cNvPr id="28701" name="Rectangle 32"/>
          <p:cNvSpPr>
            <a:spLocks noChangeArrowheads="1"/>
          </p:cNvSpPr>
          <p:nvPr/>
        </p:nvSpPr>
        <p:spPr bwMode="auto">
          <a:xfrm>
            <a:off x="2078038" y="2125663"/>
            <a:ext cx="96837"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 </a:t>
            </a:r>
            <a:endParaRPr lang="en-US"/>
          </a:p>
        </p:txBody>
      </p:sp>
      <p:sp>
        <p:nvSpPr>
          <p:cNvPr id="28702" name="Rectangle 33"/>
          <p:cNvSpPr>
            <a:spLocks noChangeArrowheads="1"/>
          </p:cNvSpPr>
          <p:nvPr/>
        </p:nvSpPr>
        <p:spPr bwMode="auto">
          <a:xfrm>
            <a:off x="2395538" y="2125663"/>
            <a:ext cx="684212"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Command</a:t>
            </a:r>
            <a:endParaRPr lang="en-US"/>
          </a:p>
        </p:txBody>
      </p:sp>
      <p:sp>
        <p:nvSpPr>
          <p:cNvPr id="28703" name="Rectangle 34"/>
          <p:cNvSpPr>
            <a:spLocks noChangeArrowheads="1"/>
          </p:cNvSpPr>
          <p:nvPr/>
        </p:nvSpPr>
        <p:spPr bwMode="auto">
          <a:xfrm>
            <a:off x="2994025" y="2125663"/>
            <a:ext cx="104775"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a:t>
            </a:r>
            <a:endParaRPr lang="en-US"/>
          </a:p>
        </p:txBody>
      </p:sp>
      <p:sp>
        <p:nvSpPr>
          <p:cNvPr id="28704" name="Rectangle 35"/>
          <p:cNvSpPr>
            <a:spLocks noChangeArrowheads="1"/>
          </p:cNvSpPr>
          <p:nvPr/>
        </p:nvSpPr>
        <p:spPr bwMode="auto">
          <a:xfrm>
            <a:off x="3035300" y="2125663"/>
            <a:ext cx="604838"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level end</a:t>
            </a:r>
            <a:endParaRPr lang="en-US"/>
          </a:p>
        </p:txBody>
      </p:sp>
      <p:sp>
        <p:nvSpPr>
          <p:cNvPr id="28705" name="Rectangle 36"/>
          <p:cNvSpPr>
            <a:spLocks noChangeArrowheads="1"/>
          </p:cNvSpPr>
          <p:nvPr/>
        </p:nvSpPr>
        <p:spPr bwMode="auto">
          <a:xfrm>
            <a:off x="3557588" y="2125663"/>
            <a:ext cx="104775"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a:t>
            </a:r>
            <a:endParaRPr lang="en-US"/>
          </a:p>
        </p:txBody>
      </p:sp>
      <p:sp>
        <p:nvSpPr>
          <p:cNvPr id="28706" name="Rectangle 37"/>
          <p:cNvSpPr>
            <a:spLocks noChangeArrowheads="1"/>
          </p:cNvSpPr>
          <p:nvPr/>
        </p:nvSpPr>
        <p:spPr bwMode="auto">
          <a:xfrm>
            <a:off x="3598863" y="2125663"/>
            <a:ext cx="436562"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users </a:t>
            </a:r>
            <a:endParaRPr lang="en-US"/>
          </a:p>
        </p:txBody>
      </p:sp>
      <p:sp>
        <p:nvSpPr>
          <p:cNvPr id="28707" name="Rectangle 38"/>
          <p:cNvSpPr>
            <a:spLocks noChangeArrowheads="1"/>
          </p:cNvSpPr>
          <p:nvPr/>
        </p:nvSpPr>
        <p:spPr bwMode="auto">
          <a:xfrm>
            <a:off x="3957638" y="2125663"/>
            <a:ext cx="96837"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 </a:t>
            </a:r>
            <a:endParaRPr lang="en-US"/>
          </a:p>
        </p:txBody>
      </p:sp>
      <p:sp>
        <p:nvSpPr>
          <p:cNvPr id="28708" name="Rectangle 39"/>
          <p:cNvSpPr>
            <a:spLocks noChangeArrowheads="1"/>
          </p:cNvSpPr>
          <p:nvPr/>
        </p:nvSpPr>
        <p:spPr bwMode="auto">
          <a:xfrm>
            <a:off x="4695825" y="2130425"/>
            <a:ext cx="2547938"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These are users who use more sophisticated </a:t>
            </a:r>
            <a:endParaRPr lang="en-US"/>
          </a:p>
        </p:txBody>
      </p:sp>
      <p:sp>
        <p:nvSpPr>
          <p:cNvPr id="28709" name="Rectangle 40"/>
          <p:cNvSpPr>
            <a:spLocks noChangeArrowheads="1"/>
          </p:cNvSpPr>
          <p:nvPr/>
        </p:nvSpPr>
        <p:spPr bwMode="auto">
          <a:xfrm>
            <a:off x="7159625" y="2130425"/>
            <a:ext cx="34925"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10" name="Rectangle 41"/>
          <p:cNvSpPr>
            <a:spLocks noChangeArrowheads="1"/>
          </p:cNvSpPr>
          <p:nvPr/>
        </p:nvSpPr>
        <p:spPr bwMode="auto">
          <a:xfrm>
            <a:off x="1992313" y="2047875"/>
            <a:ext cx="5327650" cy="6350"/>
          </a:xfrm>
          <a:prstGeom prst="rect">
            <a:avLst/>
          </a:prstGeom>
          <a:solidFill>
            <a:srgbClr val="000000"/>
          </a:solidFill>
          <a:ln w="9525">
            <a:noFill/>
            <a:miter lim="800000"/>
            <a:headEnd/>
            <a:tailEnd/>
          </a:ln>
        </p:spPr>
        <p:txBody>
          <a:bodyPr/>
          <a:lstStyle/>
          <a:p>
            <a:endParaRPr lang="en-US"/>
          </a:p>
        </p:txBody>
      </p:sp>
      <p:sp>
        <p:nvSpPr>
          <p:cNvPr id="28711" name="Line 42"/>
          <p:cNvSpPr>
            <a:spLocks noChangeShapeType="1"/>
          </p:cNvSpPr>
          <p:nvPr/>
        </p:nvSpPr>
        <p:spPr bwMode="auto">
          <a:xfrm>
            <a:off x="2009775" y="2047875"/>
            <a:ext cx="5089525" cy="1588"/>
          </a:xfrm>
          <a:prstGeom prst="line">
            <a:avLst/>
          </a:prstGeom>
          <a:noFill/>
          <a:ln w="0">
            <a:solidFill>
              <a:srgbClr val="000000"/>
            </a:solidFill>
            <a:round/>
            <a:headEnd/>
            <a:tailEnd/>
          </a:ln>
        </p:spPr>
        <p:txBody>
          <a:bodyPr/>
          <a:lstStyle/>
          <a:p>
            <a:endParaRPr lang="en-GB"/>
          </a:p>
        </p:txBody>
      </p:sp>
      <p:sp>
        <p:nvSpPr>
          <p:cNvPr id="28712" name="Rectangle 43"/>
          <p:cNvSpPr>
            <a:spLocks noChangeArrowheads="1"/>
          </p:cNvSpPr>
          <p:nvPr/>
        </p:nvSpPr>
        <p:spPr bwMode="auto">
          <a:xfrm>
            <a:off x="2009775" y="2398713"/>
            <a:ext cx="96838"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 </a:t>
            </a:r>
            <a:endParaRPr lang="en-US"/>
          </a:p>
        </p:txBody>
      </p:sp>
      <p:sp>
        <p:nvSpPr>
          <p:cNvPr id="28713" name="Rectangle 44"/>
          <p:cNvSpPr>
            <a:spLocks noChangeArrowheads="1"/>
          </p:cNvSpPr>
          <p:nvPr/>
        </p:nvSpPr>
        <p:spPr bwMode="auto">
          <a:xfrm>
            <a:off x="2395538" y="2398713"/>
            <a:ext cx="900112"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(power users)</a:t>
            </a:r>
            <a:endParaRPr lang="en-US"/>
          </a:p>
        </p:txBody>
      </p:sp>
      <p:sp>
        <p:nvSpPr>
          <p:cNvPr id="28714" name="Rectangle 45"/>
          <p:cNvSpPr>
            <a:spLocks noChangeArrowheads="1"/>
          </p:cNvSpPr>
          <p:nvPr/>
        </p:nvSpPr>
        <p:spPr bwMode="auto">
          <a:xfrm>
            <a:off x="3198813" y="2403475"/>
            <a:ext cx="90487" cy="169863"/>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15" name="Rectangle 46"/>
          <p:cNvSpPr>
            <a:spLocks noChangeArrowheads="1"/>
          </p:cNvSpPr>
          <p:nvPr/>
        </p:nvSpPr>
        <p:spPr bwMode="auto">
          <a:xfrm>
            <a:off x="4695825" y="2403475"/>
            <a:ext cx="2565400"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functions of a package, such as formulas and </a:t>
            </a:r>
            <a:endParaRPr lang="en-US"/>
          </a:p>
        </p:txBody>
      </p:sp>
      <p:sp>
        <p:nvSpPr>
          <p:cNvPr id="28716" name="Rectangle 47"/>
          <p:cNvSpPr>
            <a:spLocks noChangeArrowheads="1"/>
          </p:cNvSpPr>
          <p:nvPr/>
        </p:nvSpPr>
        <p:spPr bwMode="auto">
          <a:xfrm>
            <a:off x="7183438" y="2403475"/>
            <a:ext cx="34925"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17" name="Rectangle 48"/>
          <p:cNvSpPr>
            <a:spLocks noChangeArrowheads="1"/>
          </p:cNvSpPr>
          <p:nvPr/>
        </p:nvSpPr>
        <p:spPr bwMode="auto">
          <a:xfrm>
            <a:off x="2009775" y="2676525"/>
            <a:ext cx="90488" cy="169863"/>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18" name="Rectangle 49"/>
          <p:cNvSpPr>
            <a:spLocks noChangeArrowheads="1"/>
          </p:cNvSpPr>
          <p:nvPr/>
        </p:nvSpPr>
        <p:spPr bwMode="auto">
          <a:xfrm>
            <a:off x="2395538" y="2676525"/>
            <a:ext cx="90487" cy="169863"/>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19" name="Rectangle 50"/>
          <p:cNvSpPr>
            <a:spLocks noChangeArrowheads="1"/>
          </p:cNvSpPr>
          <p:nvPr/>
        </p:nvSpPr>
        <p:spPr bwMode="auto">
          <a:xfrm>
            <a:off x="4695825" y="2676525"/>
            <a:ext cx="2197100"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macros in a spreadsheet such as Excel</a:t>
            </a:r>
            <a:endParaRPr lang="en-US"/>
          </a:p>
        </p:txBody>
      </p:sp>
      <p:sp>
        <p:nvSpPr>
          <p:cNvPr id="28720" name="Rectangle 51"/>
          <p:cNvSpPr>
            <a:spLocks noChangeArrowheads="1"/>
          </p:cNvSpPr>
          <p:nvPr/>
        </p:nvSpPr>
        <p:spPr bwMode="auto">
          <a:xfrm>
            <a:off x="6821488" y="2676525"/>
            <a:ext cx="34925"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21" name="Rectangle 52"/>
          <p:cNvSpPr>
            <a:spLocks noChangeArrowheads="1"/>
          </p:cNvSpPr>
          <p:nvPr/>
        </p:nvSpPr>
        <p:spPr bwMode="auto">
          <a:xfrm>
            <a:off x="1992313" y="2894013"/>
            <a:ext cx="5327650" cy="6350"/>
          </a:xfrm>
          <a:prstGeom prst="rect">
            <a:avLst/>
          </a:prstGeom>
          <a:solidFill>
            <a:srgbClr val="000000"/>
          </a:solidFill>
          <a:ln w="9525">
            <a:noFill/>
            <a:miter lim="800000"/>
            <a:headEnd/>
            <a:tailEnd/>
          </a:ln>
        </p:spPr>
        <p:txBody>
          <a:bodyPr/>
          <a:lstStyle/>
          <a:p>
            <a:endParaRPr lang="en-US"/>
          </a:p>
        </p:txBody>
      </p:sp>
      <p:sp>
        <p:nvSpPr>
          <p:cNvPr id="28722" name="Line 53"/>
          <p:cNvSpPr>
            <a:spLocks noChangeShapeType="1"/>
          </p:cNvSpPr>
          <p:nvPr/>
        </p:nvSpPr>
        <p:spPr bwMode="auto">
          <a:xfrm>
            <a:off x="2009775" y="2894013"/>
            <a:ext cx="5089525" cy="1587"/>
          </a:xfrm>
          <a:prstGeom prst="line">
            <a:avLst/>
          </a:prstGeom>
          <a:noFill/>
          <a:ln w="0">
            <a:solidFill>
              <a:srgbClr val="000000"/>
            </a:solidFill>
            <a:round/>
            <a:headEnd/>
            <a:tailEnd/>
          </a:ln>
        </p:spPr>
        <p:txBody>
          <a:bodyPr/>
          <a:lstStyle/>
          <a:p>
            <a:endParaRPr lang="en-GB"/>
          </a:p>
        </p:txBody>
      </p:sp>
      <p:sp>
        <p:nvSpPr>
          <p:cNvPr id="28723" name="Rectangle 54"/>
          <p:cNvSpPr>
            <a:spLocks noChangeArrowheads="1"/>
          </p:cNvSpPr>
          <p:nvPr/>
        </p:nvSpPr>
        <p:spPr bwMode="auto">
          <a:xfrm>
            <a:off x="2009775" y="2960688"/>
            <a:ext cx="131763"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3</a:t>
            </a:r>
            <a:endParaRPr lang="en-US"/>
          </a:p>
        </p:txBody>
      </p:sp>
      <p:sp>
        <p:nvSpPr>
          <p:cNvPr id="28724" name="Rectangle 55"/>
          <p:cNvSpPr>
            <a:spLocks noChangeArrowheads="1"/>
          </p:cNvSpPr>
          <p:nvPr/>
        </p:nvSpPr>
        <p:spPr bwMode="auto">
          <a:xfrm>
            <a:off x="2078038" y="2960688"/>
            <a:ext cx="96837"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 </a:t>
            </a:r>
            <a:endParaRPr lang="en-US"/>
          </a:p>
        </p:txBody>
      </p:sp>
      <p:sp>
        <p:nvSpPr>
          <p:cNvPr id="28725" name="Rectangle 56"/>
          <p:cNvSpPr>
            <a:spLocks noChangeArrowheads="1"/>
          </p:cNvSpPr>
          <p:nvPr/>
        </p:nvSpPr>
        <p:spPr bwMode="auto">
          <a:xfrm>
            <a:off x="2395538" y="2960688"/>
            <a:ext cx="890587"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Programming</a:t>
            </a:r>
            <a:endParaRPr lang="en-US"/>
          </a:p>
        </p:txBody>
      </p:sp>
      <p:sp>
        <p:nvSpPr>
          <p:cNvPr id="28726" name="Rectangle 57"/>
          <p:cNvSpPr>
            <a:spLocks noChangeArrowheads="1"/>
          </p:cNvSpPr>
          <p:nvPr/>
        </p:nvSpPr>
        <p:spPr bwMode="auto">
          <a:xfrm>
            <a:off x="3189288" y="2960688"/>
            <a:ext cx="104775"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a:t>
            </a:r>
            <a:endParaRPr lang="en-US"/>
          </a:p>
        </p:txBody>
      </p:sp>
      <p:sp>
        <p:nvSpPr>
          <p:cNvPr id="28727" name="Rectangle 58"/>
          <p:cNvSpPr>
            <a:spLocks noChangeArrowheads="1"/>
          </p:cNvSpPr>
          <p:nvPr/>
        </p:nvSpPr>
        <p:spPr bwMode="auto">
          <a:xfrm>
            <a:off x="3230563" y="2960688"/>
            <a:ext cx="604837"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level end</a:t>
            </a:r>
            <a:endParaRPr lang="en-US"/>
          </a:p>
        </p:txBody>
      </p:sp>
      <p:sp>
        <p:nvSpPr>
          <p:cNvPr id="28728" name="Rectangle 59"/>
          <p:cNvSpPr>
            <a:spLocks noChangeArrowheads="1"/>
          </p:cNvSpPr>
          <p:nvPr/>
        </p:nvSpPr>
        <p:spPr bwMode="auto">
          <a:xfrm>
            <a:off x="3754438" y="2960688"/>
            <a:ext cx="104775"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a:t>
            </a:r>
            <a:endParaRPr lang="en-US"/>
          </a:p>
        </p:txBody>
      </p:sp>
      <p:sp>
        <p:nvSpPr>
          <p:cNvPr id="28729" name="Rectangle 60"/>
          <p:cNvSpPr>
            <a:spLocks noChangeArrowheads="1"/>
          </p:cNvSpPr>
          <p:nvPr/>
        </p:nvSpPr>
        <p:spPr bwMode="auto">
          <a:xfrm>
            <a:off x="3795713" y="2960688"/>
            <a:ext cx="401637"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users</a:t>
            </a:r>
            <a:endParaRPr lang="en-US"/>
          </a:p>
        </p:txBody>
      </p:sp>
      <p:sp>
        <p:nvSpPr>
          <p:cNvPr id="28730" name="Rectangle 61"/>
          <p:cNvSpPr>
            <a:spLocks noChangeArrowheads="1"/>
          </p:cNvSpPr>
          <p:nvPr/>
        </p:nvSpPr>
        <p:spPr bwMode="auto">
          <a:xfrm>
            <a:off x="4119563" y="2965450"/>
            <a:ext cx="90487" cy="169863"/>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31" name="Rectangle 62"/>
          <p:cNvSpPr>
            <a:spLocks noChangeArrowheads="1"/>
          </p:cNvSpPr>
          <p:nvPr/>
        </p:nvSpPr>
        <p:spPr bwMode="auto">
          <a:xfrm>
            <a:off x="4695825" y="2965450"/>
            <a:ext cx="2590800"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Here users write their own functions using add</a:t>
            </a:r>
            <a:endParaRPr lang="en-US"/>
          </a:p>
        </p:txBody>
      </p:sp>
      <p:sp>
        <p:nvSpPr>
          <p:cNvPr id="28732" name="Rectangle 63"/>
          <p:cNvSpPr>
            <a:spLocks noChangeArrowheads="1"/>
          </p:cNvSpPr>
          <p:nvPr/>
        </p:nvSpPr>
        <p:spPr bwMode="auto">
          <a:xfrm>
            <a:off x="7318375" y="2965450"/>
            <a:ext cx="42863"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a:t>
            </a:r>
            <a:endParaRPr lang="en-US"/>
          </a:p>
        </p:txBody>
      </p:sp>
      <p:sp>
        <p:nvSpPr>
          <p:cNvPr id="28733" name="Rectangle 64"/>
          <p:cNvSpPr>
            <a:spLocks noChangeArrowheads="1"/>
          </p:cNvSpPr>
          <p:nvPr/>
        </p:nvSpPr>
        <p:spPr bwMode="auto">
          <a:xfrm>
            <a:off x="7367588" y="2965450"/>
            <a:ext cx="174625"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on </a:t>
            </a:r>
            <a:endParaRPr lang="en-US"/>
          </a:p>
        </p:txBody>
      </p:sp>
      <p:sp>
        <p:nvSpPr>
          <p:cNvPr id="28734" name="Rectangle 65"/>
          <p:cNvSpPr>
            <a:spLocks noChangeArrowheads="1"/>
          </p:cNvSpPr>
          <p:nvPr/>
        </p:nvSpPr>
        <p:spPr bwMode="auto">
          <a:xfrm>
            <a:off x="7402513" y="2965450"/>
            <a:ext cx="34925"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35" name="Rectangle 66"/>
          <p:cNvSpPr>
            <a:spLocks noChangeArrowheads="1"/>
          </p:cNvSpPr>
          <p:nvPr/>
        </p:nvSpPr>
        <p:spPr bwMode="auto">
          <a:xfrm>
            <a:off x="2009775" y="3238500"/>
            <a:ext cx="90488" cy="169863"/>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36" name="Rectangle 67"/>
          <p:cNvSpPr>
            <a:spLocks noChangeArrowheads="1"/>
          </p:cNvSpPr>
          <p:nvPr/>
        </p:nvSpPr>
        <p:spPr bwMode="auto">
          <a:xfrm>
            <a:off x="2395538" y="3238500"/>
            <a:ext cx="90487" cy="169863"/>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37" name="Rectangle 68"/>
          <p:cNvSpPr>
            <a:spLocks noChangeArrowheads="1"/>
          </p:cNvSpPr>
          <p:nvPr/>
        </p:nvSpPr>
        <p:spPr bwMode="auto">
          <a:xfrm>
            <a:off x="4695825" y="3238500"/>
            <a:ext cx="1625600"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application languages such a</a:t>
            </a:r>
            <a:endParaRPr lang="en-US"/>
          </a:p>
        </p:txBody>
      </p:sp>
      <p:sp>
        <p:nvSpPr>
          <p:cNvPr id="28738" name="Rectangle 69"/>
          <p:cNvSpPr>
            <a:spLocks noChangeArrowheads="1"/>
          </p:cNvSpPr>
          <p:nvPr/>
        </p:nvSpPr>
        <p:spPr bwMode="auto">
          <a:xfrm>
            <a:off x="6311900" y="3238500"/>
            <a:ext cx="1004888"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s Visual Basic for </a:t>
            </a:r>
            <a:endParaRPr lang="en-US"/>
          </a:p>
        </p:txBody>
      </p:sp>
      <p:sp>
        <p:nvSpPr>
          <p:cNvPr id="28739" name="Rectangle 70"/>
          <p:cNvSpPr>
            <a:spLocks noChangeArrowheads="1"/>
          </p:cNvSpPr>
          <p:nvPr/>
        </p:nvSpPr>
        <p:spPr bwMode="auto">
          <a:xfrm>
            <a:off x="7234238" y="3238500"/>
            <a:ext cx="34925"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40" name="Rectangle 71"/>
          <p:cNvSpPr>
            <a:spLocks noChangeArrowheads="1"/>
          </p:cNvSpPr>
          <p:nvPr/>
        </p:nvSpPr>
        <p:spPr bwMode="auto">
          <a:xfrm>
            <a:off x="2009775" y="3509963"/>
            <a:ext cx="90488" cy="169862"/>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41" name="Rectangle 72"/>
          <p:cNvSpPr>
            <a:spLocks noChangeArrowheads="1"/>
          </p:cNvSpPr>
          <p:nvPr/>
        </p:nvSpPr>
        <p:spPr bwMode="auto">
          <a:xfrm>
            <a:off x="2395538" y="3509963"/>
            <a:ext cx="90487" cy="169862"/>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42" name="Rectangle 73"/>
          <p:cNvSpPr>
            <a:spLocks noChangeArrowheads="1"/>
          </p:cNvSpPr>
          <p:nvPr/>
        </p:nvSpPr>
        <p:spPr bwMode="auto">
          <a:xfrm>
            <a:off x="4695825" y="3509963"/>
            <a:ext cx="681038"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Applications</a:t>
            </a:r>
            <a:endParaRPr lang="en-US"/>
          </a:p>
        </p:txBody>
      </p:sp>
      <p:sp>
        <p:nvSpPr>
          <p:cNvPr id="28743" name="Rectangle 74"/>
          <p:cNvSpPr>
            <a:spLocks noChangeArrowheads="1"/>
          </p:cNvSpPr>
          <p:nvPr/>
        </p:nvSpPr>
        <p:spPr bwMode="auto">
          <a:xfrm>
            <a:off x="5349875" y="3509963"/>
            <a:ext cx="34925"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44" name="Rectangle 75"/>
          <p:cNvSpPr>
            <a:spLocks noChangeArrowheads="1"/>
          </p:cNvSpPr>
          <p:nvPr/>
        </p:nvSpPr>
        <p:spPr bwMode="auto">
          <a:xfrm>
            <a:off x="1992313" y="3729038"/>
            <a:ext cx="5324475" cy="4762"/>
          </a:xfrm>
          <a:prstGeom prst="rect">
            <a:avLst/>
          </a:prstGeom>
          <a:solidFill>
            <a:srgbClr val="000000"/>
          </a:solidFill>
          <a:ln w="9525">
            <a:noFill/>
            <a:miter lim="800000"/>
            <a:headEnd/>
            <a:tailEnd/>
          </a:ln>
        </p:spPr>
        <p:txBody>
          <a:bodyPr/>
          <a:lstStyle/>
          <a:p>
            <a:endParaRPr lang="en-US"/>
          </a:p>
        </p:txBody>
      </p:sp>
      <p:sp>
        <p:nvSpPr>
          <p:cNvPr id="28745" name="Line 76"/>
          <p:cNvSpPr>
            <a:spLocks noChangeShapeType="1"/>
          </p:cNvSpPr>
          <p:nvPr/>
        </p:nvSpPr>
        <p:spPr bwMode="auto">
          <a:xfrm>
            <a:off x="2009775" y="3729038"/>
            <a:ext cx="5089525" cy="1587"/>
          </a:xfrm>
          <a:prstGeom prst="line">
            <a:avLst/>
          </a:prstGeom>
          <a:noFill/>
          <a:ln w="0">
            <a:solidFill>
              <a:srgbClr val="000000"/>
            </a:solidFill>
            <a:round/>
            <a:headEnd/>
            <a:tailEnd/>
          </a:ln>
        </p:spPr>
        <p:txBody>
          <a:bodyPr/>
          <a:lstStyle/>
          <a:p>
            <a:endParaRPr lang="en-GB"/>
          </a:p>
        </p:txBody>
      </p:sp>
      <p:sp>
        <p:nvSpPr>
          <p:cNvPr id="28746" name="Rectangle 77"/>
          <p:cNvSpPr>
            <a:spLocks noChangeArrowheads="1"/>
          </p:cNvSpPr>
          <p:nvPr/>
        </p:nvSpPr>
        <p:spPr bwMode="auto">
          <a:xfrm>
            <a:off x="2009775" y="3794125"/>
            <a:ext cx="131763"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4</a:t>
            </a:r>
            <a:endParaRPr lang="en-US"/>
          </a:p>
        </p:txBody>
      </p:sp>
      <p:sp>
        <p:nvSpPr>
          <p:cNvPr id="28747" name="Rectangle 78"/>
          <p:cNvSpPr>
            <a:spLocks noChangeArrowheads="1"/>
          </p:cNvSpPr>
          <p:nvPr/>
        </p:nvSpPr>
        <p:spPr bwMode="auto">
          <a:xfrm>
            <a:off x="2078038" y="3794125"/>
            <a:ext cx="96837"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 </a:t>
            </a:r>
            <a:endParaRPr lang="en-US"/>
          </a:p>
        </p:txBody>
      </p:sp>
      <p:sp>
        <p:nvSpPr>
          <p:cNvPr id="28748" name="Rectangle 79"/>
          <p:cNvSpPr>
            <a:spLocks noChangeArrowheads="1"/>
          </p:cNvSpPr>
          <p:nvPr/>
        </p:nvSpPr>
        <p:spPr bwMode="auto">
          <a:xfrm>
            <a:off x="2395538" y="3794125"/>
            <a:ext cx="1858962"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Functional support personnel</a:t>
            </a:r>
            <a:endParaRPr lang="en-US"/>
          </a:p>
        </p:txBody>
      </p:sp>
      <p:sp>
        <p:nvSpPr>
          <p:cNvPr id="28749" name="Rectangle 80"/>
          <p:cNvSpPr>
            <a:spLocks noChangeArrowheads="1"/>
          </p:cNvSpPr>
          <p:nvPr/>
        </p:nvSpPr>
        <p:spPr bwMode="auto">
          <a:xfrm>
            <a:off x="4121150" y="3794125"/>
            <a:ext cx="96838"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 </a:t>
            </a:r>
            <a:endParaRPr lang="en-US"/>
          </a:p>
        </p:txBody>
      </p:sp>
      <p:sp>
        <p:nvSpPr>
          <p:cNvPr id="28750" name="Rectangle 81"/>
          <p:cNvSpPr>
            <a:spLocks noChangeArrowheads="1"/>
          </p:cNvSpPr>
          <p:nvPr/>
        </p:nvSpPr>
        <p:spPr bwMode="auto">
          <a:xfrm>
            <a:off x="4695825" y="3798888"/>
            <a:ext cx="2706688"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These are support staff who work in one area of </a:t>
            </a:r>
            <a:endParaRPr lang="en-US"/>
          </a:p>
        </p:txBody>
      </p:sp>
      <p:sp>
        <p:nvSpPr>
          <p:cNvPr id="28751" name="Rectangle 82"/>
          <p:cNvSpPr>
            <a:spLocks noChangeArrowheads="1"/>
          </p:cNvSpPr>
          <p:nvPr/>
        </p:nvSpPr>
        <p:spPr bwMode="auto">
          <a:xfrm>
            <a:off x="7315200" y="3798888"/>
            <a:ext cx="34925"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52" name="Rectangle 83"/>
          <p:cNvSpPr>
            <a:spLocks noChangeArrowheads="1"/>
          </p:cNvSpPr>
          <p:nvPr/>
        </p:nvSpPr>
        <p:spPr bwMode="auto">
          <a:xfrm>
            <a:off x="2009775" y="4065588"/>
            <a:ext cx="96838"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 </a:t>
            </a:r>
            <a:endParaRPr lang="en-US"/>
          </a:p>
        </p:txBody>
      </p:sp>
      <p:sp>
        <p:nvSpPr>
          <p:cNvPr id="28753" name="Rectangle 84"/>
          <p:cNvSpPr>
            <a:spLocks noChangeArrowheads="1"/>
          </p:cNvSpPr>
          <p:nvPr/>
        </p:nvSpPr>
        <p:spPr bwMode="auto">
          <a:xfrm>
            <a:off x="2395538" y="4065588"/>
            <a:ext cx="2208212"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(business analysts and developers)</a:t>
            </a:r>
            <a:endParaRPr lang="en-US"/>
          </a:p>
        </p:txBody>
      </p:sp>
      <p:sp>
        <p:nvSpPr>
          <p:cNvPr id="28754" name="Rectangle 85"/>
          <p:cNvSpPr>
            <a:spLocks noChangeArrowheads="1"/>
          </p:cNvSpPr>
          <p:nvPr/>
        </p:nvSpPr>
        <p:spPr bwMode="auto">
          <a:xfrm>
            <a:off x="4457700" y="4070350"/>
            <a:ext cx="90488" cy="169863"/>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55" name="Rectangle 86"/>
          <p:cNvSpPr>
            <a:spLocks noChangeArrowheads="1"/>
          </p:cNvSpPr>
          <p:nvPr/>
        </p:nvSpPr>
        <p:spPr bwMode="auto">
          <a:xfrm>
            <a:off x="4695825" y="4070350"/>
            <a:ext cx="1541463"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the business to provide end</a:t>
            </a:r>
            <a:endParaRPr lang="en-US"/>
          </a:p>
        </p:txBody>
      </p:sp>
      <p:sp>
        <p:nvSpPr>
          <p:cNvPr id="28756" name="Rectangle 87"/>
          <p:cNvSpPr>
            <a:spLocks noChangeArrowheads="1"/>
          </p:cNvSpPr>
          <p:nvPr/>
        </p:nvSpPr>
        <p:spPr bwMode="auto">
          <a:xfrm>
            <a:off x="6183313" y="4070350"/>
            <a:ext cx="42862"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a:t>
            </a:r>
            <a:endParaRPr lang="en-US"/>
          </a:p>
        </p:txBody>
      </p:sp>
      <p:sp>
        <p:nvSpPr>
          <p:cNvPr id="28757" name="Rectangle 88"/>
          <p:cNvSpPr>
            <a:spLocks noChangeArrowheads="1"/>
          </p:cNvSpPr>
          <p:nvPr/>
        </p:nvSpPr>
        <p:spPr bwMode="auto">
          <a:xfrm>
            <a:off x="6224588" y="4070350"/>
            <a:ext cx="1073150"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user  development </a:t>
            </a:r>
            <a:endParaRPr lang="en-US"/>
          </a:p>
        </p:txBody>
      </p:sp>
      <p:sp>
        <p:nvSpPr>
          <p:cNvPr id="28758" name="Rectangle 89"/>
          <p:cNvSpPr>
            <a:spLocks noChangeArrowheads="1"/>
          </p:cNvSpPr>
          <p:nvPr/>
        </p:nvSpPr>
        <p:spPr bwMode="auto">
          <a:xfrm>
            <a:off x="7261225" y="4070350"/>
            <a:ext cx="34925"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59" name="Rectangle 90"/>
          <p:cNvSpPr>
            <a:spLocks noChangeArrowheads="1"/>
          </p:cNvSpPr>
          <p:nvPr/>
        </p:nvSpPr>
        <p:spPr bwMode="auto">
          <a:xfrm>
            <a:off x="2009775" y="4344988"/>
            <a:ext cx="90488" cy="169862"/>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60" name="Rectangle 91"/>
          <p:cNvSpPr>
            <a:spLocks noChangeArrowheads="1"/>
          </p:cNvSpPr>
          <p:nvPr/>
        </p:nvSpPr>
        <p:spPr bwMode="auto">
          <a:xfrm>
            <a:off x="2395538" y="4344988"/>
            <a:ext cx="90487" cy="169862"/>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61" name="Rectangle 92"/>
          <p:cNvSpPr>
            <a:spLocks noChangeArrowheads="1"/>
          </p:cNvSpPr>
          <p:nvPr/>
        </p:nvSpPr>
        <p:spPr bwMode="auto">
          <a:xfrm>
            <a:off x="4695825" y="4344988"/>
            <a:ext cx="665163"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and support</a:t>
            </a:r>
            <a:endParaRPr lang="en-US"/>
          </a:p>
        </p:txBody>
      </p:sp>
      <p:sp>
        <p:nvSpPr>
          <p:cNvPr id="28762" name="Rectangle 93"/>
          <p:cNvSpPr>
            <a:spLocks noChangeArrowheads="1"/>
          </p:cNvSpPr>
          <p:nvPr/>
        </p:nvSpPr>
        <p:spPr bwMode="auto">
          <a:xfrm>
            <a:off x="5338763" y="4344988"/>
            <a:ext cx="34925"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63" name="Rectangle 94"/>
          <p:cNvSpPr>
            <a:spLocks noChangeArrowheads="1"/>
          </p:cNvSpPr>
          <p:nvPr/>
        </p:nvSpPr>
        <p:spPr bwMode="auto">
          <a:xfrm>
            <a:off x="1992313" y="4562475"/>
            <a:ext cx="5324475" cy="6350"/>
          </a:xfrm>
          <a:prstGeom prst="rect">
            <a:avLst/>
          </a:prstGeom>
          <a:solidFill>
            <a:srgbClr val="000000"/>
          </a:solidFill>
          <a:ln w="9525">
            <a:noFill/>
            <a:miter lim="800000"/>
            <a:headEnd/>
            <a:tailEnd/>
          </a:ln>
        </p:spPr>
        <p:txBody>
          <a:bodyPr/>
          <a:lstStyle/>
          <a:p>
            <a:endParaRPr lang="en-US"/>
          </a:p>
        </p:txBody>
      </p:sp>
      <p:sp>
        <p:nvSpPr>
          <p:cNvPr id="28764" name="Line 95"/>
          <p:cNvSpPr>
            <a:spLocks noChangeShapeType="1"/>
          </p:cNvSpPr>
          <p:nvPr/>
        </p:nvSpPr>
        <p:spPr bwMode="auto">
          <a:xfrm>
            <a:off x="2009775" y="4562475"/>
            <a:ext cx="5089525" cy="1588"/>
          </a:xfrm>
          <a:prstGeom prst="line">
            <a:avLst/>
          </a:prstGeom>
          <a:noFill/>
          <a:ln w="0">
            <a:solidFill>
              <a:srgbClr val="000000"/>
            </a:solidFill>
            <a:round/>
            <a:headEnd/>
            <a:tailEnd/>
          </a:ln>
        </p:spPr>
        <p:txBody>
          <a:bodyPr/>
          <a:lstStyle/>
          <a:p>
            <a:endParaRPr lang="en-GB"/>
          </a:p>
        </p:txBody>
      </p:sp>
      <p:sp>
        <p:nvSpPr>
          <p:cNvPr id="28765" name="Rectangle 96"/>
          <p:cNvSpPr>
            <a:spLocks noChangeArrowheads="1"/>
          </p:cNvSpPr>
          <p:nvPr/>
        </p:nvSpPr>
        <p:spPr bwMode="auto">
          <a:xfrm>
            <a:off x="2009775" y="4629150"/>
            <a:ext cx="131763"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5</a:t>
            </a:r>
            <a:endParaRPr lang="en-US"/>
          </a:p>
        </p:txBody>
      </p:sp>
      <p:sp>
        <p:nvSpPr>
          <p:cNvPr id="28766" name="Rectangle 97"/>
          <p:cNvSpPr>
            <a:spLocks noChangeArrowheads="1"/>
          </p:cNvSpPr>
          <p:nvPr/>
        </p:nvSpPr>
        <p:spPr bwMode="auto">
          <a:xfrm>
            <a:off x="2078038" y="4629150"/>
            <a:ext cx="96837"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 </a:t>
            </a:r>
            <a:endParaRPr lang="en-US"/>
          </a:p>
        </p:txBody>
      </p:sp>
      <p:sp>
        <p:nvSpPr>
          <p:cNvPr id="28767" name="Rectangle 98"/>
          <p:cNvSpPr>
            <a:spLocks noChangeArrowheads="1"/>
          </p:cNvSpPr>
          <p:nvPr/>
        </p:nvSpPr>
        <p:spPr bwMode="auto">
          <a:xfrm>
            <a:off x="2395538" y="4629150"/>
            <a:ext cx="303212"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End</a:t>
            </a:r>
            <a:endParaRPr lang="en-US"/>
          </a:p>
        </p:txBody>
      </p:sp>
      <p:sp>
        <p:nvSpPr>
          <p:cNvPr id="28768" name="Rectangle 99"/>
          <p:cNvSpPr>
            <a:spLocks noChangeArrowheads="1"/>
          </p:cNvSpPr>
          <p:nvPr/>
        </p:nvSpPr>
        <p:spPr bwMode="auto">
          <a:xfrm>
            <a:off x="2627313" y="4629150"/>
            <a:ext cx="104775"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a:t>
            </a:r>
            <a:endParaRPr lang="en-US"/>
          </a:p>
        </p:txBody>
      </p:sp>
      <p:sp>
        <p:nvSpPr>
          <p:cNvPr id="28769" name="Rectangle 100"/>
          <p:cNvSpPr>
            <a:spLocks noChangeArrowheads="1"/>
          </p:cNvSpPr>
          <p:nvPr/>
        </p:nvSpPr>
        <p:spPr bwMode="auto">
          <a:xfrm>
            <a:off x="2668588" y="4629150"/>
            <a:ext cx="1527175"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user computing support</a:t>
            </a:r>
            <a:endParaRPr lang="en-US"/>
          </a:p>
        </p:txBody>
      </p:sp>
      <p:sp>
        <p:nvSpPr>
          <p:cNvPr id="28770" name="Rectangle 101"/>
          <p:cNvSpPr>
            <a:spLocks noChangeArrowheads="1"/>
          </p:cNvSpPr>
          <p:nvPr/>
        </p:nvSpPr>
        <p:spPr bwMode="auto">
          <a:xfrm>
            <a:off x="4073525" y="4633913"/>
            <a:ext cx="90488" cy="169862"/>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71" name="Rectangle 102"/>
          <p:cNvSpPr>
            <a:spLocks noChangeArrowheads="1"/>
          </p:cNvSpPr>
          <p:nvPr/>
        </p:nvSpPr>
        <p:spPr bwMode="auto">
          <a:xfrm>
            <a:off x="4108450" y="4633913"/>
            <a:ext cx="90488" cy="169862"/>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72" name="Rectangle 103"/>
          <p:cNvSpPr>
            <a:spLocks noChangeArrowheads="1"/>
          </p:cNvSpPr>
          <p:nvPr/>
        </p:nvSpPr>
        <p:spPr bwMode="auto">
          <a:xfrm>
            <a:off x="4695825" y="4633913"/>
            <a:ext cx="812800"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These are the </a:t>
            </a:r>
            <a:endParaRPr lang="en-US"/>
          </a:p>
        </p:txBody>
      </p:sp>
      <p:sp>
        <p:nvSpPr>
          <p:cNvPr id="28773" name="Rectangle 104"/>
          <p:cNvSpPr>
            <a:spLocks noChangeArrowheads="1"/>
          </p:cNvSpPr>
          <p:nvPr/>
        </p:nvSpPr>
        <p:spPr bwMode="auto">
          <a:xfrm>
            <a:off x="5483225" y="4633913"/>
            <a:ext cx="1430338"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support staff who exist to </a:t>
            </a:r>
            <a:endParaRPr lang="en-US"/>
          </a:p>
        </p:txBody>
      </p:sp>
      <p:sp>
        <p:nvSpPr>
          <p:cNvPr id="28774" name="Rectangle 105"/>
          <p:cNvSpPr>
            <a:spLocks noChangeArrowheads="1"/>
          </p:cNvSpPr>
          <p:nvPr/>
        </p:nvSpPr>
        <p:spPr bwMode="auto">
          <a:xfrm>
            <a:off x="6865938" y="4633913"/>
            <a:ext cx="34925"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75" name="Rectangle 106"/>
          <p:cNvSpPr>
            <a:spLocks noChangeArrowheads="1"/>
          </p:cNvSpPr>
          <p:nvPr/>
        </p:nvSpPr>
        <p:spPr bwMode="auto">
          <a:xfrm>
            <a:off x="2009775" y="4903788"/>
            <a:ext cx="90488" cy="169862"/>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76" name="Rectangle 107"/>
          <p:cNvSpPr>
            <a:spLocks noChangeArrowheads="1"/>
          </p:cNvSpPr>
          <p:nvPr/>
        </p:nvSpPr>
        <p:spPr bwMode="auto">
          <a:xfrm>
            <a:off x="2395538" y="4900613"/>
            <a:ext cx="1009650"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personnel (help</a:t>
            </a:r>
            <a:endParaRPr lang="en-US"/>
          </a:p>
        </p:txBody>
      </p:sp>
      <p:sp>
        <p:nvSpPr>
          <p:cNvPr id="28777" name="Rectangle 108"/>
          <p:cNvSpPr>
            <a:spLocks noChangeArrowheads="1"/>
          </p:cNvSpPr>
          <p:nvPr/>
        </p:nvSpPr>
        <p:spPr bwMode="auto">
          <a:xfrm>
            <a:off x="3305175" y="4900613"/>
            <a:ext cx="104775"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a:t>
            </a:r>
            <a:endParaRPr lang="en-US"/>
          </a:p>
        </p:txBody>
      </p:sp>
      <p:sp>
        <p:nvSpPr>
          <p:cNvPr id="28778" name="Rectangle 109"/>
          <p:cNvSpPr>
            <a:spLocks noChangeArrowheads="1"/>
          </p:cNvSpPr>
          <p:nvPr/>
        </p:nvSpPr>
        <p:spPr bwMode="auto">
          <a:xfrm>
            <a:off x="3346450" y="4900613"/>
            <a:ext cx="698500"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desk staff)</a:t>
            </a:r>
            <a:endParaRPr lang="en-US"/>
          </a:p>
        </p:txBody>
      </p:sp>
      <p:sp>
        <p:nvSpPr>
          <p:cNvPr id="28779" name="Rectangle 110"/>
          <p:cNvSpPr>
            <a:spLocks noChangeArrowheads="1"/>
          </p:cNvSpPr>
          <p:nvPr/>
        </p:nvSpPr>
        <p:spPr bwMode="auto">
          <a:xfrm>
            <a:off x="3957638" y="4903788"/>
            <a:ext cx="90487" cy="169862"/>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80" name="Rectangle 111"/>
          <p:cNvSpPr>
            <a:spLocks noChangeArrowheads="1"/>
          </p:cNvSpPr>
          <p:nvPr/>
        </p:nvSpPr>
        <p:spPr bwMode="auto">
          <a:xfrm>
            <a:off x="4695825" y="4903788"/>
            <a:ext cx="2847975"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troubleshoot hardware and software problems that </a:t>
            </a:r>
            <a:endParaRPr lang="en-US"/>
          </a:p>
        </p:txBody>
      </p:sp>
      <p:sp>
        <p:nvSpPr>
          <p:cNvPr id="28781" name="Rectangle 112"/>
          <p:cNvSpPr>
            <a:spLocks noChangeArrowheads="1"/>
          </p:cNvSpPr>
          <p:nvPr/>
        </p:nvSpPr>
        <p:spPr bwMode="auto">
          <a:xfrm>
            <a:off x="7445375" y="4903788"/>
            <a:ext cx="34925"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82" name="Rectangle 113"/>
          <p:cNvSpPr>
            <a:spLocks noChangeArrowheads="1"/>
          </p:cNvSpPr>
          <p:nvPr/>
        </p:nvSpPr>
        <p:spPr bwMode="auto">
          <a:xfrm>
            <a:off x="2009775" y="5176838"/>
            <a:ext cx="90488" cy="169862"/>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83" name="Rectangle 114"/>
          <p:cNvSpPr>
            <a:spLocks noChangeArrowheads="1"/>
          </p:cNvSpPr>
          <p:nvPr/>
        </p:nvSpPr>
        <p:spPr bwMode="auto">
          <a:xfrm>
            <a:off x="2395538" y="5176838"/>
            <a:ext cx="90487" cy="169862"/>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84" name="Rectangle 115"/>
          <p:cNvSpPr>
            <a:spLocks noChangeArrowheads="1"/>
          </p:cNvSpPr>
          <p:nvPr/>
        </p:nvSpPr>
        <p:spPr bwMode="auto">
          <a:xfrm>
            <a:off x="4695825" y="5176838"/>
            <a:ext cx="2398713"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are encountered by users in Classes 1 to 3</a:t>
            </a:r>
            <a:endParaRPr lang="en-US"/>
          </a:p>
        </p:txBody>
      </p:sp>
      <p:sp>
        <p:nvSpPr>
          <p:cNvPr id="28785" name="Rectangle 116"/>
          <p:cNvSpPr>
            <a:spLocks noChangeArrowheads="1"/>
          </p:cNvSpPr>
          <p:nvPr/>
        </p:nvSpPr>
        <p:spPr bwMode="auto">
          <a:xfrm>
            <a:off x="7008813" y="5176838"/>
            <a:ext cx="34925"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86" name="Rectangle 117"/>
          <p:cNvSpPr>
            <a:spLocks noChangeArrowheads="1"/>
          </p:cNvSpPr>
          <p:nvPr/>
        </p:nvSpPr>
        <p:spPr bwMode="auto">
          <a:xfrm>
            <a:off x="1992313" y="5395913"/>
            <a:ext cx="5324475" cy="4762"/>
          </a:xfrm>
          <a:prstGeom prst="rect">
            <a:avLst/>
          </a:prstGeom>
          <a:solidFill>
            <a:srgbClr val="000000"/>
          </a:solidFill>
          <a:ln w="9525">
            <a:noFill/>
            <a:miter lim="800000"/>
            <a:headEnd/>
            <a:tailEnd/>
          </a:ln>
        </p:spPr>
        <p:txBody>
          <a:bodyPr/>
          <a:lstStyle/>
          <a:p>
            <a:endParaRPr lang="en-US"/>
          </a:p>
        </p:txBody>
      </p:sp>
      <p:sp>
        <p:nvSpPr>
          <p:cNvPr id="28787" name="Line 118"/>
          <p:cNvSpPr>
            <a:spLocks noChangeShapeType="1"/>
          </p:cNvSpPr>
          <p:nvPr/>
        </p:nvSpPr>
        <p:spPr bwMode="auto">
          <a:xfrm>
            <a:off x="2009775" y="5395913"/>
            <a:ext cx="5089525" cy="1587"/>
          </a:xfrm>
          <a:prstGeom prst="line">
            <a:avLst/>
          </a:prstGeom>
          <a:noFill/>
          <a:ln w="0">
            <a:solidFill>
              <a:srgbClr val="000000"/>
            </a:solidFill>
            <a:round/>
            <a:headEnd/>
            <a:tailEnd/>
          </a:ln>
        </p:spPr>
        <p:txBody>
          <a:bodyPr/>
          <a:lstStyle/>
          <a:p>
            <a:endParaRPr lang="en-GB"/>
          </a:p>
        </p:txBody>
      </p:sp>
      <p:sp>
        <p:nvSpPr>
          <p:cNvPr id="28788" name="Rectangle 119"/>
          <p:cNvSpPr>
            <a:spLocks noChangeArrowheads="1"/>
          </p:cNvSpPr>
          <p:nvPr/>
        </p:nvSpPr>
        <p:spPr bwMode="auto">
          <a:xfrm>
            <a:off x="2009775" y="5461000"/>
            <a:ext cx="131763"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6</a:t>
            </a:r>
            <a:endParaRPr lang="en-US"/>
          </a:p>
        </p:txBody>
      </p:sp>
      <p:sp>
        <p:nvSpPr>
          <p:cNvPr id="28789" name="Rectangle 120"/>
          <p:cNvSpPr>
            <a:spLocks noChangeArrowheads="1"/>
          </p:cNvSpPr>
          <p:nvPr/>
        </p:nvSpPr>
        <p:spPr bwMode="auto">
          <a:xfrm>
            <a:off x="2078038" y="5461000"/>
            <a:ext cx="96837"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 </a:t>
            </a:r>
            <a:endParaRPr lang="en-US"/>
          </a:p>
        </p:txBody>
      </p:sp>
      <p:sp>
        <p:nvSpPr>
          <p:cNvPr id="28790" name="Rectangle 121"/>
          <p:cNvSpPr>
            <a:spLocks noChangeArrowheads="1"/>
          </p:cNvSpPr>
          <p:nvPr/>
        </p:nvSpPr>
        <p:spPr bwMode="auto">
          <a:xfrm>
            <a:off x="2395538" y="5461000"/>
            <a:ext cx="338137"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Data</a:t>
            </a:r>
            <a:endParaRPr lang="en-US"/>
          </a:p>
        </p:txBody>
      </p:sp>
      <p:sp>
        <p:nvSpPr>
          <p:cNvPr id="28791" name="Rectangle 122"/>
          <p:cNvSpPr>
            <a:spLocks noChangeArrowheads="1"/>
          </p:cNvSpPr>
          <p:nvPr/>
        </p:nvSpPr>
        <p:spPr bwMode="auto">
          <a:xfrm>
            <a:off x="2660650" y="5461000"/>
            <a:ext cx="104775"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a:t>
            </a:r>
            <a:endParaRPr lang="en-US"/>
          </a:p>
        </p:txBody>
      </p:sp>
      <p:sp>
        <p:nvSpPr>
          <p:cNvPr id="28792" name="Rectangle 123"/>
          <p:cNvSpPr>
            <a:spLocks noChangeArrowheads="1"/>
          </p:cNvSpPr>
          <p:nvPr/>
        </p:nvSpPr>
        <p:spPr bwMode="auto">
          <a:xfrm>
            <a:off x="2701925" y="5461000"/>
            <a:ext cx="1597025"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processing programmers</a:t>
            </a:r>
            <a:endParaRPr lang="en-US"/>
          </a:p>
        </p:txBody>
      </p:sp>
      <p:sp>
        <p:nvSpPr>
          <p:cNvPr id="28793" name="Rectangle 124"/>
          <p:cNvSpPr>
            <a:spLocks noChangeArrowheads="1"/>
          </p:cNvSpPr>
          <p:nvPr/>
        </p:nvSpPr>
        <p:spPr bwMode="auto">
          <a:xfrm>
            <a:off x="4171950" y="5461000"/>
            <a:ext cx="96838"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 </a:t>
            </a:r>
            <a:endParaRPr lang="en-US"/>
          </a:p>
        </p:txBody>
      </p:sp>
      <p:sp>
        <p:nvSpPr>
          <p:cNvPr id="28794" name="Rectangle 125"/>
          <p:cNvSpPr>
            <a:spLocks noChangeArrowheads="1"/>
          </p:cNvSpPr>
          <p:nvPr/>
        </p:nvSpPr>
        <p:spPr bwMode="auto">
          <a:xfrm>
            <a:off x="4695825" y="5465763"/>
            <a:ext cx="2654300"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This type of programming staff has traditionally </a:t>
            </a:r>
            <a:endParaRPr lang="en-US"/>
          </a:p>
        </p:txBody>
      </p:sp>
      <p:sp>
        <p:nvSpPr>
          <p:cNvPr id="28795" name="Rectangle 126"/>
          <p:cNvSpPr>
            <a:spLocks noChangeArrowheads="1"/>
          </p:cNvSpPr>
          <p:nvPr/>
        </p:nvSpPr>
        <p:spPr bwMode="auto">
          <a:xfrm>
            <a:off x="7256463" y="5465763"/>
            <a:ext cx="34925"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96" name="Rectangle 127"/>
          <p:cNvSpPr>
            <a:spLocks noChangeArrowheads="1"/>
          </p:cNvSpPr>
          <p:nvPr/>
        </p:nvSpPr>
        <p:spPr bwMode="auto">
          <a:xfrm>
            <a:off x="2009775" y="5738813"/>
            <a:ext cx="90488" cy="169862"/>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797" name="Rectangle 128"/>
          <p:cNvSpPr>
            <a:spLocks noChangeArrowheads="1"/>
          </p:cNvSpPr>
          <p:nvPr/>
        </p:nvSpPr>
        <p:spPr bwMode="auto">
          <a:xfrm>
            <a:off x="2395538" y="5734050"/>
            <a:ext cx="1482725" cy="174625"/>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(application developers</a:t>
            </a:r>
            <a:endParaRPr lang="en-US"/>
          </a:p>
        </p:txBody>
      </p:sp>
      <p:sp>
        <p:nvSpPr>
          <p:cNvPr id="28798" name="Rectangle 129"/>
          <p:cNvSpPr>
            <a:spLocks noChangeArrowheads="1"/>
          </p:cNvSpPr>
          <p:nvPr/>
        </p:nvSpPr>
        <p:spPr bwMode="auto">
          <a:xfrm>
            <a:off x="3808413" y="5734050"/>
            <a:ext cx="42862" cy="152400"/>
          </a:xfrm>
          <a:prstGeom prst="rect">
            <a:avLst/>
          </a:prstGeom>
          <a:noFill/>
          <a:ln w="9525">
            <a:noFill/>
            <a:miter lim="800000"/>
            <a:headEnd/>
            <a:tailEnd/>
          </a:ln>
        </p:spPr>
        <p:txBody>
          <a:bodyPr wrap="none" lIns="0" tIns="0" rIns="0" bIns="0">
            <a:spAutoFit/>
          </a:bodyPr>
          <a:lstStyle/>
          <a:p>
            <a:r>
              <a:rPr lang="en-US" sz="1000" b="1">
                <a:solidFill>
                  <a:srgbClr val="000000"/>
                </a:solidFill>
                <a:latin typeface="Arial" charset="0"/>
              </a:rPr>
              <a:t>)</a:t>
            </a:r>
            <a:endParaRPr lang="en-US"/>
          </a:p>
        </p:txBody>
      </p:sp>
      <p:sp>
        <p:nvSpPr>
          <p:cNvPr id="28799" name="Rectangle 131"/>
          <p:cNvSpPr>
            <a:spLocks noChangeArrowheads="1"/>
          </p:cNvSpPr>
          <p:nvPr/>
        </p:nvSpPr>
        <p:spPr bwMode="auto">
          <a:xfrm>
            <a:off x="4695825" y="5738813"/>
            <a:ext cx="2505075"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worked on company operational or reporting </a:t>
            </a:r>
            <a:endParaRPr lang="en-US"/>
          </a:p>
        </p:txBody>
      </p:sp>
      <p:sp>
        <p:nvSpPr>
          <p:cNvPr id="28800" name="Rectangle 132"/>
          <p:cNvSpPr>
            <a:spLocks noChangeArrowheads="1"/>
          </p:cNvSpPr>
          <p:nvPr/>
        </p:nvSpPr>
        <p:spPr bwMode="auto">
          <a:xfrm>
            <a:off x="7110413" y="5738813"/>
            <a:ext cx="34925"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801" name="Rectangle 133"/>
          <p:cNvSpPr>
            <a:spLocks noChangeArrowheads="1"/>
          </p:cNvSpPr>
          <p:nvPr/>
        </p:nvSpPr>
        <p:spPr bwMode="auto">
          <a:xfrm>
            <a:off x="2009775" y="6011863"/>
            <a:ext cx="90488" cy="169862"/>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802" name="Rectangle 134"/>
          <p:cNvSpPr>
            <a:spLocks noChangeArrowheads="1"/>
          </p:cNvSpPr>
          <p:nvPr/>
        </p:nvSpPr>
        <p:spPr bwMode="auto">
          <a:xfrm>
            <a:off x="2395538" y="6011863"/>
            <a:ext cx="90487" cy="169862"/>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803" name="Rectangle 135"/>
          <p:cNvSpPr>
            <a:spLocks noChangeArrowheads="1"/>
          </p:cNvSpPr>
          <p:nvPr/>
        </p:nvSpPr>
        <p:spPr bwMode="auto">
          <a:xfrm>
            <a:off x="4695825" y="6011863"/>
            <a:ext cx="465138"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systems</a:t>
            </a:r>
            <a:endParaRPr lang="en-US"/>
          </a:p>
        </p:txBody>
      </p:sp>
      <p:sp>
        <p:nvSpPr>
          <p:cNvPr id="28804" name="Rectangle 136"/>
          <p:cNvSpPr>
            <a:spLocks noChangeArrowheads="1"/>
          </p:cNvSpPr>
          <p:nvPr/>
        </p:nvSpPr>
        <p:spPr bwMode="auto">
          <a:xfrm>
            <a:off x="5143500" y="6011863"/>
            <a:ext cx="34925" cy="152400"/>
          </a:xfrm>
          <a:prstGeom prst="rect">
            <a:avLst/>
          </a:prstGeom>
          <a:noFill/>
          <a:ln w="9525">
            <a:noFill/>
            <a:miter lim="800000"/>
            <a:headEnd/>
            <a:tailEnd/>
          </a:ln>
        </p:spPr>
        <p:txBody>
          <a:bodyPr wrap="none" lIns="0" tIns="0" rIns="0" bIns="0">
            <a:spAutoFit/>
          </a:bodyPr>
          <a:lstStyle/>
          <a:p>
            <a:r>
              <a:rPr lang="en-US" sz="1000">
                <a:solidFill>
                  <a:srgbClr val="000000"/>
                </a:solidFill>
                <a:latin typeface="Arial" charset="0"/>
              </a:rPr>
              <a:t> </a:t>
            </a:r>
            <a:endParaRPr lang="en-US"/>
          </a:p>
        </p:txBody>
      </p:sp>
      <p:sp>
        <p:nvSpPr>
          <p:cNvPr id="28805" name="Rectangle 137"/>
          <p:cNvSpPr>
            <a:spLocks noChangeArrowheads="1"/>
          </p:cNvSpPr>
          <p:nvPr/>
        </p:nvSpPr>
        <p:spPr bwMode="auto">
          <a:xfrm>
            <a:off x="1992313" y="6229350"/>
            <a:ext cx="5324475" cy="6350"/>
          </a:xfrm>
          <a:prstGeom prst="rect">
            <a:avLst/>
          </a:prstGeom>
          <a:solidFill>
            <a:srgbClr val="000000"/>
          </a:solidFill>
          <a:ln w="9525">
            <a:noFill/>
            <a:miter lim="800000"/>
            <a:headEnd/>
            <a:tailEnd/>
          </a:ln>
        </p:spPr>
        <p:txBody>
          <a:bodyPr/>
          <a:lstStyle/>
          <a:p>
            <a:endParaRPr lang="en-US"/>
          </a:p>
        </p:txBody>
      </p:sp>
      <p:sp>
        <p:nvSpPr>
          <p:cNvPr id="28806" name="Line 138"/>
          <p:cNvSpPr>
            <a:spLocks noChangeShapeType="1"/>
          </p:cNvSpPr>
          <p:nvPr/>
        </p:nvSpPr>
        <p:spPr bwMode="auto">
          <a:xfrm>
            <a:off x="2009775" y="6229350"/>
            <a:ext cx="5089525" cy="1588"/>
          </a:xfrm>
          <a:prstGeom prst="line">
            <a:avLst/>
          </a:prstGeom>
          <a:noFill/>
          <a:ln w="0">
            <a:solidFill>
              <a:srgbClr val="000000"/>
            </a:solidFill>
            <a:round/>
            <a:headEnd/>
            <a:tailEnd/>
          </a:ln>
        </p:spPr>
        <p:txBody>
          <a:bodyPr/>
          <a:lstStyle/>
          <a:p>
            <a:endParaRPr lang="en-GB"/>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ChangeArrowheads="1"/>
          </p:cNvSpPr>
          <p:nvPr>
            <p:ph type="title"/>
          </p:nvPr>
        </p:nvSpPr>
        <p:spPr>
          <a:xfrm>
            <a:off x="381000" y="736600"/>
            <a:ext cx="8382000" cy="838200"/>
          </a:xfrm>
        </p:spPr>
        <p:txBody>
          <a:bodyPr/>
          <a:lstStyle/>
          <a:p>
            <a:pPr fontAlgn="auto">
              <a:spcAft>
                <a:spcPts val="0"/>
              </a:spcAft>
              <a:defRPr/>
            </a:pPr>
            <a:r>
              <a:rPr lang="en-GB" sz="3400"/>
              <a:t>The IT help desk</a:t>
            </a:r>
            <a:endParaRPr lang="en-US" sz="3400"/>
          </a:p>
        </p:txBody>
      </p:sp>
      <p:sp>
        <p:nvSpPr>
          <p:cNvPr id="29699" name="Rectangle 3"/>
          <p:cNvSpPr>
            <a:spLocks noGrp="1" noChangeArrowheads="1"/>
          </p:cNvSpPr>
          <p:nvPr>
            <p:ph idx="1"/>
          </p:nvPr>
        </p:nvSpPr>
        <p:spPr/>
        <p:txBody>
          <a:bodyPr/>
          <a:lstStyle/>
          <a:p>
            <a:r>
              <a:rPr lang="en-US" b="1" smtClean="0"/>
              <a:t>Help desk</a:t>
            </a:r>
            <a:r>
              <a:rPr lang="en-US" smtClean="0"/>
              <a:t>: A central facility in an organisation which provides end-user help-desk services such as phone support for troubleshooting end-user software and hardware problems, training, guidance on end-user development and management of user information. </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title"/>
          </p:nvPr>
        </p:nvSpPr>
        <p:spPr>
          <a:xfrm>
            <a:off x="381000" y="723900"/>
            <a:ext cx="8382000" cy="838200"/>
          </a:xfrm>
        </p:spPr>
        <p:txBody>
          <a:bodyPr/>
          <a:lstStyle/>
          <a:p>
            <a:pPr fontAlgn="auto">
              <a:spcAft>
                <a:spcPts val="0"/>
              </a:spcAft>
              <a:defRPr/>
            </a:pPr>
            <a:r>
              <a:rPr lang="en-GB" sz="3400"/>
              <a:t>Roles of IT Help desk</a:t>
            </a:r>
            <a:endParaRPr lang="en-US" sz="3400"/>
          </a:p>
        </p:txBody>
      </p:sp>
      <p:sp>
        <p:nvSpPr>
          <p:cNvPr id="30723" name="Rectangle 3"/>
          <p:cNvSpPr>
            <a:spLocks noGrp="1" noChangeArrowheads="1"/>
          </p:cNvSpPr>
          <p:nvPr>
            <p:ph idx="1"/>
          </p:nvPr>
        </p:nvSpPr>
        <p:spPr>
          <a:xfrm>
            <a:off x="342900" y="1611313"/>
            <a:ext cx="8643938" cy="4725987"/>
          </a:xfrm>
        </p:spPr>
        <p:txBody>
          <a:bodyPr>
            <a:normAutofit/>
          </a:bodyPr>
          <a:lstStyle/>
          <a:p>
            <a:pPr marL="384175" indent="-384175">
              <a:lnSpc>
                <a:spcPct val="80000"/>
              </a:lnSpc>
              <a:spcBef>
                <a:spcPct val="30000"/>
              </a:spcBef>
            </a:pPr>
            <a:r>
              <a:rPr lang="en-US" sz="1800" b="1" smtClean="0"/>
              <a:t>Help-desk support for user problems</a:t>
            </a:r>
            <a:r>
              <a:rPr lang="en-US" sz="1800" smtClean="0"/>
              <a:t>: The Mini Case Study ‘Press delete for IT time wasters’ shows the type of problem that commonly occurs and how the cost of support can potentially be reduced through education.</a:t>
            </a:r>
            <a:endParaRPr lang="en-US" sz="1800" i="1" smtClean="0"/>
          </a:p>
          <a:p>
            <a:pPr marL="384175" indent="-384175">
              <a:lnSpc>
                <a:spcPct val="80000"/>
              </a:lnSpc>
              <a:spcBef>
                <a:spcPct val="30000"/>
              </a:spcBef>
            </a:pPr>
            <a:r>
              <a:rPr lang="en-US" sz="1800" b="1" smtClean="0"/>
              <a:t>Advice on software purchase</a:t>
            </a:r>
            <a:r>
              <a:rPr lang="en-US" sz="1800" smtClean="0"/>
              <a:t>: This ensures that the software is suitable for  its purpose and is compatible with hardware, other software and company purchasing schemes.</a:t>
            </a:r>
            <a:endParaRPr lang="en-US" sz="1800" i="1" smtClean="0"/>
          </a:p>
          <a:p>
            <a:pPr marL="384175" indent="-384175">
              <a:lnSpc>
                <a:spcPct val="80000"/>
              </a:lnSpc>
              <a:spcBef>
                <a:spcPct val="30000"/>
              </a:spcBef>
            </a:pPr>
            <a:r>
              <a:rPr lang="en-US" sz="1800" b="1" smtClean="0"/>
              <a:t>Advice on hardware purchase</a:t>
            </a:r>
            <a:r>
              <a:rPr lang="en-US" sz="1800" smtClean="0"/>
              <a:t>: This will usually be a centralised standard, again to take advantage of discounts and limiting support contracts.</a:t>
            </a:r>
            <a:endParaRPr lang="en-US" sz="1800" i="1" smtClean="0"/>
          </a:p>
          <a:p>
            <a:pPr marL="384175" indent="-384175">
              <a:lnSpc>
                <a:spcPct val="80000"/>
              </a:lnSpc>
              <a:spcBef>
                <a:spcPct val="30000"/>
              </a:spcBef>
            </a:pPr>
            <a:r>
              <a:rPr lang="en-US" sz="1800" b="1" smtClean="0"/>
              <a:t>Advice on how end-user development should be approached</a:t>
            </a:r>
            <a:r>
              <a:rPr lang="en-US" sz="1800" smtClean="0"/>
              <a:t>: The support person will suggest the best approaches for developing software, such as following the main parts of the lifecycle. These can be defined through more detailed training.</a:t>
            </a:r>
            <a:endParaRPr lang="en-US" sz="1800" i="1" smtClean="0"/>
          </a:p>
          <a:p>
            <a:pPr marL="384175" indent="-384175">
              <a:lnSpc>
                <a:spcPct val="80000"/>
              </a:lnSpc>
              <a:spcBef>
                <a:spcPct val="30000"/>
              </a:spcBef>
            </a:pPr>
            <a:r>
              <a:rPr lang="en-US" sz="1800" b="1" smtClean="0"/>
              <a:t>Application development</a:t>
            </a:r>
            <a:r>
              <a:rPr lang="en-US" sz="1800" smtClean="0"/>
              <a:t>: For larger systems, the IC staff may be involved in performing the systems analysis and design or more difficult aspects of the programming.</a:t>
            </a:r>
            <a:endParaRPr lang="en-US" sz="1800" i="1" smtClean="0"/>
          </a:p>
          <a:p>
            <a:pPr marL="384175" indent="-384175">
              <a:lnSpc>
                <a:spcPct val="80000"/>
              </a:lnSpc>
              <a:spcBef>
                <a:spcPct val="30000"/>
              </a:spcBef>
            </a:pPr>
            <a:r>
              <a:rPr lang="en-US" sz="1800" b="1" smtClean="0"/>
              <a:t>Training</a:t>
            </a:r>
            <a:r>
              <a:rPr lang="en-US" sz="1800" smtClean="0"/>
              <a:t>: In particular, on packages or development techniques.</a:t>
            </a:r>
            <a:endParaRPr lang="en-US" sz="1800" i="1" smtClean="0"/>
          </a:p>
          <a:p>
            <a:pPr marL="384175" indent="-384175">
              <a:lnSpc>
                <a:spcPct val="80000"/>
              </a:lnSpc>
              <a:spcBef>
                <a:spcPct val="30000"/>
              </a:spcBef>
            </a:pPr>
            <a:r>
              <a:rPr lang="en-US" sz="1800" b="1" smtClean="0"/>
              <a:t>Data management</a:t>
            </a:r>
            <a:r>
              <a:rPr lang="en-US" sz="1800" smtClean="0"/>
              <a:t>: Management and supply of data to end-users or explanations of formats used.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Rectangle 2"/>
          <p:cNvSpPr>
            <a:spLocks noGrp="1" noChangeArrowheads="1"/>
          </p:cNvSpPr>
          <p:nvPr>
            <p:ph type="title"/>
          </p:nvPr>
        </p:nvSpPr>
        <p:spPr>
          <a:xfrm>
            <a:off x="381000" y="723900"/>
            <a:ext cx="8382000" cy="838200"/>
          </a:xfrm>
        </p:spPr>
        <p:txBody>
          <a:bodyPr/>
          <a:lstStyle/>
          <a:p>
            <a:pPr fontAlgn="auto">
              <a:spcAft>
                <a:spcPts val="0"/>
              </a:spcAft>
              <a:defRPr/>
            </a:pPr>
            <a:r>
              <a:rPr lang="en-GB" sz="3400"/>
              <a:t>Press delete for IT time waster</a:t>
            </a:r>
            <a:endParaRPr lang="en-US" sz="3400"/>
          </a:p>
        </p:txBody>
      </p:sp>
      <p:sp>
        <p:nvSpPr>
          <p:cNvPr id="31747" name="Rectangle 3"/>
          <p:cNvSpPr>
            <a:spLocks noGrp="1" noChangeArrowheads="1"/>
          </p:cNvSpPr>
          <p:nvPr>
            <p:ph idx="1"/>
          </p:nvPr>
        </p:nvSpPr>
        <p:spPr>
          <a:xfrm>
            <a:off x="381000" y="1600200"/>
            <a:ext cx="8564563" cy="4621213"/>
          </a:xfrm>
        </p:spPr>
        <p:txBody>
          <a:bodyPr/>
          <a:lstStyle/>
          <a:p>
            <a:pPr>
              <a:lnSpc>
                <a:spcPct val="90000"/>
              </a:lnSpc>
            </a:pPr>
            <a:r>
              <a:rPr lang="en-AU" sz="2200" smtClean="0"/>
              <a:t>The results reveal the following top 5 IT time-wasting problems:</a:t>
            </a:r>
            <a:r>
              <a:rPr lang="en-AU" sz="2100" smtClean="0"/>
              <a:t> </a:t>
            </a:r>
            <a:endParaRPr lang="en-US" sz="2100" smtClean="0"/>
          </a:p>
          <a:p>
            <a:pPr lvl="1">
              <a:lnSpc>
                <a:spcPct val="90000"/>
              </a:lnSpc>
            </a:pPr>
            <a:r>
              <a:rPr lang="en-AU" sz="2000" smtClean="0"/>
              <a:t>Why isn’t my monitor working? </a:t>
            </a:r>
            <a:endParaRPr lang="en-US" sz="2000" smtClean="0"/>
          </a:p>
          <a:p>
            <a:pPr lvl="1">
              <a:lnSpc>
                <a:spcPct val="90000"/>
              </a:lnSpc>
            </a:pPr>
            <a:r>
              <a:rPr lang="en-AU" sz="2000" smtClean="0"/>
              <a:t>My printer’s jammed </a:t>
            </a:r>
            <a:r>
              <a:rPr lang="en-US" sz="2000" smtClean="0"/>
              <a:t>–</a:t>
            </a:r>
            <a:r>
              <a:rPr lang="en-AU" sz="2000" smtClean="0"/>
              <a:t> can you make it print properly? </a:t>
            </a:r>
            <a:endParaRPr lang="en-US" sz="2000" smtClean="0"/>
          </a:p>
          <a:p>
            <a:pPr lvl="1">
              <a:lnSpc>
                <a:spcPct val="90000"/>
              </a:lnSpc>
            </a:pPr>
            <a:r>
              <a:rPr lang="en-AU" sz="2000" smtClean="0"/>
              <a:t>Why can’t I send any more e-mails? </a:t>
            </a:r>
            <a:endParaRPr lang="en-US" sz="2000" smtClean="0"/>
          </a:p>
          <a:p>
            <a:pPr lvl="1">
              <a:lnSpc>
                <a:spcPct val="90000"/>
              </a:lnSpc>
            </a:pPr>
            <a:r>
              <a:rPr lang="en-AU" sz="2000" smtClean="0"/>
              <a:t>Please could you format this for me? </a:t>
            </a:r>
            <a:endParaRPr lang="en-US" sz="2000" smtClean="0"/>
          </a:p>
          <a:p>
            <a:pPr lvl="1">
              <a:lnSpc>
                <a:spcPct val="90000"/>
              </a:lnSpc>
            </a:pPr>
            <a:r>
              <a:rPr lang="en-AU" sz="2000" smtClean="0"/>
              <a:t>Why won’t it let me save onto a floppy disk?</a:t>
            </a:r>
            <a:endParaRPr lang="en-US" sz="2000" smtClean="0"/>
          </a:p>
          <a:p>
            <a:pPr>
              <a:lnSpc>
                <a:spcPct val="90000"/>
              </a:lnSpc>
            </a:pPr>
            <a:r>
              <a:rPr lang="en-AU" sz="2200" smtClean="0"/>
              <a:t>Problems such as these are usually easily solved and 86% of the time they don’t require IT support.  </a:t>
            </a:r>
          </a:p>
          <a:p>
            <a:pPr>
              <a:lnSpc>
                <a:spcPct val="90000"/>
              </a:lnSpc>
            </a:pPr>
            <a:r>
              <a:rPr lang="en-AU" sz="2200" smtClean="0"/>
              <a:t>However, 64% of IT professionals are surprised at how often they are called out to look at ‘broken’ monitors only to find they aren’t plugged in, 52% claim that they are regularly asked to   un-block paper jams in printers and 54% are often asked to change toners!</a:t>
            </a:r>
            <a:r>
              <a:rPr lang="en-US" sz="2200" smtClean="0"/>
              <a:t>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2" name="Rectangle 2"/>
          <p:cNvSpPr>
            <a:spLocks noGrp="1" noChangeArrowheads="1"/>
          </p:cNvSpPr>
          <p:nvPr>
            <p:ph type="title"/>
          </p:nvPr>
        </p:nvSpPr>
        <p:spPr>
          <a:xfrm>
            <a:off x="381000" y="723900"/>
            <a:ext cx="8382000" cy="838200"/>
          </a:xfrm>
        </p:spPr>
        <p:txBody>
          <a:bodyPr/>
          <a:lstStyle/>
          <a:p>
            <a:pPr fontAlgn="auto">
              <a:spcAft>
                <a:spcPts val="0"/>
              </a:spcAft>
              <a:defRPr/>
            </a:pPr>
            <a:r>
              <a:rPr lang="en-GB" sz="3400"/>
              <a:t>Help-desk technologies</a:t>
            </a:r>
            <a:endParaRPr lang="en-US" sz="3400"/>
          </a:p>
        </p:txBody>
      </p:sp>
      <p:sp>
        <p:nvSpPr>
          <p:cNvPr id="32771" name="Rectangle 3"/>
          <p:cNvSpPr>
            <a:spLocks noGrp="1" noChangeArrowheads="1"/>
          </p:cNvSpPr>
          <p:nvPr>
            <p:ph idx="1"/>
          </p:nvPr>
        </p:nvSpPr>
        <p:spPr>
          <a:xfrm>
            <a:off x="330200" y="1625600"/>
            <a:ext cx="8382000" cy="4587875"/>
          </a:xfrm>
        </p:spPr>
        <p:txBody>
          <a:bodyPr>
            <a:normAutofit/>
          </a:bodyPr>
          <a:lstStyle/>
          <a:p>
            <a:pPr marL="384175" indent="-384175">
              <a:lnSpc>
                <a:spcPct val="80000"/>
              </a:lnSpc>
            </a:pPr>
            <a:r>
              <a:rPr lang="en-US" sz="1800" b="1" smtClean="0"/>
              <a:t>Asset management software</a:t>
            </a:r>
            <a:r>
              <a:rPr lang="en-US" sz="1800" smtClean="0"/>
              <a:t>: Help-desk staff need to know the technical details of the systems being used in the company and the software loaded on them. This is achieved by asset management software such as Microsoft Systems Management server. This can also distribute new software automatically.</a:t>
            </a:r>
            <a:endParaRPr lang="en-US" sz="1800" i="1" smtClean="0"/>
          </a:p>
          <a:p>
            <a:pPr marL="384175" indent="-384175">
              <a:lnSpc>
                <a:spcPct val="80000"/>
              </a:lnSpc>
            </a:pPr>
            <a:r>
              <a:rPr lang="en-US" sz="1800" b="1" smtClean="0"/>
              <a:t>Computer telephony integration (CTI)</a:t>
            </a:r>
            <a:r>
              <a:rPr lang="en-US" sz="1800" smtClean="0"/>
              <a:t>: CTI gives automatic phone number identification and the system will then load up the details of the computer, its current user and configuration. This allows first-tier calls to be answered much faster.</a:t>
            </a:r>
            <a:endParaRPr lang="en-US" sz="1800" i="1" smtClean="0"/>
          </a:p>
          <a:p>
            <a:pPr marL="384175" indent="-384175">
              <a:lnSpc>
                <a:spcPct val="80000"/>
              </a:lnSpc>
            </a:pPr>
            <a:r>
              <a:rPr lang="en-US" sz="1800" b="1" smtClean="0"/>
              <a:t>Case-based reasoning</a:t>
            </a:r>
            <a:r>
              <a:rPr lang="en-US" sz="1800" smtClean="0"/>
              <a:t>: These systems use artificial intelligence techniques (Chapter 6) to guide the user or  staff through the process of solving the problem.</a:t>
            </a:r>
            <a:endParaRPr lang="en-US" sz="1800" i="1" smtClean="0"/>
          </a:p>
          <a:p>
            <a:pPr marL="384175" indent="-384175">
              <a:lnSpc>
                <a:spcPct val="80000"/>
              </a:lnSpc>
            </a:pPr>
            <a:r>
              <a:rPr lang="en-US" sz="1800" b="1" smtClean="0"/>
              <a:t>Web-based intranet access</a:t>
            </a:r>
            <a:r>
              <a:rPr lang="en-US" sz="1800" smtClean="0"/>
              <a:t>: Users can access frequently asked questions, send an e-mail or type in keywords describing their problems. Problems solved this way will save help-desk staff the time spent dealing with straightforward queries.</a:t>
            </a:r>
            <a:endParaRPr lang="en-US" sz="1800" i="1" smtClean="0"/>
          </a:p>
          <a:p>
            <a:pPr marL="384175" indent="-384175">
              <a:lnSpc>
                <a:spcPct val="80000"/>
              </a:lnSpc>
            </a:pPr>
            <a:r>
              <a:rPr lang="en-US" sz="1800" b="1" smtClean="0"/>
              <a:t>Workflow</a:t>
            </a:r>
            <a:r>
              <a:rPr lang="en-US" sz="1800" smtClean="0"/>
              <a:t>: Workflow systems can be used to prioritise user queries and assign them to the staff best placed to deal with them. An example of a workflow queue used in a help desk is shown in Figure 16.4.</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ext Box 5"/>
          <p:cNvSpPr txBox="1">
            <a:spLocks noChangeArrowheads="1"/>
          </p:cNvSpPr>
          <p:nvPr/>
        </p:nvSpPr>
        <p:spPr bwMode="auto">
          <a:xfrm>
            <a:off x="288925" y="5664200"/>
            <a:ext cx="8666163" cy="366713"/>
          </a:xfrm>
          <a:prstGeom prst="rect">
            <a:avLst/>
          </a:prstGeom>
          <a:noFill/>
          <a:ln w="9525">
            <a:noFill/>
            <a:miter lim="800000"/>
            <a:headEnd/>
            <a:tailEnd/>
          </a:ln>
        </p:spPr>
        <p:txBody>
          <a:bodyPr>
            <a:spAutoFit/>
          </a:bodyPr>
          <a:lstStyle/>
          <a:p>
            <a:pPr>
              <a:spcBef>
                <a:spcPct val="50000"/>
              </a:spcBef>
            </a:pPr>
            <a:r>
              <a:rPr lang="en-GB" sz="1800" b="1">
                <a:latin typeface="Arial" charset="0"/>
                <a:cs typeface="Arial" charset="0"/>
              </a:rPr>
              <a:t>Figure 16.4  </a:t>
            </a:r>
            <a:r>
              <a:rPr lang="en-US" sz="1800">
                <a:solidFill>
                  <a:schemeClr val="tx2"/>
                </a:solidFill>
                <a:latin typeface="Arial" charset="0"/>
              </a:rPr>
              <a:t>Workflow system from Staffware being used to prioritise support calls</a:t>
            </a:r>
            <a:endParaRPr lang="en-GB" sz="1800">
              <a:solidFill>
                <a:schemeClr val="tx2"/>
              </a:solidFill>
              <a:latin typeface="Arial" charset="0"/>
            </a:endParaRPr>
          </a:p>
        </p:txBody>
      </p:sp>
      <p:pic>
        <p:nvPicPr>
          <p:cNvPr id="33795" name="Picture 7" descr="C16NF004"/>
          <p:cNvPicPr>
            <a:picLocks noChangeAspect="1" noChangeArrowheads="1"/>
          </p:cNvPicPr>
          <p:nvPr/>
        </p:nvPicPr>
        <p:blipFill>
          <a:blip r:embed="rId3" cstate="print"/>
          <a:srcRect/>
          <a:stretch>
            <a:fillRect/>
          </a:stretch>
        </p:blipFill>
        <p:spPr bwMode="auto">
          <a:xfrm>
            <a:off x="609600" y="1016000"/>
            <a:ext cx="7916863" cy="4629150"/>
          </a:xfrm>
          <a:prstGeom prst="rect">
            <a:avLst/>
          </a:prstGeom>
          <a:noFill/>
          <a:ln w="9525">
            <a:noFill/>
            <a:miter lim="800000"/>
            <a:headEnd/>
            <a:tailEnd/>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2"/>
          <p:cNvSpPr>
            <a:spLocks noGrp="1" noChangeArrowheads="1"/>
          </p:cNvSpPr>
          <p:nvPr>
            <p:ph type="title"/>
          </p:nvPr>
        </p:nvSpPr>
        <p:spPr>
          <a:xfrm>
            <a:off x="381000" y="723900"/>
            <a:ext cx="8382000" cy="838200"/>
          </a:xfrm>
        </p:spPr>
        <p:txBody>
          <a:bodyPr/>
          <a:lstStyle/>
          <a:p>
            <a:pPr fontAlgn="auto">
              <a:spcAft>
                <a:spcPts val="0"/>
              </a:spcAft>
              <a:defRPr/>
            </a:pPr>
            <a:r>
              <a:rPr lang="en-US" sz="3400"/>
              <a:t>End-user development</a:t>
            </a:r>
          </a:p>
        </p:txBody>
      </p:sp>
      <p:sp>
        <p:nvSpPr>
          <p:cNvPr id="34819" name="Rectangle 3"/>
          <p:cNvSpPr>
            <a:spLocks noGrp="1" noChangeArrowheads="1"/>
          </p:cNvSpPr>
          <p:nvPr>
            <p:ph idx="1"/>
          </p:nvPr>
        </p:nvSpPr>
        <p:spPr/>
        <p:txBody>
          <a:bodyPr/>
          <a:lstStyle/>
          <a:p>
            <a:pPr>
              <a:lnSpc>
                <a:spcPct val="80000"/>
              </a:lnSpc>
            </a:pPr>
            <a:r>
              <a:rPr lang="en-US" sz="2600" b="1" smtClean="0"/>
              <a:t>End-user development</a:t>
            </a:r>
            <a:r>
              <a:rPr lang="en-US" sz="2600" smtClean="0"/>
              <a:t> of applications represents a major trend in the use of information technology in organisations. </a:t>
            </a:r>
          </a:p>
          <a:p>
            <a:pPr>
              <a:lnSpc>
                <a:spcPct val="80000"/>
              </a:lnSpc>
            </a:pPr>
            <a:r>
              <a:rPr lang="en-US" sz="2600" smtClean="0"/>
              <a:t>McGill et al. (2003) explain that: </a:t>
            </a:r>
          </a:p>
          <a:p>
            <a:pPr lvl="1">
              <a:lnSpc>
                <a:spcPct val="80000"/>
              </a:lnSpc>
              <a:buFontTx/>
              <a:buNone/>
            </a:pPr>
            <a:r>
              <a:rPr lang="en-US" smtClean="0"/>
              <a:t>‘</a:t>
            </a:r>
            <a:r>
              <a:rPr lang="en-US" i="1" smtClean="0"/>
              <a:t>User-developed applications (UDAs) are computer based applications for which non-information systems professionals assume primary development responsibility. </a:t>
            </a:r>
          </a:p>
          <a:p>
            <a:pPr lvl="1">
              <a:lnSpc>
                <a:spcPct val="80000"/>
              </a:lnSpc>
              <a:buFontTx/>
              <a:buNone/>
            </a:pPr>
            <a:r>
              <a:rPr lang="en-US" i="1" smtClean="0"/>
              <a:t>They support decision making and organizational processes in the majority of Organizations’</a:t>
            </a:r>
            <a:r>
              <a:rPr lang="en-US" smtClean="0"/>
              <a:t> </a:t>
            </a:r>
            <a:br>
              <a:rPr lang="en-US" smtClean="0"/>
            </a:br>
            <a:endParaRPr lang="en-US" smtClean="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Rectangle 1026"/>
          <p:cNvSpPr>
            <a:spLocks noGrp="1" noChangeArrowheads="1"/>
          </p:cNvSpPr>
          <p:nvPr>
            <p:ph type="title"/>
          </p:nvPr>
        </p:nvSpPr>
        <p:spPr>
          <a:xfrm>
            <a:off x="381000" y="723900"/>
            <a:ext cx="8382000" cy="838200"/>
          </a:xfrm>
        </p:spPr>
        <p:txBody>
          <a:bodyPr/>
          <a:lstStyle/>
          <a:p>
            <a:pPr fontAlgn="auto">
              <a:spcAft>
                <a:spcPts val="0"/>
              </a:spcAft>
              <a:defRPr/>
            </a:pPr>
            <a:r>
              <a:rPr lang="en-GB" sz="3400"/>
              <a:t>Typical EUD applications</a:t>
            </a:r>
            <a:endParaRPr lang="en-US" sz="3400"/>
          </a:p>
        </p:txBody>
      </p:sp>
      <p:sp>
        <p:nvSpPr>
          <p:cNvPr id="35843" name="Rectangle 1027"/>
          <p:cNvSpPr>
            <a:spLocks noGrp="1" noChangeArrowheads="1"/>
          </p:cNvSpPr>
          <p:nvPr>
            <p:ph idx="1"/>
          </p:nvPr>
        </p:nvSpPr>
        <p:spPr>
          <a:xfrm>
            <a:off x="381000" y="1600200"/>
            <a:ext cx="8604250" cy="4668838"/>
          </a:xfrm>
        </p:spPr>
        <p:txBody>
          <a:bodyPr>
            <a:normAutofit/>
          </a:bodyPr>
          <a:lstStyle/>
          <a:p>
            <a:pPr>
              <a:lnSpc>
                <a:spcPct val="80000"/>
              </a:lnSpc>
            </a:pPr>
            <a:r>
              <a:rPr lang="en-US" sz="2000" smtClean="0"/>
              <a:t>Reports from a corporate database using standard enquiries defined  by the IS/IT function</a:t>
            </a:r>
          </a:p>
          <a:p>
            <a:pPr>
              <a:lnSpc>
                <a:spcPct val="80000"/>
              </a:lnSpc>
            </a:pPr>
            <a:r>
              <a:rPr lang="en-US" sz="2000" smtClean="0"/>
              <a:t>Simple ad hoc queries to databases defined by the user. For someone in an airline, for example, these might include access to a frequent flier database, customer reservation system or crew rostering system to monitor performance of each</a:t>
            </a:r>
          </a:p>
          <a:p>
            <a:pPr>
              <a:lnSpc>
                <a:spcPct val="80000"/>
              </a:lnSpc>
            </a:pPr>
            <a:r>
              <a:rPr lang="en-US" sz="2000" smtClean="0"/>
              <a:t>What-if? analysis using tools such as spreadsheet models or more specialised tools such as risk or financial management packages or business intelligence software, used for monitoring sales and  marketing performance of information stored in a data warehouse</a:t>
            </a:r>
          </a:p>
          <a:p>
            <a:pPr>
              <a:lnSpc>
                <a:spcPct val="80000"/>
              </a:lnSpc>
            </a:pPr>
            <a:r>
              <a:rPr lang="en-US" sz="2000" smtClean="0"/>
              <a:t>Writing company information for a company intranet</a:t>
            </a:r>
          </a:p>
          <a:p>
            <a:pPr>
              <a:lnSpc>
                <a:spcPct val="80000"/>
              </a:lnSpc>
            </a:pPr>
            <a:r>
              <a:rPr lang="en-US" sz="2000" smtClean="0"/>
              <a:t>Development of applications such as a job costing tool or production scheduling system, using easy-to-use, high-level tools such as application generators, PC database management systems such as Microsoft Access or Borland or visual programming environments such as Microsoft Visual Basic, Borland Delphi, Powerbuilder or Centura.</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2"/>
          <p:cNvSpPr>
            <a:spLocks noGrp="1" noChangeArrowheads="1"/>
          </p:cNvSpPr>
          <p:nvPr>
            <p:ph type="title"/>
          </p:nvPr>
        </p:nvSpPr>
        <p:spPr>
          <a:xfrm>
            <a:off x="381000" y="723900"/>
            <a:ext cx="8382000" cy="838200"/>
          </a:xfrm>
        </p:spPr>
        <p:txBody>
          <a:bodyPr/>
          <a:lstStyle/>
          <a:p>
            <a:pPr fontAlgn="auto">
              <a:spcAft>
                <a:spcPts val="0"/>
              </a:spcAft>
              <a:defRPr/>
            </a:pPr>
            <a:r>
              <a:rPr lang="en-GB" sz="3400"/>
              <a:t>Reasons for growth of EUD</a:t>
            </a:r>
            <a:endParaRPr lang="en-US" sz="3400"/>
          </a:p>
        </p:txBody>
      </p:sp>
      <p:sp>
        <p:nvSpPr>
          <p:cNvPr id="36867" name="Rectangle 3"/>
          <p:cNvSpPr>
            <a:spLocks noGrp="1" noChangeArrowheads="1"/>
          </p:cNvSpPr>
          <p:nvPr>
            <p:ph idx="1"/>
          </p:nvPr>
        </p:nvSpPr>
        <p:spPr>
          <a:xfrm>
            <a:off x="368300" y="1625600"/>
            <a:ext cx="8382000" cy="4637088"/>
          </a:xfrm>
        </p:spPr>
        <p:txBody>
          <a:bodyPr>
            <a:normAutofit/>
          </a:bodyPr>
          <a:lstStyle/>
          <a:p>
            <a:pPr>
              <a:lnSpc>
                <a:spcPct val="80000"/>
              </a:lnSpc>
            </a:pPr>
            <a:r>
              <a:rPr lang="en-US" sz="2000" b="1" smtClean="0"/>
              <a:t>Applications backlog</a:t>
            </a:r>
            <a:r>
              <a:rPr lang="en-US" sz="2000" smtClean="0"/>
              <a:t>: The demand for new applications by users exceeds the capacity of the IS department or IS outsourcing company to develop them. </a:t>
            </a:r>
          </a:p>
          <a:p>
            <a:pPr>
              <a:lnSpc>
                <a:spcPct val="80000"/>
              </a:lnSpc>
            </a:pPr>
            <a:r>
              <a:rPr lang="en-GB" sz="2000" smtClean="0"/>
              <a:t>Improved toolsets such as Visual Basic for Applications</a:t>
            </a:r>
            <a:endParaRPr lang="en-US" sz="2000" smtClean="0"/>
          </a:p>
          <a:p>
            <a:pPr>
              <a:lnSpc>
                <a:spcPct val="80000"/>
              </a:lnSpc>
            </a:pPr>
            <a:r>
              <a:rPr lang="en-US" sz="2000" smtClean="0"/>
              <a:t>The desire by users to query and analyse data and generate reports from information stored on databases available across the corporate network</a:t>
            </a:r>
          </a:p>
          <a:p>
            <a:pPr>
              <a:lnSpc>
                <a:spcPct val="80000"/>
              </a:lnSpc>
            </a:pPr>
            <a:r>
              <a:rPr lang="en-US" sz="2000" smtClean="0"/>
              <a:t>A trend to decentralisation of computing to user departments for systems to support departmental activities</a:t>
            </a:r>
          </a:p>
          <a:p>
            <a:pPr>
              <a:lnSpc>
                <a:spcPct val="80000"/>
              </a:lnSpc>
            </a:pPr>
            <a:r>
              <a:rPr lang="en-US" sz="2000" smtClean="0"/>
              <a:t>Reduced expense of application development when conducted by end-users (from departmental rather than information systems budget)</a:t>
            </a:r>
          </a:p>
          <a:p>
            <a:pPr>
              <a:lnSpc>
                <a:spcPct val="80000"/>
              </a:lnSpc>
            </a:pPr>
            <a:r>
              <a:rPr lang="en-US" sz="2000" smtClean="0"/>
              <a:t>Better fit between end-user-developed software and their requirements (since no requirements translation is needed between the users and third-party developers). End-users are also less likely to ‘over-engineer’ a solution to a basic problem than an IS professional who will want to treat every problem with rigour.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ext Box 4"/>
          <p:cNvSpPr txBox="1">
            <a:spLocks noChangeArrowheads="1"/>
          </p:cNvSpPr>
          <p:nvPr/>
        </p:nvSpPr>
        <p:spPr bwMode="auto">
          <a:xfrm>
            <a:off x="288925" y="4800600"/>
            <a:ext cx="8666163" cy="1463675"/>
          </a:xfrm>
          <a:prstGeom prst="rect">
            <a:avLst/>
          </a:prstGeom>
          <a:noFill/>
          <a:ln w="9525">
            <a:noFill/>
            <a:miter lim="800000"/>
            <a:headEnd/>
            <a:tailEnd/>
          </a:ln>
        </p:spPr>
        <p:txBody>
          <a:bodyPr>
            <a:spAutoFit/>
          </a:bodyPr>
          <a:lstStyle/>
          <a:p>
            <a:pPr>
              <a:spcBef>
                <a:spcPct val="50000"/>
              </a:spcBef>
            </a:pPr>
            <a:r>
              <a:rPr lang="en-GB" sz="1800" b="1">
                <a:latin typeface="Arial" charset="0"/>
                <a:cs typeface="Arial" charset="0"/>
              </a:rPr>
              <a:t>Figure 16.6  </a:t>
            </a:r>
            <a:r>
              <a:rPr lang="en-GB" sz="1800">
                <a:solidFill>
                  <a:schemeClr val="tx2"/>
                </a:solidFill>
                <a:latin typeface="Arial" charset="0"/>
              </a:rPr>
              <a:t>A model of IS success that can be applied to end-user developed applications </a:t>
            </a:r>
          </a:p>
          <a:p>
            <a:pPr>
              <a:spcBef>
                <a:spcPct val="50000"/>
              </a:spcBef>
            </a:pPr>
            <a:r>
              <a:rPr lang="en-GB" sz="1200" i="1">
                <a:solidFill>
                  <a:schemeClr val="tx2"/>
                </a:solidFill>
                <a:latin typeface="Arial" charset="0"/>
              </a:rPr>
              <a:t>Source</a:t>
            </a:r>
            <a:r>
              <a:rPr lang="en-GB" sz="1200">
                <a:solidFill>
                  <a:schemeClr val="tx2"/>
                </a:solidFill>
                <a:latin typeface="Arial" charset="0"/>
              </a:rPr>
              <a:t>: Reprinted by permission, DeLone, W. and McLean, E. ‘Information system success: The quest for the dependent Variable’, </a:t>
            </a:r>
            <a:r>
              <a:rPr lang="en-GB" sz="1200" i="1">
                <a:solidFill>
                  <a:schemeClr val="tx2"/>
                </a:solidFill>
                <a:latin typeface="Arial" charset="0"/>
              </a:rPr>
              <a:t>Information System Research</a:t>
            </a:r>
            <a:r>
              <a:rPr lang="en-GB" sz="1200">
                <a:solidFill>
                  <a:schemeClr val="tx2"/>
                </a:solidFill>
                <a:latin typeface="Arial" charset="0"/>
              </a:rPr>
              <a:t>, 3(1), 1992. Copyright 1992, the Institute for Operations Research and the Management Sciences (INFORMS), 7240 Parkway Drive, &lt;?xml:namespace prefix = st1 ns = “urn:schemas-microsoft-com: office:smarttags” /&gt;Suite 310, Honover, MD 21076 USA.</a:t>
            </a:r>
          </a:p>
        </p:txBody>
      </p:sp>
      <p:pic>
        <p:nvPicPr>
          <p:cNvPr id="37891" name="Picture 7" descr="C16NF006"/>
          <p:cNvPicPr>
            <a:picLocks noChangeAspect="1" noChangeArrowheads="1"/>
          </p:cNvPicPr>
          <p:nvPr/>
        </p:nvPicPr>
        <p:blipFill>
          <a:blip r:embed="rId3" cstate="print"/>
          <a:srcRect/>
          <a:stretch>
            <a:fillRect/>
          </a:stretch>
        </p:blipFill>
        <p:spPr bwMode="auto">
          <a:xfrm>
            <a:off x="503238" y="1828800"/>
            <a:ext cx="8158162" cy="2343150"/>
          </a:xfrm>
          <a:prstGeom prst="rect">
            <a:avLst/>
          </a:prstGeom>
          <a:noFill/>
          <a:ln w="9525">
            <a:noFill/>
            <a:miter lim="800000"/>
            <a:headEnd/>
            <a:tailEnd/>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Rectangle 2"/>
          <p:cNvSpPr>
            <a:spLocks noGrp="1" noChangeArrowheads="1"/>
          </p:cNvSpPr>
          <p:nvPr>
            <p:ph type="title"/>
          </p:nvPr>
        </p:nvSpPr>
        <p:spPr>
          <a:xfrm>
            <a:off x="381000" y="723900"/>
            <a:ext cx="8382000" cy="838200"/>
          </a:xfrm>
        </p:spPr>
        <p:txBody>
          <a:bodyPr/>
          <a:lstStyle/>
          <a:p>
            <a:pPr fontAlgn="auto">
              <a:spcAft>
                <a:spcPts val="0"/>
              </a:spcAft>
              <a:defRPr/>
            </a:pPr>
            <a:r>
              <a:rPr lang="en-GB" sz="3400"/>
              <a:t>Stages of development of EUD</a:t>
            </a:r>
            <a:endParaRPr lang="en-US" sz="3400"/>
          </a:p>
        </p:txBody>
      </p:sp>
      <p:sp>
        <p:nvSpPr>
          <p:cNvPr id="38915" name="Rectangle 3"/>
          <p:cNvSpPr>
            <a:spLocks noGrp="1" noChangeArrowheads="1"/>
          </p:cNvSpPr>
          <p:nvPr>
            <p:ph idx="1"/>
          </p:nvPr>
        </p:nvSpPr>
        <p:spPr>
          <a:xfrm>
            <a:off x="381000" y="1600200"/>
            <a:ext cx="8604250" cy="4411663"/>
          </a:xfrm>
        </p:spPr>
        <p:txBody>
          <a:bodyPr/>
          <a:lstStyle/>
          <a:p>
            <a:pPr marL="384175" indent="-384175">
              <a:lnSpc>
                <a:spcPct val="80000"/>
              </a:lnSpc>
              <a:spcBef>
                <a:spcPct val="30000"/>
              </a:spcBef>
            </a:pPr>
            <a:r>
              <a:rPr lang="en-US" sz="1800" b="1" smtClean="0"/>
              <a:t>Isolation</a:t>
            </a:r>
            <a:r>
              <a:rPr lang="en-US" sz="1800" smtClean="0"/>
              <a:t>: A few scattered pioneers of EUD develop small-scale business   tools within their area. Initially, little support from central IS.</a:t>
            </a:r>
            <a:endParaRPr lang="en-US" sz="1800" i="1" smtClean="0"/>
          </a:p>
          <a:p>
            <a:pPr marL="384175" indent="-384175">
              <a:lnSpc>
                <a:spcPct val="80000"/>
              </a:lnSpc>
              <a:spcBef>
                <a:spcPct val="30000"/>
              </a:spcBef>
            </a:pPr>
            <a:r>
              <a:rPr lang="en-US" sz="1800" b="1" smtClean="0"/>
              <a:t>Standalone</a:t>
            </a:r>
            <a:r>
              <a:rPr lang="en-US" sz="1800" smtClean="0"/>
              <a:t>: Larger-scale applications that may be of importance to a department are developed. At this stage, an information centre may be developed to support an increase in demand for user computing services.</a:t>
            </a:r>
            <a:endParaRPr lang="en-US" sz="1800" i="1" smtClean="0"/>
          </a:p>
          <a:p>
            <a:pPr marL="384175" indent="-384175">
              <a:lnSpc>
                <a:spcPct val="80000"/>
              </a:lnSpc>
              <a:spcBef>
                <a:spcPct val="30000"/>
              </a:spcBef>
            </a:pPr>
            <a:r>
              <a:rPr lang="en-US" sz="1800" b="1" smtClean="0"/>
              <a:t>Manual integration</a:t>
            </a:r>
            <a:r>
              <a:rPr lang="en-US" sz="1800" smtClean="0"/>
              <a:t>: Here, different end-user applications need to exchange data. This happens through manual intervention, with files being transferred   by floppy disk or across the network or even with rekeying of information. Information centre development has continued to support the needs of these larger-scale applications by providing training and skills and specifying standards for hardware, software and the development process.</a:t>
            </a:r>
            <a:endParaRPr lang="en-US" sz="1800" i="1" smtClean="0"/>
          </a:p>
          <a:p>
            <a:pPr marL="384175" indent="-384175">
              <a:lnSpc>
                <a:spcPct val="80000"/>
              </a:lnSpc>
              <a:spcBef>
                <a:spcPct val="30000"/>
              </a:spcBef>
            </a:pPr>
            <a:r>
              <a:rPr lang="en-US" sz="1800" b="1" smtClean="0"/>
              <a:t>Automated integration</a:t>
            </a:r>
            <a:r>
              <a:rPr lang="en-US" sz="1800" smtClean="0"/>
              <a:t>: Users start to link into corporate applications to gain seamless access to information. </a:t>
            </a:r>
          </a:p>
          <a:p>
            <a:pPr marL="384175" indent="-384175">
              <a:lnSpc>
                <a:spcPct val="80000"/>
              </a:lnSpc>
              <a:spcBef>
                <a:spcPct val="30000"/>
              </a:spcBef>
            </a:pPr>
            <a:r>
              <a:rPr lang="en-US" sz="1800" b="1" smtClean="0"/>
              <a:t>Distributed integration</a:t>
            </a:r>
            <a:r>
              <a:rPr lang="en-US" sz="1800" smtClean="0"/>
              <a:t>: At this stage of development, there is a good level of integration between different end-user applications and corporate systems. Good standards of metadata (or data describing data in a data dictionary) are required to help achieve this.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2"/>
          <p:cNvSpPr>
            <a:spLocks noGrp="1" noChangeArrowheads="1"/>
          </p:cNvSpPr>
          <p:nvPr>
            <p:ph type="title"/>
          </p:nvPr>
        </p:nvSpPr>
        <p:spPr>
          <a:xfrm>
            <a:off x="381000" y="723900"/>
            <a:ext cx="8382000" cy="838200"/>
          </a:xfrm>
        </p:spPr>
        <p:txBody>
          <a:bodyPr/>
          <a:lstStyle/>
          <a:p>
            <a:pPr fontAlgn="auto">
              <a:spcAft>
                <a:spcPts val="0"/>
              </a:spcAft>
              <a:defRPr/>
            </a:pPr>
            <a:r>
              <a:rPr lang="en-GB" sz="3400"/>
              <a:t>Risks of EUD</a:t>
            </a:r>
            <a:endParaRPr lang="en-US" sz="3400"/>
          </a:p>
        </p:txBody>
      </p:sp>
      <p:sp>
        <p:nvSpPr>
          <p:cNvPr id="39939" name="Rectangle 3"/>
          <p:cNvSpPr>
            <a:spLocks noGrp="1" noChangeArrowheads="1"/>
          </p:cNvSpPr>
          <p:nvPr>
            <p:ph idx="1"/>
          </p:nvPr>
        </p:nvSpPr>
        <p:spPr>
          <a:xfrm>
            <a:off x="368300" y="1587500"/>
            <a:ext cx="8382000" cy="4343400"/>
          </a:xfrm>
        </p:spPr>
        <p:txBody>
          <a:bodyPr/>
          <a:lstStyle/>
          <a:p>
            <a:r>
              <a:rPr lang="en-US" smtClean="0"/>
              <a:t>Using information that is out of date</a:t>
            </a:r>
          </a:p>
          <a:p>
            <a:r>
              <a:rPr lang="en-US" smtClean="0"/>
              <a:t>Information requires export from other information systems before it can be analysed by the         end-user application</a:t>
            </a:r>
          </a:p>
          <a:p>
            <a:r>
              <a:rPr lang="en-US" smtClean="0"/>
              <a:t>Corruption of centrally held data by uploading erroneous data</a:t>
            </a:r>
          </a:p>
          <a:p>
            <a:r>
              <a:rPr lang="en-US" smtClean="0"/>
              <a:t>Development of insecure systems without password control that are vulnerable to accidental and deliberate damage.</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Rectangle 2"/>
          <p:cNvSpPr>
            <a:spLocks noGrp="1" noChangeArrowheads="1"/>
          </p:cNvSpPr>
          <p:nvPr>
            <p:ph type="title"/>
          </p:nvPr>
        </p:nvSpPr>
        <p:spPr>
          <a:xfrm>
            <a:off x="381000" y="723900"/>
            <a:ext cx="8382000" cy="838200"/>
          </a:xfrm>
        </p:spPr>
        <p:txBody>
          <a:bodyPr/>
          <a:lstStyle/>
          <a:p>
            <a:pPr fontAlgn="auto">
              <a:spcAft>
                <a:spcPts val="0"/>
              </a:spcAft>
              <a:defRPr/>
            </a:pPr>
            <a:r>
              <a:rPr lang="en-GB" sz="3400"/>
              <a:t>EUD control approaches</a:t>
            </a:r>
            <a:endParaRPr lang="en-US" sz="3400"/>
          </a:p>
        </p:txBody>
      </p:sp>
      <p:sp>
        <p:nvSpPr>
          <p:cNvPr id="40963" name="Rectangle 3"/>
          <p:cNvSpPr>
            <a:spLocks noGrp="1" noChangeArrowheads="1"/>
          </p:cNvSpPr>
          <p:nvPr>
            <p:ph idx="1"/>
          </p:nvPr>
        </p:nvSpPr>
        <p:spPr>
          <a:xfrm>
            <a:off x="393700" y="1638300"/>
            <a:ext cx="8524875" cy="4605338"/>
          </a:xfrm>
        </p:spPr>
        <p:txBody>
          <a:bodyPr/>
          <a:lstStyle/>
          <a:p>
            <a:pPr marL="290513" indent="-290513">
              <a:lnSpc>
                <a:spcPct val="80000"/>
              </a:lnSpc>
              <a:spcBef>
                <a:spcPct val="30000"/>
              </a:spcBef>
            </a:pPr>
            <a:r>
              <a:rPr lang="en-US" sz="1500" b="1" smtClean="0"/>
              <a:t>Training</a:t>
            </a:r>
            <a:r>
              <a:rPr lang="en-US" sz="1500" smtClean="0"/>
              <a:t>: Provision of relevant training courses both in how to program and in how to approach systems development in a structured way (the second of these is often omitted). This happened at the Open University, where many of the end-users wanted to omit the analysis course.</a:t>
            </a:r>
            <a:endParaRPr lang="en-US" sz="1500" i="1" smtClean="0"/>
          </a:p>
          <a:p>
            <a:pPr marL="290513" indent="-290513">
              <a:lnSpc>
                <a:spcPct val="80000"/>
              </a:lnSpc>
              <a:spcBef>
                <a:spcPct val="30000"/>
              </a:spcBef>
            </a:pPr>
            <a:r>
              <a:rPr lang="en-US" sz="1500" b="1" smtClean="0"/>
              <a:t>Suitability review</a:t>
            </a:r>
            <a:r>
              <a:rPr lang="en-US" sz="1500" smtClean="0"/>
              <a:t>: Authorisation of major end-user new developments by business and IS managers to check that they are necessary (this should not be necessary for smaller-scale developments since otherwise creativity may be stifled).</a:t>
            </a:r>
            <a:endParaRPr lang="en-US" sz="1500" i="1" smtClean="0"/>
          </a:p>
          <a:p>
            <a:pPr marL="290513" indent="-290513">
              <a:lnSpc>
                <a:spcPct val="80000"/>
              </a:lnSpc>
              <a:spcBef>
                <a:spcPct val="30000"/>
              </a:spcBef>
            </a:pPr>
            <a:r>
              <a:rPr lang="en-US" sz="1500" b="1" smtClean="0"/>
              <a:t>Standards for development</a:t>
            </a:r>
            <a:r>
              <a:rPr lang="en-US" sz="1500" smtClean="0"/>
              <a:t>: Such standards will recommend that documentation and structured testing of all user-developed software occurs. Detailed standards might include clear data definitions, validation rules, backup and recovery routines and security measures.</a:t>
            </a:r>
            <a:endParaRPr lang="en-US" sz="1500" i="1" smtClean="0"/>
          </a:p>
          <a:p>
            <a:pPr marL="290513" indent="-290513">
              <a:lnSpc>
                <a:spcPct val="80000"/>
              </a:lnSpc>
              <a:spcBef>
                <a:spcPct val="30000"/>
              </a:spcBef>
            </a:pPr>
            <a:r>
              <a:rPr lang="en-US" sz="1500" b="1" smtClean="0"/>
              <a:t>Guidance from end-user support personnel</a:t>
            </a:r>
            <a:r>
              <a:rPr lang="en-US" sz="1500" smtClean="0"/>
              <a:t>: IC or help-desk staff can provide training in techniques used to develop software.</a:t>
            </a:r>
            <a:endParaRPr lang="en-US" sz="1500" i="1" smtClean="0"/>
          </a:p>
          <a:p>
            <a:pPr marL="290513" indent="-290513">
              <a:lnSpc>
                <a:spcPct val="80000"/>
              </a:lnSpc>
              <a:spcBef>
                <a:spcPct val="30000"/>
              </a:spcBef>
            </a:pPr>
            <a:r>
              <a:rPr lang="en-US" sz="1500" b="1" smtClean="0"/>
              <a:t>Software and data audits</a:t>
            </a:r>
            <a:r>
              <a:rPr lang="en-US" sz="1500" smtClean="0"/>
              <a:t>: Regular audits of software produced by end-users should occur for data and application quality. There is an apocryphal story of a company that had an end-user-developed spreadsheet for making investment decisions which had an error in a formula that lost the company millions of pounds each year!</a:t>
            </a:r>
            <a:endParaRPr lang="en-US" sz="1500" i="1" smtClean="0"/>
          </a:p>
          <a:p>
            <a:pPr marL="290513" indent="-290513">
              <a:lnSpc>
                <a:spcPct val="80000"/>
              </a:lnSpc>
              <a:spcBef>
                <a:spcPct val="30000"/>
              </a:spcBef>
            </a:pPr>
            <a:r>
              <a:rPr lang="en-US" sz="1500" b="1" smtClean="0"/>
              <a:t>Ensuring corporate data security</a:t>
            </a:r>
            <a:r>
              <a:rPr lang="en-US" sz="1500" smtClean="0"/>
              <a:t>: Ensure that users are not permitted to enter data directly into central databases except via applications especially written for the purpose by the IS department which has the necessary validation rules to ensure data quality. For analysis of corporate data, data should regularly be downloaded from the central database to the PC for analysis, where they can be analysed without causing performance problems to the corporate system. </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tns:customPropertyEditors xmlns:tns="http://schemas.microsoft.com/office/2006/customDocumentInformationPanel">
  <tns:showOnOpen>false</tns:showOnOpen>
  <tns:defaultPropertyEditorNamespace>Standard properties</tns:defaultPropertyEditorNamespace>
</tns:customPropertyEditors>
</file>

<file path=customXml/itemProps1.xml><?xml version="1.0" encoding="utf-8"?>
<ds:datastoreItem xmlns:ds="http://schemas.openxmlformats.org/officeDocument/2006/customXml" ds:itemID="{018A5158-3D9F-4F71-AFF3-6BC3EFAB2409}">
  <ds:schemaRefs>
    <ds:schemaRef ds:uri="http://schemas.microsoft.com/office/2006/customDocumentInformationPanel"/>
  </ds:schemaRefs>
</ds:datastoreItem>
</file>

<file path=docProps/app.xml><?xml version="1.0" encoding="utf-8"?>
<Properties xmlns="http://schemas.openxmlformats.org/officeDocument/2006/extended-properties" xmlns:vt="http://schemas.openxmlformats.org/officeDocument/2006/docPropsVTypes">
  <Template>Flow</Template>
  <TotalTime>1453</TotalTime>
  <Words>2710</Words>
  <Application>Microsoft Office PowerPoint</Application>
  <PresentationFormat>On-screen Show (4:3)</PresentationFormat>
  <Paragraphs>275</Paragraphs>
  <Slides>28</Slides>
  <Notes>28</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Flow</vt:lpstr>
      <vt:lpstr>Discussion on </vt:lpstr>
      <vt:lpstr>Management issues</vt:lpstr>
      <vt:lpstr>End-user computing</vt:lpstr>
      <vt:lpstr>End-user IS services</vt:lpstr>
      <vt:lpstr>Managing costs</vt:lpstr>
      <vt:lpstr>TCO</vt:lpstr>
      <vt:lpstr>Slide 7</vt:lpstr>
      <vt:lpstr>Recommendations on reducing TCO</vt:lpstr>
      <vt:lpstr>The Lois Franxhi case</vt:lpstr>
      <vt:lpstr>Enabling employee access                         to the Internet</vt:lpstr>
      <vt:lpstr>Slide 11</vt:lpstr>
      <vt:lpstr>Slide 12</vt:lpstr>
      <vt:lpstr>Employee communications monitoring</vt:lpstr>
      <vt:lpstr>End-user computing</vt:lpstr>
      <vt:lpstr>Three main types of end-user computing</vt:lpstr>
      <vt:lpstr>Slide 16</vt:lpstr>
      <vt:lpstr>The IT help desk</vt:lpstr>
      <vt:lpstr>Roles of IT Help desk</vt:lpstr>
      <vt:lpstr>Press delete for IT time waster</vt:lpstr>
      <vt:lpstr>Help-desk technologies</vt:lpstr>
      <vt:lpstr>Slide 21</vt:lpstr>
      <vt:lpstr>End-user development</vt:lpstr>
      <vt:lpstr>Typical EUD applications</vt:lpstr>
      <vt:lpstr>Reasons for growth of EUD</vt:lpstr>
      <vt:lpstr>Slide 25</vt:lpstr>
      <vt:lpstr>Stages of development of EUD</vt:lpstr>
      <vt:lpstr>Risks of EUD</vt:lpstr>
      <vt:lpstr>EUD control approaches</vt:lpstr>
    </vt:vector>
  </TitlesOfParts>
  <Company>FP</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RB</dc:creator>
  <cp:lastModifiedBy>sc-bf</cp:lastModifiedBy>
  <cp:revision>166</cp:revision>
  <cp:lastPrinted>2002-12-31T10:27:27Z</cp:lastPrinted>
  <dcterms:created xsi:type="dcterms:W3CDTF">2002-01-09T07:28:14Z</dcterms:created>
  <dcterms:modified xsi:type="dcterms:W3CDTF">2010-10-13T09:27:26Z</dcterms:modified>
</cp:coreProperties>
</file>