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0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4FD9A2-F12C-42A1-917C-93E77A1F6F8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0C202E4-63FF-496B-9E2E-0927396033D2}">
      <dgm:prSet/>
      <dgm:spPr/>
      <dgm:t>
        <a:bodyPr/>
        <a:lstStyle/>
        <a:p>
          <a:r>
            <a:rPr lang="en-US"/>
            <a:t>• Growing demand for modest fashion globally</a:t>
          </a:r>
        </a:p>
      </dgm:t>
    </dgm:pt>
    <dgm:pt modelId="{F5A94883-DF77-492C-AB79-19F25C1F1B38}" type="parTrans" cxnId="{C8F61B00-2644-43E8-AF42-1D8D4CF19B7C}">
      <dgm:prSet/>
      <dgm:spPr/>
      <dgm:t>
        <a:bodyPr/>
        <a:lstStyle/>
        <a:p>
          <a:endParaRPr lang="en-US"/>
        </a:p>
      </dgm:t>
    </dgm:pt>
    <dgm:pt modelId="{49D51933-B714-4CC3-B4F1-D0B640BFCCFF}" type="sibTrans" cxnId="{C8F61B00-2644-43E8-AF42-1D8D4CF19B7C}">
      <dgm:prSet/>
      <dgm:spPr/>
      <dgm:t>
        <a:bodyPr/>
        <a:lstStyle/>
        <a:p>
          <a:endParaRPr lang="en-US"/>
        </a:p>
      </dgm:t>
    </dgm:pt>
    <dgm:pt modelId="{246182ED-65D9-49F5-9C54-F483B21BA685}">
      <dgm:prSet/>
      <dgm:spPr/>
      <dgm:t>
        <a:bodyPr/>
        <a:lstStyle/>
        <a:p>
          <a:r>
            <a:rPr lang="en-US"/>
            <a:t>• Social media trends strongly influence fashion purchases</a:t>
          </a:r>
        </a:p>
      </dgm:t>
    </dgm:pt>
    <dgm:pt modelId="{DFA4B35A-8744-4F4E-8FF0-DA2F11710169}" type="parTrans" cxnId="{C4E09F22-F231-495C-A579-E711591EC870}">
      <dgm:prSet/>
      <dgm:spPr/>
      <dgm:t>
        <a:bodyPr/>
        <a:lstStyle/>
        <a:p>
          <a:endParaRPr lang="en-US"/>
        </a:p>
      </dgm:t>
    </dgm:pt>
    <dgm:pt modelId="{BDE90CEF-C139-42B2-AF01-BE456A365EBA}" type="sibTrans" cxnId="{C4E09F22-F231-495C-A579-E711591EC870}">
      <dgm:prSet/>
      <dgm:spPr/>
      <dgm:t>
        <a:bodyPr/>
        <a:lstStyle/>
        <a:p>
          <a:endParaRPr lang="en-US"/>
        </a:p>
      </dgm:t>
    </dgm:pt>
    <dgm:pt modelId="{8DA3714F-3148-4961-BC4E-282B9238A270}">
      <dgm:prSet/>
      <dgm:spPr/>
      <dgm:t>
        <a:bodyPr/>
        <a:lstStyle/>
        <a:p>
          <a:r>
            <a:rPr lang="en-US"/>
            <a:t>• Customers seek affordable yet stylish modest clothing</a:t>
          </a:r>
        </a:p>
      </dgm:t>
    </dgm:pt>
    <dgm:pt modelId="{CF2F1C52-42A1-47A7-BE15-B737C634AC64}" type="parTrans" cxnId="{AAF823A6-81A6-47F9-8EF8-CAB8160A16B1}">
      <dgm:prSet/>
      <dgm:spPr/>
      <dgm:t>
        <a:bodyPr/>
        <a:lstStyle/>
        <a:p>
          <a:endParaRPr lang="en-US"/>
        </a:p>
      </dgm:t>
    </dgm:pt>
    <dgm:pt modelId="{90712AE7-01C0-4640-9CC1-2FE83EAE4800}" type="sibTrans" cxnId="{AAF823A6-81A6-47F9-8EF8-CAB8160A16B1}">
      <dgm:prSet/>
      <dgm:spPr/>
      <dgm:t>
        <a:bodyPr/>
        <a:lstStyle/>
        <a:p>
          <a:endParaRPr lang="en-US"/>
        </a:p>
      </dgm:t>
    </dgm:pt>
    <dgm:pt modelId="{9CDAE0D7-3F8F-4C4A-ADAC-91933854F292}">
      <dgm:prSet/>
      <dgm:spPr/>
      <dgm:t>
        <a:bodyPr/>
        <a:lstStyle/>
        <a:p>
          <a:r>
            <a:rPr lang="en-US"/>
            <a:t>• Competitors include local Shopee and TikTok modest brands</a:t>
          </a:r>
        </a:p>
      </dgm:t>
    </dgm:pt>
    <dgm:pt modelId="{BC50F63C-D127-4A5B-A858-FD9AD295C6C4}" type="parTrans" cxnId="{784EDC0A-C684-411E-B992-12E694765255}">
      <dgm:prSet/>
      <dgm:spPr/>
      <dgm:t>
        <a:bodyPr/>
        <a:lstStyle/>
        <a:p>
          <a:endParaRPr lang="en-US"/>
        </a:p>
      </dgm:t>
    </dgm:pt>
    <dgm:pt modelId="{473788AE-8E63-419E-874E-C93B637D865E}" type="sibTrans" cxnId="{784EDC0A-C684-411E-B992-12E694765255}">
      <dgm:prSet/>
      <dgm:spPr/>
      <dgm:t>
        <a:bodyPr/>
        <a:lstStyle/>
        <a:p>
          <a:endParaRPr lang="en-US"/>
        </a:p>
      </dgm:t>
    </dgm:pt>
    <dgm:pt modelId="{8746CE42-6439-4CEA-A284-8FA224127BDC}">
      <dgm:prSet/>
      <dgm:spPr/>
      <dgm:t>
        <a:bodyPr/>
        <a:lstStyle/>
        <a:p>
          <a:r>
            <a:rPr lang="en-US"/>
            <a:t>• Elle Modesty differentiates itself through affordability and relatable branding</a:t>
          </a:r>
        </a:p>
      </dgm:t>
    </dgm:pt>
    <dgm:pt modelId="{CF92CAD5-8E12-43C6-908F-93EA4569B73B}" type="parTrans" cxnId="{CD46B53F-7C35-4DB3-9080-E97BBB70FD7B}">
      <dgm:prSet/>
      <dgm:spPr/>
      <dgm:t>
        <a:bodyPr/>
        <a:lstStyle/>
        <a:p>
          <a:endParaRPr lang="en-US"/>
        </a:p>
      </dgm:t>
    </dgm:pt>
    <dgm:pt modelId="{474B1A04-B722-4EA6-9E5B-55F5BDFAEDD7}" type="sibTrans" cxnId="{CD46B53F-7C35-4DB3-9080-E97BBB70FD7B}">
      <dgm:prSet/>
      <dgm:spPr/>
      <dgm:t>
        <a:bodyPr/>
        <a:lstStyle/>
        <a:p>
          <a:endParaRPr lang="en-US"/>
        </a:p>
      </dgm:t>
    </dgm:pt>
    <dgm:pt modelId="{AADC8CD1-34A1-4F1F-9946-32973FF7D81F}" type="pres">
      <dgm:prSet presAssocID="{904FD9A2-F12C-42A1-917C-93E77A1F6F89}" presName="diagram" presStyleCnt="0">
        <dgm:presLayoutVars>
          <dgm:dir/>
          <dgm:resizeHandles val="exact"/>
        </dgm:presLayoutVars>
      </dgm:prSet>
      <dgm:spPr/>
    </dgm:pt>
    <dgm:pt modelId="{8CF38DC8-8977-4C5C-ABEC-F266F8126BF8}" type="pres">
      <dgm:prSet presAssocID="{A0C202E4-63FF-496B-9E2E-0927396033D2}" presName="node" presStyleLbl="node1" presStyleIdx="0" presStyleCnt="5">
        <dgm:presLayoutVars>
          <dgm:bulletEnabled val="1"/>
        </dgm:presLayoutVars>
      </dgm:prSet>
      <dgm:spPr/>
    </dgm:pt>
    <dgm:pt modelId="{59391119-56F2-491A-B56D-F2D993B2AF47}" type="pres">
      <dgm:prSet presAssocID="{49D51933-B714-4CC3-B4F1-D0B640BFCCFF}" presName="sibTrans" presStyleCnt="0"/>
      <dgm:spPr/>
    </dgm:pt>
    <dgm:pt modelId="{961025CB-5590-4138-836C-BE01C27107B3}" type="pres">
      <dgm:prSet presAssocID="{246182ED-65D9-49F5-9C54-F483B21BA685}" presName="node" presStyleLbl="node1" presStyleIdx="1" presStyleCnt="5">
        <dgm:presLayoutVars>
          <dgm:bulletEnabled val="1"/>
        </dgm:presLayoutVars>
      </dgm:prSet>
      <dgm:spPr/>
    </dgm:pt>
    <dgm:pt modelId="{D5573D2D-B2AC-4FB9-B747-CCFCA6990A67}" type="pres">
      <dgm:prSet presAssocID="{BDE90CEF-C139-42B2-AF01-BE456A365EBA}" presName="sibTrans" presStyleCnt="0"/>
      <dgm:spPr/>
    </dgm:pt>
    <dgm:pt modelId="{47C87C1E-5717-4C20-B40F-C9832E38F336}" type="pres">
      <dgm:prSet presAssocID="{8DA3714F-3148-4961-BC4E-282B9238A270}" presName="node" presStyleLbl="node1" presStyleIdx="2" presStyleCnt="5">
        <dgm:presLayoutVars>
          <dgm:bulletEnabled val="1"/>
        </dgm:presLayoutVars>
      </dgm:prSet>
      <dgm:spPr/>
    </dgm:pt>
    <dgm:pt modelId="{42EB83E8-F541-4AAA-9822-F443F464E1DE}" type="pres">
      <dgm:prSet presAssocID="{90712AE7-01C0-4640-9CC1-2FE83EAE4800}" presName="sibTrans" presStyleCnt="0"/>
      <dgm:spPr/>
    </dgm:pt>
    <dgm:pt modelId="{465FD437-6FA1-4E00-B229-4813ED95A2D5}" type="pres">
      <dgm:prSet presAssocID="{9CDAE0D7-3F8F-4C4A-ADAC-91933854F292}" presName="node" presStyleLbl="node1" presStyleIdx="3" presStyleCnt="5">
        <dgm:presLayoutVars>
          <dgm:bulletEnabled val="1"/>
        </dgm:presLayoutVars>
      </dgm:prSet>
      <dgm:spPr/>
    </dgm:pt>
    <dgm:pt modelId="{99A75E64-DBC6-4B8D-A869-6A76E50BCE9D}" type="pres">
      <dgm:prSet presAssocID="{473788AE-8E63-419E-874E-C93B637D865E}" presName="sibTrans" presStyleCnt="0"/>
      <dgm:spPr/>
    </dgm:pt>
    <dgm:pt modelId="{35E8B691-3429-4E2B-8995-DB3B9F571AF1}" type="pres">
      <dgm:prSet presAssocID="{8746CE42-6439-4CEA-A284-8FA224127BDC}" presName="node" presStyleLbl="node1" presStyleIdx="4" presStyleCnt="5">
        <dgm:presLayoutVars>
          <dgm:bulletEnabled val="1"/>
        </dgm:presLayoutVars>
      </dgm:prSet>
      <dgm:spPr/>
    </dgm:pt>
  </dgm:ptLst>
  <dgm:cxnLst>
    <dgm:cxn modelId="{C8F61B00-2644-43E8-AF42-1D8D4CF19B7C}" srcId="{904FD9A2-F12C-42A1-917C-93E77A1F6F89}" destId="{A0C202E4-63FF-496B-9E2E-0927396033D2}" srcOrd="0" destOrd="0" parTransId="{F5A94883-DF77-492C-AB79-19F25C1F1B38}" sibTransId="{49D51933-B714-4CC3-B4F1-D0B640BFCCFF}"/>
    <dgm:cxn modelId="{784EDC0A-C684-411E-B992-12E694765255}" srcId="{904FD9A2-F12C-42A1-917C-93E77A1F6F89}" destId="{9CDAE0D7-3F8F-4C4A-ADAC-91933854F292}" srcOrd="3" destOrd="0" parTransId="{BC50F63C-D127-4A5B-A858-FD9AD295C6C4}" sibTransId="{473788AE-8E63-419E-874E-C93B637D865E}"/>
    <dgm:cxn modelId="{C4E09F22-F231-495C-A579-E711591EC870}" srcId="{904FD9A2-F12C-42A1-917C-93E77A1F6F89}" destId="{246182ED-65D9-49F5-9C54-F483B21BA685}" srcOrd="1" destOrd="0" parTransId="{DFA4B35A-8744-4F4E-8FF0-DA2F11710169}" sibTransId="{BDE90CEF-C139-42B2-AF01-BE456A365EBA}"/>
    <dgm:cxn modelId="{CD46B53F-7C35-4DB3-9080-E97BBB70FD7B}" srcId="{904FD9A2-F12C-42A1-917C-93E77A1F6F89}" destId="{8746CE42-6439-4CEA-A284-8FA224127BDC}" srcOrd="4" destOrd="0" parTransId="{CF92CAD5-8E12-43C6-908F-93EA4569B73B}" sibTransId="{474B1A04-B722-4EA6-9E5B-55F5BDFAEDD7}"/>
    <dgm:cxn modelId="{CD92CA5F-335D-43C5-A2A0-33C36CFE36A2}" type="presOf" srcId="{904FD9A2-F12C-42A1-917C-93E77A1F6F89}" destId="{AADC8CD1-34A1-4F1F-9946-32973FF7D81F}" srcOrd="0" destOrd="0" presId="urn:microsoft.com/office/officeart/2005/8/layout/default"/>
    <dgm:cxn modelId="{5D464461-E714-4606-BC44-1FCBA2323CB5}" type="presOf" srcId="{9CDAE0D7-3F8F-4C4A-ADAC-91933854F292}" destId="{465FD437-6FA1-4E00-B229-4813ED95A2D5}" srcOrd="0" destOrd="0" presId="urn:microsoft.com/office/officeart/2005/8/layout/default"/>
    <dgm:cxn modelId="{ECE2BB76-FC8F-4900-8A54-DA283A4A214E}" type="presOf" srcId="{A0C202E4-63FF-496B-9E2E-0927396033D2}" destId="{8CF38DC8-8977-4C5C-ABEC-F266F8126BF8}" srcOrd="0" destOrd="0" presId="urn:microsoft.com/office/officeart/2005/8/layout/default"/>
    <dgm:cxn modelId="{8533FE93-7AF3-46C1-9737-F35DD1268915}" type="presOf" srcId="{8DA3714F-3148-4961-BC4E-282B9238A270}" destId="{47C87C1E-5717-4C20-B40F-C9832E38F336}" srcOrd="0" destOrd="0" presId="urn:microsoft.com/office/officeart/2005/8/layout/default"/>
    <dgm:cxn modelId="{AAF823A6-81A6-47F9-8EF8-CAB8160A16B1}" srcId="{904FD9A2-F12C-42A1-917C-93E77A1F6F89}" destId="{8DA3714F-3148-4961-BC4E-282B9238A270}" srcOrd="2" destOrd="0" parTransId="{CF2F1C52-42A1-47A7-BE15-B737C634AC64}" sibTransId="{90712AE7-01C0-4640-9CC1-2FE83EAE4800}"/>
    <dgm:cxn modelId="{2FD75FE1-9604-445B-87B8-9152F1F26190}" type="presOf" srcId="{8746CE42-6439-4CEA-A284-8FA224127BDC}" destId="{35E8B691-3429-4E2B-8995-DB3B9F571AF1}" srcOrd="0" destOrd="0" presId="urn:microsoft.com/office/officeart/2005/8/layout/default"/>
    <dgm:cxn modelId="{A30EC1E8-0BA4-4D89-B1A0-B590E64FFA5B}" type="presOf" srcId="{246182ED-65D9-49F5-9C54-F483B21BA685}" destId="{961025CB-5590-4138-836C-BE01C27107B3}" srcOrd="0" destOrd="0" presId="urn:microsoft.com/office/officeart/2005/8/layout/default"/>
    <dgm:cxn modelId="{A4F6DA10-C875-4E6E-A63E-79178E87F75F}" type="presParOf" srcId="{AADC8CD1-34A1-4F1F-9946-32973FF7D81F}" destId="{8CF38DC8-8977-4C5C-ABEC-F266F8126BF8}" srcOrd="0" destOrd="0" presId="urn:microsoft.com/office/officeart/2005/8/layout/default"/>
    <dgm:cxn modelId="{4F9B3C75-0E72-4405-8C2B-0332E6905F95}" type="presParOf" srcId="{AADC8CD1-34A1-4F1F-9946-32973FF7D81F}" destId="{59391119-56F2-491A-B56D-F2D993B2AF47}" srcOrd="1" destOrd="0" presId="urn:microsoft.com/office/officeart/2005/8/layout/default"/>
    <dgm:cxn modelId="{BEA8BF26-C092-4A57-A8F5-95C09EBA94C6}" type="presParOf" srcId="{AADC8CD1-34A1-4F1F-9946-32973FF7D81F}" destId="{961025CB-5590-4138-836C-BE01C27107B3}" srcOrd="2" destOrd="0" presId="urn:microsoft.com/office/officeart/2005/8/layout/default"/>
    <dgm:cxn modelId="{735C3CD9-05B4-40C9-AACF-CC5FBDF762A6}" type="presParOf" srcId="{AADC8CD1-34A1-4F1F-9946-32973FF7D81F}" destId="{D5573D2D-B2AC-4FB9-B747-CCFCA6990A67}" srcOrd="3" destOrd="0" presId="urn:microsoft.com/office/officeart/2005/8/layout/default"/>
    <dgm:cxn modelId="{2D2ED68C-0D2C-4E89-BA64-5D91317E0218}" type="presParOf" srcId="{AADC8CD1-34A1-4F1F-9946-32973FF7D81F}" destId="{47C87C1E-5717-4C20-B40F-C9832E38F336}" srcOrd="4" destOrd="0" presId="urn:microsoft.com/office/officeart/2005/8/layout/default"/>
    <dgm:cxn modelId="{647D1966-C862-4F4F-93CA-02998B2164C8}" type="presParOf" srcId="{AADC8CD1-34A1-4F1F-9946-32973FF7D81F}" destId="{42EB83E8-F541-4AAA-9822-F443F464E1DE}" srcOrd="5" destOrd="0" presId="urn:microsoft.com/office/officeart/2005/8/layout/default"/>
    <dgm:cxn modelId="{69794B30-28BB-4A0B-813F-A2FCEF8BE783}" type="presParOf" srcId="{AADC8CD1-34A1-4F1F-9946-32973FF7D81F}" destId="{465FD437-6FA1-4E00-B229-4813ED95A2D5}" srcOrd="6" destOrd="0" presId="urn:microsoft.com/office/officeart/2005/8/layout/default"/>
    <dgm:cxn modelId="{3CE1ACBC-4D6B-4B86-86C2-4CD4952C2F7A}" type="presParOf" srcId="{AADC8CD1-34A1-4F1F-9946-32973FF7D81F}" destId="{99A75E64-DBC6-4B8D-A869-6A76E50BCE9D}" srcOrd="7" destOrd="0" presId="urn:microsoft.com/office/officeart/2005/8/layout/default"/>
    <dgm:cxn modelId="{2CC7FDAC-4C57-4A0D-8097-ABB26AC1E588}" type="presParOf" srcId="{AADC8CD1-34A1-4F1F-9946-32973FF7D81F}" destId="{35E8B691-3429-4E2B-8995-DB3B9F571AF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D96BCB-9854-40F2-8D15-66AFDD67744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1FC9D5D-821E-402A-B8B4-E663B98489E5}">
      <dgm:prSet/>
      <dgm:spPr/>
      <dgm:t>
        <a:bodyPr/>
        <a:lstStyle/>
        <a:p>
          <a:r>
            <a:rPr lang="en-US"/>
            <a:t>• TikTok affiliate marketing</a:t>
          </a:r>
        </a:p>
      </dgm:t>
    </dgm:pt>
    <dgm:pt modelId="{577AA1FD-B9F7-4BCE-BE7F-23747351682B}" type="parTrans" cxnId="{52A4BCD0-5653-4040-9FAD-63FB29D2E7D8}">
      <dgm:prSet/>
      <dgm:spPr/>
      <dgm:t>
        <a:bodyPr/>
        <a:lstStyle/>
        <a:p>
          <a:endParaRPr lang="en-US"/>
        </a:p>
      </dgm:t>
    </dgm:pt>
    <dgm:pt modelId="{29859105-62FE-4E35-BA47-6D6CF27F34A5}" type="sibTrans" cxnId="{52A4BCD0-5653-4040-9FAD-63FB29D2E7D8}">
      <dgm:prSet/>
      <dgm:spPr/>
      <dgm:t>
        <a:bodyPr/>
        <a:lstStyle/>
        <a:p>
          <a:endParaRPr lang="en-US"/>
        </a:p>
      </dgm:t>
    </dgm:pt>
    <dgm:pt modelId="{04164085-4C50-43A5-94F2-A6DE2A98F17D}">
      <dgm:prSet/>
      <dgm:spPr/>
      <dgm:t>
        <a:bodyPr/>
        <a:lstStyle/>
        <a:p>
          <a:r>
            <a:rPr lang="en-US"/>
            <a:t>• Collaborations with hijabi influencers</a:t>
          </a:r>
        </a:p>
      </dgm:t>
    </dgm:pt>
    <dgm:pt modelId="{51A1AF09-41D9-443D-8173-D2D69D516CAC}" type="parTrans" cxnId="{A8F9193C-5028-46A1-BDCA-9FC8C05A956E}">
      <dgm:prSet/>
      <dgm:spPr/>
      <dgm:t>
        <a:bodyPr/>
        <a:lstStyle/>
        <a:p>
          <a:endParaRPr lang="en-US"/>
        </a:p>
      </dgm:t>
    </dgm:pt>
    <dgm:pt modelId="{8D4EC29A-4E95-4F70-B73F-2D3B3BD16AA9}" type="sibTrans" cxnId="{A8F9193C-5028-46A1-BDCA-9FC8C05A956E}">
      <dgm:prSet/>
      <dgm:spPr/>
      <dgm:t>
        <a:bodyPr/>
        <a:lstStyle/>
        <a:p>
          <a:endParaRPr lang="en-US"/>
        </a:p>
      </dgm:t>
    </dgm:pt>
    <dgm:pt modelId="{CF582B1D-2004-4497-9634-92DC0D38E7EA}">
      <dgm:prSet/>
      <dgm:spPr/>
      <dgm:t>
        <a:bodyPr/>
        <a:lstStyle/>
        <a:p>
          <a:r>
            <a:rPr lang="en-US"/>
            <a:t>• Outfit styling videos and content creation</a:t>
          </a:r>
        </a:p>
      </dgm:t>
    </dgm:pt>
    <dgm:pt modelId="{876302B3-1742-4E89-9980-1E13846F50A4}" type="parTrans" cxnId="{6ED00014-2DDA-472B-B938-D2299736D2B3}">
      <dgm:prSet/>
      <dgm:spPr/>
      <dgm:t>
        <a:bodyPr/>
        <a:lstStyle/>
        <a:p>
          <a:endParaRPr lang="en-US"/>
        </a:p>
      </dgm:t>
    </dgm:pt>
    <dgm:pt modelId="{05B9B64A-16BD-4A95-A7F2-17E38BAA93D3}" type="sibTrans" cxnId="{6ED00014-2DDA-472B-B938-D2299736D2B3}">
      <dgm:prSet/>
      <dgm:spPr/>
      <dgm:t>
        <a:bodyPr/>
        <a:lstStyle/>
        <a:p>
          <a:endParaRPr lang="en-US"/>
        </a:p>
      </dgm:t>
    </dgm:pt>
    <dgm:pt modelId="{DFCEF794-6F13-4C4E-8127-C019FE33EEF9}">
      <dgm:prSet/>
      <dgm:spPr/>
      <dgm:t>
        <a:bodyPr/>
        <a:lstStyle/>
        <a:p>
          <a:r>
            <a:rPr lang="en-US"/>
            <a:t>• Promotional discounts and bundle deals</a:t>
          </a:r>
        </a:p>
      </dgm:t>
    </dgm:pt>
    <dgm:pt modelId="{9503B02E-8083-4ADE-AB70-1110ECC69E89}" type="parTrans" cxnId="{9EBBC60E-0BEA-4FB2-BF38-5DBF57DBA211}">
      <dgm:prSet/>
      <dgm:spPr/>
      <dgm:t>
        <a:bodyPr/>
        <a:lstStyle/>
        <a:p>
          <a:endParaRPr lang="en-US"/>
        </a:p>
      </dgm:t>
    </dgm:pt>
    <dgm:pt modelId="{B803DF07-3B5F-4CA4-BC4E-28E4E3F2E332}" type="sibTrans" cxnId="{9EBBC60E-0BEA-4FB2-BF38-5DBF57DBA211}">
      <dgm:prSet/>
      <dgm:spPr/>
      <dgm:t>
        <a:bodyPr/>
        <a:lstStyle/>
        <a:p>
          <a:endParaRPr lang="en-US"/>
        </a:p>
      </dgm:t>
    </dgm:pt>
    <dgm:pt modelId="{C78D7E80-0A04-4FAE-BD12-D017A20867C0}">
      <dgm:prSet/>
      <dgm:spPr/>
      <dgm:t>
        <a:bodyPr/>
        <a:lstStyle/>
        <a:p>
          <a:r>
            <a:rPr lang="en-US"/>
            <a:t>• Customer engagement through Instagram and TikTok</a:t>
          </a:r>
        </a:p>
      </dgm:t>
    </dgm:pt>
    <dgm:pt modelId="{A7DCAB14-C9AB-461D-864B-8B65E81C338F}" type="parTrans" cxnId="{76B4C57B-2409-4F00-8A34-31EB1E8DC381}">
      <dgm:prSet/>
      <dgm:spPr/>
      <dgm:t>
        <a:bodyPr/>
        <a:lstStyle/>
        <a:p>
          <a:endParaRPr lang="en-US"/>
        </a:p>
      </dgm:t>
    </dgm:pt>
    <dgm:pt modelId="{938308EB-F03A-4086-9343-0F0178E49D1E}" type="sibTrans" cxnId="{76B4C57B-2409-4F00-8A34-31EB1E8DC381}">
      <dgm:prSet/>
      <dgm:spPr/>
      <dgm:t>
        <a:bodyPr/>
        <a:lstStyle/>
        <a:p>
          <a:endParaRPr lang="en-US"/>
        </a:p>
      </dgm:t>
    </dgm:pt>
    <dgm:pt modelId="{2AE3395E-6717-4FE8-92F0-EA66E0AED57C}" type="pres">
      <dgm:prSet presAssocID="{46D96BCB-9854-40F2-8D15-66AFDD677447}" presName="root" presStyleCnt="0">
        <dgm:presLayoutVars>
          <dgm:dir/>
          <dgm:resizeHandles val="exact"/>
        </dgm:presLayoutVars>
      </dgm:prSet>
      <dgm:spPr/>
    </dgm:pt>
    <dgm:pt modelId="{60F4CB35-BBC5-4BE0-B80F-C3070BCE5A31}" type="pres">
      <dgm:prSet presAssocID="{46D96BCB-9854-40F2-8D15-66AFDD677447}" presName="container" presStyleCnt="0">
        <dgm:presLayoutVars>
          <dgm:dir/>
          <dgm:resizeHandles val="exact"/>
        </dgm:presLayoutVars>
      </dgm:prSet>
      <dgm:spPr/>
    </dgm:pt>
    <dgm:pt modelId="{EA0DD7AA-FD29-4F82-8B68-80DB5EEE2D39}" type="pres">
      <dgm:prSet presAssocID="{A1FC9D5D-821E-402A-B8B4-E663B98489E5}" presName="compNode" presStyleCnt="0"/>
      <dgm:spPr/>
    </dgm:pt>
    <dgm:pt modelId="{DEC35855-37E8-43B8-AF65-62BFD2E42D40}" type="pres">
      <dgm:prSet presAssocID="{A1FC9D5D-821E-402A-B8B4-E663B98489E5}" presName="iconBgRect" presStyleLbl="bgShp" presStyleIdx="0" presStyleCnt="5"/>
      <dgm:spPr/>
    </dgm:pt>
    <dgm:pt modelId="{46B07722-0C0B-4D14-932C-5F90251528A9}" type="pres">
      <dgm:prSet presAssocID="{A1FC9D5D-821E-402A-B8B4-E663B98489E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A2CB85C-961D-46BF-B098-657584CFA16E}" type="pres">
      <dgm:prSet presAssocID="{A1FC9D5D-821E-402A-B8B4-E663B98489E5}" presName="spaceRect" presStyleCnt="0"/>
      <dgm:spPr/>
    </dgm:pt>
    <dgm:pt modelId="{59D3FEF6-E464-455D-8A58-C4F372495C03}" type="pres">
      <dgm:prSet presAssocID="{A1FC9D5D-821E-402A-B8B4-E663B98489E5}" presName="textRect" presStyleLbl="revTx" presStyleIdx="0" presStyleCnt="5">
        <dgm:presLayoutVars>
          <dgm:chMax val="1"/>
          <dgm:chPref val="1"/>
        </dgm:presLayoutVars>
      </dgm:prSet>
      <dgm:spPr/>
    </dgm:pt>
    <dgm:pt modelId="{6D6E3A5C-BF4E-47FC-BBA8-6626C4298974}" type="pres">
      <dgm:prSet presAssocID="{29859105-62FE-4E35-BA47-6D6CF27F34A5}" presName="sibTrans" presStyleLbl="sibTrans2D1" presStyleIdx="0" presStyleCnt="0"/>
      <dgm:spPr/>
    </dgm:pt>
    <dgm:pt modelId="{267D256E-5BB4-4868-B844-8A3E6928FE5C}" type="pres">
      <dgm:prSet presAssocID="{04164085-4C50-43A5-94F2-A6DE2A98F17D}" presName="compNode" presStyleCnt="0"/>
      <dgm:spPr/>
    </dgm:pt>
    <dgm:pt modelId="{4F83AB68-3132-486E-A9D5-9C93417205B6}" type="pres">
      <dgm:prSet presAssocID="{04164085-4C50-43A5-94F2-A6DE2A98F17D}" presName="iconBgRect" presStyleLbl="bgShp" presStyleIdx="1" presStyleCnt="5"/>
      <dgm:spPr/>
    </dgm:pt>
    <dgm:pt modelId="{658A179A-606B-458A-8FF2-BD50C42CDC80}" type="pres">
      <dgm:prSet presAssocID="{04164085-4C50-43A5-94F2-A6DE2A98F17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C0FEBBF-878B-4A6F-9B6B-F33B16622A1D}" type="pres">
      <dgm:prSet presAssocID="{04164085-4C50-43A5-94F2-A6DE2A98F17D}" presName="spaceRect" presStyleCnt="0"/>
      <dgm:spPr/>
    </dgm:pt>
    <dgm:pt modelId="{D5892B87-2DD4-45EA-8308-83D197E322A5}" type="pres">
      <dgm:prSet presAssocID="{04164085-4C50-43A5-94F2-A6DE2A98F17D}" presName="textRect" presStyleLbl="revTx" presStyleIdx="1" presStyleCnt="5">
        <dgm:presLayoutVars>
          <dgm:chMax val="1"/>
          <dgm:chPref val="1"/>
        </dgm:presLayoutVars>
      </dgm:prSet>
      <dgm:spPr/>
    </dgm:pt>
    <dgm:pt modelId="{97B1C8AF-6B96-4C78-8771-AA2C81697539}" type="pres">
      <dgm:prSet presAssocID="{8D4EC29A-4E95-4F70-B73F-2D3B3BD16AA9}" presName="sibTrans" presStyleLbl="sibTrans2D1" presStyleIdx="0" presStyleCnt="0"/>
      <dgm:spPr/>
    </dgm:pt>
    <dgm:pt modelId="{8D75D814-0E12-403E-8053-BA491509A979}" type="pres">
      <dgm:prSet presAssocID="{CF582B1D-2004-4497-9634-92DC0D38E7EA}" presName="compNode" presStyleCnt="0"/>
      <dgm:spPr/>
    </dgm:pt>
    <dgm:pt modelId="{57662A2B-D128-4641-8D71-92D9432815F6}" type="pres">
      <dgm:prSet presAssocID="{CF582B1D-2004-4497-9634-92DC0D38E7EA}" presName="iconBgRect" presStyleLbl="bgShp" presStyleIdx="2" presStyleCnt="5"/>
      <dgm:spPr/>
    </dgm:pt>
    <dgm:pt modelId="{6B7F65BF-8012-4780-8836-00B27F15FFE7}" type="pres">
      <dgm:prSet presAssocID="{CF582B1D-2004-4497-9634-92DC0D38E7E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25B755B1-B133-484F-9B05-9406750735A8}" type="pres">
      <dgm:prSet presAssocID="{CF582B1D-2004-4497-9634-92DC0D38E7EA}" presName="spaceRect" presStyleCnt="0"/>
      <dgm:spPr/>
    </dgm:pt>
    <dgm:pt modelId="{414206F5-C0A3-4B70-9E23-6E4486AEBDD2}" type="pres">
      <dgm:prSet presAssocID="{CF582B1D-2004-4497-9634-92DC0D38E7EA}" presName="textRect" presStyleLbl="revTx" presStyleIdx="2" presStyleCnt="5">
        <dgm:presLayoutVars>
          <dgm:chMax val="1"/>
          <dgm:chPref val="1"/>
        </dgm:presLayoutVars>
      </dgm:prSet>
      <dgm:spPr/>
    </dgm:pt>
    <dgm:pt modelId="{2BE0C2F9-3753-4E57-B8A6-06F657DB0AEB}" type="pres">
      <dgm:prSet presAssocID="{05B9B64A-16BD-4A95-A7F2-17E38BAA93D3}" presName="sibTrans" presStyleLbl="sibTrans2D1" presStyleIdx="0" presStyleCnt="0"/>
      <dgm:spPr/>
    </dgm:pt>
    <dgm:pt modelId="{3F26EABA-AB7D-49BA-B80C-D9BBF5AC4666}" type="pres">
      <dgm:prSet presAssocID="{DFCEF794-6F13-4C4E-8127-C019FE33EEF9}" presName="compNode" presStyleCnt="0"/>
      <dgm:spPr/>
    </dgm:pt>
    <dgm:pt modelId="{B2D87CFC-28FF-429C-A1BA-B409D1296EC2}" type="pres">
      <dgm:prSet presAssocID="{DFCEF794-6F13-4C4E-8127-C019FE33EEF9}" presName="iconBgRect" presStyleLbl="bgShp" presStyleIdx="3" presStyleCnt="5"/>
      <dgm:spPr/>
    </dgm:pt>
    <dgm:pt modelId="{22A328C6-FAA4-4F61-9E1F-CDCD14D2881B}" type="pres">
      <dgm:prSet presAssocID="{DFCEF794-6F13-4C4E-8127-C019FE33EEF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A0703C8B-4763-4DE8-BE98-5A34624F4535}" type="pres">
      <dgm:prSet presAssocID="{DFCEF794-6F13-4C4E-8127-C019FE33EEF9}" presName="spaceRect" presStyleCnt="0"/>
      <dgm:spPr/>
    </dgm:pt>
    <dgm:pt modelId="{96722CCC-6279-47B2-BC7D-4B5D235F7B3F}" type="pres">
      <dgm:prSet presAssocID="{DFCEF794-6F13-4C4E-8127-C019FE33EEF9}" presName="textRect" presStyleLbl="revTx" presStyleIdx="3" presStyleCnt="5">
        <dgm:presLayoutVars>
          <dgm:chMax val="1"/>
          <dgm:chPref val="1"/>
        </dgm:presLayoutVars>
      </dgm:prSet>
      <dgm:spPr/>
    </dgm:pt>
    <dgm:pt modelId="{F12742A8-FF6A-4B9C-9A93-F453807966CD}" type="pres">
      <dgm:prSet presAssocID="{B803DF07-3B5F-4CA4-BC4E-28E4E3F2E332}" presName="sibTrans" presStyleLbl="sibTrans2D1" presStyleIdx="0" presStyleCnt="0"/>
      <dgm:spPr/>
    </dgm:pt>
    <dgm:pt modelId="{4FDB4ED5-6CFD-43C5-A0A5-08A125A29EF8}" type="pres">
      <dgm:prSet presAssocID="{C78D7E80-0A04-4FAE-BD12-D017A20867C0}" presName="compNode" presStyleCnt="0"/>
      <dgm:spPr/>
    </dgm:pt>
    <dgm:pt modelId="{FB36107E-2257-4AFF-8223-F9C72699DB82}" type="pres">
      <dgm:prSet presAssocID="{C78D7E80-0A04-4FAE-BD12-D017A20867C0}" presName="iconBgRect" presStyleLbl="bgShp" presStyleIdx="4" presStyleCnt="5"/>
      <dgm:spPr/>
    </dgm:pt>
    <dgm:pt modelId="{38768719-C943-4202-A9FB-5625145F5C8D}" type="pres">
      <dgm:prSet presAssocID="{C78D7E80-0A04-4FAE-BD12-D017A20867C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53E26F11-A3DA-4D8B-BD33-F7D91D759E04}" type="pres">
      <dgm:prSet presAssocID="{C78D7E80-0A04-4FAE-BD12-D017A20867C0}" presName="spaceRect" presStyleCnt="0"/>
      <dgm:spPr/>
    </dgm:pt>
    <dgm:pt modelId="{62ED75A2-A686-47A8-8834-02FD9CEECC68}" type="pres">
      <dgm:prSet presAssocID="{C78D7E80-0A04-4FAE-BD12-D017A20867C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EBBC60E-0BEA-4FB2-BF38-5DBF57DBA211}" srcId="{46D96BCB-9854-40F2-8D15-66AFDD677447}" destId="{DFCEF794-6F13-4C4E-8127-C019FE33EEF9}" srcOrd="3" destOrd="0" parTransId="{9503B02E-8083-4ADE-AB70-1110ECC69E89}" sibTransId="{B803DF07-3B5F-4CA4-BC4E-28E4E3F2E332}"/>
    <dgm:cxn modelId="{6ED00014-2DDA-472B-B938-D2299736D2B3}" srcId="{46D96BCB-9854-40F2-8D15-66AFDD677447}" destId="{CF582B1D-2004-4497-9634-92DC0D38E7EA}" srcOrd="2" destOrd="0" parTransId="{876302B3-1742-4E89-9980-1E13846F50A4}" sibTransId="{05B9B64A-16BD-4A95-A7F2-17E38BAA93D3}"/>
    <dgm:cxn modelId="{E0377F23-CA89-4527-841A-E92B911A0E66}" type="presOf" srcId="{46D96BCB-9854-40F2-8D15-66AFDD677447}" destId="{2AE3395E-6717-4FE8-92F0-EA66E0AED57C}" srcOrd="0" destOrd="0" presId="urn:microsoft.com/office/officeart/2018/2/layout/IconCircleList"/>
    <dgm:cxn modelId="{A8F9193C-5028-46A1-BDCA-9FC8C05A956E}" srcId="{46D96BCB-9854-40F2-8D15-66AFDD677447}" destId="{04164085-4C50-43A5-94F2-A6DE2A98F17D}" srcOrd="1" destOrd="0" parTransId="{51A1AF09-41D9-443D-8173-D2D69D516CAC}" sibTransId="{8D4EC29A-4E95-4F70-B73F-2D3B3BD16AA9}"/>
    <dgm:cxn modelId="{01BEE063-37B6-4E0F-B45B-CB70DF820455}" type="presOf" srcId="{C78D7E80-0A04-4FAE-BD12-D017A20867C0}" destId="{62ED75A2-A686-47A8-8834-02FD9CEECC68}" srcOrd="0" destOrd="0" presId="urn:microsoft.com/office/officeart/2018/2/layout/IconCircleList"/>
    <dgm:cxn modelId="{76B4C57B-2409-4F00-8A34-31EB1E8DC381}" srcId="{46D96BCB-9854-40F2-8D15-66AFDD677447}" destId="{C78D7E80-0A04-4FAE-BD12-D017A20867C0}" srcOrd="4" destOrd="0" parTransId="{A7DCAB14-C9AB-461D-864B-8B65E81C338F}" sibTransId="{938308EB-F03A-4086-9343-0F0178E49D1E}"/>
    <dgm:cxn modelId="{7F31DA7E-3AC5-4B3E-9C82-3570D73B39B5}" type="presOf" srcId="{8D4EC29A-4E95-4F70-B73F-2D3B3BD16AA9}" destId="{97B1C8AF-6B96-4C78-8771-AA2C81697539}" srcOrd="0" destOrd="0" presId="urn:microsoft.com/office/officeart/2018/2/layout/IconCircleList"/>
    <dgm:cxn modelId="{8F6E5493-A9B4-41A7-8C08-18CCFA3B86C7}" type="presOf" srcId="{04164085-4C50-43A5-94F2-A6DE2A98F17D}" destId="{D5892B87-2DD4-45EA-8308-83D197E322A5}" srcOrd="0" destOrd="0" presId="urn:microsoft.com/office/officeart/2018/2/layout/IconCircleList"/>
    <dgm:cxn modelId="{D3DD33B5-DC9F-482C-809C-7824270D38D2}" type="presOf" srcId="{05B9B64A-16BD-4A95-A7F2-17E38BAA93D3}" destId="{2BE0C2F9-3753-4E57-B8A6-06F657DB0AEB}" srcOrd="0" destOrd="0" presId="urn:microsoft.com/office/officeart/2018/2/layout/IconCircleList"/>
    <dgm:cxn modelId="{9648E2B8-9EC6-4EBE-A432-DBD0E86BE07B}" type="presOf" srcId="{A1FC9D5D-821E-402A-B8B4-E663B98489E5}" destId="{59D3FEF6-E464-455D-8A58-C4F372495C03}" srcOrd="0" destOrd="0" presId="urn:microsoft.com/office/officeart/2018/2/layout/IconCircleList"/>
    <dgm:cxn modelId="{BEB6E3C7-2A2C-4B13-998A-2C863311175E}" type="presOf" srcId="{B803DF07-3B5F-4CA4-BC4E-28E4E3F2E332}" destId="{F12742A8-FF6A-4B9C-9A93-F453807966CD}" srcOrd="0" destOrd="0" presId="urn:microsoft.com/office/officeart/2018/2/layout/IconCircleList"/>
    <dgm:cxn modelId="{52A4BCD0-5653-4040-9FAD-63FB29D2E7D8}" srcId="{46D96BCB-9854-40F2-8D15-66AFDD677447}" destId="{A1FC9D5D-821E-402A-B8B4-E663B98489E5}" srcOrd="0" destOrd="0" parTransId="{577AA1FD-B9F7-4BCE-BE7F-23747351682B}" sibTransId="{29859105-62FE-4E35-BA47-6D6CF27F34A5}"/>
    <dgm:cxn modelId="{2157C6D5-3FDA-4B43-A04C-CE0561B25B7C}" type="presOf" srcId="{DFCEF794-6F13-4C4E-8127-C019FE33EEF9}" destId="{96722CCC-6279-47B2-BC7D-4B5D235F7B3F}" srcOrd="0" destOrd="0" presId="urn:microsoft.com/office/officeart/2018/2/layout/IconCircleList"/>
    <dgm:cxn modelId="{73EB72EE-89D8-4B83-BE48-E2373921CEF0}" type="presOf" srcId="{CF582B1D-2004-4497-9634-92DC0D38E7EA}" destId="{414206F5-C0A3-4B70-9E23-6E4486AEBDD2}" srcOrd="0" destOrd="0" presId="urn:microsoft.com/office/officeart/2018/2/layout/IconCircleList"/>
    <dgm:cxn modelId="{21657FF6-0984-4334-A146-EC1F292933C1}" type="presOf" srcId="{29859105-62FE-4E35-BA47-6D6CF27F34A5}" destId="{6D6E3A5C-BF4E-47FC-BBA8-6626C4298974}" srcOrd="0" destOrd="0" presId="urn:microsoft.com/office/officeart/2018/2/layout/IconCircleList"/>
    <dgm:cxn modelId="{3D0404DE-198D-4FD0-80A5-027999C44681}" type="presParOf" srcId="{2AE3395E-6717-4FE8-92F0-EA66E0AED57C}" destId="{60F4CB35-BBC5-4BE0-B80F-C3070BCE5A31}" srcOrd="0" destOrd="0" presId="urn:microsoft.com/office/officeart/2018/2/layout/IconCircleList"/>
    <dgm:cxn modelId="{268E98CE-58DB-4E21-A293-59EB744576F3}" type="presParOf" srcId="{60F4CB35-BBC5-4BE0-B80F-C3070BCE5A31}" destId="{EA0DD7AA-FD29-4F82-8B68-80DB5EEE2D39}" srcOrd="0" destOrd="0" presId="urn:microsoft.com/office/officeart/2018/2/layout/IconCircleList"/>
    <dgm:cxn modelId="{2506CC7F-3335-4C7A-802E-9B06E692F4E5}" type="presParOf" srcId="{EA0DD7AA-FD29-4F82-8B68-80DB5EEE2D39}" destId="{DEC35855-37E8-43B8-AF65-62BFD2E42D40}" srcOrd="0" destOrd="0" presId="urn:microsoft.com/office/officeart/2018/2/layout/IconCircleList"/>
    <dgm:cxn modelId="{9168DB49-810B-454C-BA32-49A8C6AED860}" type="presParOf" srcId="{EA0DD7AA-FD29-4F82-8B68-80DB5EEE2D39}" destId="{46B07722-0C0B-4D14-932C-5F90251528A9}" srcOrd="1" destOrd="0" presId="urn:microsoft.com/office/officeart/2018/2/layout/IconCircleList"/>
    <dgm:cxn modelId="{63264C98-08D5-4AC7-84C4-4578B067594E}" type="presParOf" srcId="{EA0DD7AA-FD29-4F82-8B68-80DB5EEE2D39}" destId="{4A2CB85C-961D-46BF-B098-657584CFA16E}" srcOrd="2" destOrd="0" presId="urn:microsoft.com/office/officeart/2018/2/layout/IconCircleList"/>
    <dgm:cxn modelId="{3181EC66-BB54-4DF4-A68A-46CDCD560170}" type="presParOf" srcId="{EA0DD7AA-FD29-4F82-8B68-80DB5EEE2D39}" destId="{59D3FEF6-E464-455D-8A58-C4F372495C03}" srcOrd="3" destOrd="0" presId="urn:microsoft.com/office/officeart/2018/2/layout/IconCircleList"/>
    <dgm:cxn modelId="{2D7FF8C5-0284-4A83-B6A5-B3F4F9EB16A4}" type="presParOf" srcId="{60F4CB35-BBC5-4BE0-B80F-C3070BCE5A31}" destId="{6D6E3A5C-BF4E-47FC-BBA8-6626C4298974}" srcOrd="1" destOrd="0" presId="urn:microsoft.com/office/officeart/2018/2/layout/IconCircleList"/>
    <dgm:cxn modelId="{8C5ECAE5-C480-4759-B92D-B39497F0F5C7}" type="presParOf" srcId="{60F4CB35-BBC5-4BE0-B80F-C3070BCE5A31}" destId="{267D256E-5BB4-4868-B844-8A3E6928FE5C}" srcOrd="2" destOrd="0" presId="urn:microsoft.com/office/officeart/2018/2/layout/IconCircleList"/>
    <dgm:cxn modelId="{EE9250F3-A6EE-46B4-ADBA-C573D7A9FB2F}" type="presParOf" srcId="{267D256E-5BB4-4868-B844-8A3E6928FE5C}" destId="{4F83AB68-3132-486E-A9D5-9C93417205B6}" srcOrd="0" destOrd="0" presId="urn:microsoft.com/office/officeart/2018/2/layout/IconCircleList"/>
    <dgm:cxn modelId="{1A5C0867-40AD-4148-B8C4-AB29EE7DBCA2}" type="presParOf" srcId="{267D256E-5BB4-4868-B844-8A3E6928FE5C}" destId="{658A179A-606B-458A-8FF2-BD50C42CDC80}" srcOrd="1" destOrd="0" presId="urn:microsoft.com/office/officeart/2018/2/layout/IconCircleList"/>
    <dgm:cxn modelId="{5154AEC4-D5F6-4383-B159-6D7D42C66C30}" type="presParOf" srcId="{267D256E-5BB4-4868-B844-8A3E6928FE5C}" destId="{0C0FEBBF-878B-4A6F-9B6B-F33B16622A1D}" srcOrd="2" destOrd="0" presId="urn:microsoft.com/office/officeart/2018/2/layout/IconCircleList"/>
    <dgm:cxn modelId="{211E2FD7-CB9F-468C-830D-DB64119254B1}" type="presParOf" srcId="{267D256E-5BB4-4868-B844-8A3E6928FE5C}" destId="{D5892B87-2DD4-45EA-8308-83D197E322A5}" srcOrd="3" destOrd="0" presId="urn:microsoft.com/office/officeart/2018/2/layout/IconCircleList"/>
    <dgm:cxn modelId="{52BFB6F7-C9AE-43C4-B272-9386491659DD}" type="presParOf" srcId="{60F4CB35-BBC5-4BE0-B80F-C3070BCE5A31}" destId="{97B1C8AF-6B96-4C78-8771-AA2C81697539}" srcOrd="3" destOrd="0" presId="urn:microsoft.com/office/officeart/2018/2/layout/IconCircleList"/>
    <dgm:cxn modelId="{9E219A6E-F3BA-4A2B-9525-0D7BB772BB5F}" type="presParOf" srcId="{60F4CB35-BBC5-4BE0-B80F-C3070BCE5A31}" destId="{8D75D814-0E12-403E-8053-BA491509A979}" srcOrd="4" destOrd="0" presId="urn:microsoft.com/office/officeart/2018/2/layout/IconCircleList"/>
    <dgm:cxn modelId="{42A184F9-3613-4DA5-A357-90D5B797D060}" type="presParOf" srcId="{8D75D814-0E12-403E-8053-BA491509A979}" destId="{57662A2B-D128-4641-8D71-92D9432815F6}" srcOrd="0" destOrd="0" presId="urn:microsoft.com/office/officeart/2018/2/layout/IconCircleList"/>
    <dgm:cxn modelId="{5DFFA2A1-8C60-4C44-92EB-12F011D6A8B4}" type="presParOf" srcId="{8D75D814-0E12-403E-8053-BA491509A979}" destId="{6B7F65BF-8012-4780-8836-00B27F15FFE7}" srcOrd="1" destOrd="0" presId="urn:microsoft.com/office/officeart/2018/2/layout/IconCircleList"/>
    <dgm:cxn modelId="{437F76F3-0678-46A1-AF86-485A3AD3D0E6}" type="presParOf" srcId="{8D75D814-0E12-403E-8053-BA491509A979}" destId="{25B755B1-B133-484F-9B05-9406750735A8}" srcOrd="2" destOrd="0" presId="urn:microsoft.com/office/officeart/2018/2/layout/IconCircleList"/>
    <dgm:cxn modelId="{5D10744D-6071-4DFC-9757-4DEEAFC37F33}" type="presParOf" srcId="{8D75D814-0E12-403E-8053-BA491509A979}" destId="{414206F5-C0A3-4B70-9E23-6E4486AEBDD2}" srcOrd="3" destOrd="0" presId="urn:microsoft.com/office/officeart/2018/2/layout/IconCircleList"/>
    <dgm:cxn modelId="{5D6D0D45-291E-4A6E-BD10-38CD1D27497A}" type="presParOf" srcId="{60F4CB35-BBC5-4BE0-B80F-C3070BCE5A31}" destId="{2BE0C2F9-3753-4E57-B8A6-06F657DB0AEB}" srcOrd="5" destOrd="0" presId="urn:microsoft.com/office/officeart/2018/2/layout/IconCircleList"/>
    <dgm:cxn modelId="{52C97B1A-50C5-4C90-8FF6-F6B3C10EBCF3}" type="presParOf" srcId="{60F4CB35-BBC5-4BE0-B80F-C3070BCE5A31}" destId="{3F26EABA-AB7D-49BA-B80C-D9BBF5AC4666}" srcOrd="6" destOrd="0" presId="urn:microsoft.com/office/officeart/2018/2/layout/IconCircleList"/>
    <dgm:cxn modelId="{D9A77293-8974-4122-8650-87372F151893}" type="presParOf" srcId="{3F26EABA-AB7D-49BA-B80C-D9BBF5AC4666}" destId="{B2D87CFC-28FF-429C-A1BA-B409D1296EC2}" srcOrd="0" destOrd="0" presId="urn:microsoft.com/office/officeart/2018/2/layout/IconCircleList"/>
    <dgm:cxn modelId="{9EABA039-941E-4A73-92A5-4C786AD65A5D}" type="presParOf" srcId="{3F26EABA-AB7D-49BA-B80C-D9BBF5AC4666}" destId="{22A328C6-FAA4-4F61-9E1F-CDCD14D2881B}" srcOrd="1" destOrd="0" presId="urn:microsoft.com/office/officeart/2018/2/layout/IconCircleList"/>
    <dgm:cxn modelId="{97298AFC-BA0D-4560-9298-61C99262E068}" type="presParOf" srcId="{3F26EABA-AB7D-49BA-B80C-D9BBF5AC4666}" destId="{A0703C8B-4763-4DE8-BE98-5A34624F4535}" srcOrd="2" destOrd="0" presId="urn:microsoft.com/office/officeart/2018/2/layout/IconCircleList"/>
    <dgm:cxn modelId="{5B4A1B25-6157-44DE-B6F4-D2665B1B5256}" type="presParOf" srcId="{3F26EABA-AB7D-49BA-B80C-D9BBF5AC4666}" destId="{96722CCC-6279-47B2-BC7D-4B5D235F7B3F}" srcOrd="3" destOrd="0" presId="urn:microsoft.com/office/officeart/2018/2/layout/IconCircleList"/>
    <dgm:cxn modelId="{55DD7973-5047-4F65-B6DF-BE4692FD8653}" type="presParOf" srcId="{60F4CB35-BBC5-4BE0-B80F-C3070BCE5A31}" destId="{F12742A8-FF6A-4B9C-9A93-F453807966CD}" srcOrd="7" destOrd="0" presId="urn:microsoft.com/office/officeart/2018/2/layout/IconCircleList"/>
    <dgm:cxn modelId="{2129647E-977D-47DC-B206-E4F5435E28CD}" type="presParOf" srcId="{60F4CB35-BBC5-4BE0-B80F-C3070BCE5A31}" destId="{4FDB4ED5-6CFD-43C5-A0A5-08A125A29EF8}" srcOrd="8" destOrd="0" presId="urn:microsoft.com/office/officeart/2018/2/layout/IconCircleList"/>
    <dgm:cxn modelId="{1F60FCE7-1BFF-49C5-9F94-BBBF4DB2B148}" type="presParOf" srcId="{4FDB4ED5-6CFD-43C5-A0A5-08A125A29EF8}" destId="{FB36107E-2257-4AFF-8223-F9C72699DB82}" srcOrd="0" destOrd="0" presId="urn:microsoft.com/office/officeart/2018/2/layout/IconCircleList"/>
    <dgm:cxn modelId="{4AB34638-6145-4C3E-9B26-2F47866F8922}" type="presParOf" srcId="{4FDB4ED5-6CFD-43C5-A0A5-08A125A29EF8}" destId="{38768719-C943-4202-A9FB-5625145F5C8D}" srcOrd="1" destOrd="0" presId="urn:microsoft.com/office/officeart/2018/2/layout/IconCircleList"/>
    <dgm:cxn modelId="{4A59718A-1222-4F82-9640-F3B31D4343F7}" type="presParOf" srcId="{4FDB4ED5-6CFD-43C5-A0A5-08A125A29EF8}" destId="{53E26F11-A3DA-4D8B-BD33-F7D91D759E04}" srcOrd="2" destOrd="0" presId="urn:microsoft.com/office/officeart/2018/2/layout/IconCircleList"/>
    <dgm:cxn modelId="{2E032B15-2F04-4DB8-9870-8EA8F6653303}" type="presParOf" srcId="{4FDB4ED5-6CFD-43C5-A0A5-08A125A29EF8}" destId="{62ED75A2-A686-47A8-8834-02FD9CEECC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38DC8-8977-4C5C-ABEC-F266F8126BF8}">
      <dsp:nvSpPr>
        <dsp:cNvPr id="0" name=""/>
        <dsp:cNvSpPr/>
      </dsp:nvSpPr>
      <dsp:spPr>
        <a:xfrm>
          <a:off x="0" y="4316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Growing demand for modest fashion globally</a:t>
          </a:r>
        </a:p>
      </dsp:txBody>
      <dsp:txXfrm>
        <a:off x="0" y="431616"/>
        <a:ext cx="2561209" cy="1536725"/>
      </dsp:txXfrm>
    </dsp:sp>
    <dsp:sp modelId="{961025CB-5590-4138-836C-BE01C27107B3}">
      <dsp:nvSpPr>
        <dsp:cNvPr id="0" name=""/>
        <dsp:cNvSpPr/>
      </dsp:nvSpPr>
      <dsp:spPr>
        <a:xfrm>
          <a:off x="2817330" y="431616"/>
          <a:ext cx="2561209" cy="15367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Social media trends strongly influence fashion purchases</a:t>
          </a:r>
        </a:p>
      </dsp:txBody>
      <dsp:txXfrm>
        <a:off x="2817330" y="431616"/>
        <a:ext cx="2561209" cy="1536725"/>
      </dsp:txXfrm>
    </dsp:sp>
    <dsp:sp modelId="{47C87C1E-5717-4C20-B40F-C9832E38F336}">
      <dsp:nvSpPr>
        <dsp:cNvPr id="0" name=""/>
        <dsp:cNvSpPr/>
      </dsp:nvSpPr>
      <dsp:spPr>
        <a:xfrm>
          <a:off x="5634661" y="431616"/>
          <a:ext cx="2561209" cy="15367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Customers seek affordable yet stylish modest clothing</a:t>
          </a:r>
        </a:p>
      </dsp:txBody>
      <dsp:txXfrm>
        <a:off x="5634661" y="431616"/>
        <a:ext cx="2561209" cy="1536725"/>
      </dsp:txXfrm>
    </dsp:sp>
    <dsp:sp modelId="{465FD437-6FA1-4E00-B229-4813ED95A2D5}">
      <dsp:nvSpPr>
        <dsp:cNvPr id="0" name=""/>
        <dsp:cNvSpPr/>
      </dsp:nvSpPr>
      <dsp:spPr>
        <a:xfrm>
          <a:off x="1408665" y="2224462"/>
          <a:ext cx="2561209" cy="15367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Competitors include local Shopee and TikTok modest brands</a:t>
          </a:r>
        </a:p>
      </dsp:txBody>
      <dsp:txXfrm>
        <a:off x="1408665" y="2224462"/>
        <a:ext cx="2561209" cy="1536725"/>
      </dsp:txXfrm>
    </dsp:sp>
    <dsp:sp modelId="{35E8B691-3429-4E2B-8995-DB3B9F571AF1}">
      <dsp:nvSpPr>
        <dsp:cNvPr id="0" name=""/>
        <dsp:cNvSpPr/>
      </dsp:nvSpPr>
      <dsp:spPr>
        <a:xfrm>
          <a:off x="4225995" y="2224462"/>
          <a:ext cx="2561209" cy="15367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Elle Modesty differentiates itself through affordability and relatable branding</a:t>
          </a:r>
        </a:p>
      </dsp:txBody>
      <dsp:txXfrm>
        <a:off x="4225995" y="2224462"/>
        <a:ext cx="2561209" cy="1536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35855-37E8-43B8-AF65-62BFD2E42D40}">
      <dsp:nvSpPr>
        <dsp:cNvPr id="0" name=""/>
        <dsp:cNvSpPr/>
      </dsp:nvSpPr>
      <dsp:spPr>
        <a:xfrm>
          <a:off x="616935" y="1100"/>
          <a:ext cx="921683" cy="9216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07722-0C0B-4D14-932C-5F90251528A9}">
      <dsp:nvSpPr>
        <dsp:cNvPr id="0" name=""/>
        <dsp:cNvSpPr/>
      </dsp:nvSpPr>
      <dsp:spPr>
        <a:xfrm>
          <a:off x="810488" y="194654"/>
          <a:ext cx="534576" cy="5345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3FEF6-E464-455D-8A58-C4F372495C03}">
      <dsp:nvSpPr>
        <dsp:cNvPr id="0" name=""/>
        <dsp:cNvSpPr/>
      </dsp:nvSpPr>
      <dsp:spPr>
        <a:xfrm>
          <a:off x="1736122" y="110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TikTok affiliate marketing</a:t>
          </a:r>
        </a:p>
      </dsp:txBody>
      <dsp:txXfrm>
        <a:off x="1736122" y="1100"/>
        <a:ext cx="2172539" cy="921683"/>
      </dsp:txXfrm>
    </dsp:sp>
    <dsp:sp modelId="{4F83AB68-3132-486E-A9D5-9C93417205B6}">
      <dsp:nvSpPr>
        <dsp:cNvPr id="0" name=""/>
        <dsp:cNvSpPr/>
      </dsp:nvSpPr>
      <dsp:spPr>
        <a:xfrm>
          <a:off x="4287209" y="1100"/>
          <a:ext cx="921683" cy="9216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A179A-606B-458A-8FF2-BD50C42CDC80}">
      <dsp:nvSpPr>
        <dsp:cNvPr id="0" name=""/>
        <dsp:cNvSpPr/>
      </dsp:nvSpPr>
      <dsp:spPr>
        <a:xfrm>
          <a:off x="4480763" y="194654"/>
          <a:ext cx="534576" cy="5345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892B87-2DD4-45EA-8308-83D197E322A5}">
      <dsp:nvSpPr>
        <dsp:cNvPr id="0" name=""/>
        <dsp:cNvSpPr/>
      </dsp:nvSpPr>
      <dsp:spPr>
        <a:xfrm>
          <a:off x="5406396" y="110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Collaborations with hijabi influencers</a:t>
          </a:r>
        </a:p>
      </dsp:txBody>
      <dsp:txXfrm>
        <a:off x="5406396" y="1100"/>
        <a:ext cx="2172539" cy="921683"/>
      </dsp:txXfrm>
    </dsp:sp>
    <dsp:sp modelId="{57662A2B-D128-4641-8D71-92D9432815F6}">
      <dsp:nvSpPr>
        <dsp:cNvPr id="0" name=""/>
        <dsp:cNvSpPr/>
      </dsp:nvSpPr>
      <dsp:spPr>
        <a:xfrm>
          <a:off x="616935" y="1635560"/>
          <a:ext cx="921683" cy="9216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7F65BF-8012-4780-8836-00B27F15FFE7}">
      <dsp:nvSpPr>
        <dsp:cNvPr id="0" name=""/>
        <dsp:cNvSpPr/>
      </dsp:nvSpPr>
      <dsp:spPr>
        <a:xfrm>
          <a:off x="810488" y="1829114"/>
          <a:ext cx="534576" cy="5345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4206F5-C0A3-4B70-9E23-6E4486AEBDD2}">
      <dsp:nvSpPr>
        <dsp:cNvPr id="0" name=""/>
        <dsp:cNvSpPr/>
      </dsp:nvSpPr>
      <dsp:spPr>
        <a:xfrm>
          <a:off x="1736122" y="163556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Outfit styling videos and content creation</a:t>
          </a:r>
        </a:p>
      </dsp:txBody>
      <dsp:txXfrm>
        <a:off x="1736122" y="1635560"/>
        <a:ext cx="2172539" cy="921683"/>
      </dsp:txXfrm>
    </dsp:sp>
    <dsp:sp modelId="{B2D87CFC-28FF-429C-A1BA-B409D1296EC2}">
      <dsp:nvSpPr>
        <dsp:cNvPr id="0" name=""/>
        <dsp:cNvSpPr/>
      </dsp:nvSpPr>
      <dsp:spPr>
        <a:xfrm>
          <a:off x="4287209" y="1635560"/>
          <a:ext cx="921683" cy="92168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328C6-FAA4-4F61-9E1F-CDCD14D2881B}">
      <dsp:nvSpPr>
        <dsp:cNvPr id="0" name=""/>
        <dsp:cNvSpPr/>
      </dsp:nvSpPr>
      <dsp:spPr>
        <a:xfrm>
          <a:off x="4480763" y="1829114"/>
          <a:ext cx="534576" cy="5345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22CCC-6279-47B2-BC7D-4B5D235F7B3F}">
      <dsp:nvSpPr>
        <dsp:cNvPr id="0" name=""/>
        <dsp:cNvSpPr/>
      </dsp:nvSpPr>
      <dsp:spPr>
        <a:xfrm>
          <a:off x="5406396" y="163556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Promotional discounts and bundle deals</a:t>
          </a:r>
        </a:p>
      </dsp:txBody>
      <dsp:txXfrm>
        <a:off x="5406396" y="1635560"/>
        <a:ext cx="2172539" cy="921683"/>
      </dsp:txXfrm>
    </dsp:sp>
    <dsp:sp modelId="{FB36107E-2257-4AFF-8223-F9C72699DB82}">
      <dsp:nvSpPr>
        <dsp:cNvPr id="0" name=""/>
        <dsp:cNvSpPr/>
      </dsp:nvSpPr>
      <dsp:spPr>
        <a:xfrm>
          <a:off x="616935" y="3270020"/>
          <a:ext cx="921683" cy="92168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68719-C943-4202-A9FB-5625145F5C8D}">
      <dsp:nvSpPr>
        <dsp:cNvPr id="0" name=""/>
        <dsp:cNvSpPr/>
      </dsp:nvSpPr>
      <dsp:spPr>
        <a:xfrm>
          <a:off x="810488" y="3463574"/>
          <a:ext cx="534576" cy="5345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D75A2-A686-47A8-8834-02FD9CEECC68}">
      <dsp:nvSpPr>
        <dsp:cNvPr id="0" name=""/>
        <dsp:cNvSpPr/>
      </dsp:nvSpPr>
      <dsp:spPr>
        <a:xfrm>
          <a:off x="1736122" y="327002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Customer engagement through Instagram and TikTok</a:t>
          </a:r>
        </a:p>
      </dsp:txBody>
      <dsp:txXfrm>
        <a:off x="1736122" y="3270020"/>
        <a:ext cx="2172539" cy="921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5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795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350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654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23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332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98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080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332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439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319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783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184223"/>
            <a:ext cx="5308866" cy="275819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Enterprise and Entrepreneurship</a:t>
            </a:r>
            <a:b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Elegance in Modesty</a:t>
            </a:r>
          </a:p>
          <a:p>
            <a:r>
              <a:rPr dirty="0"/>
              <a:t>Business Plan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E09FC4-FD40-0747-F31A-662FCDEC06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556" y="674557"/>
            <a:ext cx="3594994" cy="18737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5754C7-7598-E3B1-F4EE-D908A5795720}"/>
              </a:ext>
            </a:extLst>
          </p:cNvPr>
          <p:cNvSpPr txBox="1"/>
          <p:nvPr/>
        </p:nvSpPr>
        <p:spPr>
          <a:xfrm>
            <a:off x="1439056" y="2278505"/>
            <a:ext cx="613097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Name: Fathi Mahamed</a:t>
            </a:r>
          </a:p>
          <a:p>
            <a:r>
              <a:rPr lang="en-GB" dirty="0"/>
              <a:t>Student ID: 2334373</a:t>
            </a:r>
          </a:p>
          <a:p>
            <a:r>
              <a:rPr lang="en-GB" dirty="0"/>
              <a:t>Module Code and Name: LCLM4006 Enterprise and Entrepreurship</a:t>
            </a:r>
          </a:p>
          <a:p>
            <a:r>
              <a:rPr lang="en-GB" dirty="0"/>
              <a:t>Lecturer: Dr Charles Oham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97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Executive Summary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sz="1500"/>
              <a:t>• Elegance in Modesty was created almost one year ago after identifying a need for stylish, comfortable, and affordable modest fashion for young Muslim women.</a:t>
            </a:r>
          </a:p>
          <a:p>
            <a:endParaRPr lang="en-GB" sz="1500"/>
          </a:p>
          <a:p>
            <a:r>
              <a:rPr lang="en-GB" sz="1500"/>
              <a:t>• The idea was inspired by personal experiences of struggling to find fashionable yet modest clothing during important Muslim celebrations such as Eid and Ramadan.</a:t>
            </a:r>
          </a:p>
          <a:p>
            <a:endParaRPr lang="en-GB" sz="1500"/>
          </a:p>
          <a:p>
            <a:r>
              <a:rPr lang="en-GB" sz="1500"/>
              <a:t>• Elle Modesty focuses on providing modest clothing for hijabi women while comb</a:t>
            </a:r>
          </a:p>
          <a:p>
            <a:r>
              <a:rPr lang="en-GB" sz="1500"/>
              <a:t>• The business aims to bridge the gap between style, comfort, affordability, and religious suitability.</a:t>
            </a:r>
          </a:p>
          <a:p>
            <a:r>
              <a:rPr lang="en-GB" sz="1500"/>
              <a:t>ining modern fashion trends with traditional modest values.</a:t>
            </a:r>
          </a:p>
          <a:p>
            <a:endParaRPr lang="en-GB" sz="1500"/>
          </a:p>
          <a:p>
            <a:endParaRPr lang="en-GB" sz="1500"/>
          </a:p>
          <a:p>
            <a:r>
              <a:rPr lang="en-GB" sz="1500"/>
              <a:t>• As modest fashion gains global recognition, demand for fashionable modest wear continues to grow.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• Business Name: Elle Modesty</a:t>
            </a:r>
          </a:p>
          <a:p>
            <a:r>
              <a:t>• Tagline: Elegance in Modesty</a:t>
            </a:r>
          </a:p>
          <a:p>
            <a:r>
              <a:t>• Industry: Modest Fashion</a:t>
            </a:r>
          </a:p>
          <a:p>
            <a:r>
              <a:t>• Products: Abayas, long dresses, modest tops, skirts, and coordinated sets</a:t>
            </a:r>
          </a:p>
          <a:p>
            <a:r>
              <a:t>• Target Market: Muslim women aged 18–35</a:t>
            </a:r>
          </a:p>
          <a:p>
            <a:r>
              <a:t>• Sales Platforms: TikTok Shop, Instagram, and Shopee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Market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463BAF-7C69-FBB1-FFB5-CE26F53E90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044605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Marketing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A55A9A-BDDC-5AC5-A8C1-65BC65D338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059711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5341" y="365125"/>
            <a:ext cx="3630007" cy="1807305"/>
          </a:xfrm>
        </p:spPr>
        <p:txBody>
          <a:bodyPr>
            <a:normAutofit/>
          </a:bodyPr>
          <a:lstStyle/>
          <a:p>
            <a:r>
              <a:rPr lang="en-GB"/>
              <a:t>Financial Plan</a:t>
            </a:r>
          </a:p>
        </p:txBody>
      </p:sp>
      <p:pic>
        <p:nvPicPr>
          <p:cNvPr id="14" name="Picture 13" descr="Periodic table of elements">
            <a:extLst>
              <a:ext uri="{FF2B5EF4-FFF2-40B4-BE49-F238E27FC236}">
                <a16:creationId xmlns:a16="http://schemas.microsoft.com/office/drawing/2014/main" id="{F3C4F30E-0863-A663-D928-96B7ABC48E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3" r="29074"/>
          <a:stretch>
            <a:fillRect/>
          </a:stretch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5341" y="2333297"/>
            <a:ext cx="3630007" cy="3843666"/>
          </a:xfrm>
        </p:spPr>
        <p:txBody>
          <a:bodyPr>
            <a:normAutofit/>
          </a:bodyPr>
          <a:lstStyle/>
          <a:p>
            <a:r>
              <a:rPr lang="en-GB" sz="1700" dirty="0"/>
              <a:t>• Estimated Startup Capital: 30,000–50,000</a:t>
            </a:r>
          </a:p>
          <a:p>
            <a:r>
              <a:rPr lang="en-GB" sz="1700" dirty="0"/>
              <a:t>• Inventory Costs: 20,000–40,000</a:t>
            </a:r>
          </a:p>
          <a:p>
            <a:r>
              <a:rPr lang="en-GB" sz="1700" dirty="0"/>
              <a:t>• Marketing Budget: 5,000</a:t>
            </a:r>
          </a:p>
          <a:p>
            <a:r>
              <a:rPr lang="en-GB" sz="1700" dirty="0"/>
              <a:t>• Packaging &amp; Miscellaneous: 5,000</a:t>
            </a:r>
          </a:p>
          <a:p>
            <a:r>
              <a:rPr lang="en-GB" sz="1700" dirty="0"/>
              <a:t>• Revenue Source: Online clothing sales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Elle Modesty aims to become a trusted modest fashion brand for modern Muslim women by offering elegant, affordable, and comfortable clothing. Through strong online marketing and customer-focused branding, the business has strong growth potential in the modest fashion industry.</a:t>
            </a:r>
          </a:p>
        </p:txBody>
      </p:sp>
      <p:pic>
        <p:nvPicPr>
          <p:cNvPr id="5" name="Picture 4" descr="Abstract blurred background of department store">
            <a:extLst>
              <a:ext uri="{FF2B5EF4-FFF2-40B4-BE49-F238E27FC236}">
                <a16:creationId xmlns:a16="http://schemas.microsoft.com/office/drawing/2014/main" id="{FD9C655A-E22F-A25B-C507-3FE31485EB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69" r="33681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44</TotalTime>
  <Words>351</Words>
  <Application>Microsoft Office PowerPoint</Application>
  <PresentationFormat>On-screen Show (4:3)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2013 - 2022 Theme</vt:lpstr>
      <vt:lpstr>Enterprise and Entrepreneurship </vt:lpstr>
      <vt:lpstr>PowerPoint Presentation</vt:lpstr>
      <vt:lpstr>Executive Summary</vt:lpstr>
      <vt:lpstr>Business Overview</vt:lpstr>
      <vt:lpstr>Market Research</vt:lpstr>
      <vt:lpstr>Marketing Strategy</vt:lpstr>
      <vt:lpstr>Financial Plan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Fathi Mahmed Sheekhusen (2334373)</cp:lastModifiedBy>
  <cp:revision>2</cp:revision>
  <dcterms:created xsi:type="dcterms:W3CDTF">2013-01-27T09:14:16Z</dcterms:created>
  <dcterms:modified xsi:type="dcterms:W3CDTF">2026-05-10T17:03:14Z</dcterms:modified>
  <cp:category/>
</cp:coreProperties>
</file>