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handoutMasterIdLst>
    <p:handoutMasterId r:id="rId21"/>
  </p:handoutMasterIdLst>
  <p:sldIdLst>
    <p:sldId id="256" r:id="rId2"/>
    <p:sldId id="257" r:id="rId3"/>
    <p:sldId id="271" r:id="rId4"/>
    <p:sldId id="274" r:id="rId5"/>
    <p:sldId id="279" r:id="rId6"/>
    <p:sldId id="261" r:id="rId7"/>
    <p:sldId id="262" r:id="rId8"/>
    <p:sldId id="275" r:id="rId9"/>
    <p:sldId id="263" r:id="rId10"/>
    <p:sldId id="272" r:id="rId11"/>
    <p:sldId id="260" r:id="rId12"/>
    <p:sldId id="258" r:id="rId13"/>
    <p:sldId id="276" r:id="rId14"/>
    <p:sldId id="267" r:id="rId15"/>
    <p:sldId id="268" r:id="rId16"/>
    <p:sldId id="277" r:id="rId17"/>
    <p:sldId id="278" r:id="rId18"/>
    <p:sldId id="266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B6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60" autoAdjust="0"/>
  </p:normalViewPr>
  <p:slideViewPr>
    <p:cSldViewPr>
      <p:cViewPr>
        <p:scale>
          <a:sx n="103" d="100"/>
          <a:sy n="103" d="100"/>
        </p:scale>
        <p:origin x="64" y="2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20C3F12-B573-44E8-AA8E-452BC65064D8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7B75F50-9CA7-4CB6-9BD9-11C8F4CAC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4021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E3D4D66-EEB6-48DE-B4E1-65AB69E6DA01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DA0E4EF0-16DA-4709-8DAB-C6A91C658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374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Week 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466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Overall aims and objectives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939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9231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5779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3293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skills are essential to</a:t>
            </a:r>
            <a:r>
              <a:rPr lang="en-GB" baseline="0" dirty="0"/>
              <a:t> this area of learning and can also be developed across the curriculum.  </a:t>
            </a:r>
          </a:p>
          <a:p>
            <a:r>
              <a:rPr lang="en-GB" baseline="0" dirty="0"/>
              <a:t>Important to understand that these skills are built on throughout the FP – get more complex as phase progresses.  </a:t>
            </a:r>
          </a:p>
          <a:p>
            <a:r>
              <a:rPr lang="en-GB" baseline="0" dirty="0"/>
              <a:t>All skills are linked closely with science.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596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/>
          </a:p>
          <a:p>
            <a:pPr defTabSz="897849">
              <a:defRPr/>
            </a:pPr>
            <a:endParaRPr lang="en-GB" dirty="0"/>
          </a:p>
          <a:p>
            <a:pPr defTabSz="897849">
              <a:defRPr/>
            </a:pPr>
            <a:r>
              <a:rPr lang="en-GB" dirty="0"/>
              <a:t> – areas – big emphasis on locality and being educated about local areas.  Compare local area with other areas = weather climates</a:t>
            </a:r>
          </a:p>
          <a:p>
            <a:pPr defTabSz="897849">
              <a:defRPr/>
            </a:pPr>
            <a:endParaRPr lang="en-GB" dirty="0"/>
          </a:p>
          <a:p>
            <a:pPr defTabSz="897849">
              <a:defRPr/>
            </a:pPr>
            <a:endParaRPr lang="en-GB" dirty="0"/>
          </a:p>
          <a:p>
            <a:pPr defTabSz="897849">
              <a:defRPr/>
            </a:pPr>
            <a:r>
              <a:rPr lang="en-GB" dirty="0"/>
              <a:t>Visiting contrasting places; this develops skills of enquiry </a:t>
            </a:r>
            <a:r>
              <a:rPr lang="en-GB" dirty="0" err="1"/>
              <a:t>eg</a:t>
            </a:r>
            <a:r>
              <a:rPr lang="en-GB" dirty="0"/>
              <a:t>. Visiting a stony beach and a sandy beach.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44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Hutt – draws</a:t>
            </a:r>
            <a:r>
              <a:rPr lang="en-GB" baseline="0" dirty="0"/>
              <a:t> on Piagetian principles. She categorised play into three categories.</a:t>
            </a:r>
          </a:p>
          <a:p>
            <a:endParaRPr lang="en-GB" baseline="0" dirty="0"/>
          </a:p>
          <a:p>
            <a:pPr lvl="0"/>
            <a:r>
              <a:rPr lang="en-GB" baseline="0" dirty="0"/>
              <a:t>Ludic play/behaviour allows children to make understanding their own (much like Piaget’s accommodation and assimilation – children’s cognitive task is to adjust the acquisition of new understandings  in such a way they can make use of the information) – example = </a:t>
            </a:r>
            <a:r>
              <a:rPr lang="en-US" dirty="0"/>
              <a:t>A child seeing a zebra for the first time and calling it a horse. The child assimilates this information into her schema for a horse. When the child accommodates information, she takes into consideration the different properties of a zebra compared to a horse, perhaps calling a zebra a horse with stripes. When she eventually learns the name of zebra, she has accommodated this information.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Play is a tool for allowing children to explore, while they explore they engage themselves in purposeful interest that subconsciously relates to science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0423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Driver (1983) - framework of learning that acquired through the epistemic behaviours of problem solving, exploration and use of materials and skills: </a:t>
            </a:r>
          </a:p>
          <a:p>
            <a:pPr defTabSz="897849">
              <a:defRPr/>
            </a:pPr>
            <a:endParaRPr lang="en-GB" dirty="0"/>
          </a:p>
          <a:p>
            <a:pPr defTabSz="897849">
              <a:defRPr/>
            </a:pPr>
            <a:r>
              <a:rPr lang="en-GB" dirty="0"/>
              <a:t>Driver has a constructivist view point – the pupil as a scientist and learning is about constructing a meaning.  Play gives children the opportunity to experiment and manipulate the environment around them (much like a scientist)</a:t>
            </a:r>
          </a:p>
          <a:p>
            <a:pPr defTabSz="897849">
              <a:defRPr/>
            </a:pPr>
            <a:endParaRPr lang="en-GB" dirty="0"/>
          </a:p>
          <a:p>
            <a:pPr defTabSz="897849">
              <a:defRPr/>
            </a:pPr>
            <a:r>
              <a:rPr lang="en-GB" dirty="0"/>
              <a:t>main principles</a:t>
            </a:r>
          </a:p>
          <a:p>
            <a:pPr defTabSz="897849">
              <a:defRPr/>
            </a:pPr>
            <a:endParaRPr lang="en-GB" dirty="0"/>
          </a:p>
          <a:p>
            <a:pPr marL="224462" indent="-224462" defTabSz="897849">
              <a:buFontTx/>
              <a:buAutoNum type="arabicPeriod"/>
              <a:defRPr/>
            </a:pPr>
            <a:r>
              <a:rPr lang="en-GB" dirty="0"/>
              <a:t>One idea - Constructing and testing bridges made of blocks 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 dirty="0"/>
              <a:t>Idea – working and playing  with their peers.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 dirty="0"/>
              <a:t>Experimentation – playing sinking and floating in the water tray with different objects (why do some smaller items sink and bigger items float – the properties of the object).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 dirty="0"/>
              <a:t>Neither adults or children are able to develop an understanding of a concept without engaging in first hand experiences</a:t>
            </a:r>
          </a:p>
          <a:p>
            <a:pPr marL="224462" indent="-224462" defTabSz="897849">
              <a:buFontTx/>
              <a:buAutoNum type="arabicPeriod"/>
              <a:defRPr/>
            </a:pPr>
            <a:endParaRPr lang="en-GB" dirty="0"/>
          </a:p>
          <a:p>
            <a:r>
              <a:rPr lang="en-GB" dirty="0"/>
              <a:t>Link to Bruner’s </a:t>
            </a:r>
            <a:r>
              <a:rPr lang="en-GB" dirty="0" err="1"/>
              <a:t>Sprial</a:t>
            </a:r>
            <a:r>
              <a:rPr lang="en-GB" baseline="0" dirty="0"/>
              <a:t> Curriculum theory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324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Driver (1983) - framework of learning that acquired through the epistemic behaviours of problem solving, exploration and use of materials and skills: </a:t>
            </a:r>
          </a:p>
          <a:p>
            <a:pPr defTabSz="897849">
              <a:defRPr/>
            </a:pPr>
            <a:endParaRPr lang="en-GB" dirty="0"/>
          </a:p>
          <a:p>
            <a:pPr defTabSz="897849">
              <a:defRPr/>
            </a:pPr>
            <a:r>
              <a:rPr lang="en-GB" dirty="0"/>
              <a:t>Driver has a constructivist view point – the pupil as a scientist and learning is about constructing a meaning.  Play gives children the opportunity to experiment and manipulate the environment around them (much like a scientist)</a:t>
            </a:r>
          </a:p>
          <a:p>
            <a:pPr defTabSz="897849">
              <a:defRPr/>
            </a:pPr>
            <a:endParaRPr lang="en-GB" dirty="0"/>
          </a:p>
          <a:p>
            <a:pPr defTabSz="897849">
              <a:defRPr/>
            </a:pPr>
            <a:r>
              <a:rPr lang="en-GB" dirty="0"/>
              <a:t>main principles</a:t>
            </a:r>
          </a:p>
          <a:p>
            <a:pPr defTabSz="897849">
              <a:defRPr/>
            </a:pPr>
            <a:endParaRPr lang="en-GB" dirty="0"/>
          </a:p>
          <a:p>
            <a:pPr marL="224462" indent="-224462" defTabSz="897849">
              <a:buFontTx/>
              <a:buAutoNum type="arabicPeriod"/>
              <a:defRPr/>
            </a:pPr>
            <a:r>
              <a:rPr lang="en-GB" dirty="0"/>
              <a:t>One idea - Constructing and testing bridges made of blocks 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 dirty="0"/>
              <a:t>Idea – working and playing  with their peers.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 dirty="0"/>
              <a:t>Experimentation – playing sinking and floating in the water tray with different objects (why do some smaller items sink and bigger items float – the properties of the object).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 dirty="0"/>
              <a:t>Neither adults or children are able to develop an understanding of a concept without engaging in first hand experiences</a:t>
            </a:r>
          </a:p>
          <a:p>
            <a:pPr marL="224462" indent="-224462" defTabSz="897849">
              <a:buFontTx/>
              <a:buAutoNum type="arabicPeriod"/>
              <a:defRPr/>
            </a:pPr>
            <a:endParaRPr lang="en-GB" dirty="0"/>
          </a:p>
          <a:p>
            <a:pPr marL="0" indent="0" defTabSz="897849">
              <a:buFontTx/>
              <a:buNone/>
              <a:defRPr/>
            </a:pPr>
            <a:r>
              <a:rPr lang="en-GB" dirty="0"/>
              <a:t>Link</a:t>
            </a:r>
            <a:r>
              <a:rPr lang="en-GB" baseline="0" dirty="0"/>
              <a:t> with Bruner’s Spiral Curriculum theory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6359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‘left and right’ brained thinking patterns – ‘haven't got a scientific brain’ – each of us have a dominant brain side – right brain = more creative.  - </a:t>
            </a:r>
          </a:p>
          <a:p>
            <a:endParaRPr lang="en-GB" dirty="0"/>
          </a:p>
          <a:p>
            <a:r>
              <a:rPr lang="en-GB" dirty="0"/>
              <a:t>recent studies have shown that the brain behaves like a computer that forges links between neurons to increase the number of pathways that electric signals can travel.  - more children’s brains are stimulated the more complex their neural networks become – learning is the creation of networks (better brain we have). – a lack of stimulation = poorer brain we have.</a:t>
            </a:r>
          </a:p>
          <a:p>
            <a:endParaRPr lang="en-GB" dirty="0"/>
          </a:p>
          <a:p>
            <a:r>
              <a:rPr lang="en-GB" dirty="0"/>
              <a:t>Emotional encoding – if children feel good about themselves they will learn more – play is an enjoyable activity and therefore children are likely to learn more when they are playing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372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Overall boys and girls play differently and generally tend to have different interests- this could mean that they are acquiring different scientific ideas through play.</a:t>
            </a:r>
          </a:p>
          <a:p>
            <a:endParaRPr lang="en-GB" dirty="0"/>
          </a:p>
          <a:p>
            <a:r>
              <a:rPr lang="en-GB" dirty="0"/>
              <a:t>Girls = learn more about biological  and chemical concepts = role play area = mixing, drying, heating, - boys not interested in this area or if they are  - they are often bossed about by girls and loose interest.  </a:t>
            </a:r>
          </a:p>
          <a:p>
            <a:endParaRPr lang="en-GB" dirty="0"/>
          </a:p>
          <a:p>
            <a:r>
              <a:rPr lang="en-GB" dirty="0"/>
              <a:t>Boys = forces and movements = cars and construction activities and wheeled toys outdoors. – girls when playing with equipment tend to prefer ‘fixed’ equipment and do not tend to modify equipment as boys do = think of child and aeroplane (made out of any object).  = as this type of play is identified more (by practitioners) like scientific play than role-play then science is typically seen as more of a ‘boys’ area of the curriculum.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8374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3596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09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1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E2D6B1-64AB-465E-A5C6-5DA8187BC646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2697266-1643-4774-A58B-CA096CE48CA0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science-and-technology/descriptions-of-learning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wb.gov.wales/cwricwlwm-i-gymru/gwyddoniaeth-a-thechnoleg/disgrifiadau-dysgu/" TargetMode="Externa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hLfs58vfzM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dcells/publications/policy_strategy_and_planning/early-wales/whatisfoundation/foundationphase/2274085/frameworkforchildrene.pdf?lang=en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ales.gov.uk/dcells/publications/policy_strategy_and_planning/earl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5063" y="2060848"/>
            <a:ext cx="8496944" cy="1780108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chemeClr val="tx1"/>
                </a:solidFill>
              </a:rPr>
              <a:t>Y Meddwl </a:t>
            </a:r>
            <a:r>
              <a:rPr lang="en-GB" sz="3500" dirty="0" err="1">
                <a:solidFill>
                  <a:schemeClr val="tx1"/>
                </a:solidFill>
              </a:rPr>
              <a:t>Ymholgar</a:t>
            </a:r>
            <a:r>
              <a:rPr lang="en-GB" sz="3500" dirty="0">
                <a:solidFill>
                  <a:schemeClr val="tx1"/>
                </a:solidFill>
              </a:rPr>
              <a:t>: </a:t>
            </a:r>
            <a:r>
              <a:rPr lang="en-GB" sz="3500" dirty="0" err="1">
                <a:solidFill>
                  <a:schemeClr val="tx1"/>
                </a:solidFill>
              </a:rPr>
              <a:t>Dulliau</a:t>
            </a:r>
            <a:r>
              <a:rPr lang="en-GB" sz="3500" dirty="0">
                <a:solidFill>
                  <a:schemeClr val="tx1"/>
                </a:solidFill>
              </a:rPr>
              <a:t> </a:t>
            </a:r>
            <a:r>
              <a:rPr lang="en-GB" sz="3500" dirty="0" err="1">
                <a:solidFill>
                  <a:schemeClr val="tx1"/>
                </a:solidFill>
              </a:rPr>
              <a:t>Creadigol</a:t>
            </a:r>
            <a:br>
              <a:rPr lang="en-GB" sz="3500" dirty="0">
                <a:solidFill>
                  <a:schemeClr val="tx1"/>
                </a:solidFill>
              </a:rPr>
            </a:br>
            <a:r>
              <a:rPr lang="en-GB" sz="3500" dirty="0">
                <a:solidFill>
                  <a:schemeClr val="tx1"/>
                </a:solidFill>
              </a:rPr>
              <a:t>The Enquiring Mind: Creative Approaches</a:t>
            </a:r>
            <a:br>
              <a:rPr lang="en-GB" sz="3500" dirty="0">
                <a:solidFill>
                  <a:schemeClr val="tx1"/>
                </a:solidFill>
              </a:rPr>
            </a:br>
            <a:r>
              <a:rPr lang="en-GB" sz="3500" dirty="0">
                <a:solidFill>
                  <a:schemeClr val="tx1"/>
                </a:solidFill>
              </a:rPr>
              <a:t>ECES5021C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135" y="4149080"/>
            <a:ext cx="6400800" cy="14732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Meddwl fel </a:t>
            </a:r>
            <a:r>
              <a:rPr lang="en-GB" dirty="0" err="1">
                <a:solidFill>
                  <a:schemeClr val="tx1"/>
                </a:solidFill>
              </a:rPr>
              <a:t>Gwyddonydd</a:t>
            </a:r>
            <a:r>
              <a:rPr lang="en-GB" dirty="0">
                <a:solidFill>
                  <a:schemeClr val="tx1"/>
                </a:solidFill>
              </a:rPr>
              <a:t>: Cefnogi </a:t>
            </a:r>
            <a:r>
              <a:rPr lang="en-GB" dirty="0" err="1">
                <a:solidFill>
                  <a:schemeClr val="tx1"/>
                </a:solidFill>
              </a:rPr>
              <a:t>Chwarae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Gwyddonol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Thinking like a Scientist: Supporting Scientific Play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87747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446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2645" y="2780928"/>
            <a:ext cx="3564384" cy="429079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900" b="1" dirty="0"/>
              <a:t>Aim:</a:t>
            </a:r>
          </a:p>
          <a:p>
            <a:pPr marL="0" indent="0">
              <a:buNone/>
            </a:pPr>
            <a:endParaRPr lang="en-GB" sz="2900" b="1" dirty="0"/>
          </a:p>
          <a:p>
            <a:r>
              <a:rPr lang="en-GB" dirty="0">
                <a:solidFill>
                  <a:schemeClr val="tx1"/>
                </a:solidFill>
              </a:rPr>
              <a:t>To investigate the relationship between scientific enquiry and play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900" b="1" dirty="0">
                <a:solidFill>
                  <a:schemeClr val="tx1"/>
                </a:solidFill>
              </a:rPr>
              <a:t>Objectives: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lvl="0"/>
            <a:r>
              <a:rPr lang="en-GB" dirty="0">
                <a:solidFill>
                  <a:schemeClr val="tx1"/>
                </a:solidFill>
              </a:rPr>
              <a:t>To critically explore the role of investigation and observation in scientific enquiry </a:t>
            </a:r>
          </a:p>
          <a:p>
            <a:pPr marL="0" lv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lvl="0"/>
            <a:r>
              <a:rPr lang="en-GB" dirty="0">
                <a:solidFill>
                  <a:schemeClr val="tx1"/>
                </a:solidFill>
              </a:rPr>
              <a:t>To examine the connection between the Foundation Phase, play and science</a:t>
            </a:r>
          </a:p>
          <a:p>
            <a:pPr marL="0" lv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lvl="0"/>
            <a:r>
              <a:rPr lang="en-GB" dirty="0">
                <a:solidFill>
                  <a:schemeClr val="tx1"/>
                </a:solidFill>
              </a:rPr>
              <a:t>Evaluate the use of play as a way to promote scientific learning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Nod ac </a:t>
            </a:r>
            <a:r>
              <a:rPr lang="en-GB" dirty="0" err="1">
                <a:solidFill>
                  <a:schemeClr val="tx1"/>
                </a:solidFill>
              </a:rPr>
              <a:t>Amcanion</a:t>
            </a:r>
            <a:r>
              <a:rPr lang="en-GB" dirty="0">
                <a:solidFill>
                  <a:schemeClr val="tx1"/>
                </a:solidFill>
              </a:rPr>
              <a:t> y Sesiwn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Session Aim and Objectives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11560" y="2924944"/>
            <a:ext cx="3672408" cy="4320481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2900" b="1" dirty="0">
                <a:solidFill>
                  <a:schemeClr val="tx1"/>
                </a:solidFill>
              </a:rPr>
              <a:t>Nod:</a:t>
            </a:r>
          </a:p>
          <a:p>
            <a:pPr marL="0" indent="0">
              <a:buFont typeface="Symbol" pitchFamily="18" charset="2"/>
              <a:buNone/>
            </a:pPr>
            <a:endParaRPr lang="en-GB" sz="2900" b="1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Ymchwilio</a:t>
            </a:r>
            <a:r>
              <a:rPr lang="en-GB" dirty="0">
                <a:solidFill>
                  <a:schemeClr val="tx1"/>
                </a:solidFill>
              </a:rPr>
              <a:t> i'r </a:t>
            </a:r>
            <a:r>
              <a:rPr lang="en-GB" dirty="0" err="1">
                <a:solidFill>
                  <a:schemeClr val="tx1"/>
                </a:solidFill>
              </a:rPr>
              <a:t>berthynas</a:t>
            </a:r>
            <a:r>
              <a:rPr lang="en-GB" dirty="0">
                <a:solidFill>
                  <a:schemeClr val="tx1"/>
                </a:solidFill>
              </a:rPr>
              <a:t> rhwng </a:t>
            </a:r>
            <a:r>
              <a:rPr lang="en-GB" dirty="0" err="1">
                <a:solidFill>
                  <a:schemeClr val="tx1"/>
                </a:solidFill>
              </a:rPr>
              <a:t>ymholi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gwyddonol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chwarae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en-GB" sz="2900" b="1" dirty="0" err="1">
                <a:solidFill>
                  <a:schemeClr val="tx1"/>
                </a:solidFill>
              </a:rPr>
              <a:t>Amcanion</a:t>
            </a:r>
            <a:r>
              <a:rPr lang="en-GB" sz="2900" b="1" dirty="0">
                <a:solidFill>
                  <a:schemeClr val="tx1"/>
                </a:solidFill>
              </a:rPr>
              <a:t>:</a:t>
            </a:r>
          </a:p>
          <a:p>
            <a:pPr marL="0" indent="0">
              <a:buFont typeface="Symbol" pitchFamily="18" charset="2"/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Archwilio'n</a:t>
            </a:r>
            <a:r>
              <a:rPr lang="en-GB" dirty="0">
                <a:solidFill>
                  <a:schemeClr val="tx1"/>
                </a:solidFill>
              </a:rPr>
              <a:t> feirniadol </a:t>
            </a:r>
            <a:r>
              <a:rPr lang="en-GB" dirty="0" err="1">
                <a:solidFill>
                  <a:schemeClr val="tx1"/>
                </a:solidFill>
              </a:rPr>
              <a:t>rôl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ymchwilio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arsylwi</a:t>
            </a:r>
            <a:r>
              <a:rPr lang="en-GB" dirty="0">
                <a:solidFill>
                  <a:schemeClr val="tx1"/>
                </a:solidFill>
              </a:rPr>
              <a:t> mewn </a:t>
            </a:r>
            <a:r>
              <a:rPr lang="en-GB" dirty="0" err="1">
                <a:solidFill>
                  <a:schemeClr val="tx1"/>
                </a:solidFill>
              </a:rPr>
              <a:t>ymholi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gwyddonol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Archwilio'r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cysylltiad</a:t>
            </a:r>
            <a:r>
              <a:rPr lang="en-GB" dirty="0">
                <a:solidFill>
                  <a:schemeClr val="tx1"/>
                </a:solidFill>
              </a:rPr>
              <a:t> rhwng y </a:t>
            </a:r>
            <a:r>
              <a:rPr lang="en-GB" dirty="0" err="1">
                <a:solidFill>
                  <a:schemeClr val="tx1"/>
                </a:solidFill>
              </a:rPr>
              <a:t>Cyfnod</a:t>
            </a:r>
            <a:r>
              <a:rPr lang="en-GB" dirty="0">
                <a:solidFill>
                  <a:schemeClr val="tx1"/>
                </a:solidFill>
              </a:rPr>
              <a:t> Sylfaen, </a:t>
            </a:r>
            <a:r>
              <a:rPr lang="en-GB" dirty="0" err="1">
                <a:solidFill>
                  <a:schemeClr val="tx1"/>
                </a:solidFill>
              </a:rPr>
              <a:t>chwarae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gwyddoniaeth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Gwerthuso'r</a:t>
            </a:r>
            <a:r>
              <a:rPr lang="en-GB" dirty="0">
                <a:solidFill>
                  <a:schemeClr val="tx1"/>
                </a:solidFill>
              </a:rPr>
              <a:t> defnydd o </a:t>
            </a:r>
            <a:r>
              <a:rPr lang="en-GB" dirty="0" err="1">
                <a:solidFill>
                  <a:schemeClr val="tx1"/>
                </a:solidFill>
              </a:rPr>
              <a:t>chwarae</a:t>
            </a:r>
            <a:r>
              <a:rPr lang="en-GB" dirty="0">
                <a:solidFill>
                  <a:schemeClr val="tx1"/>
                </a:solidFill>
              </a:rPr>
              <a:t> fel ffordd o </a:t>
            </a:r>
            <a:r>
              <a:rPr lang="en-GB" dirty="0" err="1">
                <a:solidFill>
                  <a:schemeClr val="tx1"/>
                </a:solidFill>
              </a:rPr>
              <a:t>hyrwyddo</a:t>
            </a:r>
            <a:r>
              <a:rPr lang="en-GB" dirty="0">
                <a:solidFill>
                  <a:schemeClr val="tx1"/>
                </a:solidFill>
              </a:rPr>
              <a:t> dysgu </a:t>
            </a:r>
            <a:r>
              <a:rPr lang="en-GB" dirty="0" err="1">
                <a:solidFill>
                  <a:schemeClr val="tx1"/>
                </a:solidFill>
              </a:rPr>
              <a:t>gwyddonol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endParaRPr lang="en-GB" dirty="0"/>
          </a:p>
          <a:p>
            <a:pPr marL="0" indent="0">
              <a:buFont typeface="Symbol" pitchFamily="18" charset="2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582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24040" y="2855780"/>
            <a:ext cx="3564384" cy="345069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do you know about scientific play in practice?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649929"/>
            <a:ext cx="8229600" cy="1252728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Ystyriwch</a:t>
            </a:r>
            <a:r>
              <a:rPr lang="en-GB" dirty="0">
                <a:solidFill>
                  <a:schemeClr val="tx1"/>
                </a:solidFill>
              </a:rPr>
              <a:t> / Consider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710717" y="2783563"/>
            <a:ext cx="3132336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1"/>
                </a:solidFill>
              </a:rPr>
              <a:t>Beth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chi’n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gwybod</a:t>
            </a:r>
            <a:r>
              <a:rPr lang="en-GB" dirty="0">
                <a:solidFill>
                  <a:schemeClr val="tx1"/>
                </a:solidFill>
              </a:rPr>
              <a:t> am </a:t>
            </a:r>
            <a:r>
              <a:rPr lang="en-GB" dirty="0" err="1">
                <a:solidFill>
                  <a:schemeClr val="tx1"/>
                </a:solidFill>
              </a:rPr>
              <a:t>chwarae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gwyddonol</a:t>
            </a:r>
            <a:r>
              <a:rPr lang="en-GB" dirty="0">
                <a:solidFill>
                  <a:schemeClr val="tx1"/>
                </a:solidFill>
              </a:rPr>
              <a:t> mewn ymarfer?</a:t>
            </a:r>
          </a:p>
        </p:txBody>
      </p:sp>
      <p:pic>
        <p:nvPicPr>
          <p:cNvPr id="5" name="Picture 4" descr="Free Images : child, toy, toddler, kindergarten, learning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065" y="4581128"/>
            <a:ext cx="3131840" cy="2087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045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52757" y="2852936"/>
            <a:ext cx="3888432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/>
              <a:t>Statements of what matters</a:t>
            </a:r>
          </a:p>
          <a:p>
            <a:r>
              <a:rPr lang="en-GB" sz="1400" dirty="0"/>
              <a:t>Being </a:t>
            </a:r>
            <a:r>
              <a:rPr lang="en-GB" sz="1400" b="1" dirty="0"/>
              <a:t>curious</a:t>
            </a:r>
            <a:r>
              <a:rPr lang="en-GB" sz="1400" dirty="0"/>
              <a:t> and </a:t>
            </a:r>
            <a:r>
              <a:rPr lang="en-GB" sz="1400" b="1" dirty="0"/>
              <a:t>searching</a:t>
            </a:r>
            <a:r>
              <a:rPr lang="en-GB" sz="1400" dirty="0"/>
              <a:t> for answers is essential to </a:t>
            </a:r>
            <a:r>
              <a:rPr lang="en-GB" sz="1400" b="1" dirty="0"/>
              <a:t>understanding</a:t>
            </a:r>
            <a:r>
              <a:rPr lang="en-GB" sz="1400" dirty="0"/>
              <a:t> and </a:t>
            </a:r>
            <a:r>
              <a:rPr lang="en-GB" sz="1400" b="1" dirty="0"/>
              <a:t>predicting</a:t>
            </a:r>
            <a:r>
              <a:rPr lang="en-GB" sz="1400" dirty="0"/>
              <a:t> phenomena</a:t>
            </a:r>
          </a:p>
          <a:p>
            <a:r>
              <a:rPr lang="en-GB" sz="1400" dirty="0"/>
              <a:t>Design </a:t>
            </a:r>
            <a:r>
              <a:rPr lang="en-GB" sz="1400" b="1" dirty="0"/>
              <a:t>thinking</a:t>
            </a:r>
            <a:r>
              <a:rPr lang="en-GB" sz="1400" dirty="0"/>
              <a:t> and engineering offer technical and </a:t>
            </a:r>
            <a:r>
              <a:rPr lang="en-GB" sz="1400" b="1" dirty="0"/>
              <a:t>creative</a:t>
            </a:r>
            <a:r>
              <a:rPr lang="en-GB" sz="1400" dirty="0"/>
              <a:t> ways to meet society’s needs and wants</a:t>
            </a:r>
          </a:p>
          <a:p>
            <a:r>
              <a:rPr lang="en-GB" sz="1400" dirty="0"/>
              <a:t>The world around us is full of living things which </a:t>
            </a:r>
            <a:r>
              <a:rPr lang="en-GB" sz="1400" b="1" dirty="0"/>
              <a:t>depend on </a:t>
            </a:r>
            <a:r>
              <a:rPr lang="en-GB" sz="1400" dirty="0"/>
              <a:t>each other for survival</a:t>
            </a:r>
          </a:p>
          <a:p>
            <a:r>
              <a:rPr lang="en-GB" sz="1400" dirty="0"/>
              <a:t>Matter and the </a:t>
            </a:r>
            <a:r>
              <a:rPr lang="en-GB" sz="1400" b="1" dirty="0"/>
              <a:t>way it behaves </a:t>
            </a:r>
            <a:r>
              <a:rPr lang="en-GB" sz="1400" dirty="0"/>
              <a:t>defines our universe and shapes our lives</a:t>
            </a:r>
          </a:p>
          <a:p>
            <a:r>
              <a:rPr lang="en-GB" sz="1400" dirty="0"/>
              <a:t>Forces and energy provide a </a:t>
            </a:r>
            <a:r>
              <a:rPr lang="en-GB" sz="1400" b="1" dirty="0"/>
              <a:t>foundation for understanding</a:t>
            </a:r>
            <a:r>
              <a:rPr lang="en-GB" sz="1400" dirty="0"/>
              <a:t> our universe</a:t>
            </a:r>
          </a:p>
          <a:p>
            <a:r>
              <a:rPr lang="en-GB" sz="1400" dirty="0"/>
              <a:t>Computation is the foundation for our digital world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2811" y="90872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MDaPh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Gwyddoniaeth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Thechnoleg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Science and Technology </a:t>
            </a:r>
            <a:r>
              <a:rPr lang="en-GB" dirty="0" err="1">
                <a:solidFill>
                  <a:schemeClr val="tx1"/>
                </a:solidFill>
              </a:rPr>
              <a:t>AoLE</a:t>
            </a: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379302-5560-3FE8-717D-4682930F097D}"/>
              </a:ext>
            </a:extLst>
          </p:cNvPr>
          <p:cNvSpPr txBox="1"/>
          <p:nvPr/>
        </p:nvSpPr>
        <p:spPr>
          <a:xfrm>
            <a:off x="402811" y="2951491"/>
            <a:ext cx="3960440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 err="1"/>
              <a:t>Datganiadau</a:t>
            </a:r>
            <a:r>
              <a:rPr lang="en-GB" sz="1400" b="1" dirty="0"/>
              <a:t> </a:t>
            </a:r>
            <a:r>
              <a:rPr lang="en-GB" sz="1400" b="1" dirty="0" err="1"/>
              <a:t>o'r</a:t>
            </a:r>
            <a:r>
              <a:rPr lang="en-GB" sz="1400" b="1" dirty="0"/>
              <a:t> </a:t>
            </a:r>
            <a:r>
              <a:rPr lang="en-GB" sz="1400" b="1" dirty="0" err="1"/>
              <a:t>hyn</a:t>
            </a:r>
            <a:r>
              <a:rPr lang="en-GB" sz="1400" b="1" dirty="0"/>
              <a:t> </a:t>
            </a:r>
            <a:r>
              <a:rPr lang="en-GB" sz="1400" b="1" dirty="0" err="1"/>
              <a:t>sy'n</a:t>
            </a:r>
            <a:r>
              <a:rPr lang="en-GB" sz="1400" b="1" dirty="0"/>
              <a:t> </a:t>
            </a:r>
            <a:r>
              <a:rPr lang="en-GB" sz="1400" b="1" dirty="0" err="1"/>
              <a:t>bwysig</a:t>
            </a: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Mae bod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b="1" dirty="0" err="1"/>
              <a:t>chwilfrydig</a:t>
            </a:r>
            <a:r>
              <a:rPr lang="en-GB" sz="1400" dirty="0"/>
              <a:t> a </a:t>
            </a:r>
            <a:r>
              <a:rPr lang="en-GB" sz="1400" b="1" dirty="0" err="1"/>
              <a:t>chwilio</a:t>
            </a:r>
            <a:r>
              <a:rPr lang="en-GB" sz="1400" dirty="0"/>
              <a:t> am </a:t>
            </a:r>
            <a:r>
              <a:rPr lang="en-GB" sz="1400" dirty="0" err="1"/>
              <a:t>atebion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hanfodol</a:t>
            </a:r>
            <a:r>
              <a:rPr lang="en-GB" sz="1400" dirty="0"/>
              <a:t> er </a:t>
            </a:r>
            <a:r>
              <a:rPr lang="en-GB" sz="1400" dirty="0" err="1"/>
              <a:t>mwyn</a:t>
            </a:r>
            <a:r>
              <a:rPr lang="en-GB" sz="1400" dirty="0"/>
              <a:t> </a:t>
            </a:r>
            <a:r>
              <a:rPr lang="en-GB" sz="1400" b="1" dirty="0" err="1"/>
              <a:t>deall</a:t>
            </a:r>
            <a:r>
              <a:rPr lang="en-GB" sz="1400" dirty="0"/>
              <a:t> a </a:t>
            </a:r>
            <a:r>
              <a:rPr lang="en-GB" sz="1400" b="1" dirty="0" err="1"/>
              <a:t>rhagfynegi</a:t>
            </a:r>
            <a:r>
              <a:rPr lang="en-GB" sz="1400" dirty="0"/>
              <a:t> </a:t>
            </a:r>
            <a:r>
              <a:rPr lang="en-GB" sz="1400" dirty="0" err="1"/>
              <a:t>ffenomenau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Mae </a:t>
            </a:r>
            <a:r>
              <a:rPr lang="en-GB" sz="1400" b="1" dirty="0" err="1"/>
              <a:t>meddwl</a:t>
            </a:r>
            <a:r>
              <a:rPr lang="en-GB" sz="1400" dirty="0"/>
              <a:t> </a:t>
            </a:r>
            <a:r>
              <a:rPr lang="en-GB" sz="1400" dirty="0" err="1"/>
              <a:t>dylunio</a:t>
            </a:r>
            <a:r>
              <a:rPr lang="en-GB" sz="1400" dirty="0"/>
              <a:t> a </a:t>
            </a:r>
            <a:r>
              <a:rPr lang="en-GB" sz="1400" dirty="0" err="1"/>
              <a:t>pheirianneg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cynnig</a:t>
            </a:r>
            <a:r>
              <a:rPr lang="en-GB" sz="1400" dirty="0"/>
              <a:t> </a:t>
            </a:r>
            <a:r>
              <a:rPr lang="en-GB" sz="1400" dirty="0" err="1"/>
              <a:t>ffyrdd</a:t>
            </a:r>
            <a:r>
              <a:rPr lang="en-GB" sz="1400" dirty="0"/>
              <a:t> </a:t>
            </a:r>
            <a:r>
              <a:rPr lang="en-GB" sz="1400" dirty="0" err="1"/>
              <a:t>technegol</a:t>
            </a:r>
            <a:r>
              <a:rPr lang="en-GB" sz="1400" dirty="0"/>
              <a:t> a </a:t>
            </a:r>
            <a:r>
              <a:rPr lang="en-GB" sz="1400" b="1" dirty="0" err="1"/>
              <a:t>chreadigol</a:t>
            </a:r>
            <a:r>
              <a:rPr lang="en-GB" sz="1400" dirty="0"/>
              <a:t> o </a:t>
            </a:r>
            <a:r>
              <a:rPr lang="en-GB" sz="1400" dirty="0" err="1"/>
              <a:t>ddiwallu</a:t>
            </a:r>
            <a:r>
              <a:rPr lang="en-GB" sz="1400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 a </a:t>
            </a:r>
            <a:r>
              <a:rPr lang="en-GB" sz="1400" dirty="0" err="1"/>
              <a:t>dymuniadau</a:t>
            </a:r>
            <a:r>
              <a:rPr lang="en-GB" sz="1400" dirty="0"/>
              <a:t> </a:t>
            </a:r>
            <a:r>
              <a:rPr lang="en-GB" sz="1400" dirty="0" err="1"/>
              <a:t>cymdeithas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Mae'r</a:t>
            </a:r>
            <a:r>
              <a:rPr lang="en-GB" sz="1400" dirty="0"/>
              <a:t> </a:t>
            </a:r>
            <a:r>
              <a:rPr lang="en-GB" sz="1400" dirty="0" err="1"/>
              <a:t>byd</a:t>
            </a:r>
            <a:r>
              <a:rPr lang="en-GB" sz="1400" dirty="0"/>
              <a:t> </a:t>
            </a:r>
            <a:r>
              <a:rPr lang="en-GB" sz="1400" dirty="0" err="1"/>
              <a:t>o'n</a:t>
            </a:r>
            <a:r>
              <a:rPr lang="en-GB" sz="1400" dirty="0"/>
              <a:t> </a:t>
            </a:r>
            <a:r>
              <a:rPr lang="en-GB" sz="1400" dirty="0" err="1"/>
              <a:t>cwmpas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llawn</a:t>
            </a:r>
            <a:r>
              <a:rPr lang="en-GB" sz="1400" dirty="0"/>
              <a:t> o </a:t>
            </a:r>
            <a:r>
              <a:rPr lang="en-GB" sz="1400" dirty="0" err="1"/>
              <a:t>bethau</a:t>
            </a:r>
            <a:r>
              <a:rPr lang="en-GB" sz="1400" dirty="0"/>
              <a:t> </a:t>
            </a:r>
            <a:r>
              <a:rPr lang="en-GB" sz="1400" dirty="0" err="1"/>
              <a:t>byw</a:t>
            </a:r>
            <a:r>
              <a:rPr lang="en-GB" sz="1400" dirty="0"/>
              <a:t> </a:t>
            </a:r>
            <a:r>
              <a:rPr lang="en-GB" sz="1400" dirty="0" err="1"/>
              <a:t>sy'n</a:t>
            </a:r>
            <a:r>
              <a:rPr lang="en-GB" sz="1400" dirty="0"/>
              <a:t> </a:t>
            </a:r>
            <a:r>
              <a:rPr lang="en-GB" sz="1400" b="1" dirty="0" err="1"/>
              <a:t>dibynnu</a:t>
            </a:r>
            <a:r>
              <a:rPr lang="en-GB" sz="1400" b="1" dirty="0"/>
              <a:t> </a:t>
            </a:r>
            <a:r>
              <a:rPr lang="en-GB" sz="1400" b="1" dirty="0" err="1"/>
              <a:t>ar</a:t>
            </a:r>
            <a:r>
              <a:rPr lang="en-GB" sz="1400" b="1" dirty="0"/>
              <a:t> </a:t>
            </a:r>
            <a:r>
              <a:rPr lang="en-GB" sz="1400" dirty="0" err="1"/>
              <a:t>ein</a:t>
            </a:r>
            <a:r>
              <a:rPr lang="en-GB" sz="1400" dirty="0"/>
              <a:t> </a:t>
            </a:r>
            <a:r>
              <a:rPr lang="en-GB" sz="1400" dirty="0" err="1"/>
              <a:t>gilydd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oroesi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Mae mater </a:t>
            </a:r>
            <a:r>
              <a:rPr lang="en-GB" sz="1400" dirty="0" err="1"/>
              <a:t>a'r</a:t>
            </a:r>
            <a:r>
              <a:rPr lang="en-GB" sz="1400" dirty="0"/>
              <a:t> </a:t>
            </a:r>
            <a:r>
              <a:rPr lang="en-GB" sz="1400" b="1" dirty="0" err="1"/>
              <a:t>ffordd</a:t>
            </a:r>
            <a:r>
              <a:rPr lang="en-GB" sz="1400" b="1" dirty="0"/>
              <a:t> y </a:t>
            </a:r>
            <a:r>
              <a:rPr lang="en-GB" sz="1400" b="1" dirty="0" err="1"/>
              <a:t>mae'n</a:t>
            </a:r>
            <a:r>
              <a:rPr lang="en-GB" sz="1400" b="1" dirty="0"/>
              <a:t> </a:t>
            </a:r>
            <a:r>
              <a:rPr lang="en-GB" sz="1400" b="1" dirty="0" err="1"/>
              <a:t>ymddwyn</a:t>
            </a:r>
            <a:r>
              <a:rPr lang="en-GB" sz="1400" b="1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b="1" dirty="0" err="1"/>
              <a:t>diffinio</a:t>
            </a:r>
            <a:r>
              <a:rPr lang="en-GB" sz="1400" dirty="0"/>
              <a:t> </a:t>
            </a:r>
            <a:r>
              <a:rPr lang="en-GB" sz="1400" dirty="0" err="1"/>
              <a:t>ein</a:t>
            </a:r>
            <a:r>
              <a:rPr lang="en-GB" sz="1400" dirty="0"/>
              <a:t> </a:t>
            </a:r>
            <a:r>
              <a:rPr lang="en-GB" sz="1400" dirty="0" err="1"/>
              <a:t>bydysawd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siapio</a:t>
            </a:r>
            <a:r>
              <a:rPr lang="en-GB" sz="1400" dirty="0"/>
              <a:t> </a:t>
            </a:r>
            <a:r>
              <a:rPr lang="en-GB" sz="1400" dirty="0" err="1"/>
              <a:t>ein</a:t>
            </a:r>
            <a:r>
              <a:rPr lang="en-GB" sz="1400" dirty="0"/>
              <a:t> </a:t>
            </a:r>
            <a:r>
              <a:rPr lang="en-GB" sz="1400" dirty="0" err="1"/>
              <a:t>bywydau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Mae </a:t>
            </a:r>
            <a:r>
              <a:rPr lang="en-GB" sz="1400" dirty="0" err="1"/>
              <a:t>grymoedd</a:t>
            </a:r>
            <a:r>
              <a:rPr lang="en-GB" sz="1400" dirty="0"/>
              <a:t> ac </a:t>
            </a:r>
            <a:r>
              <a:rPr lang="en-GB" sz="1400" dirty="0" err="1"/>
              <a:t>egni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darparu</a:t>
            </a:r>
            <a:r>
              <a:rPr lang="en-GB" sz="1400" dirty="0"/>
              <a:t> </a:t>
            </a:r>
            <a:r>
              <a:rPr lang="en-GB" sz="1400" dirty="0" err="1"/>
              <a:t>sylfaen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</a:t>
            </a:r>
            <a:r>
              <a:rPr lang="en-GB" sz="1400" dirty="0" err="1"/>
              <a:t>deall</a:t>
            </a:r>
            <a:r>
              <a:rPr lang="en-GB" sz="1400" dirty="0"/>
              <a:t> </a:t>
            </a:r>
            <a:r>
              <a:rPr lang="en-GB" sz="1400" dirty="0" err="1"/>
              <a:t>ein</a:t>
            </a:r>
            <a:r>
              <a:rPr lang="en-GB" sz="1400" dirty="0"/>
              <a:t> </a:t>
            </a:r>
            <a:r>
              <a:rPr lang="en-GB" sz="1400" dirty="0" err="1"/>
              <a:t>bydysawd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Cyfrifo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sylfaen</a:t>
            </a:r>
            <a:r>
              <a:rPr lang="en-GB" sz="1400" dirty="0"/>
              <a:t> </a:t>
            </a:r>
            <a:r>
              <a:rPr lang="en-GB" sz="1400" dirty="0" err="1"/>
              <a:t>ein</a:t>
            </a:r>
            <a:r>
              <a:rPr lang="en-GB" sz="1400" dirty="0"/>
              <a:t> </a:t>
            </a:r>
            <a:r>
              <a:rPr lang="en-GB" sz="1400" dirty="0" err="1"/>
              <a:t>byd</a:t>
            </a:r>
            <a:r>
              <a:rPr lang="en-GB" sz="1400" dirty="0"/>
              <a:t> </a:t>
            </a:r>
            <a:r>
              <a:rPr lang="en-GB" sz="1400" dirty="0" err="1"/>
              <a:t>digidol</a:t>
            </a:r>
            <a:r>
              <a:rPr lang="en-GB" sz="1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61616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5233" y="2564904"/>
            <a:ext cx="8359039" cy="5112568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sz="6400" b="1" dirty="0"/>
          </a:p>
          <a:p>
            <a:pPr marL="0" indent="0">
              <a:buNone/>
            </a:pPr>
            <a:r>
              <a:rPr lang="en-GB" sz="6400" dirty="0"/>
              <a:t>• </a:t>
            </a:r>
            <a:r>
              <a:rPr lang="en-GB" sz="6400" b="1" dirty="0" err="1"/>
              <a:t>archwilio</a:t>
            </a:r>
            <a:r>
              <a:rPr lang="en-GB" sz="6400" dirty="0"/>
              <a:t> ac </a:t>
            </a:r>
            <a:r>
              <a:rPr lang="en-GB" sz="6400" b="1" dirty="0" err="1"/>
              <a:t>arbrofi</a:t>
            </a:r>
            <a:endParaRPr lang="en-GB" sz="6400" b="1" dirty="0"/>
          </a:p>
          <a:p>
            <a:pPr marL="0" indent="0">
              <a:buNone/>
            </a:pPr>
            <a:r>
              <a:rPr lang="en-GB" sz="6400" dirty="0"/>
              <a:t> • </a:t>
            </a:r>
            <a:r>
              <a:rPr lang="en-GB" sz="6400" dirty="0" err="1"/>
              <a:t>meddwl</a:t>
            </a:r>
            <a:r>
              <a:rPr lang="en-GB" sz="6400" dirty="0"/>
              <a:t> am </a:t>
            </a:r>
            <a:r>
              <a:rPr lang="en-GB" sz="6400" dirty="0" err="1"/>
              <a:t>gwestiynau</a:t>
            </a:r>
            <a:r>
              <a:rPr lang="en-GB" sz="6400" dirty="0"/>
              <a:t> ac </a:t>
            </a:r>
            <a:r>
              <a:rPr lang="en-GB" sz="6400" dirty="0" err="1"/>
              <a:t>yna</a:t>
            </a:r>
            <a:r>
              <a:rPr lang="en-GB" sz="6400" dirty="0"/>
              <a:t> </a:t>
            </a:r>
            <a:r>
              <a:rPr lang="en-GB" sz="6400" dirty="0" err="1"/>
              <a:t>eu</a:t>
            </a:r>
            <a:r>
              <a:rPr lang="en-GB" sz="6400" dirty="0"/>
              <a:t> </a:t>
            </a:r>
            <a:r>
              <a:rPr lang="en-GB" sz="6400" dirty="0" err="1"/>
              <a:t>gofyn</a:t>
            </a:r>
            <a:r>
              <a:rPr lang="en-GB" sz="6400" dirty="0"/>
              <a:t> a </a:t>
            </a:r>
            <a:r>
              <a:rPr lang="en-GB" sz="6400" dirty="0" err="1"/>
              <a:t>gwrando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</a:t>
            </a:r>
            <a:r>
              <a:rPr lang="en-GB" sz="6400" dirty="0" err="1"/>
              <a:t>yr</a:t>
            </a:r>
            <a:r>
              <a:rPr lang="en-GB" sz="6400" dirty="0"/>
              <a:t> </a:t>
            </a:r>
            <a:r>
              <a:rPr lang="en-GB" sz="6400" dirty="0" err="1"/>
              <a:t>atebion</a:t>
            </a:r>
            <a:r>
              <a:rPr lang="en-GB" sz="6400" dirty="0"/>
              <a:t> </a:t>
            </a:r>
          </a:p>
          <a:p>
            <a:pPr marL="0" indent="0">
              <a:buNone/>
            </a:pPr>
            <a:r>
              <a:rPr lang="en-GB" sz="6400" dirty="0"/>
              <a:t>• </a:t>
            </a:r>
            <a:r>
              <a:rPr lang="en-GB" sz="6400" dirty="0" err="1"/>
              <a:t>gwrando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</a:t>
            </a:r>
            <a:r>
              <a:rPr lang="en-GB" sz="6400" dirty="0" err="1"/>
              <a:t>syniadau</a:t>
            </a:r>
            <a:r>
              <a:rPr lang="en-GB" sz="6400" dirty="0"/>
              <a:t> </a:t>
            </a:r>
            <a:r>
              <a:rPr lang="en-GB" sz="6400" dirty="0" err="1"/>
              <a:t>pobl</a:t>
            </a:r>
            <a:r>
              <a:rPr lang="en-GB" sz="6400" dirty="0"/>
              <a:t> </a:t>
            </a:r>
            <a:r>
              <a:rPr lang="en-GB" sz="6400" dirty="0" err="1"/>
              <a:t>eraill</a:t>
            </a:r>
            <a:r>
              <a:rPr lang="en-GB" sz="6400" dirty="0"/>
              <a:t> </a:t>
            </a:r>
          </a:p>
          <a:p>
            <a:pPr marL="0" indent="0">
              <a:buNone/>
            </a:pPr>
            <a:r>
              <a:rPr lang="en-GB" sz="6400" dirty="0"/>
              <a:t>• </a:t>
            </a:r>
            <a:r>
              <a:rPr lang="en-GB" sz="6400" dirty="0" err="1"/>
              <a:t>nodi'r</a:t>
            </a:r>
            <a:r>
              <a:rPr lang="en-GB" sz="6400" dirty="0"/>
              <a:t> </a:t>
            </a:r>
            <a:r>
              <a:rPr lang="en-GB" sz="6400" b="1" dirty="0" err="1"/>
              <a:t>hyn</a:t>
            </a:r>
            <a:r>
              <a:rPr lang="en-GB" sz="6400" b="1" dirty="0"/>
              <a:t> y </a:t>
            </a:r>
            <a:r>
              <a:rPr lang="en-GB" sz="6400" b="1" dirty="0" err="1"/>
              <a:t>maent</a:t>
            </a:r>
            <a:r>
              <a:rPr lang="en-GB" sz="6400" b="1" dirty="0"/>
              <a:t> am </a:t>
            </a:r>
            <a:r>
              <a:rPr lang="en-GB" sz="6400" b="1" dirty="0" err="1"/>
              <a:t>ei</a:t>
            </a:r>
            <a:r>
              <a:rPr lang="en-GB" sz="6400" b="1" dirty="0"/>
              <a:t> </a:t>
            </a:r>
            <a:r>
              <a:rPr lang="en-GB" sz="6400" b="1" dirty="0" err="1"/>
              <a:t>ddarganfod</a:t>
            </a:r>
            <a:r>
              <a:rPr lang="en-GB" sz="6400" b="1" dirty="0"/>
              <a:t> </a:t>
            </a:r>
            <a:r>
              <a:rPr lang="en-GB" sz="6400" dirty="0"/>
              <a:t>a </a:t>
            </a:r>
            <a:r>
              <a:rPr lang="en-GB" sz="6400" b="1" dirty="0" err="1"/>
              <a:t>sut</a:t>
            </a:r>
            <a:r>
              <a:rPr lang="en-GB" sz="6400" b="1" dirty="0"/>
              <a:t> </a:t>
            </a:r>
            <a:r>
              <a:rPr lang="en-GB" sz="6400" b="1" dirty="0" err="1"/>
              <a:t>i'w</a:t>
            </a:r>
            <a:r>
              <a:rPr lang="en-GB" sz="6400" b="1" dirty="0"/>
              <a:t> </a:t>
            </a:r>
            <a:r>
              <a:rPr lang="en-GB" sz="6400" b="1" dirty="0" err="1"/>
              <a:t>wneud</a:t>
            </a:r>
            <a:r>
              <a:rPr lang="en-GB" sz="6400" b="1" dirty="0"/>
              <a:t> </a:t>
            </a:r>
          </a:p>
          <a:p>
            <a:pPr marL="0" indent="0">
              <a:buNone/>
            </a:pPr>
            <a:r>
              <a:rPr lang="en-GB" sz="6400" dirty="0"/>
              <a:t>• </a:t>
            </a:r>
            <a:r>
              <a:rPr lang="en-GB" sz="6400" dirty="0" err="1"/>
              <a:t>meddwl</a:t>
            </a:r>
            <a:r>
              <a:rPr lang="en-GB" sz="6400" dirty="0"/>
              <a:t> am </a:t>
            </a:r>
            <a:r>
              <a:rPr lang="en-GB" sz="6400" b="1" dirty="0" err="1"/>
              <a:t>yr</a:t>
            </a:r>
            <a:r>
              <a:rPr lang="en-GB" sz="6400" b="1" dirty="0"/>
              <a:t> </a:t>
            </a:r>
            <a:r>
              <a:rPr lang="en-GB" sz="6400" b="1" dirty="0" err="1"/>
              <a:t>hyn</a:t>
            </a:r>
            <a:r>
              <a:rPr lang="en-GB" sz="6400" b="1" dirty="0"/>
              <a:t> a </a:t>
            </a:r>
            <a:r>
              <a:rPr lang="en-GB" sz="6400" b="1" dirty="0" err="1"/>
              <a:t>allai</a:t>
            </a:r>
            <a:r>
              <a:rPr lang="en-GB" sz="6400" b="1" dirty="0"/>
              <a:t> </a:t>
            </a:r>
            <a:r>
              <a:rPr lang="en-GB" sz="6400" b="1" dirty="0" err="1"/>
              <a:t>ddigwydd</a:t>
            </a:r>
            <a:r>
              <a:rPr lang="en-GB" sz="6400" b="1" dirty="0"/>
              <a:t> </a:t>
            </a:r>
            <a:r>
              <a:rPr lang="en-GB" sz="6400" dirty="0" err="1"/>
              <a:t>os</a:t>
            </a:r>
            <a:r>
              <a:rPr lang="en-GB" sz="6400" dirty="0"/>
              <a:t>... </a:t>
            </a:r>
          </a:p>
          <a:p>
            <a:pPr marL="0" indent="0">
              <a:buNone/>
            </a:pPr>
            <a:r>
              <a:rPr lang="en-GB" sz="6400" dirty="0"/>
              <a:t>• </a:t>
            </a:r>
            <a:r>
              <a:rPr lang="en-GB" sz="6400" dirty="0" err="1"/>
              <a:t>dod</a:t>
            </a:r>
            <a:r>
              <a:rPr lang="en-GB" sz="6400" dirty="0"/>
              <a:t> </a:t>
            </a:r>
            <a:r>
              <a:rPr lang="en-GB" sz="6400" dirty="0" err="1"/>
              <a:t>yn</a:t>
            </a:r>
            <a:r>
              <a:rPr lang="en-GB" sz="6400" dirty="0"/>
              <a:t> </a:t>
            </a:r>
            <a:r>
              <a:rPr lang="en-GB" sz="6400" dirty="0" err="1"/>
              <a:t>ymwybodol</a:t>
            </a:r>
            <a:r>
              <a:rPr lang="en-GB" sz="6400" dirty="0"/>
              <a:t> o </a:t>
            </a:r>
            <a:r>
              <a:rPr lang="en-GB" sz="6400" dirty="0" err="1"/>
              <a:t>gyflawniadau</a:t>
            </a:r>
            <a:r>
              <a:rPr lang="en-GB" sz="6400" dirty="0"/>
              <a:t> </a:t>
            </a:r>
            <a:r>
              <a:rPr lang="en-GB" sz="6400" dirty="0" err="1"/>
              <a:t>dynol</a:t>
            </a:r>
            <a:r>
              <a:rPr lang="en-GB" sz="6400" dirty="0"/>
              <a:t> </a:t>
            </a:r>
            <a:r>
              <a:rPr lang="en-GB" sz="6400" dirty="0" err="1"/>
              <a:t>a'r</a:t>
            </a:r>
            <a:r>
              <a:rPr lang="en-GB" sz="6400" dirty="0"/>
              <a:t> '</a:t>
            </a:r>
            <a:r>
              <a:rPr lang="en-GB" sz="6400" dirty="0" err="1"/>
              <a:t>syniadau</a:t>
            </a:r>
            <a:r>
              <a:rPr lang="en-GB" sz="6400" dirty="0"/>
              <a:t> </a:t>
            </a:r>
            <a:r>
              <a:rPr lang="en-GB" sz="6400" dirty="0" err="1"/>
              <a:t>mawr</a:t>
            </a:r>
            <a:r>
              <a:rPr lang="en-GB" sz="6400" dirty="0"/>
              <a:t>' </a:t>
            </a:r>
            <a:r>
              <a:rPr lang="en-GB" sz="6400" dirty="0" err="1"/>
              <a:t>sydd</a:t>
            </a:r>
            <a:r>
              <a:rPr lang="en-GB" sz="6400" dirty="0"/>
              <a:t> </a:t>
            </a:r>
            <a:r>
              <a:rPr lang="en-GB" sz="6400" dirty="0" err="1"/>
              <a:t>wedi</a:t>
            </a:r>
            <a:r>
              <a:rPr lang="en-GB" sz="6400" dirty="0"/>
              <a:t> </a:t>
            </a:r>
            <a:r>
              <a:rPr lang="en-GB" sz="6400" dirty="0" err="1"/>
              <a:t>llunio'r</a:t>
            </a:r>
            <a:r>
              <a:rPr lang="en-GB" sz="6400" dirty="0"/>
              <a:t> </a:t>
            </a:r>
            <a:r>
              <a:rPr lang="en-GB" sz="6400" dirty="0" err="1"/>
              <a:t>byd</a:t>
            </a:r>
            <a:r>
              <a:rPr lang="en-GB" sz="6400" dirty="0"/>
              <a:t> </a:t>
            </a:r>
          </a:p>
          <a:p>
            <a:pPr marL="0" indent="0">
              <a:buNone/>
            </a:pPr>
            <a:r>
              <a:rPr lang="en-GB" sz="6400" dirty="0"/>
              <a:t>• </a:t>
            </a:r>
            <a:r>
              <a:rPr lang="en-GB" sz="6400" b="1" dirty="0" err="1"/>
              <a:t>ymchwilio</a:t>
            </a:r>
            <a:r>
              <a:rPr lang="en-GB" sz="6400" dirty="0"/>
              <a:t> </a:t>
            </a:r>
            <a:r>
              <a:rPr lang="en-GB" sz="6400" dirty="0" err="1"/>
              <a:t>i</a:t>
            </a:r>
            <a:r>
              <a:rPr lang="en-GB" sz="6400" dirty="0"/>
              <a:t> </a:t>
            </a:r>
            <a:r>
              <a:rPr lang="en-GB" sz="6400" dirty="0" err="1"/>
              <a:t>faterion</a:t>
            </a:r>
            <a:r>
              <a:rPr lang="en-GB" sz="6400" dirty="0"/>
              <a:t> a </a:t>
            </a:r>
            <a:r>
              <a:rPr lang="en-GB" sz="6400" dirty="0" err="1"/>
              <a:t>phroblemau</a:t>
            </a:r>
            <a:endParaRPr lang="en-GB" sz="6400" dirty="0"/>
          </a:p>
          <a:p>
            <a:pPr marL="0" indent="0">
              <a:buNone/>
            </a:pPr>
            <a:r>
              <a:rPr lang="en-GB" sz="6400" dirty="0"/>
              <a:t> • </a:t>
            </a:r>
            <a:r>
              <a:rPr lang="en-GB" sz="6400" dirty="0" err="1"/>
              <a:t>meddwl</a:t>
            </a:r>
            <a:r>
              <a:rPr lang="en-GB" sz="6400" dirty="0"/>
              <a:t> </a:t>
            </a:r>
            <a:r>
              <a:rPr lang="en-GB" sz="6400" dirty="0" err="1"/>
              <a:t>sut</a:t>
            </a:r>
            <a:r>
              <a:rPr lang="en-GB" sz="6400" dirty="0"/>
              <a:t> y </a:t>
            </a:r>
            <a:r>
              <a:rPr lang="en-GB" sz="6400" dirty="0" err="1"/>
              <a:t>byddant</a:t>
            </a:r>
            <a:r>
              <a:rPr lang="en-GB" sz="6400" dirty="0"/>
              <a:t> </a:t>
            </a:r>
            <a:r>
              <a:rPr lang="en-GB" sz="6400" dirty="0" err="1"/>
              <a:t>yn</a:t>
            </a:r>
            <a:r>
              <a:rPr lang="en-GB" sz="6400" dirty="0"/>
              <a:t> </a:t>
            </a:r>
            <a:r>
              <a:rPr lang="en-GB" sz="6400" b="1" dirty="0" err="1"/>
              <a:t>gwybod</a:t>
            </a:r>
            <a:r>
              <a:rPr lang="en-GB" sz="6400" b="1" dirty="0"/>
              <a:t> a </a:t>
            </a:r>
            <a:r>
              <a:rPr lang="en-GB" sz="6400" b="1" dirty="0" err="1"/>
              <a:t>yw</a:t>
            </a:r>
            <a:r>
              <a:rPr lang="en-GB" sz="6400" b="1" dirty="0"/>
              <a:t> </a:t>
            </a:r>
            <a:r>
              <a:rPr lang="en-GB" sz="6400" b="1" dirty="0" err="1"/>
              <a:t>rhywbeth</a:t>
            </a:r>
            <a:r>
              <a:rPr lang="en-GB" sz="6400" b="1" dirty="0"/>
              <a:t> </a:t>
            </a:r>
            <a:r>
              <a:rPr lang="en-GB" sz="6400" b="1" dirty="0" err="1"/>
              <a:t>wedi</a:t>
            </a:r>
            <a:r>
              <a:rPr lang="en-GB" sz="6400" b="1" dirty="0"/>
              <a:t> </a:t>
            </a:r>
            <a:r>
              <a:rPr lang="en-GB" sz="6400" b="1" dirty="0" err="1"/>
              <a:t>gweithio</a:t>
            </a:r>
            <a:endParaRPr lang="en-GB" sz="6400" b="1" dirty="0"/>
          </a:p>
          <a:p>
            <a:pPr marL="0" indent="0">
              <a:buNone/>
            </a:pPr>
            <a:r>
              <a:rPr lang="en-GB" sz="6400" dirty="0"/>
              <a:t> • </a:t>
            </a:r>
            <a:r>
              <a:rPr lang="en-GB" sz="6400" dirty="0" err="1"/>
              <a:t>gwneud</a:t>
            </a:r>
            <a:r>
              <a:rPr lang="en-GB" sz="6400" dirty="0"/>
              <a:t> </a:t>
            </a:r>
            <a:r>
              <a:rPr lang="en-GB" sz="6400" b="1" dirty="0" err="1"/>
              <a:t>arsylwadau</a:t>
            </a:r>
            <a:r>
              <a:rPr lang="en-GB" sz="6400" dirty="0"/>
              <a:t> a </a:t>
            </a:r>
            <a:r>
              <a:rPr lang="en-GB" sz="6400" b="1" dirty="0" err="1"/>
              <a:t>mesuriadau</a:t>
            </a:r>
            <a:r>
              <a:rPr lang="en-GB" sz="6400" dirty="0"/>
              <a:t> a </a:t>
            </a:r>
            <a:r>
              <a:rPr lang="en-GB" sz="6400" b="1" dirty="0" err="1"/>
              <a:t>chadw</a:t>
            </a:r>
            <a:r>
              <a:rPr lang="en-GB" sz="6400" b="1" dirty="0"/>
              <a:t> </a:t>
            </a:r>
            <a:r>
              <a:rPr lang="en-GB" sz="6400" b="1" dirty="0" err="1"/>
              <a:t>cofnodion</a:t>
            </a:r>
            <a:endParaRPr lang="en-GB" sz="6400" b="1" dirty="0"/>
          </a:p>
          <a:p>
            <a:pPr marL="0" indent="0">
              <a:buNone/>
            </a:pPr>
            <a:r>
              <a:rPr lang="en-GB" sz="6400" dirty="0"/>
              <a:t> • </a:t>
            </a:r>
            <a:r>
              <a:rPr lang="en-GB" sz="6400" dirty="0" err="1"/>
              <a:t>gwneud</a:t>
            </a:r>
            <a:r>
              <a:rPr lang="en-GB" sz="6400" dirty="0"/>
              <a:t> </a:t>
            </a:r>
            <a:r>
              <a:rPr lang="en-GB" sz="6400" dirty="0" err="1"/>
              <a:t>cymariaethau</a:t>
            </a:r>
            <a:r>
              <a:rPr lang="en-GB" sz="6400" dirty="0"/>
              <a:t> a nodi </a:t>
            </a:r>
            <a:r>
              <a:rPr lang="en-GB" sz="6400" dirty="0" err="1"/>
              <a:t>tebygrwydd</a:t>
            </a:r>
            <a:r>
              <a:rPr lang="en-GB" sz="6400" dirty="0"/>
              <a:t> a </a:t>
            </a:r>
            <a:r>
              <a:rPr lang="en-GB" sz="6400" dirty="0" err="1"/>
              <a:t>gwahaniaethau</a:t>
            </a:r>
            <a:endParaRPr lang="en-GB" sz="6400" dirty="0"/>
          </a:p>
          <a:p>
            <a:pPr marL="0" indent="0">
              <a:buNone/>
            </a:pPr>
            <a:r>
              <a:rPr lang="en-GB" sz="6400" dirty="0"/>
              <a:t> • </a:t>
            </a:r>
            <a:r>
              <a:rPr lang="en-GB" sz="6400" dirty="0" err="1"/>
              <a:t>didoli</a:t>
            </a:r>
            <a:r>
              <a:rPr lang="en-GB" sz="6400" dirty="0"/>
              <a:t> a </a:t>
            </a:r>
            <a:r>
              <a:rPr lang="en-GB" sz="6400" dirty="0" err="1"/>
              <a:t>grwpio</a:t>
            </a:r>
            <a:r>
              <a:rPr lang="en-GB" sz="6400" dirty="0"/>
              <a:t> </a:t>
            </a:r>
            <a:r>
              <a:rPr lang="en-GB" sz="6400" dirty="0" err="1"/>
              <a:t>gwybodaeth</a:t>
            </a:r>
            <a:r>
              <a:rPr lang="en-GB" sz="6400" dirty="0"/>
              <a:t> </a:t>
            </a:r>
            <a:r>
              <a:rPr lang="en-GB" sz="6400" dirty="0" err="1"/>
              <a:t>gan</a:t>
            </a:r>
            <a:r>
              <a:rPr lang="en-GB" sz="6400" dirty="0"/>
              <a:t> </a:t>
            </a:r>
            <a:r>
              <a:rPr lang="en-GB" sz="6400" dirty="0" err="1"/>
              <a:t>ddefnyddio</a:t>
            </a:r>
            <a:r>
              <a:rPr lang="en-GB" sz="6400" dirty="0"/>
              <a:t> </a:t>
            </a:r>
            <a:r>
              <a:rPr lang="en-GB" sz="6400" dirty="0" err="1"/>
              <a:t>TGCh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rai </a:t>
            </a:r>
            <a:r>
              <a:rPr lang="en-GB" sz="6400" dirty="0" err="1"/>
              <a:t>achlysuron</a:t>
            </a:r>
            <a:endParaRPr lang="en-GB" sz="6400" dirty="0"/>
          </a:p>
          <a:p>
            <a:pPr marL="0" indent="0">
              <a:buNone/>
            </a:pPr>
            <a:r>
              <a:rPr lang="en-GB" sz="6400" dirty="0"/>
              <a:t> • </a:t>
            </a:r>
            <a:r>
              <a:rPr lang="en-GB" sz="6400" dirty="0" err="1"/>
              <a:t>gweld</a:t>
            </a:r>
            <a:r>
              <a:rPr lang="en-GB" sz="6400" dirty="0"/>
              <a:t> </a:t>
            </a:r>
            <a:r>
              <a:rPr lang="en-GB" sz="6400" dirty="0" err="1"/>
              <a:t>cysylltiadau</a:t>
            </a:r>
            <a:r>
              <a:rPr lang="en-GB" sz="6400" dirty="0"/>
              <a:t> </a:t>
            </a:r>
            <a:r>
              <a:rPr lang="en-GB" sz="6400" dirty="0" err="1"/>
              <a:t>rhwng</a:t>
            </a:r>
            <a:r>
              <a:rPr lang="en-GB" sz="6400" dirty="0"/>
              <a:t> </a:t>
            </a:r>
            <a:r>
              <a:rPr lang="en-GB" sz="6400" b="1" dirty="0" err="1"/>
              <a:t>achos</a:t>
            </a:r>
            <a:r>
              <a:rPr lang="en-GB" sz="6400" b="1" dirty="0"/>
              <a:t> ac </a:t>
            </a:r>
            <a:r>
              <a:rPr lang="en-GB" sz="6400" b="1" dirty="0" err="1"/>
              <a:t>effaith</a:t>
            </a:r>
            <a:endParaRPr lang="en-GB" sz="6400" b="1" dirty="0"/>
          </a:p>
          <a:p>
            <a:pPr marL="0" indent="0">
              <a:buNone/>
            </a:pPr>
            <a:r>
              <a:rPr lang="en-GB" sz="6400" dirty="0"/>
              <a:t> • </a:t>
            </a:r>
            <a:r>
              <a:rPr lang="en-GB" sz="6400" dirty="0" err="1"/>
              <a:t>gwneud</a:t>
            </a:r>
            <a:r>
              <a:rPr lang="en-GB" sz="6400" dirty="0"/>
              <a:t> </a:t>
            </a:r>
            <a:r>
              <a:rPr lang="en-GB" sz="6400" dirty="0" err="1"/>
              <a:t>cysylltiadau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draws </a:t>
            </a:r>
            <a:r>
              <a:rPr lang="en-GB" sz="6400" dirty="0" err="1"/>
              <a:t>yr</a:t>
            </a:r>
            <a:r>
              <a:rPr lang="en-GB" sz="6400" dirty="0"/>
              <a:t> </a:t>
            </a:r>
            <a:r>
              <a:rPr lang="en-GB" sz="6400" dirty="0" err="1"/>
              <a:t>holl</a:t>
            </a:r>
            <a:r>
              <a:rPr lang="en-GB" sz="6400" dirty="0"/>
              <a:t> </a:t>
            </a:r>
            <a:r>
              <a:rPr lang="en-GB" sz="6400" dirty="0" err="1"/>
              <a:t>feysydd</a:t>
            </a:r>
            <a:r>
              <a:rPr lang="en-GB" sz="6400" dirty="0"/>
              <a:t> </a:t>
            </a:r>
            <a:r>
              <a:rPr lang="en-GB" sz="6400" dirty="0" err="1"/>
              <a:t>dysgu</a:t>
            </a:r>
            <a:r>
              <a:rPr lang="en-GB" sz="6400" dirty="0"/>
              <a:t> a </a:t>
            </a:r>
            <a:r>
              <a:rPr lang="en-GB" sz="6400" dirty="0" err="1"/>
              <a:t>prrofiad</a:t>
            </a:r>
            <a:r>
              <a:rPr lang="en-GB" sz="6400" dirty="0"/>
              <a:t> </a:t>
            </a:r>
          </a:p>
          <a:p>
            <a:pPr marL="0" indent="0">
              <a:buNone/>
            </a:pPr>
            <a:r>
              <a:rPr lang="en-GB" sz="6400" dirty="0"/>
              <a:t>• </a:t>
            </a:r>
            <a:r>
              <a:rPr lang="en-GB" sz="6400" dirty="0" err="1"/>
              <a:t>meddwl</a:t>
            </a:r>
            <a:r>
              <a:rPr lang="en-GB" sz="6400" dirty="0"/>
              <a:t> </a:t>
            </a:r>
            <a:r>
              <a:rPr lang="en-GB" sz="6400" dirty="0" err="1"/>
              <a:t>yn</a:t>
            </a:r>
            <a:r>
              <a:rPr lang="en-GB" sz="6400" dirty="0"/>
              <a:t> </a:t>
            </a:r>
            <a:r>
              <a:rPr lang="en-GB" sz="6400" b="1" dirty="0" err="1"/>
              <a:t>greadigol</a:t>
            </a:r>
            <a:endParaRPr lang="en-GB" sz="6400" b="1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1433" y="17714"/>
            <a:ext cx="8229600" cy="1252728"/>
          </a:xfrm>
        </p:spPr>
        <p:txBody>
          <a:bodyPr>
            <a:noAutofit/>
          </a:bodyPr>
          <a:lstStyle/>
          <a:p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 err="1">
                <a:solidFill>
                  <a:schemeClr val="tx1"/>
                </a:solidFill>
              </a:rPr>
              <a:t>Datblygu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sgiliau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trwy</a:t>
            </a:r>
            <a:r>
              <a:rPr lang="en-GB" sz="3200" dirty="0">
                <a:solidFill>
                  <a:schemeClr val="tx1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585496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1433" y="2564904"/>
            <a:ext cx="8359039" cy="5112568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sz="6400" b="1" dirty="0"/>
          </a:p>
          <a:p>
            <a:pPr marL="0" indent="0">
              <a:buNone/>
            </a:pPr>
            <a:r>
              <a:rPr lang="en-GB" sz="6400" dirty="0"/>
              <a:t>•</a:t>
            </a:r>
            <a:r>
              <a:rPr lang="en-GB" sz="6400" b="1" dirty="0"/>
              <a:t> exploring </a:t>
            </a:r>
            <a:r>
              <a:rPr lang="en-GB" sz="6400" dirty="0"/>
              <a:t>and </a:t>
            </a:r>
            <a:r>
              <a:rPr lang="en-GB" sz="6400" b="1" dirty="0"/>
              <a:t>experimenting</a:t>
            </a:r>
          </a:p>
          <a:p>
            <a:pPr marL="0" indent="0">
              <a:buNone/>
            </a:pPr>
            <a:r>
              <a:rPr lang="en-GB" sz="6400" dirty="0"/>
              <a:t> • thinking about questions and then asking them and listening to the answers </a:t>
            </a:r>
          </a:p>
          <a:p>
            <a:pPr marL="0" indent="0">
              <a:buNone/>
            </a:pPr>
            <a:r>
              <a:rPr lang="en-GB" sz="6400" dirty="0"/>
              <a:t>• listening to others’ ideas </a:t>
            </a:r>
          </a:p>
          <a:p>
            <a:pPr marL="0" indent="0">
              <a:buNone/>
            </a:pPr>
            <a:r>
              <a:rPr lang="en-GB" sz="6400" dirty="0"/>
              <a:t>• identifying </a:t>
            </a:r>
            <a:r>
              <a:rPr lang="en-GB" sz="6400" b="1" dirty="0"/>
              <a:t>what they want to find out </a:t>
            </a:r>
            <a:r>
              <a:rPr lang="en-GB" sz="6400" dirty="0"/>
              <a:t>and </a:t>
            </a:r>
            <a:r>
              <a:rPr lang="en-GB" sz="6400" b="1" dirty="0"/>
              <a:t>how to do it </a:t>
            </a:r>
          </a:p>
          <a:p>
            <a:pPr marL="0" indent="0">
              <a:buNone/>
            </a:pPr>
            <a:r>
              <a:rPr lang="en-GB" sz="6400" dirty="0"/>
              <a:t>• thinking about </a:t>
            </a:r>
            <a:r>
              <a:rPr lang="en-GB" sz="6400" b="1" dirty="0"/>
              <a:t>what might happen if</a:t>
            </a:r>
            <a:r>
              <a:rPr lang="en-GB" sz="6400" dirty="0"/>
              <a:t>… </a:t>
            </a:r>
          </a:p>
          <a:p>
            <a:pPr marL="0" indent="0">
              <a:buNone/>
            </a:pPr>
            <a:r>
              <a:rPr lang="en-GB" sz="6400" dirty="0"/>
              <a:t>• becoming aware of human achievements and the ‘big ideas’ that have shaped the world </a:t>
            </a:r>
          </a:p>
          <a:p>
            <a:pPr marL="0" indent="0">
              <a:buNone/>
            </a:pPr>
            <a:r>
              <a:rPr lang="en-GB" sz="6400" dirty="0"/>
              <a:t>• </a:t>
            </a:r>
            <a:r>
              <a:rPr lang="en-GB" sz="6400" b="1" dirty="0"/>
              <a:t>investigating</a:t>
            </a:r>
            <a:r>
              <a:rPr lang="en-GB" sz="6400" dirty="0"/>
              <a:t> sources and issues</a:t>
            </a:r>
          </a:p>
          <a:p>
            <a:pPr marL="0" indent="0">
              <a:buNone/>
            </a:pPr>
            <a:r>
              <a:rPr lang="en-GB" sz="6400" dirty="0"/>
              <a:t> • thinking about </a:t>
            </a:r>
            <a:r>
              <a:rPr lang="en-GB" sz="6400" b="1" dirty="0"/>
              <a:t>how they will know if something has worked</a:t>
            </a:r>
          </a:p>
          <a:p>
            <a:pPr marL="0" indent="0">
              <a:buNone/>
            </a:pPr>
            <a:r>
              <a:rPr lang="en-GB" sz="6400" dirty="0"/>
              <a:t> • making </a:t>
            </a:r>
            <a:r>
              <a:rPr lang="en-GB" sz="6400" b="1" dirty="0"/>
              <a:t>observations</a:t>
            </a:r>
            <a:r>
              <a:rPr lang="en-GB" sz="6400" dirty="0"/>
              <a:t> and </a:t>
            </a:r>
            <a:r>
              <a:rPr lang="en-GB" sz="6400" b="1" dirty="0"/>
              <a:t>measurements</a:t>
            </a:r>
            <a:r>
              <a:rPr lang="en-GB" sz="6400" dirty="0"/>
              <a:t> and </a:t>
            </a:r>
            <a:r>
              <a:rPr lang="en-GB" sz="6400" b="1" dirty="0"/>
              <a:t>keeping records</a:t>
            </a:r>
          </a:p>
          <a:p>
            <a:pPr marL="0" indent="0">
              <a:buNone/>
            </a:pPr>
            <a:r>
              <a:rPr lang="en-GB" sz="6400" dirty="0"/>
              <a:t> • making comparisons and identifying similarities and differences</a:t>
            </a:r>
          </a:p>
          <a:p>
            <a:pPr marL="0" indent="0">
              <a:buNone/>
            </a:pPr>
            <a:r>
              <a:rPr lang="en-GB" sz="6400" dirty="0"/>
              <a:t> • sorting and grouping information using ICT on some occasions</a:t>
            </a:r>
          </a:p>
          <a:p>
            <a:pPr marL="0" indent="0">
              <a:buNone/>
            </a:pPr>
            <a:r>
              <a:rPr lang="en-GB" sz="6400" dirty="0"/>
              <a:t> • seeing links between </a:t>
            </a:r>
            <a:r>
              <a:rPr lang="en-GB" sz="6400" b="1" dirty="0"/>
              <a:t>cause and effect</a:t>
            </a:r>
          </a:p>
          <a:p>
            <a:pPr marL="0" indent="0">
              <a:buNone/>
            </a:pPr>
            <a:r>
              <a:rPr lang="en-GB" sz="6400" dirty="0"/>
              <a:t> • making links across all areas of learning and experience</a:t>
            </a:r>
          </a:p>
          <a:p>
            <a:pPr marL="0" indent="0">
              <a:buNone/>
            </a:pPr>
            <a:r>
              <a:rPr lang="en-GB" sz="6400" dirty="0"/>
              <a:t>• thinking </a:t>
            </a:r>
            <a:r>
              <a:rPr lang="en-GB" sz="6400" b="1" dirty="0"/>
              <a:t>creatively</a:t>
            </a:r>
            <a:r>
              <a:rPr lang="en-GB" sz="6400" dirty="0"/>
              <a:t> and imaginatively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1433" y="17714"/>
            <a:ext cx="8229600" cy="1252728"/>
          </a:xfrm>
        </p:spPr>
        <p:txBody>
          <a:bodyPr>
            <a:noAutofit/>
          </a:bodyPr>
          <a:lstStyle/>
          <a:p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solidFill>
                  <a:schemeClr val="tx1"/>
                </a:solidFill>
              </a:rPr>
              <a:t>Developing skills through …</a:t>
            </a:r>
          </a:p>
        </p:txBody>
      </p:sp>
    </p:spTree>
    <p:extLst>
      <p:ext uri="{BB962C8B-B14F-4D97-AF65-F5344CB8AC3E}">
        <p14:creationId xmlns:p14="http://schemas.microsoft.com/office/powerpoint/2010/main" val="1295223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3644530"/>
              </p:ext>
            </p:extLst>
          </p:nvPr>
        </p:nvGraphicFramePr>
        <p:xfrm>
          <a:off x="457200" y="1844824"/>
          <a:ext cx="7992888" cy="43618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64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964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3478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Datblygiad</a:t>
                      </a:r>
                      <a:r>
                        <a:rPr lang="en-GB" baseline="0" dirty="0">
                          <a:solidFill>
                            <a:schemeClr val="tx1"/>
                          </a:solidFill>
                        </a:rPr>
                        <a:t> Sgiliau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3478">
                <a:tc>
                  <a:txBody>
                    <a:bodyPr/>
                    <a:lstStyle/>
                    <a:p>
                      <a:r>
                        <a:rPr lang="en-GB" dirty="0" err="1"/>
                        <a:t>Arsylwi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Didoli</a:t>
                      </a:r>
                      <a:r>
                        <a:rPr lang="en-GB" baseline="0" dirty="0"/>
                        <a:t> a </a:t>
                      </a:r>
                      <a:r>
                        <a:rPr lang="en-GB" baseline="0" dirty="0" err="1"/>
                        <a:t>grwpio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858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Cymharu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Trefnu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3478">
                <a:tc>
                  <a:txBody>
                    <a:bodyPr/>
                    <a:lstStyle/>
                    <a:p>
                      <a:r>
                        <a:rPr lang="en-GB" dirty="0" err="1"/>
                        <a:t>Dosbarthu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Gofyn</a:t>
                      </a:r>
                      <a:r>
                        <a:rPr lang="en-GB" dirty="0"/>
                        <a:t>/</a:t>
                      </a:r>
                      <a:r>
                        <a:rPr lang="en-GB" dirty="0" err="1"/>
                        <a:t>ateb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cwestiynau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3478">
                <a:tc>
                  <a:txBody>
                    <a:bodyPr/>
                    <a:lstStyle/>
                    <a:p>
                      <a:r>
                        <a:rPr lang="en-GB" dirty="0" err="1"/>
                        <a:t>Ymholi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Ymchwilio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3478">
                <a:tc>
                  <a:txBody>
                    <a:bodyPr/>
                    <a:lstStyle/>
                    <a:p>
                      <a:r>
                        <a:rPr lang="en-GB" dirty="0" err="1"/>
                        <a:t>Archwilio</a:t>
                      </a:r>
                      <a:r>
                        <a:rPr lang="en-GB" baseline="0" dirty="0"/>
                        <a:t> ac </a:t>
                      </a:r>
                      <a:r>
                        <a:rPr lang="en-GB" baseline="0" dirty="0" err="1"/>
                        <a:t>arbrofi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Meddwl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3478">
                <a:tc>
                  <a:txBody>
                    <a:bodyPr/>
                    <a:lstStyle/>
                    <a:p>
                      <a:r>
                        <a:rPr lang="en-GB" dirty="0" err="1"/>
                        <a:t>Gwrando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Datrys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problemau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8588">
                <a:tc>
                  <a:txBody>
                    <a:bodyPr/>
                    <a:lstStyle/>
                    <a:p>
                      <a:r>
                        <a:rPr lang="en-GB" dirty="0"/>
                        <a:t>Gwneud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penderfyniadau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Cofnodi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8588">
                <a:tc>
                  <a:txBody>
                    <a:bodyPr/>
                    <a:lstStyle/>
                    <a:p>
                      <a:r>
                        <a:rPr lang="en-GB" dirty="0" err="1"/>
                        <a:t>Rhagfynegi</a:t>
                      </a:r>
                      <a:r>
                        <a:rPr lang="en-GB" baseline="0" dirty="0"/>
                        <a:t> a </a:t>
                      </a:r>
                      <a:r>
                        <a:rPr lang="en-GB" baseline="0" dirty="0" err="1"/>
                        <a:t>phrofi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Cyfathrebu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3478">
                <a:tc>
                  <a:txBody>
                    <a:bodyPr/>
                    <a:lstStyle/>
                    <a:p>
                      <a:r>
                        <a:rPr lang="en-GB" dirty="0" err="1"/>
                        <a:t>Myfyrio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Gwerthuso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3478">
                <a:tc>
                  <a:txBody>
                    <a:bodyPr/>
                    <a:lstStyle/>
                    <a:p>
                      <a:r>
                        <a:rPr lang="en-GB" dirty="0" err="1"/>
                        <a:t>Disgrifio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08078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432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8943663"/>
              </p:ext>
            </p:extLst>
          </p:nvPr>
        </p:nvGraphicFramePr>
        <p:xfrm>
          <a:off x="683568" y="1772816"/>
          <a:ext cx="7776864" cy="43482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884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6136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Development</a:t>
                      </a:r>
                      <a:r>
                        <a:rPr lang="en-GB" baseline="0" dirty="0">
                          <a:solidFill>
                            <a:schemeClr val="tx1"/>
                          </a:solidFill>
                        </a:rPr>
                        <a:t> of Skills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6136">
                <a:tc>
                  <a:txBody>
                    <a:bodyPr/>
                    <a:lstStyle/>
                    <a:p>
                      <a:r>
                        <a:rPr lang="en-GB" dirty="0"/>
                        <a:t>Observing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Sorting</a:t>
                      </a:r>
                      <a:r>
                        <a:rPr lang="en-GB" baseline="0" dirty="0"/>
                        <a:t> and grouping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07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Comparing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Sequencing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07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Classifying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Asking/answering</a:t>
                      </a:r>
                      <a:r>
                        <a:rPr lang="en-GB" baseline="0" dirty="0"/>
                        <a:t> questions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6136">
                <a:tc>
                  <a:txBody>
                    <a:bodyPr/>
                    <a:lstStyle/>
                    <a:p>
                      <a:r>
                        <a:rPr lang="en-GB" dirty="0"/>
                        <a:t>Enquiring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Investigating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07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Exploring</a:t>
                      </a:r>
                      <a:r>
                        <a:rPr lang="en-GB" baseline="0" dirty="0"/>
                        <a:t> and experimentation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6136">
                <a:tc>
                  <a:txBody>
                    <a:bodyPr/>
                    <a:lstStyle/>
                    <a:p>
                      <a:r>
                        <a:rPr lang="en-GB" dirty="0"/>
                        <a:t>Listening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Solving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0739">
                <a:tc>
                  <a:txBody>
                    <a:bodyPr/>
                    <a:lstStyle/>
                    <a:p>
                      <a:r>
                        <a:rPr lang="en-GB" dirty="0"/>
                        <a:t>Making</a:t>
                      </a:r>
                      <a:r>
                        <a:rPr lang="en-GB" baseline="0" dirty="0"/>
                        <a:t> decisions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Recording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0739">
                <a:tc>
                  <a:txBody>
                    <a:bodyPr/>
                    <a:lstStyle/>
                    <a:p>
                      <a:r>
                        <a:rPr lang="en-GB" dirty="0"/>
                        <a:t>Predicting</a:t>
                      </a:r>
                      <a:r>
                        <a:rPr lang="en-GB" baseline="0" dirty="0"/>
                        <a:t> and testing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Communicating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6136">
                <a:tc>
                  <a:txBody>
                    <a:bodyPr/>
                    <a:lstStyle/>
                    <a:p>
                      <a:r>
                        <a:rPr lang="en-GB" dirty="0"/>
                        <a:t>Reflecting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Evaluating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6136">
                <a:tc>
                  <a:txBody>
                    <a:bodyPr/>
                    <a:lstStyle/>
                    <a:p>
                      <a:r>
                        <a:rPr lang="en-GB" dirty="0"/>
                        <a:t>Describing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85647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9285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99992" y="2420888"/>
            <a:ext cx="4464496" cy="424847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chemeClr val="tx1"/>
                </a:solidFill>
              </a:rPr>
              <a:t>TASK: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3000" dirty="0">
                <a:solidFill>
                  <a:schemeClr val="tx1"/>
                </a:solidFill>
              </a:rPr>
              <a:t>Consider the progression steps in the learning descriptions for Science and Technology.</a:t>
            </a:r>
          </a:p>
          <a:p>
            <a:r>
              <a:rPr lang="en-GB" sz="3000" dirty="0">
                <a:solidFill>
                  <a:schemeClr val="tx1"/>
                </a:solidFill>
              </a:rPr>
              <a:t> What progress will a pupil have to demonstrate in order to move from one progression step to the next. </a:t>
            </a:r>
          </a:p>
          <a:p>
            <a:r>
              <a:rPr lang="en-GB" sz="3000" dirty="0">
                <a:solidFill>
                  <a:schemeClr val="tx1"/>
                </a:solidFill>
              </a:rPr>
              <a:t>What type of activities will allow pupils to demonstrate this progression?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Progression Steps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47664" y="338327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Cynnydd</a:t>
            </a:r>
            <a:r>
              <a:rPr lang="en-GB" dirty="0">
                <a:solidFill>
                  <a:schemeClr val="tx1"/>
                </a:solidFill>
              </a:rPr>
              <a:t> mewn Dysgu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Progress in Learning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611559" y="1916832"/>
            <a:ext cx="3960441" cy="48245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endParaRPr lang="en-GB" dirty="0"/>
          </a:p>
          <a:p>
            <a:endParaRPr lang="en-GB" b="1" dirty="0"/>
          </a:p>
          <a:p>
            <a:pPr marL="0" indent="0">
              <a:buFont typeface="Symbol" pitchFamily="18" charset="2"/>
              <a:buNone/>
            </a:pPr>
            <a:endParaRPr lang="en-GB" dirty="0"/>
          </a:p>
        </p:txBody>
      </p:sp>
      <p:pic>
        <p:nvPicPr>
          <p:cNvPr id="5" name="Picture 4" descr="Ascending graph,bar graphs,progress,chart,increase - free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97371"/>
            <a:ext cx="2302861" cy="15346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BFBFF6-4F5F-630A-31F5-1A0E5A401B24}"/>
              </a:ext>
            </a:extLst>
          </p:cNvPr>
          <p:cNvSpPr txBox="1"/>
          <p:nvPr/>
        </p:nvSpPr>
        <p:spPr>
          <a:xfrm>
            <a:off x="323528" y="2791498"/>
            <a:ext cx="38884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TASG: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Ymgyfarwyddwch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disgrifiadau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Gwyddoniaeth</a:t>
            </a:r>
            <a:r>
              <a:rPr lang="en-GB" dirty="0"/>
              <a:t> a </a:t>
            </a:r>
            <a:r>
              <a:rPr lang="en-GB" dirty="0" err="1"/>
              <a:t>Thechnoleg</a:t>
            </a:r>
            <a:r>
              <a:rPr lang="en-GB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 </a:t>
            </a:r>
            <a:r>
              <a:rPr lang="en-GB" dirty="0" err="1"/>
              <a:t>gynnydd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union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i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arddangos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o un cam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arddangos</a:t>
            </a:r>
            <a:r>
              <a:rPr lang="en-GB" dirty="0"/>
              <a:t> y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?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hlinkClick r:id="rId5"/>
              </a:rPr>
              <a:t>Camau</a:t>
            </a:r>
            <a:r>
              <a:rPr lang="en-GB" dirty="0">
                <a:hlinkClick r:id="rId5"/>
              </a:rPr>
              <a:t> </a:t>
            </a:r>
            <a:r>
              <a:rPr lang="en-GB" dirty="0" err="1">
                <a:hlinkClick r:id="rId5"/>
              </a:rPr>
              <a:t>Cynnydd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531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32040" y="2852936"/>
            <a:ext cx="3636392" cy="3450696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Plan a scientific play task for a group of pupils. Note the age of the pupils and the </a:t>
            </a:r>
            <a:r>
              <a:rPr lang="en-GB" dirty="0" err="1">
                <a:solidFill>
                  <a:schemeClr val="tx1"/>
                </a:solidFill>
              </a:rPr>
              <a:t>relecant</a:t>
            </a:r>
            <a:r>
              <a:rPr lang="en-GB" dirty="0">
                <a:solidFill>
                  <a:schemeClr val="tx1"/>
                </a:solidFill>
              </a:rPr>
              <a:t> progression step.  Consider: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which resources you will need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-how long will it last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who will be involved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what skills will be developed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which area(s) of learning and experience will be covered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915945" y="260648"/>
            <a:ext cx="8229600" cy="1252728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Tasg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grŵp</a:t>
            </a:r>
            <a:r>
              <a:rPr lang="en-GB" dirty="0">
                <a:solidFill>
                  <a:schemeClr val="tx1"/>
                </a:solidFill>
              </a:rPr>
              <a:t> / Group task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395536" y="2852936"/>
            <a:ext cx="3996432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solidFill>
                  <a:schemeClr val="tx1"/>
                </a:solidFill>
              </a:rPr>
              <a:t>Cynlluniwch</a:t>
            </a:r>
            <a:r>
              <a:rPr lang="en-GB" dirty="0">
                <a:solidFill>
                  <a:schemeClr val="tx1"/>
                </a:solidFill>
              </a:rPr>
              <a:t> dasg </a:t>
            </a:r>
            <a:r>
              <a:rPr lang="en-GB" dirty="0" err="1">
                <a:solidFill>
                  <a:schemeClr val="tx1"/>
                </a:solidFill>
              </a:rPr>
              <a:t>chwarae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gwyddonol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gyfer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grwp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ddisgyblion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Nodwch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oedran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disgyblion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a’r</a:t>
            </a:r>
            <a:r>
              <a:rPr lang="en-GB" dirty="0">
                <a:solidFill>
                  <a:schemeClr val="tx1"/>
                </a:solidFill>
              </a:rPr>
              <a:t> cam </a:t>
            </a:r>
            <a:r>
              <a:rPr lang="en-GB" dirty="0" err="1">
                <a:solidFill>
                  <a:schemeClr val="tx1"/>
                </a:solidFill>
              </a:rPr>
              <a:t>cynnydd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perthnasol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r>
              <a:rPr lang="en-GB" dirty="0" err="1">
                <a:solidFill>
                  <a:schemeClr val="tx1"/>
                </a:solidFill>
              </a:rPr>
              <a:t>Ystyriwch</a:t>
            </a:r>
            <a:r>
              <a:rPr lang="en-GB" dirty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pa </a:t>
            </a:r>
            <a:r>
              <a:rPr lang="en-GB" dirty="0" err="1">
                <a:solidFill>
                  <a:schemeClr val="tx1"/>
                </a:solidFill>
              </a:rPr>
              <a:t>adnoddau</a:t>
            </a:r>
            <a:r>
              <a:rPr lang="en-GB" dirty="0">
                <a:solidFill>
                  <a:schemeClr val="tx1"/>
                </a:solidFill>
              </a:rPr>
              <a:t> fydd angen </a:t>
            </a:r>
            <a:r>
              <a:rPr lang="en-GB" dirty="0" err="1">
                <a:solidFill>
                  <a:schemeClr val="tx1"/>
                </a:solidFill>
              </a:rPr>
              <a:t>arnoch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>
                <a:solidFill>
                  <a:schemeClr val="tx1"/>
                </a:solidFill>
              </a:rPr>
              <a:t>- faint fydd y </a:t>
            </a:r>
            <a:r>
              <a:rPr lang="en-GB" dirty="0" err="1">
                <a:solidFill>
                  <a:schemeClr val="tx1"/>
                </a:solidFill>
              </a:rPr>
              <a:t>weithgaredd</a:t>
            </a:r>
            <a:r>
              <a:rPr lang="en-GB" dirty="0">
                <a:solidFill>
                  <a:schemeClr val="tx1"/>
                </a:solidFill>
              </a:rPr>
              <a:t> yn para?</a:t>
            </a:r>
          </a:p>
          <a:p>
            <a:pPr marL="0" indent="0">
              <a:buFont typeface="Symbol" pitchFamily="18" charset="2"/>
              <a:buNone/>
            </a:pPr>
            <a:r>
              <a:rPr lang="en-GB" dirty="0">
                <a:solidFill>
                  <a:schemeClr val="tx1"/>
                </a:solidFill>
              </a:rPr>
              <a:t>- pwy fydd </a:t>
            </a:r>
            <a:r>
              <a:rPr lang="en-GB" dirty="0" err="1">
                <a:solidFill>
                  <a:schemeClr val="tx1"/>
                </a:solidFill>
              </a:rPr>
              <a:t>ynghlwm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pa sgiliau a </a:t>
            </a:r>
            <a:r>
              <a:rPr lang="en-GB" dirty="0" err="1">
                <a:solidFill>
                  <a:schemeClr val="tx1"/>
                </a:solidFill>
              </a:rPr>
              <a:t>ddatblygir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-pa </a:t>
            </a:r>
            <a:r>
              <a:rPr lang="en-GB" dirty="0" err="1">
                <a:solidFill>
                  <a:schemeClr val="tx1"/>
                </a:solidFill>
              </a:rPr>
              <a:t>faes</a:t>
            </a:r>
            <a:r>
              <a:rPr lang="en-GB" dirty="0">
                <a:solidFill>
                  <a:schemeClr val="tx1"/>
                </a:solidFill>
              </a:rPr>
              <a:t>/</a:t>
            </a:r>
            <a:r>
              <a:rPr lang="en-GB" dirty="0" err="1">
                <a:solidFill>
                  <a:schemeClr val="tx1"/>
                </a:solidFill>
              </a:rPr>
              <a:t>feysydd</a:t>
            </a:r>
            <a:r>
              <a:rPr lang="en-GB" dirty="0">
                <a:solidFill>
                  <a:schemeClr val="tx1"/>
                </a:solidFill>
              </a:rPr>
              <a:t> dysgu a </a:t>
            </a:r>
            <a:r>
              <a:rPr lang="en-GB" dirty="0" err="1">
                <a:solidFill>
                  <a:schemeClr val="tx1"/>
                </a:solidFill>
              </a:rPr>
              <a:t>phrofiad</a:t>
            </a:r>
            <a:r>
              <a:rPr lang="en-GB" dirty="0">
                <a:solidFill>
                  <a:schemeClr val="tx1"/>
                </a:solidFill>
              </a:rPr>
              <a:t> fydd yn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sylw?</a:t>
            </a:r>
          </a:p>
        </p:txBody>
      </p:sp>
      <p:pic>
        <p:nvPicPr>
          <p:cNvPr id="5" name="Picture 4" descr="Share this: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464633"/>
            <a:ext cx="1666875" cy="117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6674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44008" y="2783001"/>
            <a:ext cx="4186808" cy="399389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Hutt (1979) – Taxonomy of play categories play into three types:</a:t>
            </a:r>
          </a:p>
          <a:p>
            <a:r>
              <a:rPr lang="en-GB" i="1" dirty="0">
                <a:solidFill>
                  <a:schemeClr val="tx1"/>
                </a:solidFill>
              </a:rPr>
              <a:t>epistemic play </a:t>
            </a:r>
            <a:r>
              <a:rPr lang="en-GB" dirty="0">
                <a:solidFill>
                  <a:schemeClr val="tx1"/>
                </a:solidFill>
              </a:rPr>
              <a:t>– within which children learn and explore the world and its properties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i="1" dirty="0">
                <a:solidFill>
                  <a:schemeClr val="tx1"/>
                </a:solidFill>
              </a:rPr>
              <a:t>ludic play </a:t>
            </a:r>
            <a:r>
              <a:rPr lang="en-GB" dirty="0">
                <a:solidFill>
                  <a:schemeClr val="tx1"/>
                </a:solidFill>
              </a:rPr>
              <a:t>– when children are using their imaginations and make understandings their own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i="1" dirty="0">
                <a:solidFill>
                  <a:schemeClr val="tx1"/>
                </a:solidFill>
              </a:rPr>
              <a:t>games with rules </a:t>
            </a:r>
            <a:r>
              <a:rPr lang="en-GB" dirty="0">
                <a:solidFill>
                  <a:schemeClr val="tx1"/>
                </a:solidFill>
              </a:rPr>
              <a:t>– structured activities.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Link with other learning theorist/s?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332656" y="26064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Tacsonomeg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Chwarae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Taxonomy of Play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251520" y="2780928"/>
            <a:ext cx="4186808" cy="399389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>
                <a:solidFill>
                  <a:schemeClr val="tx1"/>
                </a:solidFill>
              </a:rPr>
              <a:t>Hutt (1979) – </a:t>
            </a:r>
            <a:r>
              <a:rPr lang="en-GB" dirty="0" err="1">
                <a:solidFill>
                  <a:schemeClr val="tx1"/>
                </a:solidFill>
              </a:rPr>
              <a:t>Tacsonomeg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chwarae</a:t>
            </a:r>
            <a:r>
              <a:rPr lang="en-GB" dirty="0">
                <a:solidFill>
                  <a:schemeClr val="tx1"/>
                </a:solidFill>
              </a:rPr>
              <a:t> yn </a:t>
            </a:r>
            <a:r>
              <a:rPr lang="en-GB" dirty="0" err="1">
                <a:solidFill>
                  <a:schemeClr val="tx1"/>
                </a:solidFill>
              </a:rPr>
              <a:t>categoreiddio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chware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3 math:</a:t>
            </a:r>
          </a:p>
          <a:p>
            <a:r>
              <a:rPr lang="en-GB" i="1" dirty="0" err="1">
                <a:solidFill>
                  <a:schemeClr val="tx1"/>
                </a:solidFill>
              </a:rPr>
              <a:t>Chwarae</a:t>
            </a:r>
            <a:r>
              <a:rPr lang="en-GB" i="1" dirty="0">
                <a:solidFill>
                  <a:schemeClr val="tx1"/>
                </a:solidFill>
              </a:rPr>
              <a:t> </a:t>
            </a:r>
            <a:r>
              <a:rPr lang="en-GB" i="1" dirty="0" err="1">
                <a:solidFill>
                  <a:schemeClr val="tx1"/>
                </a:solidFill>
              </a:rPr>
              <a:t>epistemig</a:t>
            </a:r>
            <a:r>
              <a:rPr lang="en-GB" i="1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– lle </a:t>
            </a:r>
            <a:r>
              <a:rPr lang="en-GB" dirty="0" err="1">
                <a:solidFill>
                  <a:schemeClr val="tx1"/>
                </a:solidFill>
              </a:rPr>
              <a:t>mae</a:t>
            </a:r>
            <a:r>
              <a:rPr lang="en-GB" dirty="0">
                <a:solidFill>
                  <a:schemeClr val="tx1"/>
                </a:solidFill>
              </a:rPr>
              <a:t> plant yn dysgu am ac yn </a:t>
            </a:r>
            <a:r>
              <a:rPr lang="en-GB" dirty="0" err="1">
                <a:solidFill>
                  <a:schemeClr val="tx1"/>
                </a:solidFill>
              </a:rPr>
              <a:t>archwilio’r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a’i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nodweddion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i="1" dirty="0" err="1">
                <a:solidFill>
                  <a:schemeClr val="tx1"/>
                </a:solidFill>
              </a:rPr>
              <a:t>Chwarae</a:t>
            </a:r>
            <a:r>
              <a:rPr lang="en-GB" i="1" dirty="0">
                <a:solidFill>
                  <a:schemeClr val="tx1"/>
                </a:solidFill>
              </a:rPr>
              <a:t> ‘ludic’ </a:t>
            </a:r>
            <a:r>
              <a:rPr lang="en-GB" dirty="0">
                <a:solidFill>
                  <a:schemeClr val="tx1"/>
                </a:solidFill>
              </a:rPr>
              <a:t>– lle </a:t>
            </a:r>
            <a:r>
              <a:rPr lang="en-GB" dirty="0" err="1">
                <a:solidFill>
                  <a:schemeClr val="tx1"/>
                </a:solidFill>
              </a:rPr>
              <a:t>mae</a:t>
            </a:r>
            <a:r>
              <a:rPr lang="en-GB" dirty="0">
                <a:solidFill>
                  <a:schemeClr val="tx1"/>
                </a:solidFill>
              </a:rPr>
              <a:t> plant yn </a:t>
            </a:r>
            <a:r>
              <a:rPr lang="en-GB" dirty="0" err="1">
                <a:solidFill>
                  <a:schemeClr val="tx1"/>
                </a:solidFill>
              </a:rPr>
              <a:t>defnyddio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dychymyg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creu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dealltwriaeth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hunain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i="1" dirty="0" err="1">
                <a:solidFill>
                  <a:schemeClr val="tx1"/>
                </a:solidFill>
              </a:rPr>
              <a:t>Gemau</a:t>
            </a:r>
            <a:r>
              <a:rPr lang="en-GB" i="1" dirty="0">
                <a:solidFill>
                  <a:schemeClr val="tx1"/>
                </a:solidFill>
              </a:rPr>
              <a:t> gyda </a:t>
            </a:r>
            <a:r>
              <a:rPr lang="en-GB" i="1" dirty="0" err="1">
                <a:solidFill>
                  <a:schemeClr val="tx1"/>
                </a:solidFill>
              </a:rPr>
              <a:t>rheolau</a:t>
            </a:r>
            <a:r>
              <a:rPr lang="en-GB" i="1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– </a:t>
            </a:r>
            <a:r>
              <a:rPr lang="en-GB" dirty="0" err="1">
                <a:solidFill>
                  <a:schemeClr val="tx1"/>
                </a:solidFill>
              </a:rPr>
              <a:t>gweithgareddau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strwythuredig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Cyswllt gyda </a:t>
            </a:r>
            <a:r>
              <a:rPr lang="en-GB" dirty="0" err="1">
                <a:solidFill>
                  <a:schemeClr val="tx1"/>
                </a:solidFill>
              </a:rPr>
              <a:t>damcaniaethwyr</a:t>
            </a:r>
            <a:r>
              <a:rPr lang="en-GB" dirty="0">
                <a:solidFill>
                  <a:schemeClr val="tx1"/>
                </a:solidFill>
              </a:rPr>
              <a:t> dysgu eraill?</a:t>
            </a:r>
          </a:p>
          <a:p>
            <a:pPr marL="0" indent="0">
              <a:buFont typeface="Symbol" pitchFamily="18" charset="2"/>
              <a:buNone/>
            </a:pPr>
            <a:endParaRPr lang="en-GB" dirty="0"/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83720"/>
            <a:ext cx="2867521" cy="161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4888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3" y="2780928"/>
            <a:ext cx="8712967" cy="39604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tx1"/>
                </a:solidFill>
              </a:rPr>
              <a:t>Driver (1983) – </a:t>
            </a:r>
            <a:r>
              <a:rPr lang="en-GB" sz="1700" dirty="0" err="1">
                <a:solidFill>
                  <a:schemeClr val="tx1"/>
                </a:solidFill>
              </a:rPr>
              <a:t>damcaniaethydd</a:t>
            </a:r>
            <a:r>
              <a:rPr lang="en-GB" sz="1700" dirty="0">
                <a:solidFill>
                  <a:schemeClr val="tx1"/>
                </a:solidFill>
              </a:rPr>
              <a:t>  ‘dysgu </a:t>
            </a:r>
            <a:r>
              <a:rPr lang="en-GB" sz="1700" dirty="0" err="1">
                <a:solidFill>
                  <a:schemeClr val="tx1"/>
                </a:solidFill>
              </a:rPr>
              <a:t>adeiladol</a:t>
            </a:r>
            <a:r>
              <a:rPr lang="en-GB" sz="1700" dirty="0">
                <a:solidFill>
                  <a:schemeClr val="tx1"/>
                </a:solidFill>
              </a:rPr>
              <a:t>’  (</a:t>
            </a:r>
            <a:r>
              <a:rPr lang="en-GB" sz="1700" dirty="0" err="1">
                <a:solidFill>
                  <a:schemeClr val="tx1"/>
                </a:solidFill>
              </a:rPr>
              <a:t>constuctivist</a:t>
            </a:r>
            <a:r>
              <a:rPr lang="en-GB" sz="1700" dirty="0">
                <a:solidFill>
                  <a:schemeClr val="tx1"/>
                </a:solidFill>
              </a:rPr>
              <a:t> theorist)</a:t>
            </a:r>
          </a:p>
          <a:p>
            <a:pPr marL="0" indent="0">
              <a:buNone/>
            </a:pPr>
            <a:endParaRPr lang="en-GB" sz="1700" dirty="0">
              <a:solidFill>
                <a:schemeClr val="tx1"/>
              </a:solidFill>
            </a:endParaRPr>
          </a:p>
          <a:p>
            <a:r>
              <a:rPr lang="en-GB" sz="1700" dirty="0">
                <a:solidFill>
                  <a:schemeClr val="tx1"/>
                </a:solidFill>
              </a:rPr>
              <a:t>Mae </a:t>
            </a:r>
            <a:r>
              <a:rPr lang="en-GB" sz="1700" dirty="0" err="1">
                <a:solidFill>
                  <a:schemeClr val="tx1"/>
                </a:solidFill>
              </a:rPr>
              <a:t>meddyliau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cyfredol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dysgwyr</a:t>
            </a:r>
            <a:r>
              <a:rPr lang="en-GB" sz="1700" dirty="0">
                <a:solidFill>
                  <a:schemeClr val="tx1"/>
                </a:solidFill>
              </a:rPr>
              <a:t> yn bwysig ac yn </a:t>
            </a:r>
            <a:r>
              <a:rPr lang="en-GB" sz="1700" dirty="0" err="1">
                <a:solidFill>
                  <a:schemeClr val="tx1"/>
                </a:solidFill>
              </a:rPr>
              <a:t>gysylltiedig</a:t>
            </a:r>
            <a:r>
              <a:rPr lang="en-GB" sz="1700" dirty="0">
                <a:solidFill>
                  <a:schemeClr val="tx1"/>
                </a:solidFill>
              </a:rPr>
              <a:t> â gwybodaeth, </a:t>
            </a:r>
            <a:r>
              <a:rPr lang="en-GB" sz="1700" dirty="0" err="1">
                <a:solidFill>
                  <a:schemeClr val="tx1"/>
                </a:solidFill>
              </a:rPr>
              <a:t>agweddau</a:t>
            </a:r>
            <a:r>
              <a:rPr lang="en-GB" sz="1700" dirty="0">
                <a:solidFill>
                  <a:schemeClr val="tx1"/>
                </a:solidFill>
              </a:rPr>
              <a:t> a </a:t>
            </a:r>
            <a:r>
              <a:rPr lang="en-GB" sz="1700" dirty="0" err="1">
                <a:solidFill>
                  <a:schemeClr val="tx1"/>
                </a:solidFill>
              </a:rPr>
              <a:t>nodau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blaenorol</a:t>
            </a:r>
            <a:r>
              <a:rPr lang="en-GB" sz="1700" dirty="0">
                <a:solidFill>
                  <a:schemeClr val="tx1"/>
                </a:solidFill>
              </a:rPr>
              <a:t> – </a:t>
            </a:r>
            <a:r>
              <a:rPr lang="en-GB" sz="1700" dirty="0" err="1">
                <a:solidFill>
                  <a:schemeClr val="tx1"/>
                </a:solidFill>
              </a:rPr>
              <a:t>mae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chwarae</a:t>
            </a:r>
            <a:r>
              <a:rPr lang="en-GB" sz="1700" dirty="0">
                <a:solidFill>
                  <a:schemeClr val="tx1"/>
                </a:solidFill>
              </a:rPr>
              <a:t> yn rhoi llawer o </a:t>
            </a:r>
            <a:r>
              <a:rPr lang="en-GB" sz="1700" dirty="0" err="1">
                <a:solidFill>
                  <a:schemeClr val="tx1"/>
                </a:solidFill>
              </a:rPr>
              <a:t>gyfleoedd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i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oedolion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arsylwi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ar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gamau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gweithredu</a:t>
            </a:r>
            <a:r>
              <a:rPr lang="en-GB" sz="1700" dirty="0">
                <a:solidFill>
                  <a:schemeClr val="tx1"/>
                </a:solidFill>
              </a:rPr>
              <a:t> sy'n </a:t>
            </a:r>
            <a:r>
              <a:rPr lang="en-GB" sz="1700" dirty="0" err="1">
                <a:solidFill>
                  <a:schemeClr val="tx1"/>
                </a:solidFill>
              </a:rPr>
              <a:t>dangos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natur</a:t>
            </a:r>
            <a:r>
              <a:rPr lang="en-GB" sz="1700" dirty="0">
                <a:solidFill>
                  <a:schemeClr val="tx1"/>
                </a:solidFill>
              </a:rPr>
              <a:t> meddwl plant</a:t>
            </a:r>
          </a:p>
          <a:p>
            <a:endParaRPr lang="en-GB" sz="1700" dirty="0">
              <a:solidFill>
                <a:schemeClr val="tx1"/>
              </a:solidFill>
            </a:endParaRPr>
          </a:p>
          <a:p>
            <a:r>
              <a:rPr lang="en-GB" sz="1700" dirty="0">
                <a:solidFill>
                  <a:schemeClr val="tx1"/>
                </a:solidFill>
              </a:rPr>
              <a:t>Bydd y plant yn </a:t>
            </a:r>
            <a:r>
              <a:rPr lang="en-GB" sz="1700" dirty="0" err="1">
                <a:solidFill>
                  <a:schemeClr val="tx1"/>
                </a:solidFill>
              </a:rPr>
              <a:t>llunio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eu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hystyron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eu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hunain</a:t>
            </a:r>
            <a:r>
              <a:rPr lang="en-GB" sz="1700" dirty="0">
                <a:solidFill>
                  <a:schemeClr val="tx1"/>
                </a:solidFill>
              </a:rPr>
              <a:t> drwy </a:t>
            </a:r>
            <a:r>
              <a:rPr lang="en-GB" sz="1700" dirty="0" err="1">
                <a:solidFill>
                  <a:schemeClr val="tx1"/>
                </a:solidFill>
              </a:rPr>
              <a:t>brosesau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cymdeithasol</a:t>
            </a:r>
            <a:r>
              <a:rPr lang="en-GB" sz="1700" dirty="0">
                <a:solidFill>
                  <a:schemeClr val="tx1"/>
                </a:solidFill>
              </a:rPr>
              <a:t> a </a:t>
            </a:r>
            <a:r>
              <a:rPr lang="en-GB" sz="1700" dirty="0" err="1">
                <a:solidFill>
                  <a:schemeClr val="tx1"/>
                </a:solidFill>
              </a:rPr>
              <a:t>rhyngweithio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â'u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hamgylcheddau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ffisegol</a:t>
            </a:r>
            <a:endParaRPr lang="en-GB" sz="1700" dirty="0">
              <a:solidFill>
                <a:schemeClr val="tx1"/>
              </a:solidFill>
            </a:endParaRPr>
          </a:p>
          <a:p>
            <a:endParaRPr lang="en-GB" sz="1700" dirty="0">
              <a:solidFill>
                <a:schemeClr val="tx1"/>
              </a:solidFill>
            </a:endParaRPr>
          </a:p>
          <a:p>
            <a:r>
              <a:rPr lang="en-GB" sz="1700" dirty="0">
                <a:solidFill>
                  <a:schemeClr val="tx1"/>
                </a:solidFill>
              </a:rPr>
              <a:t>Mae </a:t>
            </a:r>
            <a:r>
              <a:rPr lang="en-GB" sz="1700" dirty="0" err="1">
                <a:solidFill>
                  <a:schemeClr val="tx1"/>
                </a:solidFill>
              </a:rPr>
              <a:t>adeiladu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ystyr</a:t>
            </a:r>
            <a:r>
              <a:rPr lang="en-GB" sz="1700" dirty="0">
                <a:solidFill>
                  <a:schemeClr val="tx1"/>
                </a:solidFill>
              </a:rPr>
              <a:t> yn broses </a:t>
            </a:r>
            <a:r>
              <a:rPr lang="en-GB" sz="1700" dirty="0" err="1">
                <a:solidFill>
                  <a:schemeClr val="tx1"/>
                </a:solidFill>
              </a:rPr>
              <a:t>barhaus</a:t>
            </a:r>
            <a:r>
              <a:rPr lang="en-GB" sz="1700" dirty="0">
                <a:solidFill>
                  <a:schemeClr val="tx1"/>
                </a:solidFill>
              </a:rPr>
              <a:t> a </a:t>
            </a:r>
            <a:r>
              <a:rPr lang="en-GB" sz="1700" dirty="0" err="1">
                <a:solidFill>
                  <a:schemeClr val="tx1"/>
                </a:solidFill>
              </a:rPr>
              <a:t>gweithgar</a:t>
            </a:r>
            <a:r>
              <a:rPr lang="en-GB" sz="1700" dirty="0">
                <a:solidFill>
                  <a:schemeClr val="tx1"/>
                </a:solidFill>
              </a:rPr>
              <a:t> – </a:t>
            </a:r>
            <a:r>
              <a:rPr lang="en-GB" sz="1700" dirty="0" err="1">
                <a:solidFill>
                  <a:schemeClr val="tx1"/>
                </a:solidFill>
              </a:rPr>
              <a:t>mae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dysgwyr</a:t>
            </a:r>
            <a:r>
              <a:rPr lang="en-GB" sz="1700" dirty="0">
                <a:solidFill>
                  <a:schemeClr val="tx1"/>
                </a:solidFill>
              </a:rPr>
              <a:t> yn ymwneud yn </a:t>
            </a:r>
            <a:r>
              <a:rPr lang="en-GB" sz="1700" dirty="0" err="1">
                <a:solidFill>
                  <a:schemeClr val="tx1"/>
                </a:solidFill>
              </a:rPr>
              <a:t>barhaus</a:t>
            </a:r>
            <a:r>
              <a:rPr lang="en-GB" sz="1700" dirty="0">
                <a:solidFill>
                  <a:schemeClr val="tx1"/>
                </a:solidFill>
              </a:rPr>
              <a:t> â </a:t>
            </a:r>
            <a:r>
              <a:rPr lang="en-GB" sz="1700" dirty="0" err="1">
                <a:solidFill>
                  <a:schemeClr val="tx1"/>
                </a:solidFill>
              </a:rPr>
              <a:t>chynhyrchu</a:t>
            </a:r>
            <a:r>
              <a:rPr lang="en-GB" sz="1700" dirty="0">
                <a:solidFill>
                  <a:schemeClr val="tx1"/>
                </a:solidFill>
              </a:rPr>
              <a:t>, gwirio ac </a:t>
            </a:r>
            <a:r>
              <a:rPr lang="en-GB" sz="1700" dirty="0" err="1">
                <a:solidFill>
                  <a:schemeClr val="tx1"/>
                </a:solidFill>
              </a:rPr>
              <a:t>ailstrwythuro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syniadau</a:t>
            </a:r>
            <a:r>
              <a:rPr lang="en-GB" sz="1700" dirty="0">
                <a:solidFill>
                  <a:schemeClr val="tx1"/>
                </a:solidFill>
              </a:rPr>
              <a:t> a damcaniaeth.</a:t>
            </a:r>
          </a:p>
          <a:p>
            <a:endParaRPr lang="en-GB" sz="1700" dirty="0">
              <a:solidFill>
                <a:schemeClr val="tx1"/>
              </a:solidFill>
            </a:endParaRPr>
          </a:p>
          <a:p>
            <a:r>
              <a:rPr lang="en-GB" sz="1700" dirty="0">
                <a:solidFill>
                  <a:schemeClr val="tx1"/>
                </a:solidFill>
              </a:rPr>
              <a:t>Mae </a:t>
            </a:r>
            <a:r>
              <a:rPr lang="en-GB" sz="1700" dirty="0" err="1">
                <a:solidFill>
                  <a:schemeClr val="tx1"/>
                </a:solidFill>
              </a:rPr>
              <a:t>cysylltiad</a:t>
            </a:r>
            <a:r>
              <a:rPr lang="en-GB" sz="1700" dirty="0">
                <a:solidFill>
                  <a:schemeClr val="tx1"/>
                </a:solidFill>
              </a:rPr>
              <a:t> rhwng y ffordd y </a:t>
            </a:r>
            <a:r>
              <a:rPr lang="en-GB" sz="1700" dirty="0" err="1">
                <a:solidFill>
                  <a:schemeClr val="tx1"/>
                </a:solidFill>
              </a:rPr>
              <a:t>mae</a:t>
            </a:r>
            <a:r>
              <a:rPr lang="en-GB" sz="1700" dirty="0">
                <a:solidFill>
                  <a:schemeClr val="tx1"/>
                </a:solidFill>
              </a:rPr>
              <a:t> plant a </a:t>
            </a:r>
            <a:r>
              <a:rPr lang="en-GB" sz="1700" dirty="0" err="1">
                <a:solidFill>
                  <a:schemeClr val="tx1"/>
                </a:solidFill>
              </a:rPr>
              <a:t>gwyddonwyr</a:t>
            </a:r>
            <a:r>
              <a:rPr lang="en-GB" sz="1700" dirty="0">
                <a:solidFill>
                  <a:schemeClr val="tx1"/>
                </a:solidFill>
              </a:rPr>
              <a:t> yn datblygu cysyniadau mewn </a:t>
            </a:r>
            <a:r>
              <a:rPr lang="en-GB" sz="1700" dirty="0" err="1">
                <a:solidFill>
                  <a:schemeClr val="tx1"/>
                </a:solidFill>
              </a:rPr>
              <a:t>gwyddoniaeth</a:t>
            </a:r>
            <a:r>
              <a:rPr lang="en-GB" sz="1700" dirty="0">
                <a:solidFill>
                  <a:schemeClr val="tx1"/>
                </a:solidFill>
              </a:rPr>
              <a:t>.  Mae'r </a:t>
            </a:r>
            <a:r>
              <a:rPr lang="en-GB" sz="1700" dirty="0" err="1">
                <a:solidFill>
                  <a:schemeClr val="tx1"/>
                </a:solidFill>
              </a:rPr>
              <a:t>ddau</a:t>
            </a:r>
            <a:r>
              <a:rPr lang="en-GB" sz="1700" dirty="0">
                <a:solidFill>
                  <a:schemeClr val="tx1"/>
                </a:solidFill>
              </a:rPr>
              <a:t> yn ymwneud â datblygu a gwirio </a:t>
            </a:r>
            <a:r>
              <a:rPr lang="en-GB" sz="1700" dirty="0" err="1">
                <a:solidFill>
                  <a:schemeClr val="tx1"/>
                </a:solidFill>
              </a:rPr>
              <a:t>syniadau</a:t>
            </a:r>
            <a:r>
              <a:rPr lang="en-GB" sz="1700" dirty="0">
                <a:solidFill>
                  <a:schemeClr val="tx1"/>
                </a:solidFill>
              </a:rPr>
              <a:t> – </a:t>
            </a:r>
            <a:r>
              <a:rPr lang="en-GB" sz="1700" dirty="0" err="1">
                <a:solidFill>
                  <a:schemeClr val="tx1"/>
                </a:solidFill>
              </a:rPr>
              <a:t>mae</a:t>
            </a:r>
            <a:r>
              <a:rPr lang="en-GB" sz="1700" dirty="0">
                <a:solidFill>
                  <a:schemeClr val="tx1"/>
                </a:solidFill>
              </a:rPr>
              <a:t> hyn yn </a:t>
            </a:r>
            <a:r>
              <a:rPr lang="en-GB" sz="1700" dirty="0" err="1">
                <a:solidFill>
                  <a:schemeClr val="tx1"/>
                </a:solidFill>
              </a:rPr>
              <a:t>amhosibl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heb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dirty="0" err="1">
                <a:solidFill>
                  <a:schemeClr val="tx1"/>
                </a:solidFill>
              </a:rPr>
              <a:t>gymryd</a:t>
            </a:r>
            <a:r>
              <a:rPr lang="en-GB" sz="1700" dirty="0">
                <a:solidFill>
                  <a:schemeClr val="tx1"/>
                </a:solidFill>
              </a:rPr>
              <a:t> rhan mewn </a:t>
            </a:r>
            <a:r>
              <a:rPr lang="en-GB" sz="1700" dirty="0" err="1">
                <a:solidFill>
                  <a:schemeClr val="tx1"/>
                </a:solidFill>
              </a:rPr>
              <a:t>profiadau</a:t>
            </a:r>
            <a:r>
              <a:rPr lang="en-GB" sz="1700" dirty="0">
                <a:solidFill>
                  <a:schemeClr val="tx1"/>
                </a:solidFill>
              </a:rPr>
              <a:t> uniongyrchol a </a:t>
            </a:r>
            <a:r>
              <a:rPr lang="en-GB" sz="1700" dirty="0" err="1">
                <a:solidFill>
                  <a:schemeClr val="tx1"/>
                </a:solidFill>
              </a:rPr>
              <a:t>diddorol</a:t>
            </a:r>
            <a:r>
              <a:rPr lang="en-GB" sz="1700" dirty="0">
                <a:solidFill>
                  <a:schemeClr val="tx1"/>
                </a:solidFill>
              </a:rPr>
              <a:t>.</a:t>
            </a:r>
          </a:p>
          <a:p>
            <a:endParaRPr lang="en-GB" sz="1700" dirty="0">
              <a:solidFill>
                <a:schemeClr val="tx1"/>
              </a:solidFill>
            </a:endParaRPr>
          </a:p>
          <a:p>
            <a:r>
              <a:rPr lang="en-GB" sz="1700" dirty="0">
                <a:solidFill>
                  <a:schemeClr val="tx1"/>
                </a:solidFill>
              </a:rPr>
              <a:t>Cysylltiad gyda </a:t>
            </a:r>
            <a:r>
              <a:rPr lang="en-GB" sz="1700" dirty="0" err="1">
                <a:solidFill>
                  <a:schemeClr val="tx1"/>
                </a:solidFill>
              </a:rPr>
              <a:t>damcaniaethwyr</a:t>
            </a:r>
            <a:r>
              <a:rPr lang="en-GB" sz="1700" dirty="0">
                <a:solidFill>
                  <a:schemeClr val="tx1"/>
                </a:solidFill>
              </a:rPr>
              <a:t> dysgu eraill?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Dysgu, </a:t>
            </a:r>
            <a:r>
              <a:rPr lang="en-GB" dirty="0" err="1">
                <a:solidFill>
                  <a:schemeClr val="tx1"/>
                </a:solidFill>
              </a:rPr>
              <a:t>Chwarae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Gwyddoniaeth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1668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2780928"/>
            <a:ext cx="8568951" cy="468052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Driver (1983) – ‘constructivist area’ of science research, identified the following principles: </a:t>
            </a:r>
          </a:p>
          <a:p>
            <a:r>
              <a:rPr lang="en-GB" dirty="0">
                <a:solidFill>
                  <a:schemeClr val="tx1"/>
                </a:solidFill>
              </a:rPr>
              <a:t>Current thoughts of learner are important and are related to previous knowledge, attitudes and goals – play provides many opportunities for adults to observe actions that indicate the nature of children’s thinking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Children construct their own meanings through social processes and interactions with their physical environments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The construction of meaning is a continuous and active process – learners are continually involved in generating, checking and re-structuring ideas and hypothesis.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There is a parallel between the way children and scientists develop concepts in science.  Both are concerned with developing and checking ideas – this is impossible without engaging in first hand and intriguing experiences.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Link to other learning theorist/s?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Learning, Play and Science</a:t>
            </a:r>
          </a:p>
        </p:txBody>
      </p:sp>
    </p:spTree>
    <p:extLst>
      <p:ext uri="{BB962C8B-B14F-4D97-AF65-F5344CB8AC3E}">
        <p14:creationId xmlns:p14="http://schemas.microsoft.com/office/powerpoint/2010/main" val="14911400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16016" y="2827943"/>
            <a:ext cx="4176464" cy="4248472"/>
          </a:xfrm>
        </p:spPr>
        <p:txBody>
          <a:bodyPr>
            <a:normAutofit fontScale="70000" lnSpcReduction="20000"/>
          </a:bodyPr>
          <a:lstStyle/>
          <a:p>
            <a:r>
              <a:rPr lang="en-GB" sz="2600" dirty="0">
                <a:solidFill>
                  <a:schemeClr val="tx1"/>
                </a:solidFill>
              </a:rPr>
              <a:t>As children start to explore materials and physical or biological phenomena through play, physical changes occur in their brain</a:t>
            </a:r>
          </a:p>
          <a:p>
            <a:pPr marL="0" indent="0">
              <a:buNone/>
            </a:pPr>
            <a:endParaRPr lang="en-GB" sz="2600" dirty="0">
              <a:solidFill>
                <a:schemeClr val="tx1"/>
              </a:solidFill>
            </a:endParaRPr>
          </a:p>
          <a:p>
            <a:r>
              <a:rPr lang="en-GB" sz="2600" dirty="0">
                <a:solidFill>
                  <a:schemeClr val="tx1"/>
                </a:solidFill>
              </a:rPr>
              <a:t>More of these experiences they have, the more complex their neural networks will become; these connections can also decay through lack of stimulation</a:t>
            </a:r>
          </a:p>
          <a:p>
            <a:pPr marL="0" indent="0">
              <a:buNone/>
            </a:pPr>
            <a:endParaRPr lang="en-GB" sz="2600" dirty="0">
              <a:solidFill>
                <a:schemeClr val="tx1"/>
              </a:solidFill>
            </a:endParaRPr>
          </a:p>
          <a:p>
            <a:r>
              <a:rPr lang="en-GB" sz="2600" dirty="0">
                <a:solidFill>
                  <a:schemeClr val="tx1"/>
                </a:solidFill>
              </a:rPr>
              <a:t>Emotional encoding is crucial; children need to feel good about themselves in order to be able to learn  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1"/>
                </a:solidFill>
              </a:rPr>
              <a:t>                                                                              (Moyles, 2010)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628707" y="260648"/>
            <a:ext cx="8229600" cy="1252728"/>
          </a:xfrm>
        </p:spPr>
        <p:txBody>
          <a:bodyPr>
            <a:normAutofit/>
          </a:bodyPr>
          <a:lstStyle/>
          <a:p>
            <a:r>
              <a:rPr lang="en-GB" sz="3000" b="1" dirty="0" err="1"/>
              <a:t>Chwarae</a:t>
            </a:r>
            <a:r>
              <a:rPr lang="en-GB" sz="3000" b="1" dirty="0"/>
              <a:t> a’r </a:t>
            </a:r>
            <a:r>
              <a:rPr lang="en-GB" sz="3000" b="1" dirty="0" err="1"/>
              <a:t>Ymennydd</a:t>
            </a:r>
            <a:r>
              <a:rPr lang="en-GB" sz="3000" b="1" dirty="0"/>
              <a:t> </a:t>
            </a:r>
            <a:r>
              <a:rPr lang="en-GB" sz="3000" b="1" dirty="0" err="1"/>
              <a:t>Gwyddonol</a:t>
            </a:r>
            <a:br>
              <a:rPr lang="en-GB" sz="3000" b="1" dirty="0"/>
            </a:br>
            <a:r>
              <a:rPr lang="en-GB" sz="3000" b="1" dirty="0"/>
              <a:t>Play and the Scientific Brain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107504" y="2852936"/>
            <a:ext cx="4104456" cy="388843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1"/>
                </a:solidFill>
              </a:rPr>
              <a:t>Wrth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blant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ddechrau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archwilio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deunyddiau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ffenomenau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ffisegol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fiolegol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trwy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chwarae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mae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newidiadau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corfforol</a:t>
            </a:r>
            <a:r>
              <a:rPr lang="en-GB" dirty="0">
                <a:solidFill>
                  <a:schemeClr val="tx1"/>
                </a:solidFill>
              </a:rPr>
              <a:t> yn </a:t>
            </a:r>
            <a:r>
              <a:rPr lang="en-GB" dirty="0" err="1">
                <a:solidFill>
                  <a:schemeClr val="tx1"/>
                </a:solidFill>
              </a:rPr>
              <a:t>digwydd</a:t>
            </a:r>
            <a:r>
              <a:rPr lang="en-GB" dirty="0">
                <a:solidFill>
                  <a:schemeClr val="tx1"/>
                </a:solidFill>
              </a:rPr>
              <a:t> yn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hymennydd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Y </a:t>
            </a:r>
            <a:r>
              <a:rPr lang="en-GB" dirty="0" err="1">
                <a:solidFill>
                  <a:schemeClr val="tx1"/>
                </a:solidFill>
              </a:rPr>
              <a:t>mwyaf</a:t>
            </a:r>
            <a:r>
              <a:rPr lang="en-GB" dirty="0">
                <a:solidFill>
                  <a:schemeClr val="tx1"/>
                </a:solidFill>
              </a:rPr>
              <a:t> o'r </a:t>
            </a:r>
            <a:r>
              <a:rPr lang="en-GB" dirty="0" err="1">
                <a:solidFill>
                  <a:schemeClr val="tx1"/>
                </a:solidFill>
              </a:rPr>
              <a:t>profiadau</a:t>
            </a:r>
            <a:r>
              <a:rPr lang="en-GB" dirty="0">
                <a:solidFill>
                  <a:schemeClr val="tx1"/>
                </a:solidFill>
              </a:rPr>
              <a:t> hyn sydd </a:t>
            </a:r>
            <a:r>
              <a:rPr lang="en-GB" dirty="0" err="1">
                <a:solidFill>
                  <a:schemeClr val="tx1"/>
                </a:solidFill>
              </a:rPr>
              <a:t>ganddynt</a:t>
            </a:r>
            <a:r>
              <a:rPr lang="en-GB" dirty="0">
                <a:solidFill>
                  <a:schemeClr val="tx1"/>
                </a:solidFill>
              </a:rPr>
              <a:t>, y </a:t>
            </a:r>
            <a:r>
              <a:rPr lang="en-GB" dirty="0" err="1">
                <a:solidFill>
                  <a:schemeClr val="tx1"/>
                </a:solidFill>
              </a:rPr>
              <a:t>mwyaf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cymhleth</a:t>
            </a:r>
            <a:r>
              <a:rPr lang="en-GB" dirty="0">
                <a:solidFill>
                  <a:schemeClr val="tx1"/>
                </a:solidFill>
              </a:rPr>
              <a:t> fydd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rhwydweithiau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niwral</a:t>
            </a:r>
            <a:r>
              <a:rPr lang="en-GB" dirty="0">
                <a:solidFill>
                  <a:schemeClr val="tx1"/>
                </a:solidFill>
              </a:rPr>
              <a:t>; gall y </a:t>
            </a:r>
            <a:r>
              <a:rPr lang="en-GB" dirty="0" err="1">
                <a:solidFill>
                  <a:schemeClr val="tx1"/>
                </a:solidFill>
              </a:rPr>
              <a:t>cysylltiadau</a:t>
            </a:r>
            <a:r>
              <a:rPr lang="en-GB" dirty="0">
                <a:solidFill>
                  <a:schemeClr val="tx1"/>
                </a:solidFill>
              </a:rPr>
              <a:t> hyn hefyd </a:t>
            </a:r>
            <a:r>
              <a:rPr lang="en-GB" dirty="0" err="1">
                <a:solidFill>
                  <a:schemeClr val="tx1"/>
                </a:solidFill>
              </a:rPr>
              <a:t>bydru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oherwydd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diffyg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ysgogiad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Mae </a:t>
            </a:r>
            <a:r>
              <a:rPr lang="en-GB" dirty="0" err="1">
                <a:solidFill>
                  <a:schemeClr val="tx1"/>
                </a:solidFill>
              </a:rPr>
              <a:t>amgodio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emosiynol</a:t>
            </a:r>
            <a:r>
              <a:rPr lang="en-GB" dirty="0">
                <a:solidFill>
                  <a:schemeClr val="tx1"/>
                </a:solidFill>
              </a:rPr>
              <a:t> yn </a:t>
            </a:r>
            <a:r>
              <a:rPr lang="en-GB" dirty="0" err="1">
                <a:solidFill>
                  <a:schemeClr val="tx1"/>
                </a:solidFill>
              </a:rPr>
              <a:t>hollbwysig</a:t>
            </a:r>
            <a:r>
              <a:rPr lang="en-GB" dirty="0">
                <a:solidFill>
                  <a:schemeClr val="tx1"/>
                </a:solidFill>
              </a:rPr>
              <a:t>; </a:t>
            </a:r>
            <a:r>
              <a:rPr lang="en-GB" dirty="0" err="1">
                <a:solidFill>
                  <a:schemeClr val="tx1"/>
                </a:solidFill>
              </a:rPr>
              <a:t>mae</a:t>
            </a:r>
            <a:r>
              <a:rPr lang="en-GB" dirty="0">
                <a:solidFill>
                  <a:schemeClr val="tx1"/>
                </a:solidFill>
              </a:rPr>
              <a:t> angen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blant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deimlo'n</a:t>
            </a:r>
            <a:r>
              <a:rPr lang="en-GB" dirty="0">
                <a:solidFill>
                  <a:schemeClr val="tx1"/>
                </a:solidFill>
              </a:rPr>
              <a:t> dda </a:t>
            </a:r>
            <a:r>
              <a:rPr lang="en-GB" dirty="0" err="1">
                <a:solidFill>
                  <a:schemeClr val="tx1"/>
                </a:solidFill>
              </a:rPr>
              <a:t>amdanyn</a:t>
            </a:r>
            <a:r>
              <a:rPr lang="en-GB" dirty="0">
                <a:solidFill>
                  <a:schemeClr val="tx1"/>
                </a:solidFill>
              </a:rPr>
              <a:t> nhw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hunain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er</a:t>
            </a:r>
            <a:r>
              <a:rPr lang="en-GB" dirty="0">
                <a:solidFill>
                  <a:schemeClr val="tx1"/>
                </a:solidFill>
              </a:rPr>
              <a:t> mwyn gallu dysgu  </a:t>
            </a:r>
          </a:p>
          <a:p>
            <a:r>
              <a:rPr lang="en-GB" dirty="0">
                <a:solidFill>
                  <a:schemeClr val="tx1"/>
                </a:solidFill>
              </a:rPr>
              <a:t>                                                                             (</a:t>
            </a:r>
            <a:r>
              <a:rPr lang="en-GB" dirty="0" err="1">
                <a:solidFill>
                  <a:schemeClr val="tx1"/>
                </a:solidFill>
              </a:rPr>
              <a:t>Moyles</a:t>
            </a:r>
            <a:r>
              <a:rPr lang="en-GB" dirty="0">
                <a:solidFill>
                  <a:schemeClr val="tx1"/>
                </a:solidFill>
              </a:rPr>
              <a:t>, 2010) </a:t>
            </a:r>
          </a:p>
          <a:p>
            <a:pPr marL="0" indent="0">
              <a:buFont typeface="Symbol" pitchFamily="18" charset="2"/>
              <a:buNone/>
            </a:pPr>
            <a:endParaRPr lang="en-GB" dirty="0"/>
          </a:p>
        </p:txBody>
      </p:sp>
      <p:pic>
        <p:nvPicPr>
          <p:cNvPr id="5" name="Picture 4" descr="Free photo Jigsaw Clipart Paper Puzzle Colorful - Max Pixe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0448" y="475317"/>
            <a:ext cx="1751856" cy="1491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138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55976" y="2780928"/>
            <a:ext cx="4649947" cy="3960440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Boys and girls may acquire different scientific ideas through gendered play.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Girls may learn more about biological and chemical concepts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Boys may gain more of an understanding of forces and movements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To introduce gender equality in scientific play: enable each gender to access the type of play that has been dominated by the other gender.                                                                                          (Moyles, 2010)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468560" y="260648"/>
            <a:ext cx="8229600" cy="1252728"/>
          </a:xfrm>
        </p:spPr>
        <p:txBody>
          <a:bodyPr>
            <a:normAutofit/>
          </a:bodyPr>
          <a:lstStyle/>
          <a:p>
            <a:r>
              <a:rPr lang="en-GB" sz="2500" dirty="0" err="1">
                <a:solidFill>
                  <a:schemeClr val="tx1"/>
                </a:solidFill>
              </a:rPr>
              <a:t>Gwahaniaethau</a:t>
            </a:r>
            <a:r>
              <a:rPr lang="en-GB" sz="2500" dirty="0">
                <a:solidFill>
                  <a:schemeClr val="tx1"/>
                </a:solidFill>
              </a:rPr>
              <a:t> </a:t>
            </a:r>
            <a:r>
              <a:rPr lang="en-GB" sz="2500" dirty="0" err="1">
                <a:solidFill>
                  <a:schemeClr val="tx1"/>
                </a:solidFill>
              </a:rPr>
              <a:t>rhywedd</a:t>
            </a:r>
            <a:r>
              <a:rPr lang="en-GB" sz="2500" dirty="0">
                <a:solidFill>
                  <a:schemeClr val="tx1"/>
                </a:solidFill>
              </a:rPr>
              <a:t> </a:t>
            </a:r>
            <a:r>
              <a:rPr lang="en-GB" sz="2500" dirty="0" err="1">
                <a:solidFill>
                  <a:schemeClr val="tx1"/>
                </a:solidFill>
              </a:rPr>
              <a:t>ar</a:t>
            </a:r>
            <a:r>
              <a:rPr lang="en-GB" sz="2500" dirty="0">
                <a:solidFill>
                  <a:schemeClr val="tx1"/>
                </a:solidFill>
              </a:rPr>
              <a:t> </a:t>
            </a:r>
            <a:r>
              <a:rPr lang="en-GB" sz="2500" dirty="0" err="1">
                <a:solidFill>
                  <a:schemeClr val="tx1"/>
                </a:solidFill>
              </a:rPr>
              <a:t>chwarae</a:t>
            </a:r>
            <a:r>
              <a:rPr lang="en-GB" sz="2500" dirty="0">
                <a:solidFill>
                  <a:schemeClr val="tx1"/>
                </a:solidFill>
              </a:rPr>
              <a:t> </a:t>
            </a:r>
            <a:r>
              <a:rPr lang="en-GB" sz="2500" dirty="0" err="1">
                <a:solidFill>
                  <a:schemeClr val="tx1"/>
                </a:solidFill>
              </a:rPr>
              <a:t>gwyddonol</a:t>
            </a:r>
            <a:br>
              <a:rPr lang="en-GB" sz="2500" dirty="0">
                <a:solidFill>
                  <a:schemeClr val="tx1"/>
                </a:solidFill>
              </a:rPr>
            </a:br>
            <a:r>
              <a:rPr lang="en-GB" sz="2500" dirty="0">
                <a:solidFill>
                  <a:schemeClr val="tx1"/>
                </a:solidFill>
              </a:rPr>
              <a:t>Gender Differences in Scientific Play</a:t>
            </a:r>
          </a:p>
        </p:txBody>
      </p:sp>
      <p:sp>
        <p:nvSpPr>
          <p:cNvPr id="4" name="Rectangle 3"/>
          <p:cNvSpPr/>
          <p:nvPr/>
        </p:nvSpPr>
        <p:spPr>
          <a:xfrm>
            <a:off x="138077" y="2697810"/>
            <a:ext cx="42484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Gall </a:t>
            </a:r>
            <a:r>
              <a:rPr lang="en-GB" dirty="0" err="1"/>
              <a:t>bechgyn</a:t>
            </a:r>
            <a:r>
              <a:rPr lang="en-GB" dirty="0"/>
              <a:t> a </a:t>
            </a:r>
            <a:r>
              <a:rPr lang="en-GB" dirty="0" err="1"/>
              <a:t>merched</a:t>
            </a:r>
            <a:r>
              <a:rPr lang="en-GB" dirty="0"/>
              <a:t> </a:t>
            </a:r>
            <a:r>
              <a:rPr lang="en-GB" dirty="0" err="1"/>
              <a:t>gaffael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gwyddonol</a:t>
            </a:r>
            <a:r>
              <a:rPr lang="en-GB" dirty="0"/>
              <a:t> gwahanol drwy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sail </a:t>
            </a:r>
            <a:r>
              <a:rPr lang="en-GB" dirty="0" err="1"/>
              <a:t>rhywedd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Gall </a:t>
            </a:r>
            <a:r>
              <a:rPr lang="en-GB" dirty="0" err="1"/>
              <a:t>merched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mwy am gysyniadau </a:t>
            </a:r>
            <a:r>
              <a:rPr lang="en-GB" dirty="0" err="1"/>
              <a:t>biolegol</a:t>
            </a:r>
            <a:r>
              <a:rPr lang="en-GB" dirty="0"/>
              <a:t> a </a:t>
            </a:r>
            <a:r>
              <a:rPr lang="en-GB" dirty="0" err="1"/>
              <a:t>chemegol</a:t>
            </a:r>
            <a:endParaRPr lang="en-GB" dirty="0"/>
          </a:p>
          <a:p>
            <a:endParaRPr lang="en-GB" dirty="0"/>
          </a:p>
          <a:p>
            <a:r>
              <a:rPr lang="en-GB" dirty="0"/>
              <a:t>Gall </a:t>
            </a:r>
            <a:r>
              <a:rPr lang="en-GB" dirty="0" err="1"/>
              <a:t>bechgyn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mwy o </a:t>
            </a:r>
            <a:r>
              <a:rPr lang="en-GB" dirty="0" err="1"/>
              <a:t>ddealltwriaeth</a:t>
            </a:r>
            <a:r>
              <a:rPr lang="en-GB" dirty="0"/>
              <a:t> o </a:t>
            </a:r>
            <a:r>
              <a:rPr lang="en-GB" dirty="0" err="1"/>
              <a:t>rymoedd</a:t>
            </a:r>
            <a:r>
              <a:rPr lang="en-GB" dirty="0"/>
              <a:t> a </a:t>
            </a:r>
            <a:r>
              <a:rPr lang="en-GB" dirty="0" err="1"/>
              <a:t>symudiadau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cydraddoldeb</a:t>
            </a:r>
            <a:r>
              <a:rPr lang="en-GB" dirty="0"/>
              <a:t> </a:t>
            </a:r>
            <a:r>
              <a:rPr lang="en-GB" dirty="0" err="1"/>
              <a:t>rhywiol</a:t>
            </a:r>
            <a:r>
              <a:rPr lang="en-GB" dirty="0"/>
              <a:t> mewn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gwyddonol</a:t>
            </a:r>
            <a:r>
              <a:rPr lang="en-GB" dirty="0"/>
              <a:t>: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rhyw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i'r math o </a:t>
            </a:r>
            <a:r>
              <a:rPr lang="en-GB" dirty="0" err="1"/>
              <a:t>chwarae</a:t>
            </a:r>
            <a:r>
              <a:rPr lang="en-GB" dirty="0"/>
              <a:t> sydd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dominyddu</a:t>
            </a:r>
            <a:r>
              <a:rPr lang="en-GB" dirty="0"/>
              <a:t> gan y </a:t>
            </a:r>
            <a:r>
              <a:rPr lang="en-GB" dirty="0" err="1"/>
              <a:t>rhyw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.                                                                                                  (</a:t>
            </a:r>
            <a:r>
              <a:rPr lang="en-GB" dirty="0" err="1"/>
              <a:t>Moyles</a:t>
            </a:r>
            <a:r>
              <a:rPr lang="en-GB" dirty="0"/>
              <a:t>, 2010) </a:t>
            </a:r>
          </a:p>
          <a:p>
            <a:r>
              <a:rPr lang="en-GB" dirty="0"/>
              <a:t>  </a:t>
            </a:r>
          </a:p>
        </p:txBody>
      </p:sp>
      <p:pic>
        <p:nvPicPr>
          <p:cNvPr id="5" name="Picture 4" descr="Boy and girl play toys - Download Free Vectors, Clipart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495" y="545024"/>
            <a:ext cx="1728629" cy="1371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8149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70657" y="2852936"/>
            <a:ext cx="3888432" cy="3450696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http://www.youtube.com/watch?v=vhLfs58vfzM</a:t>
            </a:r>
            <a:endParaRPr lang="en-GB" dirty="0"/>
          </a:p>
          <a:p>
            <a:r>
              <a:rPr lang="en-GB" dirty="0">
                <a:solidFill>
                  <a:schemeClr val="tx1"/>
                </a:solidFill>
              </a:rPr>
              <a:t>What method is used to play?</a:t>
            </a:r>
          </a:p>
          <a:p>
            <a:r>
              <a:rPr lang="en-GB" dirty="0">
                <a:solidFill>
                  <a:schemeClr val="tx1"/>
                </a:solidFill>
              </a:rPr>
              <a:t>Is it effective?</a:t>
            </a:r>
          </a:p>
          <a:p>
            <a:r>
              <a:rPr lang="en-GB" dirty="0">
                <a:solidFill>
                  <a:schemeClr val="tx1"/>
                </a:solidFill>
              </a:rPr>
              <a:t>Could it be improved?</a:t>
            </a:r>
          </a:p>
          <a:p>
            <a:r>
              <a:rPr lang="en-GB" dirty="0">
                <a:solidFill>
                  <a:schemeClr val="tx1"/>
                </a:solidFill>
              </a:rPr>
              <a:t>What can we learn from it?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Safbwyntiau </a:t>
            </a:r>
            <a:r>
              <a:rPr lang="en-GB" dirty="0" err="1">
                <a:solidFill>
                  <a:schemeClr val="tx1"/>
                </a:solidFill>
              </a:rPr>
              <a:t>Rhyngwladol</a:t>
            </a:r>
            <a:r>
              <a:rPr lang="en-GB" dirty="0">
                <a:solidFill>
                  <a:schemeClr val="tx1"/>
                </a:solidFill>
              </a:rPr>
              <a:t>/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International Perspectives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251520" y="2880301"/>
            <a:ext cx="4032448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hlinkClick r:id="rId3"/>
              </a:rPr>
              <a:t>http://www.youtube.com/watch?v=vhLfs58vfzM</a:t>
            </a:r>
            <a:endParaRPr lang="en-GB" dirty="0"/>
          </a:p>
          <a:p>
            <a:r>
              <a:rPr lang="en-GB" dirty="0">
                <a:solidFill>
                  <a:schemeClr val="tx1"/>
                </a:solidFill>
              </a:rPr>
              <a:t>Pa </a:t>
            </a:r>
            <a:r>
              <a:rPr lang="en-GB" dirty="0" err="1">
                <a:solidFill>
                  <a:schemeClr val="tx1"/>
                </a:solidFill>
              </a:rPr>
              <a:t>ddull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ddefnyddir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chwarae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>
                <a:solidFill>
                  <a:schemeClr val="tx1"/>
                </a:solidFill>
              </a:rPr>
              <a:t>A </a:t>
            </a:r>
            <a:r>
              <a:rPr lang="en-GB" dirty="0" err="1">
                <a:solidFill>
                  <a:schemeClr val="tx1"/>
                </a:solidFill>
              </a:rPr>
              <a:t>yw’n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effeithiol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>
                <a:solidFill>
                  <a:schemeClr val="tx1"/>
                </a:solidFill>
              </a:rPr>
              <a:t>Oes modd i’w </a:t>
            </a:r>
            <a:r>
              <a:rPr lang="en-GB" dirty="0" err="1">
                <a:solidFill>
                  <a:schemeClr val="tx1"/>
                </a:solidFill>
              </a:rPr>
              <a:t>wella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>
                <a:solidFill>
                  <a:schemeClr val="tx1"/>
                </a:solidFill>
              </a:rPr>
              <a:t>Beth </a:t>
            </a:r>
            <a:r>
              <a:rPr lang="en-GB" dirty="0" err="1">
                <a:solidFill>
                  <a:schemeClr val="tx1"/>
                </a:solidFill>
              </a:rPr>
              <a:t>allwn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ddysgu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077256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6388" y="2996952"/>
            <a:ext cx="3492376" cy="3450696"/>
          </a:xfrm>
        </p:spPr>
        <p:txBody>
          <a:bodyPr>
            <a:normAutofit/>
          </a:bodyPr>
          <a:lstStyle/>
          <a:p>
            <a:r>
              <a:rPr lang="en-GB" b="1" dirty="0" err="1"/>
              <a:t>Darllenwch</a:t>
            </a:r>
            <a:r>
              <a:rPr lang="en-GB" b="1" dirty="0"/>
              <a:t> y </a:t>
            </a:r>
            <a:r>
              <a:rPr lang="en-GB" b="1" dirty="0" err="1"/>
              <a:t>ddau</a:t>
            </a:r>
            <a:r>
              <a:rPr lang="en-GB" b="1" dirty="0"/>
              <a:t> </a:t>
            </a:r>
            <a:r>
              <a:rPr lang="en-GB" b="1" dirty="0" err="1"/>
              <a:t>erthygl</a:t>
            </a:r>
            <a:r>
              <a:rPr lang="en-GB" b="1" dirty="0"/>
              <a:t> ac </a:t>
            </a:r>
            <a:r>
              <a:rPr lang="en-GB" b="1" dirty="0" err="1"/>
              <a:t>ystyriwch</a:t>
            </a:r>
            <a:r>
              <a:rPr lang="en-GB" b="1" dirty="0"/>
              <a:t>:</a:t>
            </a:r>
          </a:p>
          <a:p>
            <a:r>
              <a:rPr lang="en-GB" dirty="0"/>
              <a:t>Sut y </a:t>
            </a:r>
            <a:r>
              <a:rPr lang="en-GB" dirty="0" err="1"/>
              <a:t>cefnogir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gwyddonol</a:t>
            </a:r>
            <a:r>
              <a:rPr lang="en-GB" dirty="0"/>
              <a:t>?</a:t>
            </a:r>
          </a:p>
          <a:p>
            <a:r>
              <a:rPr lang="en-GB" dirty="0"/>
              <a:t>Sut all plant </a:t>
            </a:r>
            <a:r>
              <a:rPr lang="en-GB" dirty="0" err="1"/>
              <a:t>ddysgu</a:t>
            </a:r>
            <a:r>
              <a:rPr lang="en-GB" dirty="0"/>
              <a:t> o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gwyddonol</a:t>
            </a:r>
            <a:r>
              <a:rPr lang="en-GB" dirty="0"/>
              <a:t>?</a:t>
            </a:r>
          </a:p>
          <a:p>
            <a:r>
              <a:rPr lang="en-GB" dirty="0"/>
              <a:t>Pam bod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gwyddonol</a:t>
            </a:r>
            <a:r>
              <a:rPr lang="en-GB" dirty="0"/>
              <a:t> yn bwysig?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Darlleniadau</a:t>
            </a:r>
            <a:r>
              <a:rPr lang="en-GB" dirty="0">
                <a:solidFill>
                  <a:schemeClr val="tx1"/>
                </a:solidFill>
              </a:rPr>
              <a:t> / Readings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4788024" y="3068976"/>
            <a:ext cx="3492376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Read both articles and consider:</a:t>
            </a:r>
          </a:p>
          <a:p>
            <a:r>
              <a:rPr lang="en-GB" dirty="0"/>
              <a:t>How can scientific play be supported?</a:t>
            </a:r>
          </a:p>
          <a:p>
            <a:r>
              <a:rPr lang="en-GB" dirty="0"/>
              <a:t>How can children learn through scientific play?</a:t>
            </a:r>
          </a:p>
          <a:p>
            <a:r>
              <a:rPr lang="en-GB" dirty="0"/>
              <a:t>Why is scientific play important?</a:t>
            </a:r>
          </a:p>
        </p:txBody>
      </p:sp>
    </p:spTree>
    <p:extLst>
      <p:ext uri="{BB962C8B-B14F-4D97-AF65-F5344CB8AC3E}">
        <p14:creationId xmlns:p14="http://schemas.microsoft.com/office/powerpoint/2010/main" val="15040618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3873" y="3080079"/>
            <a:ext cx="8352927" cy="34506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600" dirty="0"/>
              <a:t>Driver, R. (1983). </a:t>
            </a:r>
            <a:r>
              <a:rPr lang="en-GB" sz="2600" i="1" dirty="0"/>
              <a:t>The Pupil as Scientist?</a:t>
            </a:r>
            <a:r>
              <a:rPr lang="en-GB" sz="2600" dirty="0"/>
              <a:t> Milton Keynes, Open University Press.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Hutt, C. (1979). Play in the under 5s: form, development and function, in: J.G. Howells (Ed) </a:t>
            </a:r>
            <a:r>
              <a:rPr lang="en-GB" sz="2600" i="1" dirty="0"/>
              <a:t>Modern perspectives in the psychiatry of infancy </a:t>
            </a:r>
            <a:r>
              <a:rPr lang="en-GB" sz="2600" dirty="0"/>
              <a:t>, New York: Brunner/Marcel.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Moyles, J. (2010) </a:t>
            </a:r>
            <a:r>
              <a:rPr lang="en-GB" sz="2600" i="1" dirty="0"/>
              <a:t>The excellence of play, </a:t>
            </a:r>
            <a:r>
              <a:rPr lang="en-GB" sz="2600" dirty="0"/>
              <a:t>Maidenhead; McGraw Hill Education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>
                <a:solidFill>
                  <a:schemeClr val="accent3"/>
                </a:solidFill>
                <a:hlinkClick r:id="rId3"/>
              </a:rPr>
              <a:t>http://wales.gov.uk/dcells/publications/policy_strategy_and_planning/early-wales/whatisfoundation/foundationphase/2274085/frameworkforchildrene.pdf?lang=en</a:t>
            </a:r>
            <a:endParaRPr lang="en-GB" sz="2600" dirty="0">
              <a:solidFill>
                <a:schemeClr val="accent3"/>
              </a:solidFill>
            </a:endParaRPr>
          </a:p>
          <a:p>
            <a:pPr marL="0" indent="0">
              <a:buNone/>
            </a:pPr>
            <a:endParaRPr lang="en-GB" sz="2600" u="sng" dirty="0">
              <a:solidFill>
                <a:schemeClr val="accent3"/>
              </a:solidFill>
            </a:endParaRPr>
          </a:p>
          <a:p>
            <a:pPr marL="0" indent="0">
              <a:buNone/>
            </a:pPr>
            <a:r>
              <a:rPr lang="en-GB" sz="2600" u="sng" dirty="0">
                <a:solidFill>
                  <a:schemeClr val="accent3"/>
                </a:solidFill>
                <a:hlinkClick r:id="rId4"/>
              </a:rPr>
              <a:t>http://wales.gov.uk/dcells/publications/policy_strategy_and_planning/early</a:t>
            </a:r>
            <a:r>
              <a:rPr lang="en-GB" sz="2600" u="sng" dirty="0">
                <a:solidFill>
                  <a:schemeClr val="accent3"/>
                </a:solidFill>
              </a:rPr>
              <a:t>-wales/whatisfoundation/page4/sevenareas/knowledgeunderstanding/knowledgeunderstandinge.pdf?lang=en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252728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Rhestr Gyfeirnodi /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6253661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1033</TotalTime>
  <Words>2730</Words>
  <Application>Microsoft Office PowerPoint</Application>
  <PresentationFormat>On-screen Show (4:3)</PresentationFormat>
  <Paragraphs>316</Paragraphs>
  <Slides>18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Candara</vt:lpstr>
      <vt:lpstr>Symbol</vt:lpstr>
      <vt:lpstr>Waveform</vt:lpstr>
      <vt:lpstr>Y Meddwl Ymholgar: Dulliau Creadigol The Enquiring Mind: Creative Approaches ECES5021C</vt:lpstr>
      <vt:lpstr>Nod ac Amcanion y Sesiwn Session Aim and Objectives</vt:lpstr>
      <vt:lpstr>Ystyriwch / Consider</vt:lpstr>
      <vt:lpstr>MDaPh Gwyddoniaeth a Thechnoleg Science and Technology AoLE </vt:lpstr>
      <vt:lpstr> Datblygu sgiliau trwy …</vt:lpstr>
      <vt:lpstr> Developing skills through …</vt:lpstr>
      <vt:lpstr>PowerPoint Presentation</vt:lpstr>
      <vt:lpstr>PowerPoint Presentation</vt:lpstr>
      <vt:lpstr>Cynnydd mewn Dysgu Progress in Learning</vt:lpstr>
      <vt:lpstr>Tasg grŵp / Group task</vt:lpstr>
      <vt:lpstr>Tacsonomeg Chwarae Taxonomy of Play</vt:lpstr>
      <vt:lpstr>Dysgu, Chwarae a Gwyddoniaeth</vt:lpstr>
      <vt:lpstr>Learning, Play and Science</vt:lpstr>
      <vt:lpstr>Chwarae a’r Ymennydd Gwyddonol Play and the Scientific Brain</vt:lpstr>
      <vt:lpstr>Gwahaniaethau rhywedd ar chwarae gwyddonol Gender Differences in Scientific Play</vt:lpstr>
      <vt:lpstr>Safbwyntiau Rhyngwladol/ International Perspectives</vt:lpstr>
      <vt:lpstr>Darlleniadau / Readings</vt:lpstr>
      <vt:lpstr>Rhestr Gyfeirnodi / Reference List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Enquiring Minds: Creative Approaches</dc:title>
  <dc:creator>Phillips, Laura</dc:creator>
  <cp:lastModifiedBy>Helen A Griffiths</cp:lastModifiedBy>
  <cp:revision>58</cp:revision>
  <cp:lastPrinted>2017-11-20T09:12:28Z</cp:lastPrinted>
  <dcterms:created xsi:type="dcterms:W3CDTF">2014-10-29T11:24:37Z</dcterms:created>
  <dcterms:modified xsi:type="dcterms:W3CDTF">2025-01-23T20:23:21Z</dcterms:modified>
</cp:coreProperties>
</file>