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43" r:id="rId1"/>
  </p:sldMasterIdLst>
  <p:notesMasterIdLst>
    <p:notesMasterId r:id="rId23"/>
  </p:notesMasterIdLst>
  <p:sldIdLst>
    <p:sldId id="256" r:id="rId2"/>
    <p:sldId id="257"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58" r:id="rId18"/>
    <p:sldId id="277" r:id="rId19"/>
    <p:sldId id="278" r:id="rId20"/>
    <p:sldId id="279" r:id="rId21"/>
    <p:sldId id="276"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p:scale>
          <a:sx n="71" d="100"/>
          <a:sy n="71" d="100"/>
        </p:scale>
        <p:origin x="484"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2EAAAF5-024E-4A43-8A15-00E68670DFF2}" type="doc">
      <dgm:prSet loTypeId="urn:microsoft.com/office/officeart/2005/8/layout/list1" loCatId="list" qsTypeId="urn:microsoft.com/office/officeart/2005/8/quickstyle/simple1" qsCatId="simple" csTypeId="urn:microsoft.com/office/officeart/2005/8/colors/colorful3" csCatId="colorful" phldr="1"/>
      <dgm:spPr/>
      <dgm:t>
        <a:bodyPr/>
        <a:lstStyle/>
        <a:p>
          <a:endParaRPr lang="en-GB"/>
        </a:p>
      </dgm:t>
    </dgm:pt>
    <dgm:pt modelId="{EF2E1E40-4C66-4BD1-93C0-7CC5E70E772A}">
      <dgm:prSet phldrT="[Text]"/>
      <dgm:spPr/>
      <dgm:t>
        <a:bodyPr/>
        <a:lstStyle/>
        <a:p>
          <a:r>
            <a:rPr lang="en-US" dirty="0">
              <a:latin typeface="Times New Roman" panose="02020603050405020304" pitchFamily="18" charset="0"/>
              <a:cs typeface="Times New Roman" panose="02020603050405020304" pitchFamily="18" charset="0"/>
            </a:rPr>
            <a:t>Health</a:t>
          </a:r>
          <a:endParaRPr lang="en-GB" dirty="0">
            <a:latin typeface="Times New Roman" panose="02020603050405020304" pitchFamily="18" charset="0"/>
            <a:cs typeface="Times New Roman" panose="02020603050405020304" pitchFamily="18" charset="0"/>
          </a:endParaRPr>
        </a:p>
      </dgm:t>
    </dgm:pt>
    <dgm:pt modelId="{546B31A3-C7CF-4C80-B69F-68776FA0AEA8}" type="parTrans" cxnId="{54B62088-500F-4930-A5A7-D45918DA6834}">
      <dgm:prSet/>
      <dgm:spPr/>
      <dgm:t>
        <a:bodyPr/>
        <a:lstStyle/>
        <a:p>
          <a:endParaRPr lang="en-GB"/>
        </a:p>
      </dgm:t>
    </dgm:pt>
    <dgm:pt modelId="{5ECEEA0A-9D61-4D1E-A31B-0F7771416310}" type="sibTrans" cxnId="{54B62088-500F-4930-A5A7-D45918DA6834}">
      <dgm:prSet/>
      <dgm:spPr/>
      <dgm:t>
        <a:bodyPr/>
        <a:lstStyle/>
        <a:p>
          <a:endParaRPr lang="en-GB"/>
        </a:p>
      </dgm:t>
    </dgm:pt>
    <dgm:pt modelId="{9D2A23BC-897C-4831-9B67-1FF1E6165489}">
      <dgm:prSet phldrT="[Text]"/>
      <dgm:spPr/>
      <dgm:t>
        <a:bodyPr/>
        <a:lstStyle/>
        <a:p>
          <a:r>
            <a:rPr lang="en-US" dirty="0">
              <a:latin typeface="Times New Roman" panose="02020603050405020304" pitchFamily="18" charset="0"/>
              <a:cs typeface="Times New Roman" panose="02020603050405020304" pitchFamily="18" charset="0"/>
            </a:rPr>
            <a:t>Wellbeing</a:t>
          </a:r>
          <a:endParaRPr lang="en-GB" dirty="0">
            <a:latin typeface="Times New Roman" panose="02020603050405020304" pitchFamily="18" charset="0"/>
            <a:cs typeface="Times New Roman" panose="02020603050405020304" pitchFamily="18" charset="0"/>
          </a:endParaRPr>
        </a:p>
      </dgm:t>
    </dgm:pt>
    <dgm:pt modelId="{78F5DB72-D582-4947-AB20-D604B1752B48}" type="parTrans" cxnId="{1563B595-EFF3-4474-B30D-E96249B6D4A4}">
      <dgm:prSet/>
      <dgm:spPr/>
      <dgm:t>
        <a:bodyPr/>
        <a:lstStyle/>
        <a:p>
          <a:endParaRPr lang="en-GB"/>
        </a:p>
      </dgm:t>
    </dgm:pt>
    <dgm:pt modelId="{043025AD-81EB-4E10-AFFF-0BA579DE3A1A}" type="sibTrans" cxnId="{1563B595-EFF3-4474-B30D-E96249B6D4A4}">
      <dgm:prSet/>
      <dgm:spPr/>
      <dgm:t>
        <a:bodyPr/>
        <a:lstStyle/>
        <a:p>
          <a:endParaRPr lang="en-GB"/>
        </a:p>
      </dgm:t>
    </dgm:pt>
    <dgm:pt modelId="{8D06E2C2-868C-4961-8590-E6223A79A9D8}">
      <dgm:prSet phldrT="[Text]"/>
      <dgm:spPr/>
      <dgm:t>
        <a:bodyPr/>
        <a:lstStyle/>
        <a:p>
          <a:r>
            <a:rPr lang="en-US" dirty="0">
              <a:latin typeface="Times New Roman" panose="02020603050405020304" pitchFamily="18" charset="0"/>
              <a:cs typeface="Times New Roman" panose="02020603050405020304" pitchFamily="18" charset="0"/>
            </a:rPr>
            <a:t>Sustainable Development</a:t>
          </a:r>
          <a:endParaRPr lang="en-GB" dirty="0">
            <a:latin typeface="Times New Roman" panose="02020603050405020304" pitchFamily="18" charset="0"/>
            <a:cs typeface="Times New Roman" panose="02020603050405020304" pitchFamily="18" charset="0"/>
          </a:endParaRPr>
        </a:p>
      </dgm:t>
    </dgm:pt>
    <dgm:pt modelId="{A038ADE5-30CE-4EB3-8074-19566426AB28}" type="parTrans" cxnId="{A3D76958-758D-42B4-B108-F68240E5258F}">
      <dgm:prSet/>
      <dgm:spPr/>
      <dgm:t>
        <a:bodyPr/>
        <a:lstStyle/>
        <a:p>
          <a:endParaRPr lang="en-GB"/>
        </a:p>
      </dgm:t>
    </dgm:pt>
    <dgm:pt modelId="{9CBC269B-C73E-4C1C-9252-0944EFEB07DA}" type="sibTrans" cxnId="{A3D76958-758D-42B4-B108-F68240E5258F}">
      <dgm:prSet/>
      <dgm:spPr/>
      <dgm:t>
        <a:bodyPr/>
        <a:lstStyle/>
        <a:p>
          <a:endParaRPr lang="en-GB"/>
        </a:p>
      </dgm:t>
    </dgm:pt>
    <dgm:pt modelId="{32788D97-C7DF-42CD-97C4-D51C7BA8585F}" type="pres">
      <dgm:prSet presAssocID="{A2EAAAF5-024E-4A43-8A15-00E68670DFF2}" presName="linear" presStyleCnt="0">
        <dgm:presLayoutVars>
          <dgm:dir/>
          <dgm:animLvl val="lvl"/>
          <dgm:resizeHandles val="exact"/>
        </dgm:presLayoutVars>
      </dgm:prSet>
      <dgm:spPr/>
    </dgm:pt>
    <dgm:pt modelId="{C8143753-E061-485E-B2AF-2012980B59EC}" type="pres">
      <dgm:prSet presAssocID="{EF2E1E40-4C66-4BD1-93C0-7CC5E70E772A}" presName="parentLin" presStyleCnt="0"/>
      <dgm:spPr/>
    </dgm:pt>
    <dgm:pt modelId="{793FB538-08AA-4E30-AB0E-E6AFD5FF3D11}" type="pres">
      <dgm:prSet presAssocID="{EF2E1E40-4C66-4BD1-93C0-7CC5E70E772A}" presName="parentLeftMargin" presStyleLbl="node1" presStyleIdx="0" presStyleCnt="3"/>
      <dgm:spPr/>
    </dgm:pt>
    <dgm:pt modelId="{2EBFE872-2928-4EEC-98B6-4CFB3FC5C4C0}" type="pres">
      <dgm:prSet presAssocID="{EF2E1E40-4C66-4BD1-93C0-7CC5E70E772A}" presName="parentText" presStyleLbl="node1" presStyleIdx="0" presStyleCnt="3">
        <dgm:presLayoutVars>
          <dgm:chMax val="0"/>
          <dgm:bulletEnabled val="1"/>
        </dgm:presLayoutVars>
      </dgm:prSet>
      <dgm:spPr/>
    </dgm:pt>
    <dgm:pt modelId="{E25BE9CC-B006-4E97-833E-CD3DA3B271F2}" type="pres">
      <dgm:prSet presAssocID="{EF2E1E40-4C66-4BD1-93C0-7CC5E70E772A}" presName="negativeSpace" presStyleCnt="0"/>
      <dgm:spPr/>
    </dgm:pt>
    <dgm:pt modelId="{346D7694-C642-43AC-9399-96DD6A1F0113}" type="pres">
      <dgm:prSet presAssocID="{EF2E1E40-4C66-4BD1-93C0-7CC5E70E772A}" presName="childText" presStyleLbl="conFgAcc1" presStyleIdx="0" presStyleCnt="3">
        <dgm:presLayoutVars>
          <dgm:bulletEnabled val="1"/>
        </dgm:presLayoutVars>
      </dgm:prSet>
      <dgm:spPr/>
    </dgm:pt>
    <dgm:pt modelId="{5ED3130E-0016-40EA-8DFB-3C3C1E7ECA14}" type="pres">
      <dgm:prSet presAssocID="{5ECEEA0A-9D61-4D1E-A31B-0F7771416310}" presName="spaceBetweenRectangles" presStyleCnt="0"/>
      <dgm:spPr/>
    </dgm:pt>
    <dgm:pt modelId="{8DC93322-67C0-43F3-BFAC-4BED8A5EBE6C}" type="pres">
      <dgm:prSet presAssocID="{9D2A23BC-897C-4831-9B67-1FF1E6165489}" presName="parentLin" presStyleCnt="0"/>
      <dgm:spPr/>
    </dgm:pt>
    <dgm:pt modelId="{96F53ABC-3DF0-47C3-B9D4-988802F50D8C}" type="pres">
      <dgm:prSet presAssocID="{9D2A23BC-897C-4831-9B67-1FF1E6165489}" presName="parentLeftMargin" presStyleLbl="node1" presStyleIdx="0" presStyleCnt="3"/>
      <dgm:spPr/>
    </dgm:pt>
    <dgm:pt modelId="{566B5832-CFE6-44C1-9062-162DF3351977}" type="pres">
      <dgm:prSet presAssocID="{9D2A23BC-897C-4831-9B67-1FF1E6165489}" presName="parentText" presStyleLbl="node1" presStyleIdx="1" presStyleCnt="3">
        <dgm:presLayoutVars>
          <dgm:chMax val="0"/>
          <dgm:bulletEnabled val="1"/>
        </dgm:presLayoutVars>
      </dgm:prSet>
      <dgm:spPr/>
    </dgm:pt>
    <dgm:pt modelId="{F71D73B7-4A1F-4480-8FDA-14DD4638F159}" type="pres">
      <dgm:prSet presAssocID="{9D2A23BC-897C-4831-9B67-1FF1E6165489}" presName="negativeSpace" presStyleCnt="0"/>
      <dgm:spPr/>
    </dgm:pt>
    <dgm:pt modelId="{9790A29C-9F07-4B01-ADFC-D54744A60A09}" type="pres">
      <dgm:prSet presAssocID="{9D2A23BC-897C-4831-9B67-1FF1E6165489}" presName="childText" presStyleLbl="conFgAcc1" presStyleIdx="1" presStyleCnt="3">
        <dgm:presLayoutVars>
          <dgm:bulletEnabled val="1"/>
        </dgm:presLayoutVars>
      </dgm:prSet>
      <dgm:spPr/>
    </dgm:pt>
    <dgm:pt modelId="{3D720CC8-7265-4B9C-B52B-5EA1F4A2CE98}" type="pres">
      <dgm:prSet presAssocID="{043025AD-81EB-4E10-AFFF-0BA579DE3A1A}" presName="spaceBetweenRectangles" presStyleCnt="0"/>
      <dgm:spPr/>
    </dgm:pt>
    <dgm:pt modelId="{14DF6542-812E-44D9-A1AD-E6FDA192E2FE}" type="pres">
      <dgm:prSet presAssocID="{8D06E2C2-868C-4961-8590-E6223A79A9D8}" presName="parentLin" presStyleCnt="0"/>
      <dgm:spPr/>
    </dgm:pt>
    <dgm:pt modelId="{7C8D1082-7CD0-48C4-A75B-377FBE7356C3}" type="pres">
      <dgm:prSet presAssocID="{8D06E2C2-868C-4961-8590-E6223A79A9D8}" presName="parentLeftMargin" presStyleLbl="node1" presStyleIdx="1" presStyleCnt="3"/>
      <dgm:spPr/>
    </dgm:pt>
    <dgm:pt modelId="{7644BF33-FCFF-4684-AA2F-4CEC78BC4556}" type="pres">
      <dgm:prSet presAssocID="{8D06E2C2-868C-4961-8590-E6223A79A9D8}" presName="parentText" presStyleLbl="node1" presStyleIdx="2" presStyleCnt="3">
        <dgm:presLayoutVars>
          <dgm:chMax val="0"/>
          <dgm:bulletEnabled val="1"/>
        </dgm:presLayoutVars>
      </dgm:prSet>
      <dgm:spPr/>
    </dgm:pt>
    <dgm:pt modelId="{40AF442C-1224-40E7-AE81-1BDFB50F68D7}" type="pres">
      <dgm:prSet presAssocID="{8D06E2C2-868C-4961-8590-E6223A79A9D8}" presName="negativeSpace" presStyleCnt="0"/>
      <dgm:spPr/>
    </dgm:pt>
    <dgm:pt modelId="{C408FE66-4EE0-4CD6-AD9B-27BEBF0577C4}" type="pres">
      <dgm:prSet presAssocID="{8D06E2C2-868C-4961-8590-E6223A79A9D8}" presName="childText" presStyleLbl="conFgAcc1" presStyleIdx="2" presStyleCnt="3">
        <dgm:presLayoutVars>
          <dgm:bulletEnabled val="1"/>
        </dgm:presLayoutVars>
      </dgm:prSet>
      <dgm:spPr/>
    </dgm:pt>
  </dgm:ptLst>
  <dgm:cxnLst>
    <dgm:cxn modelId="{A3D76958-758D-42B4-B108-F68240E5258F}" srcId="{A2EAAAF5-024E-4A43-8A15-00E68670DFF2}" destId="{8D06E2C2-868C-4961-8590-E6223A79A9D8}" srcOrd="2" destOrd="0" parTransId="{A038ADE5-30CE-4EB3-8074-19566426AB28}" sibTransId="{9CBC269B-C73E-4C1C-9252-0944EFEB07DA}"/>
    <dgm:cxn modelId="{54B62088-500F-4930-A5A7-D45918DA6834}" srcId="{A2EAAAF5-024E-4A43-8A15-00E68670DFF2}" destId="{EF2E1E40-4C66-4BD1-93C0-7CC5E70E772A}" srcOrd="0" destOrd="0" parTransId="{546B31A3-C7CF-4C80-B69F-68776FA0AEA8}" sibTransId="{5ECEEA0A-9D61-4D1E-A31B-0F7771416310}"/>
    <dgm:cxn modelId="{1563B595-EFF3-4474-B30D-E96249B6D4A4}" srcId="{A2EAAAF5-024E-4A43-8A15-00E68670DFF2}" destId="{9D2A23BC-897C-4831-9B67-1FF1E6165489}" srcOrd="1" destOrd="0" parTransId="{78F5DB72-D582-4947-AB20-D604B1752B48}" sibTransId="{043025AD-81EB-4E10-AFFF-0BA579DE3A1A}"/>
    <dgm:cxn modelId="{EFF6E4B1-D67A-4C39-B3DD-8934C7EC0E36}" type="presOf" srcId="{9D2A23BC-897C-4831-9B67-1FF1E6165489}" destId="{566B5832-CFE6-44C1-9062-162DF3351977}" srcOrd="1" destOrd="0" presId="urn:microsoft.com/office/officeart/2005/8/layout/list1"/>
    <dgm:cxn modelId="{9DDE69B5-CEF1-48CE-A5CE-868AD2BFAC91}" type="presOf" srcId="{9D2A23BC-897C-4831-9B67-1FF1E6165489}" destId="{96F53ABC-3DF0-47C3-B9D4-988802F50D8C}" srcOrd="0" destOrd="0" presId="urn:microsoft.com/office/officeart/2005/8/layout/list1"/>
    <dgm:cxn modelId="{E5B03CBD-90B8-4A5F-87E9-8B651D3A20DD}" type="presOf" srcId="{EF2E1E40-4C66-4BD1-93C0-7CC5E70E772A}" destId="{2EBFE872-2928-4EEC-98B6-4CFB3FC5C4C0}" srcOrd="1" destOrd="0" presId="urn:microsoft.com/office/officeart/2005/8/layout/list1"/>
    <dgm:cxn modelId="{9D79AEC1-D994-4A18-96D1-BCBBED9641AC}" type="presOf" srcId="{8D06E2C2-868C-4961-8590-E6223A79A9D8}" destId="{7C8D1082-7CD0-48C4-A75B-377FBE7356C3}" srcOrd="0" destOrd="0" presId="urn:microsoft.com/office/officeart/2005/8/layout/list1"/>
    <dgm:cxn modelId="{28915FC6-DBA9-4E66-98AA-475C1A83D28D}" type="presOf" srcId="{8D06E2C2-868C-4961-8590-E6223A79A9D8}" destId="{7644BF33-FCFF-4684-AA2F-4CEC78BC4556}" srcOrd="1" destOrd="0" presId="urn:microsoft.com/office/officeart/2005/8/layout/list1"/>
    <dgm:cxn modelId="{332E09CC-DD40-4EB9-973C-8F714062EC33}" type="presOf" srcId="{EF2E1E40-4C66-4BD1-93C0-7CC5E70E772A}" destId="{793FB538-08AA-4E30-AB0E-E6AFD5FF3D11}" srcOrd="0" destOrd="0" presId="urn:microsoft.com/office/officeart/2005/8/layout/list1"/>
    <dgm:cxn modelId="{08F930D4-4D51-47E4-BC58-CFA167EFAE77}" type="presOf" srcId="{A2EAAAF5-024E-4A43-8A15-00E68670DFF2}" destId="{32788D97-C7DF-42CD-97C4-D51C7BA8585F}" srcOrd="0" destOrd="0" presId="urn:microsoft.com/office/officeart/2005/8/layout/list1"/>
    <dgm:cxn modelId="{C7455A49-D3FB-472A-9C59-BF6FE65A2FD9}" type="presParOf" srcId="{32788D97-C7DF-42CD-97C4-D51C7BA8585F}" destId="{C8143753-E061-485E-B2AF-2012980B59EC}" srcOrd="0" destOrd="0" presId="urn:microsoft.com/office/officeart/2005/8/layout/list1"/>
    <dgm:cxn modelId="{23402995-C2D5-456C-814A-D0273EAB1207}" type="presParOf" srcId="{C8143753-E061-485E-B2AF-2012980B59EC}" destId="{793FB538-08AA-4E30-AB0E-E6AFD5FF3D11}" srcOrd="0" destOrd="0" presId="urn:microsoft.com/office/officeart/2005/8/layout/list1"/>
    <dgm:cxn modelId="{764698DF-206F-489D-8CA7-317B98A22C0E}" type="presParOf" srcId="{C8143753-E061-485E-B2AF-2012980B59EC}" destId="{2EBFE872-2928-4EEC-98B6-4CFB3FC5C4C0}" srcOrd="1" destOrd="0" presId="urn:microsoft.com/office/officeart/2005/8/layout/list1"/>
    <dgm:cxn modelId="{45F3BCB6-E000-45C6-9E23-77580B2CC6C9}" type="presParOf" srcId="{32788D97-C7DF-42CD-97C4-D51C7BA8585F}" destId="{E25BE9CC-B006-4E97-833E-CD3DA3B271F2}" srcOrd="1" destOrd="0" presId="urn:microsoft.com/office/officeart/2005/8/layout/list1"/>
    <dgm:cxn modelId="{E5703C87-4E86-4BEA-BA59-9EF6B57DED8C}" type="presParOf" srcId="{32788D97-C7DF-42CD-97C4-D51C7BA8585F}" destId="{346D7694-C642-43AC-9399-96DD6A1F0113}" srcOrd="2" destOrd="0" presId="urn:microsoft.com/office/officeart/2005/8/layout/list1"/>
    <dgm:cxn modelId="{39A6C34E-0FA3-44A7-8B94-72FEE33B0E4B}" type="presParOf" srcId="{32788D97-C7DF-42CD-97C4-D51C7BA8585F}" destId="{5ED3130E-0016-40EA-8DFB-3C3C1E7ECA14}" srcOrd="3" destOrd="0" presId="urn:microsoft.com/office/officeart/2005/8/layout/list1"/>
    <dgm:cxn modelId="{84873271-9E8F-43B2-894F-2844B14550FB}" type="presParOf" srcId="{32788D97-C7DF-42CD-97C4-D51C7BA8585F}" destId="{8DC93322-67C0-43F3-BFAC-4BED8A5EBE6C}" srcOrd="4" destOrd="0" presId="urn:microsoft.com/office/officeart/2005/8/layout/list1"/>
    <dgm:cxn modelId="{73411CD8-FEC9-42B5-9A2E-A45C7EF55410}" type="presParOf" srcId="{8DC93322-67C0-43F3-BFAC-4BED8A5EBE6C}" destId="{96F53ABC-3DF0-47C3-B9D4-988802F50D8C}" srcOrd="0" destOrd="0" presId="urn:microsoft.com/office/officeart/2005/8/layout/list1"/>
    <dgm:cxn modelId="{B8EB2894-CF58-45D2-9475-664EE90A53F1}" type="presParOf" srcId="{8DC93322-67C0-43F3-BFAC-4BED8A5EBE6C}" destId="{566B5832-CFE6-44C1-9062-162DF3351977}" srcOrd="1" destOrd="0" presId="urn:microsoft.com/office/officeart/2005/8/layout/list1"/>
    <dgm:cxn modelId="{BD5B93BA-22CB-484D-9A27-5839FECE3857}" type="presParOf" srcId="{32788D97-C7DF-42CD-97C4-D51C7BA8585F}" destId="{F71D73B7-4A1F-4480-8FDA-14DD4638F159}" srcOrd="5" destOrd="0" presId="urn:microsoft.com/office/officeart/2005/8/layout/list1"/>
    <dgm:cxn modelId="{7B23F97F-3F7F-40EA-BC6F-24CE49FDEF0D}" type="presParOf" srcId="{32788D97-C7DF-42CD-97C4-D51C7BA8585F}" destId="{9790A29C-9F07-4B01-ADFC-D54744A60A09}" srcOrd="6" destOrd="0" presId="urn:microsoft.com/office/officeart/2005/8/layout/list1"/>
    <dgm:cxn modelId="{D7B45BF2-04A1-4850-A4E4-1E248E92EEF1}" type="presParOf" srcId="{32788D97-C7DF-42CD-97C4-D51C7BA8585F}" destId="{3D720CC8-7265-4B9C-B52B-5EA1F4A2CE98}" srcOrd="7" destOrd="0" presId="urn:microsoft.com/office/officeart/2005/8/layout/list1"/>
    <dgm:cxn modelId="{4C0E71FF-6473-4727-A638-2B01EB210D5F}" type="presParOf" srcId="{32788D97-C7DF-42CD-97C4-D51C7BA8585F}" destId="{14DF6542-812E-44D9-A1AD-E6FDA192E2FE}" srcOrd="8" destOrd="0" presId="urn:microsoft.com/office/officeart/2005/8/layout/list1"/>
    <dgm:cxn modelId="{DA0B5A87-DE92-409A-8D0D-932D3A3EB7F5}" type="presParOf" srcId="{14DF6542-812E-44D9-A1AD-E6FDA192E2FE}" destId="{7C8D1082-7CD0-48C4-A75B-377FBE7356C3}" srcOrd="0" destOrd="0" presId="urn:microsoft.com/office/officeart/2005/8/layout/list1"/>
    <dgm:cxn modelId="{9295A14F-7280-4F42-9F69-BA3E4EA33E8A}" type="presParOf" srcId="{14DF6542-812E-44D9-A1AD-E6FDA192E2FE}" destId="{7644BF33-FCFF-4684-AA2F-4CEC78BC4556}" srcOrd="1" destOrd="0" presId="urn:microsoft.com/office/officeart/2005/8/layout/list1"/>
    <dgm:cxn modelId="{3081EB82-B977-4804-816A-9CBF72F06B09}" type="presParOf" srcId="{32788D97-C7DF-42CD-97C4-D51C7BA8585F}" destId="{40AF442C-1224-40E7-AE81-1BDFB50F68D7}" srcOrd="9" destOrd="0" presId="urn:microsoft.com/office/officeart/2005/8/layout/list1"/>
    <dgm:cxn modelId="{74BFEB1E-346C-41FE-BE7A-91316CFA7496}" type="presParOf" srcId="{32788D97-C7DF-42CD-97C4-D51C7BA8585F}" destId="{C408FE66-4EE0-4CD6-AD9B-27BEBF0577C4}"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256032D-784C-4894-886B-DF04F5500B27}" type="doc">
      <dgm:prSet loTypeId="urn:microsoft.com/office/officeart/2008/layout/RadialCluster" loCatId="cycle" qsTypeId="urn:microsoft.com/office/officeart/2005/8/quickstyle/simple5" qsCatId="simple" csTypeId="urn:microsoft.com/office/officeart/2005/8/colors/accent2_4" csCatId="accent2" phldr="1"/>
      <dgm:spPr/>
      <dgm:t>
        <a:bodyPr/>
        <a:lstStyle/>
        <a:p>
          <a:endParaRPr lang="en-GB"/>
        </a:p>
      </dgm:t>
    </dgm:pt>
    <dgm:pt modelId="{A693B4DC-8B04-42E3-AC55-C41D5DD5857D}">
      <dgm:prSet phldrT="[Text]"/>
      <dgm:spPr/>
      <dgm:t>
        <a:bodyPr/>
        <a:lstStyle/>
        <a:p>
          <a:r>
            <a:rPr lang="en-US" dirty="0">
              <a:latin typeface="Times New Roman" panose="02020603050405020304" pitchFamily="18" charset="0"/>
              <a:cs typeface="Times New Roman" panose="02020603050405020304" pitchFamily="18" charset="0"/>
            </a:rPr>
            <a:t>Theoretical considerations</a:t>
          </a:r>
          <a:endParaRPr lang="en-GB" dirty="0">
            <a:latin typeface="Times New Roman" panose="02020603050405020304" pitchFamily="18" charset="0"/>
            <a:cs typeface="Times New Roman" panose="02020603050405020304" pitchFamily="18" charset="0"/>
          </a:endParaRPr>
        </a:p>
      </dgm:t>
    </dgm:pt>
    <dgm:pt modelId="{E3C49F3E-A313-4CBA-B8B8-89EDB54B7F40}" type="parTrans" cxnId="{A2B44A96-68E8-414E-B90F-47FCAE39637E}">
      <dgm:prSet/>
      <dgm:spPr/>
      <dgm:t>
        <a:bodyPr/>
        <a:lstStyle/>
        <a:p>
          <a:endParaRPr lang="en-GB"/>
        </a:p>
      </dgm:t>
    </dgm:pt>
    <dgm:pt modelId="{BD0D57F1-3EF1-4811-9576-24DE2BDF2C7D}" type="sibTrans" cxnId="{A2B44A96-68E8-414E-B90F-47FCAE39637E}">
      <dgm:prSet/>
      <dgm:spPr/>
      <dgm:t>
        <a:bodyPr/>
        <a:lstStyle/>
        <a:p>
          <a:endParaRPr lang="en-GB"/>
        </a:p>
      </dgm:t>
    </dgm:pt>
    <dgm:pt modelId="{A9FDB818-2B6C-4265-8262-BE6890C70617}">
      <dgm:prSet phldrT="[Text]"/>
      <dgm:spPr/>
      <dgm:t>
        <a:bodyPr/>
        <a:lstStyle/>
        <a:p>
          <a:r>
            <a:rPr lang="en-IN" dirty="0">
              <a:latin typeface="Times New Roman" panose="02020603050405020304" pitchFamily="18" charset="0"/>
              <a:cs typeface="Times New Roman" panose="02020603050405020304" pitchFamily="18" charset="0"/>
            </a:rPr>
            <a:t>Bio-psychosocial </a:t>
          </a:r>
          <a:endParaRPr lang="en-GB" dirty="0">
            <a:latin typeface="Times New Roman" panose="02020603050405020304" pitchFamily="18" charset="0"/>
            <a:cs typeface="Times New Roman" panose="02020603050405020304" pitchFamily="18" charset="0"/>
          </a:endParaRPr>
        </a:p>
      </dgm:t>
    </dgm:pt>
    <dgm:pt modelId="{930ED71B-524D-4EEE-9ABB-B10D0FEECF41}" type="parTrans" cxnId="{A6CCC986-6747-4FE8-AF9A-549C8AC747CE}">
      <dgm:prSet/>
      <dgm:spPr/>
      <dgm:t>
        <a:bodyPr/>
        <a:lstStyle/>
        <a:p>
          <a:endParaRPr lang="en-GB"/>
        </a:p>
      </dgm:t>
    </dgm:pt>
    <dgm:pt modelId="{065F412A-CDD2-46C2-B0D4-E974ABAB31BB}" type="sibTrans" cxnId="{A6CCC986-6747-4FE8-AF9A-549C8AC747CE}">
      <dgm:prSet/>
      <dgm:spPr/>
      <dgm:t>
        <a:bodyPr/>
        <a:lstStyle/>
        <a:p>
          <a:endParaRPr lang="en-GB"/>
        </a:p>
      </dgm:t>
    </dgm:pt>
    <dgm:pt modelId="{05E6C1AF-5EAD-453E-8E16-FA97F004FEF2}">
      <dgm:prSet phldrT="[Text]"/>
      <dgm:spPr/>
      <dgm:t>
        <a:bodyPr/>
        <a:lstStyle/>
        <a:p>
          <a:r>
            <a:rPr lang="en-IN" dirty="0">
              <a:latin typeface="Times New Roman" panose="02020603050405020304" pitchFamily="18" charset="0"/>
              <a:cs typeface="Times New Roman" panose="02020603050405020304" pitchFamily="18" charset="0"/>
            </a:rPr>
            <a:t>Ecological </a:t>
          </a:r>
          <a:endParaRPr lang="en-GB" dirty="0">
            <a:latin typeface="Times New Roman" panose="02020603050405020304" pitchFamily="18" charset="0"/>
            <a:cs typeface="Times New Roman" panose="02020603050405020304" pitchFamily="18" charset="0"/>
          </a:endParaRPr>
        </a:p>
      </dgm:t>
    </dgm:pt>
    <dgm:pt modelId="{732A998D-382F-48ED-9AD4-169F91389886}" type="parTrans" cxnId="{79DBDCC5-5B05-4E53-86C4-3708DDDA71E0}">
      <dgm:prSet/>
      <dgm:spPr/>
      <dgm:t>
        <a:bodyPr/>
        <a:lstStyle/>
        <a:p>
          <a:endParaRPr lang="en-GB"/>
        </a:p>
      </dgm:t>
    </dgm:pt>
    <dgm:pt modelId="{67C8BA94-464C-4193-BB9E-4ED143BD35D6}" type="sibTrans" cxnId="{79DBDCC5-5B05-4E53-86C4-3708DDDA71E0}">
      <dgm:prSet/>
      <dgm:spPr/>
      <dgm:t>
        <a:bodyPr/>
        <a:lstStyle/>
        <a:p>
          <a:endParaRPr lang="en-GB"/>
        </a:p>
      </dgm:t>
    </dgm:pt>
    <dgm:pt modelId="{8F961537-F196-4445-97FF-04DD405E417D}">
      <dgm:prSet phldrT="[Text]"/>
      <dgm:spPr/>
      <dgm:t>
        <a:bodyPr/>
        <a:lstStyle/>
        <a:p>
          <a:r>
            <a:rPr lang="en-US" dirty="0">
              <a:latin typeface="Times New Roman" panose="02020603050405020304" pitchFamily="18" charset="0"/>
              <a:cs typeface="Times New Roman" panose="02020603050405020304" pitchFamily="18" charset="0"/>
            </a:rPr>
            <a:t>Holistic Model</a:t>
          </a:r>
          <a:endParaRPr lang="en-GB" dirty="0">
            <a:latin typeface="Times New Roman" panose="02020603050405020304" pitchFamily="18" charset="0"/>
            <a:cs typeface="Times New Roman" panose="02020603050405020304" pitchFamily="18" charset="0"/>
          </a:endParaRPr>
        </a:p>
      </dgm:t>
    </dgm:pt>
    <dgm:pt modelId="{AA1DAACB-0A49-40EC-BD69-21B313D9D17F}" type="parTrans" cxnId="{EEFE74B7-D685-4428-BB95-AEBC5AC7D3C6}">
      <dgm:prSet/>
      <dgm:spPr/>
      <dgm:t>
        <a:bodyPr/>
        <a:lstStyle/>
        <a:p>
          <a:endParaRPr lang="en-GB"/>
        </a:p>
      </dgm:t>
    </dgm:pt>
    <dgm:pt modelId="{7E61E7AE-5578-4B38-B351-44E8BDD9DF43}" type="sibTrans" cxnId="{EEFE74B7-D685-4428-BB95-AEBC5AC7D3C6}">
      <dgm:prSet/>
      <dgm:spPr/>
      <dgm:t>
        <a:bodyPr/>
        <a:lstStyle/>
        <a:p>
          <a:endParaRPr lang="en-GB"/>
        </a:p>
      </dgm:t>
    </dgm:pt>
    <dgm:pt modelId="{F4AD76FE-B1F3-4FF4-B13B-E1A13B9376FA}" type="pres">
      <dgm:prSet presAssocID="{5256032D-784C-4894-886B-DF04F5500B27}" presName="Name0" presStyleCnt="0">
        <dgm:presLayoutVars>
          <dgm:chMax val="1"/>
          <dgm:chPref val="1"/>
          <dgm:dir/>
          <dgm:animOne val="branch"/>
          <dgm:animLvl val="lvl"/>
        </dgm:presLayoutVars>
      </dgm:prSet>
      <dgm:spPr/>
    </dgm:pt>
    <dgm:pt modelId="{6A800920-CB73-443E-9431-E3B38A8811BC}" type="pres">
      <dgm:prSet presAssocID="{A693B4DC-8B04-42E3-AC55-C41D5DD5857D}" presName="singleCycle" presStyleCnt="0"/>
      <dgm:spPr/>
    </dgm:pt>
    <dgm:pt modelId="{E3549965-65C1-4F1D-919A-6F64F1E2149B}" type="pres">
      <dgm:prSet presAssocID="{A693B4DC-8B04-42E3-AC55-C41D5DD5857D}" presName="singleCenter" presStyleLbl="node1" presStyleIdx="0" presStyleCnt="4" custScaleX="125391" custScaleY="125391">
        <dgm:presLayoutVars>
          <dgm:chMax val="7"/>
          <dgm:chPref val="7"/>
        </dgm:presLayoutVars>
      </dgm:prSet>
      <dgm:spPr/>
    </dgm:pt>
    <dgm:pt modelId="{987E572E-8BD5-4876-984A-4E0A2F29FC2D}" type="pres">
      <dgm:prSet presAssocID="{930ED71B-524D-4EEE-9ABB-B10D0FEECF41}" presName="Name56" presStyleLbl="parChTrans1D2" presStyleIdx="0" presStyleCnt="3"/>
      <dgm:spPr/>
    </dgm:pt>
    <dgm:pt modelId="{A032F274-8548-406C-8384-D97D7E3BDC51}" type="pres">
      <dgm:prSet presAssocID="{A9FDB818-2B6C-4265-8262-BE6890C70617}" presName="text0" presStyleLbl="node1" presStyleIdx="1" presStyleCnt="4">
        <dgm:presLayoutVars>
          <dgm:bulletEnabled val="1"/>
        </dgm:presLayoutVars>
      </dgm:prSet>
      <dgm:spPr/>
    </dgm:pt>
    <dgm:pt modelId="{10AE3D4F-FCDC-4D53-A30F-0B8A3ECCE1C7}" type="pres">
      <dgm:prSet presAssocID="{732A998D-382F-48ED-9AD4-169F91389886}" presName="Name56" presStyleLbl="parChTrans1D2" presStyleIdx="1" presStyleCnt="3"/>
      <dgm:spPr/>
    </dgm:pt>
    <dgm:pt modelId="{F952D3B8-2EED-4B20-9F20-F9A2D80BEACA}" type="pres">
      <dgm:prSet presAssocID="{05E6C1AF-5EAD-453E-8E16-FA97F004FEF2}" presName="text0" presStyleLbl="node1" presStyleIdx="2" presStyleCnt="4">
        <dgm:presLayoutVars>
          <dgm:bulletEnabled val="1"/>
        </dgm:presLayoutVars>
      </dgm:prSet>
      <dgm:spPr/>
    </dgm:pt>
    <dgm:pt modelId="{7121379B-4350-401B-BED0-CB1BADA0D643}" type="pres">
      <dgm:prSet presAssocID="{AA1DAACB-0A49-40EC-BD69-21B313D9D17F}" presName="Name56" presStyleLbl="parChTrans1D2" presStyleIdx="2" presStyleCnt="3"/>
      <dgm:spPr/>
    </dgm:pt>
    <dgm:pt modelId="{91352D73-33A1-4C82-8BC1-B11B49314B30}" type="pres">
      <dgm:prSet presAssocID="{8F961537-F196-4445-97FF-04DD405E417D}" presName="text0" presStyleLbl="node1" presStyleIdx="3" presStyleCnt="4">
        <dgm:presLayoutVars>
          <dgm:bulletEnabled val="1"/>
        </dgm:presLayoutVars>
      </dgm:prSet>
      <dgm:spPr/>
    </dgm:pt>
  </dgm:ptLst>
  <dgm:cxnLst>
    <dgm:cxn modelId="{5287CE0D-6994-4869-ABE1-4F81F7760AEF}" type="presOf" srcId="{05E6C1AF-5EAD-453E-8E16-FA97F004FEF2}" destId="{F952D3B8-2EED-4B20-9F20-F9A2D80BEACA}" srcOrd="0" destOrd="0" presId="urn:microsoft.com/office/officeart/2008/layout/RadialCluster"/>
    <dgm:cxn modelId="{928BB639-3D48-4BC0-8B14-A253C571ABAF}" type="presOf" srcId="{AA1DAACB-0A49-40EC-BD69-21B313D9D17F}" destId="{7121379B-4350-401B-BED0-CB1BADA0D643}" srcOrd="0" destOrd="0" presId="urn:microsoft.com/office/officeart/2008/layout/RadialCluster"/>
    <dgm:cxn modelId="{43BA6765-9C49-459B-8AE0-188B2467C535}" type="presOf" srcId="{5256032D-784C-4894-886B-DF04F5500B27}" destId="{F4AD76FE-B1F3-4FF4-B13B-E1A13B9376FA}" srcOrd="0" destOrd="0" presId="urn:microsoft.com/office/officeart/2008/layout/RadialCluster"/>
    <dgm:cxn modelId="{49E8186D-BDF1-4975-935B-48EC85B5B304}" type="presOf" srcId="{930ED71B-524D-4EEE-9ABB-B10D0FEECF41}" destId="{987E572E-8BD5-4876-984A-4E0A2F29FC2D}" srcOrd="0" destOrd="0" presId="urn:microsoft.com/office/officeart/2008/layout/RadialCluster"/>
    <dgm:cxn modelId="{E9B20453-6979-44FA-97F4-19552541FB67}" type="presOf" srcId="{A693B4DC-8B04-42E3-AC55-C41D5DD5857D}" destId="{E3549965-65C1-4F1D-919A-6F64F1E2149B}" srcOrd="0" destOrd="0" presId="urn:microsoft.com/office/officeart/2008/layout/RadialCluster"/>
    <dgm:cxn modelId="{A6CCC986-6747-4FE8-AF9A-549C8AC747CE}" srcId="{A693B4DC-8B04-42E3-AC55-C41D5DD5857D}" destId="{A9FDB818-2B6C-4265-8262-BE6890C70617}" srcOrd="0" destOrd="0" parTransId="{930ED71B-524D-4EEE-9ABB-B10D0FEECF41}" sibTransId="{065F412A-CDD2-46C2-B0D4-E974ABAB31BB}"/>
    <dgm:cxn modelId="{A2B44A96-68E8-414E-B90F-47FCAE39637E}" srcId="{5256032D-784C-4894-886B-DF04F5500B27}" destId="{A693B4DC-8B04-42E3-AC55-C41D5DD5857D}" srcOrd="0" destOrd="0" parTransId="{E3C49F3E-A313-4CBA-B8B8-89EDB54B7F40}" sibTransId="{BD0D57F1-3EF1-4811-9576-24DE2BDF2C7D}"/>
    <dgm:cxn modelId="{F94187AF-9F28-4C55-8CB7-77977108A088}" type="presOf" srcId="{732A998D-382F-48ED-9AD4-169F91389886}" destId="{10AE3D4F-FCDC-4D53-A30F-0B8A3ECCE1C7}" srcOrd="0" destOrd="0" presId="urn:microsoft.com/office/officeart/2008/layout/RadialCluster"/>
    <dgm:cxn modelId="{8BF568B7-3CAA-4279-8FCC-A84194499CD1}" type="presOf" srcId="{A9FDB818-2B6C-4265-8262-BE6890C70617}" destId="{A032F274-8548-406C-8384-D97D7E3BDC51}" srcOrd="0" destOrd="0" presId="urn:microsoft.com/office/officeart/2008/layout/RadialCluster"/>
    <dgm:cxn modelId="{EEFE74B7-D685-4428-BB95-AEBC5AC7D3C6}" srcId="{A693B4DC-8B04-42E3-AC55-C41D5DD5857D}" destId="{8F961537-F196-4445-97FF-04DD405E417D}" srcOrd="2" destOrd="0" parTransId="{AA1DAACB-0A49-40EC-BD69-21B313D9D17F}" sibTransId="{7E61E7AE-5578-4B38-B351-44E8BDD9DF43}"/>
    <dgm:cxn modelId="{79DBDCC5-5B05-4E53-86C4-3708DDDA71E0}" srcId="{A693B4DC-8B04-42E3-AC55-C41D5DD5857D}" destId="{05E6C1AF-5EAD-453E-8E16-FA97F004FEF2}" srcOrd="1" destOrd="0" parTransId="{732A998D-382F-48ED-9AD4-169F91389886}" sibTransId="{67C8BA94-464C-4193-BB9E-4ED143BD35D6}"/>
    <dgm:cxn modelId="{834DF9D6-6A04-4430-BFF3-DABDEB605835}" type="presOf" srcId="{8F961537-F196-4445-97FF-04DD405E417D}" destId="{91352D73-33A1-4C82-8BC1-B11B49314B30}" srcOrd="0" destOrd="0" presId="urn:microsoft.com/office/officeart/2008/layout/RadialCluster"/>
    <dgm:cxn modelId="{FC400FFD-435B-4949-9C1C-89995897B808}" type="presParOf" srcId="{F4AD76FE-B1F3-4FF4-B13B-E1A13B9376FA}" destId="{6A800920-CB73-443E-9431-E3B38A8811BC}" srcOrd="0" destOrd="0" presId="urn:microsoft.com/office/officeart/2008/layout/RadialCluster"/>
    <dgm:cxn modelId="{1A65D4F9-1C58-485B-97F9-9E56E6562142}" type="presParOf" srcId="{6A800920-CB73-443E-9431-E3B38A8811BC}" destId="{E3549965-65C1-4F1D-919A-6F64F1E2149B}" srcOrd="0" destOrd="0" presId="urn:microsoft.com/office/officeart/2008/layout/RadialCluster"/>
    <dgm:cxn modelId="{803FE1F5-FF2E-41E0-8389-54FB7C00DAEE}" type="presParOf" srcId="{6A800920-CB73-443E-9431-E3B38A8811BC}" destId="{987E572E-8BD5-4876-984A-4E0A2F29FC2D}" srcOrd="1" destOrd="0" presId="urn:microsoft.com/office/officeart/2008/layout/RadialCluster"/>
    <dgm:cxn modelId="{4167DEDB-20ED-482D-AD50-B504AA75E429}" type="presParOf" srcId="{6A800920-CB73-443E-9431-E3B38A8811BC}" destId="{A032F274-8548-406C-8384-D97D7E3BDC51}" srcOrd="2" destOrd="0" presId="urn:microsoft.com/office/officeart/2008/layout/RadialCluster"/>
    <dgm:cxn modelId="{7DBAA9A3-47DA-45D0-939D-C5E1E03F1717}" type="presParOf" srcId="{6A800920-CB73-443E-9431-E3B38A8811BC}" destId="{10AE3D4F-FCDC-4D53-A30F-0B8A3ECCE1C7}" srcOrd="3" destOrd="0" presId="urn:microsoft.com/office/officeart/2008/layout/RadialCluster"/>
    <dgm:cxn modelId="{CD3B70FC-70BF-45B9-AA5E-264DF9FCD199}" type="presParOf" srcId="{6A800920-CB73-443E-9431-E3B38A8811BC}" destId="{F952D3B8-2EED-4B20-9F20-F9A2D80BEACA}" srcOrd="4" destOrd="0" presId="urn:microsoft.com/office/officeart/2008/layout/RadialCluster"/>
    <dgm:cxn modelId="{14153AB9-B7FF-4BA0-BF15-0598EEDC187E}" type="presParOf" srcId="{6A800920-CB73-443E-9431-E3B38A8811BC}" destId="{7121379B-4350-401B-BED0-CB1BADA0D643}" srcOrd="5" destOrd="0" presId="urn:microsoft.com/office/officeart/2008/layout/RadialCluster"/>
    <dgm:cxn modelId="{408137C3-756D-43ED-B760-CFA81B2A354C}" type="presParOf" srcId="{6A800920-CB73-443E-9431-E3B38A8811BC}" destId="{91352D73-33A1-4C82-8BC1-B11B49314B30}" srcOrd="6"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3774F07-3F46-48AB-A87B-30206F68EFD8}" type="doc">
      <dgm:prSet loTypeId="urn:microsoft.com/office/officeart/2005/8/layout/StepDownProcess" loCatId="process" qsTypeId="urn:microsoft.com/office/officeart/2005/8/quickstyle/simple1" qsCatId="simple" csTypeId="urn:microsoft.com/office/officeart/2005/8/colors/accent2_1" csCatId="accent2" phldr="1"/>
      <dgm:spPr/>
      <dgm:t>
        <a:bodyPr/>
        <a:lstStyle/>
        <a:p>
          <a:endParaRPr lang="en-GB"/>
        </a:p>
      </dgm:t>
    </dgm:pt>
    <dgm:pt modelId="{6A5BD05D-C406-48D1-A1DC-A6CEEA52AFB5}">
      <dgm:prSet phldrT="[Text]" custT="1"/>
      <dgm:spPr/>
      <dgm:t>
        <a:bodyPr/>
        <a:lstStyle/>
        <a:p>
          <a:r>
            <a:rPr lang="en-US" sz="1400" dirty="0">
              <a:latin typeface="Times New Roman" panose="02020603050405020304" pitchFamily="18" charset="0"/>
              <a:cs typeface="Times New Roman" panose="02020603050405020304" pitchFamily="18" charset="0"/>
            </a:rPr>
            <a:t>Perceived Susceptibility</a:t>
          </a:r>
          <a:endParaRPr lang="en-GB" sz="1400" dirty="0">
            <a:latin typeface="Times New Roman" panose="02020603050405020304" pitchFamily="18" charset="0"/>
            <a:cs typeface="Times New Roman" panose="02020603050405020304" pitchFamily="18" charset="0"/>
          </a:endParaRPr>
        </a:p>
      </dgm:t>
    </dgm:pt>
    <dgm:pt modelId="{4D27ABD3-BF36-4C9F-96FE-6ECF828812A7}" type="parTrans" cxnId="{38F2149E-B899-40E8-AA4B-6FF8A66950F3}">
      <dgm:prSet/>
      <dgm:spPr/>
      <dgm:t>
        <a:bodyPr/>
        <a:lstStyle/>
        <a:p>
          <a:endParaRPr lang="en-GB"/>
        </a:p>
      </dgm:t>
    </dgm:pt>
    <dgm:pt modelId="{9BCE0B29-4040-4170-8BDB-FC319F3A652F}" type="sibTrans" cxnId="{38F2149E-B899-40E8-AA4B-6FF8A66950F3}">
      <dgm:prSet/>
      <dgm:spPr/>
      <dgm:t>
        <a:bodyPr/>
        <a:lstStyle/>
        <a:p>
          <a:endParaRPr lang="en-GB"/>
        </a:p>
      </dgm:t>
    </dgm:pt>
    <dgm:pt modelId="{814E94DA-4950-42CA-AED0-5A6DEA3A4CE8}">
      <dgm:prSet phldrT="[Text]" custT="1"/>
      <dgm:spPr/>
      <dgm:t>
        <a:bodyPr/>
        <a:lstStyle/>
        <a:p>
          <a:r>
            <a:rPr lang="en-US" sz="1200" dirty="0">
              <a:latin typeface="Times New Roman" panose="02020603050405020304" pitchFamily="18" charset="0"/>
              <a:cs typeface="Times New Roman" panose="02020603050405020304" pitchFamily="18" charset="0"/>
            </a:rPr>
            <a:t>CGA (Elderly patient Risk)</a:t>
          </a:r>
          <a:endParaRPr lang="en-GB" sz="1200" dirty="0">
            <a:latin typeface="Times New Roman" panose="02020603050405020304" pitchFamily="18" charset="0"/>
            <a:cs typeface="Times New Roman" panose="02020603050405020304" pitchFamily="18" charset="0"/>
          </a:endParaRPr>
        </a:p>
      </dgm:t>
    </dgm:pt>
    <dgm:pt modelId="{6055E698-BB8C-4EC8-9445-2B4B10599BB6}" type="parTrans" cxnId="{162203D4-5FCD-4ED7-A327-04F00AA66A39}">
      <dgm:prSet/>
      <dgm:spPr/>
      <dgm:t>
        <a:bodyPr/>
        <a:lstStyle/>
        <a:p>
          <a:endParaRPr lang="en-GB"/>
        </a:p>
      </dgm:t>
    </dgm:pt>
    <dgm:pt modelId="{104B4AB5-E165-4037-A3F9-301AEC81B5B8}" type="sibTrans" cxnId="{162203D4-5FCD-4ED7-A327-04F00AA66A39}">
      <dgm:prSet/>
      <dgm:spPr/>
      <dgm:t>
        <a:bodyPr/>
        <a:lstStyle/>
        <a:p>
          <a:endParaRPr lang="en-GB"/>
        </a:p>
      </dgm:t>
    </dgm:pt>
    <dgm:pt modelId="{29FFB607-4A37-4189-B069-FDC307B0B6EF}">
      <dgm:prSet phldrT="[Text]" custT="1"/>
      <dgm:spPr/>
      <dgm:t>
        <a:bodyPr/>
        <a:lstStyle/>
        <a:p>
          <a:r>
            <a:rPr lang="en-US" sz="1400" dirty="0">
              <a:latin typeface="Times New Roman" panose="02020603050405020304" pitchFamily="18" charset="0"/>
              <a:cs typeface="Times New Roman" panose="02020603050405020304" pitchFamily="18" charset="0"/>
            </a:rPr>
            <a:t>Perceived Severity</a:t>
          </a:r>
          <a:endParaRPr lang="en-GB" sz="1400" dirty="0">
            <a:latin typeface="Times New Roman" panose="02020603050405020304" pitchFamily="18" charset="0"/>
            <a:cs typeface="Times New Roman" panose="02020603050405020304" pitchFamily="18" charset="0"/>
          </a:endParaRPr>
        </a:p>
      </dgm:t>
    </dgm:pt>
    <dgm:pt modelId="{834EFD64-C3D4-48AF-82AE-F93F79CE0B51}" type="parTrans" cxnId="{08C31BAB-431D-4A6E-B983-29C68B06A8CA}">
      <dgm:prSet/>
      <dgm:spPr/>
      <dgm:t>
        <a:bodyPr/>
        <a:lstStyle/>
        <a:p>
          <a:endParaRPr lang="en-GB"/>
        </a:p>
      </dgm:t>
    </dgm:pt>
    <dgm:pt modelId="{8C61C0D9-DD61-4A19-8489-E0809C88EEEE}" type="sibTrans" cxnId="{08C31BAB-431D-4A6E-B983-29C68B06A8CA}">
      <dgm:prSet/>
      <dgm:spPr/>
      <dgm:t>
        <a:bodyPr/>
        <a:lstStyle/>
        <a:p>
          <a:endParaRPr lang="en-GB"/>
        </a:p>
      </dgm:t>
    </dgm:pt>
    <dgm:pt modelId="{671B130C-21EF-4A1B-9A46-D97BC97A9E0C}">
      <dgm:prSet phldrT="[Text]" custT="1"/>
      <dgm:spPr/>
      <dgm:t>
        <a:bodyPr/>
        <a:lstStyle/>
        <a:p>
          <a:r>
            <a:rPr lang="en-US" sz="1200" dirty="0">
              <a:latin typeface="Times New Roman" panose="02020603050405020304" pitchFamily="18" charset="0"/>
              <a:cs typeface="Times New Roman" panose="02020603050405020304" pitchFamily="18" charset="0"/>
            </a:rPr>
            <a:t>CGA (Evaluate serious health consequences)</a:t>
          </a:r>
          <a:endParaRPr lang="en-GB" sz="1200" dirty="0">
            <a:latin typeface="Times New Roman" panose="02020603050405020304" pitchFamily="18" charset="0"/>
            <a:cs typeface="Times New Roman" panose="02020603050405020304" pitchFamily="18" charset="0"/>
          </a:endParaRPr>
        </a:p>
      </dgm:t>
    </dgm:pt>
    <dgm:pt modelId="{70B3CA18-4724-4E90-885E-669808780D24}" type="parTrans" cxnId="{7AF11BD5-3A57-48B5-A749-FB39659194D7}">
      <dgm:prSet/>
      <dgm:spPr/>
      <dgm:t>
        <a:bodyPr/>
        <a:lstStyle/>
        <a:p>
          <a:endParaRPr lang="en-GB"/>
        </a:p>
      </dgm:t>
    </dgm:pt>
    <dgm:pt modelId="{725DB55B-B6FF-4AA9-AD20-1363E7B1B3AB}" type="sibTrans" cxnId="{7AF11BD5-3A57-48B5-A749-FB39659194D7}">
      <dgm:prSet/>
      <dgm:spPr/>
      <dgm:t>
        <a:bodyPr/>
        <a:lstStyle/>
        <a:p>
          <a:endParaRPr lang="en-GB"/>
        </a:p>
      </dgm:t>
    </dgm:pt>
    <dgm:pt modelId="{59D3A0DA-30DC-48D9-A315-137302F766BB}">
      <dgm:prSet phldrT="[Text]" custT="1"/>
      <dgm:spPr/>
      <dgm:t>
        <a:bodyPr/>
        <a:lstStyle/>
        <a:p>
          <a:r>
            <a:rPr lang="en-US" sz="1400" dirty="0">
              <a:latin typeface="Times New Roman" panose="02020603050405020304" pitchFamily="18" charset="0"/>
              <a:cs typeface="Times New Roman" panose="02020603050405020304" pitchFamily="18" charset="0"/>
            </a:rPr>
            <a:t>Perceived Benefits</a:t>
          </a:r>
          <a:endParaRPr lang="en-GB" sz="1400" dirty="0">
            <a:latin typeface="Times New Roman" panose="02020603050405020304" pitchFamily="18" charset="0"/>
            <a:cs typeface="Times New Roman" panose="02020603050405020304" pitchFamily="18" charset="0"/>
          </a:endParaRPr>
        </a:p>
      </dgm:t>
    </dgm:pt>
    <dgm:pt modelId="{3127A10C-B44A-4D9F-898A-FC144D77A039}" type="parTrans" cxnId="{E8866D02-E7AD-401F-B876-35AFFDF2CF5A}">
      <dgm:prSet/>
      <dgm:spPr/>
      <dgm:t>
        <a:bodyPr/>
        <a:lstStyle/>
        <a:p>
          <a:endParaRPr lang="en-GB"/>
        </a:p>
      </dgm:t>
    </dgm:pt>
    <dgm:pt modelId="{C088E496-D1C4-46FE-B424-D21EA7C7A5B7}" type="sibTrans" cxnId="{E8866D02-E7AD-401F-B876-35AFFDF2CF5A}">
      <dgm:prSet/>
      <dgm:spPr/>
      <dgm:t>
        <a:bodyPr/>
        <a:lstStyle/>
        <a:p>
          <a:endParaRPr lang="en-GB"/>
        </a:p>
      </dgm:t>
    </dgm:pt>
    <dgm:pt modelId="{4404E4CE-B228-4B07-962C-2FE9B0156C56}">
      <dgm:prSet phldrT="[Text]" custT="1"/>
      <dgm:spPr/>
      <dgm:t>
        <a:bodyPr/>
        <a:lstStyle/>
        <a:p>
          <a:r>
            <a:rPr lang="en-US" sz="1200" dirty="0">
              <a:latin typeface="Times New Roman" panose="02020603050405020304" pitchFamily="18" charset="0"/>
              <a:cs typeface="Times New Roman" panose="02020603050405020304" pitchFamily="18" charset="0"/>
            </a:rPr>
            <a:t>Personalised Intervention</a:t>
          </a:r>
          <a:endParaRPr lang="en-GB" sz="1200" dirty="0">
            <a:latin typeface="Times New Roman" panose="02020603050405020304" pitchFamily="18" charset="0"/>
            <a:cs typeface="Times New Roman" panose="02020603050405020304" pitchFamily="18" charset="0"/>
          </a:endParaRPr>
        </a:p>
      </dgm:t>
    </dgm:pt>
    <dgm:pt modelId="{C937D065-BA4B-4023-AC3A-187E3E99C430}" type="parTrans" cxnId="{1D550C78-12A6-4ECD-ABEE-1F9DF3D5EA3B}">
      <dgm:prSet/>
      <dgm:spPr/>
      <dgm:t>
        <a:bodyPr/>
        <a:lstStyle/>
        <a:p>
          <a:endParaRPr lang="en-GB"/>
        </a:p>
      </dgm:t>
    </dgm:pt>
    <dgm:pt modelId="{5BBE9F48-3125-42DA-A276-5813EEFC9FF7}" type="sibTrans" cxnId="{1D550C78-12A6-4ECD-ABEE-1F9DF3D5EA3B}">
      <dgm:prSet/>
      <dgm:spPr/>
      <dgm:t>
        <a:bodyPr/>
        <a:lstStyle/>
        <a:p>
          <a:endParaRPr lang="en-GB"/>
        </a:p>
      </dgm:t>
    </dgm:pt>
    <dgm:pt modelId="{2E85766F-3352-4600-918C-F0021FB26ACB}">
      <dgm:prSet phldrT="[Text]" custT="1"/>
      <dgm:spPr/>
      <dgm:t>
        <a:bodyPr/>
        <a:lstStyle/>
        <a:p>
          <a:r>
            <a:rPr lang="en-US" sz="1400" dirty="0">
              <a:latin typeface="Times New Roman" panose="02020603050405020304" pitchFamily="18" charset="0"/>
              <a:cs typeface="Times New Roman" panose="02020603050405020304" pitchFamily="18" charset="0"/>
            </a:rPr>
            <a:t>Cues to Action</a:t>
          </a:r>
          <a:endParaRPr lang="en-GB" sz="1400" dirty="0">
            <a:latin typeface="Times New Roman" panose="02020603050405020304" pitchFamily="18" charset="0"/>
            <a:cs typeface="Times New Roman" panose="02020603050405020304" pitchFamily="18" charset="0"/>
          </a:endParaRPr>
        </a:p>
      </dgm:t>
    </dgm:pt>
    <dgm:pt modelId="{C78A6198-B90F-482A-85AE-DA8DF6AB8737}" type="parTrans" cxnId="{17189C93-970A-47BD-A619-E5F1391D815B}">
      <dgm:prSet/>
      <dgm:spPr/>
      <dgm:t>
        <a:bodyPr/>
        <a:lstStyle/>
        <a:p>
          <a:endParaRPr lang="en-GB"/>
        </a:p>
      </dgm:t>
    </dgm:pt>
    <dgm:pt modelId="{AD904D84-6827-421F-9A4C-FAE3FD3EFD51}" type="sibTrans" cxnId="{17189C93-970A-47BD-A619-E5F1391D815B}">
      <dgm:prSet/>
      <dgm:spPr/>
      <dgm:t>
        <a:bodyPr/>
        <a:lstStyle/>
        <a:p>
          <a:endParaRPr lang="en-GB"/>
        </a:p>
      </dgm:t>
    </dgm:pt>
    <dgm:pt modelId="{DC708BA4-F2E1-49ED-83CD-160A56900BE0}">
      <dgm:prSet phldrT="[Text]" custT="1"/>
      <dgm:spPr/>
      <dgm:t>
        <a:bodyPr/>
        <a:lstStyle/>
        <a:p>
          <a:r>
            <a:rPr lang="en-US" sz="1400" dirty="0">
              <a:latin typeface="Times New Roman" panose="02020603050405020304" pitchFamily="18" charset="0"/>
              <a:cs typeface="Times New Roman" panose="02020603050405020304" pitchFamily="18" charset="0"/>
            </a:rPr>
            <a:t>Self Efficacy</a:t>
          </a:r>
          <a:endParaRPr lang="en-GB" sz="1400" dirty="0">
            <a:latin typeface="Times New Roman" panose="02020603050405020304" pitchFamily="18" charset="0"/>
            <a:cs typeface="Times New Roman" panose="02020603050405020304" pitchFamily="18" charset="0"/>
          </a:endParaRPr>
        </a:p>
      </dgm:t>
    </dgm:pt>
    <dgm:pt modelId="{E14BF72A-B5D3-4740-B8BC-DE91F27F2189}" type="parTrans" cxnId="{43BCA40F-278A-4BD8-9966-F4004B95F331}">
      <dgm:prSet/>
      <dgm:spPr/>
      <dgm:t>
        <a:bodyPr/>
        <a:lstStyle/>
        <a:p>
          <a:endParaRPr lang="en-GB"/>
        </a:p>
      </dgm:t>
    </dgm:pt>
    <dgm:pt modelId="{255B155B-9B96-4ABA-9376-00DB172CC204}" type="sibTrans" cxnId="{43BCA40F-278A-4BD8-9966-F4004B95F331}">
      <dgm:prSet/>
      <dgm:spPr/>
      <dgm:t>
        <a:bodyPr/>
        <a:lstStyle/>
        <a:p>
          <a:endParaRPr lang="en-GB"/>
        </a:p>
      </dgm:t>
    </dgm:pt>
    <dgm:pt modelId="{266A5EB7-D8B6-4C43-AAF9-0C7C20AAA028}">
      <dgm:prSet phldrT="[Text]" custT="1"/>
      <dgm:spPr/>
      <dgm:t>
        <a:bodyPr/>
        <a:lstStyle/>
        <a:p>
          <a:r>
            <a:rPr lang="en-US" sz="1100" dirty="0">
              <a:latin typeface="Times New Roman" panose="02020603050405020304" pitchFamily="18" charset="0"/>
              <a:cs typeface="Times New Roman" panose="02020603050405020304" pitchFamily="18" charset="0"/>
            </a:rPr>
            <a:t>Multidisciplinary assessments encouragement</a:t>
          </a:r>
          <a:endParaRPr lang="en-GB" sz="1100" dirty="0">
            <a:latin typeface="Times New Roman" panose="02020603050405020304" pitchFamily="18" charset="0"/>
            <a:cs typeface="Times New Roman" panose="02020603050405020304" pitchFamily="18" charset="0"/>
          </a:endParaRPr>
        </a:p>
      </dgm:t>
    </dgm:pt>
    <dgm:pt modelId="{F147320D-C436-414E-AC59-76F17B4BD7D1}" type="parTrans" cxnId="{EC376E31-BA07-4580-AC90-8BBA5FF7F360}">
      <dgm:prSet/>
      <dgm:spPr/>
      <dgm:t>
        <a:bodyPr/>
        <a:lstStyle/>
        <a:p>
          <a:endParaRPr lang="en-GB"/>
        </a:p>
      </dgm:t>
    </dgm:pt>
    <dgm:pt modelId="{28983CE3-4165-44E8-9FBB-D36C397688BB}" type="sibTrans" cxnId="{EC376E31-BA07-4580-AC90-8BBA5FF7F360}">
      <dgm:prSet/>
      <dgm:spPr/>
      <dgm:t>
        <a:bodyPr/>
        <a:lstStyle/>
        <a:p>
          <a:endParaRPr lang="en-GB"/>
        </a:p>
      </dgm:t>
    </dgm:pt>
    <dgm:pt modelId="{714AC08B-281B-435C-9142-9CD2C481015F}">
      <dgm:prSet phldrT="[Text]" custT="1"/>
      <dgm:spPr/>
      <dgm:t>
        <a:bodyPr/>
        <a:lstStyle/>
        <a:p>
          <a:r>
            <a:rPr lang="en-US" sz="1100" dirty="0">
              <a:latin typeface="Times New Roman" panose="02020603050405020304" pitchFamily="18" charset="0"/>
              <a:cs typeface="Times New Roman" panose="02020603050405020304" pitchFamily="18" charset="0"/>
            </a:rPr>
            <a:t>Supporting Confidence</a:t>
          </a:r>
          <a:endParaRPr lang="en-GB" sz="1100" dirty="0">
            <a:latin typeface="Times New Roman" panose="02020603050405020304" pitchFamily="18" charset="0"/>
            <a:cs typeface="Times New Roman" panose="02020603050405020304" pitchFamily="18" charset="0"/>
          </a:endParaRPr>
        </a:p>
      </dgm:t>
    </dgm:pt>
    <dgm:pt modelId="{A1E57581-E988-4010-ABB7-8FD5BC36D91B}" type="parTrans" cxnId="{D2967AE3-ABFD-4F4D-955E-CDF8E82F86BF}">
      <dgm:prSet/>
      <dgm:spPr/>
      <dgm:t>
        <a:bodyPr/>
        <a:lstStyle/>
        <a:p>
          <a:endParaRPr lang="en-GB"/>
        </a:p>
      </dgm:t>
    </dgm:pt>
    <dgm:pt modelId="{1BA3CFD0-FDF5-46AC-8394-87AA78FB32E5}" type="sibTrans" cxnId="{D2967AE3-ABFD-4F4D-955E-CDF8E82F86BF}">
      <dgm:prSet/>
      <dgm:spPr/>
      <dgm:t>
        <a:bodyPr/>
        <a:lstStyle/>
        <a:p>
          <a:endParaRPr lang="en-GB"/>
        </a:p>
      </dgm:t>
    </dgm:pt>
    <dgm:pt modelId="{9F89FEAB-3C8C-439C-BA09-2FCB53FD7AD6}" type="pres">
      <dgm:prSet presAssocID="{93774F07-3F46-48AB-A87B-30206F68EFD8}" presName="rootnode" presStyleCnt="0">
        <dgm:presLayoutVars>
          <dgm:chMax/>
          <dgm:chPref/>
          <dgm:dir/>
          <dgm:animLvl val="lvl"/>
        </dgm:presLayoutVars>
      </dgm:prSet>
      <dgm:spPr/>
    </dgm:pt>
    <dgm:pt modelId="{52B6DB3A-1B10-4B13-8BE2-FE2E1983B173}" type="pres">
      <dgm:prSet presAssocID="{6A5BD05D-C406-48D1-A1DC-A6CEEA52AFB5}" presName="composite" presStyleCnt="0"/>
      <dgm:spPr/>
    </dgm:pt>
    <dgm:pt modelId="{6572AECA-7F70-4F95-A0F8-D5073C73A342}" type="pres">
      <dgm:prSet presAssocID="{6A5BD05D-C406-48D1-A1DC-A6CEEA52AFB5}" presName="bentUpArrow1" presStyleLbl="alignImgPlace1" presStyleIdx="0" presStyleCnt="4"/>
      <dgm:spPr/>
    </dgm:pt>
    <dgm:pt modelId="{3F9A514A-ADC7-47AB-9BB4-F7916A32E5A6}" type="pres">
      <dgm:prSet presAssocID="{6A5BD05D-C406-48D1-A1DC-A6CEEA52AFB5}" presName="ParentText" presStyleLbl="node1" presStyleIdx="0" presStyleCnt="5" custScaleX="151638">
        <dgm:presLayoutVars>
          <dgm:chMax val="1"/>
          <dgm:chPref val="1"/>
          <dgm:bulletEnabled val="1"/>
        </dgm:presLayoutVars>
      </dgm:prSet>
      <dgm:spPr/>
    </dgm:pt>
    <dgm:pt modelId="{425F593E-440D-4AEB-BA96-EF4AEF8C12EC}" type="pres">
      <dgm:prSet presAssocID="{6A5BD05D-C406-48D1-A1DC-A6CEEA52AFB5}" presName="ChildText" presStyleLbl="revTx" presStyleIdx="0" presStyleCnt="5" custScaleX="194612" custLinFactNeighborX="85495" custLinFactNeighborY="-1716">
        <dgm:presLayoutVars>
          <dgm:chMax val="0"/>
          <dgm:chPref val="0"/>
          <dgm:bulletEnabled val="1"/>
        </dgm:presLayoutVars>
      </dgm:prSet>
      <dgm:spPr/>
    </dgm:pt>
    <dgm:pt modelId="{175F3FF8-285A-4B7A-9EF5-FE538EA63791}" type="pres">
      <dgm:prSet presAssocID="{9BCE0B29-4040-4170-8BDB-FC319F3A652F}" presName="sibTrans" presStyleCnt="0"/>
      <dgm:spPr/>
    </dgm:pt>
    <dgm:pt modelId="{0D2224CB-99F1-45AE-9990-235C3650ED52}" type="pres">
      <dgm:prSet presAssocID="{29FFB607-4A37-4189-B069-FDC307B0B6EF}" presName="composite" presStyleCnt="0"/>
      <dgm:spPr/>
    </dgm:pt>
    <dgm:pt modelId="{7A530F35-0581-4F43-84F5-FA42D1AA6FF0}" type="pres">
      <dgm:prSet presAssocID="{29FFB607-4A37-4189-B069-FDC307B0B6EF}" presName="bentUpArrow1" presStyleLbl="alignImgPlace1" presStyleIdx="1" presStyleCnt="4"/>
      <dgm:spPr/>
    </dgm:pt>
    <dgm:pt modelId="{4E1B825C-62BC-4172-90E7-6AE81A1EDA44}" type="pres">
      <dgm:prSet presAssocID="{29FFB607-4A37-4189-B069-FDC307B0B6EF}" presName="ParentText" presStyleLbl="node1" presStyleIdx="1" presStyleCnt="5" custScaleX="119071">
        <dgm:presLayoutVars>
          <dgm:chMax val="1"/>
          <dgm:chPref val="1"/>
          <dgm:bulletEnabled val="1"/>
        </dgm:presLayoutVars>
      </dgm:prSet>
      <dgm:spPr/>
    </dgm:pt>
    <dgm:pt modelId="{4583137E-2CB8-41F0-8F17-F74EE1FAD03B}" type="pres">
      <dgm:prSet presAssocID="{29FFB607-4A37-4189-B069-FDC307B0B6EF}" presName="ChildText" presStyleLbl="revTx" presStyleIdx="1" presStyleCnt="5" custScaleX="231035" custLinFactNeighborX="87515" custLinFactNeighborY="-1241">
        <dgm:presLayoutVars>
          <dgm:chMax val="0"/>
          <dgm:chPref val="0"/>
          <dgm:bulletEnabled val="1"/>
        </dgm:presLayoutVars>
      </dgm:prSet>
      <dgm:spPr/>
    </dgm:pt>
    <dgm:pt modelId="{065119EC-83A2-4FB5-80E7-95E6E4DB20A1}" type="pres">
      <dgm:prSet presAssocID="{8C61C0D9-DD61-4A19-8489-E0809C88EEEE}" presName="sibTrans" presStyleCnt="0"/>
      <dgm:spPr/>
    </dgm:pt>
    <dgm:pt modelId="{E7306071-C5F1-4C99-A906-F83771A1CC5B}" type="pres">
      <dgm:prSet presAssocID="{59D3A0DA-30DC-48D9-A315-137302F766BB}" presName="composite" presStyleCnt="0"/>
      <dgm:spPr/>
    </dgm:pt>
    <dgm:pt modelId="{AEEC1DDF-92B3-47F0-AA9F-93ACC85CE9A9}" type="pres">
      <dgm:prSet presAssocID="{59D3A0DA-30DC-48D9-A315-137302F766BB}" presName="bentUpArrow1" presStyleLbl="alignImgPlace1" presStyleIdx="2" presStyleCnt="4"/>
      <dgm:spPr/>
    </dgm:pt>
    <dgm:pt modelId="{C5D52B2F-95A9-4AB5-BE6D-4E4D49598108}" type="pres">
      <dgm:prSet presAssocID="{59D3A0DA-30DC-48D9-A315-137302F766BB}" presName="ParentText" presStyleLbl="node1" presStyleIdx="2" presStyleCnt="5" custScaleX="129656">
        <dgm:presLayoutVars>
          <dgm:chMax val="1"/>
          <dgm:chPref val="1"/>
          <dgm:bulletEnabled val="1"/>
        </dgm:presLayoutVars>
      </dgm:prSet>
      <dgm:spPr/>
    </dgm:pt>
    <dgm:pt modelId="{F0754C3C-8DF4-4D71-B073-C1D2A09FFA7A}" type="pres">
      <dgm:prSet presAssocID="{59D3A0DA-30DC-48D9-A315-137302F766BB}" presName="ChildText" presStyleLbl="revTx" presStyleIdx="2" presStyleCnt="5" custScaleX="201431" custLinFactNeighborX="83600" custLinFactNeighborY="-4901">
        <dgm:presLayoutVars>
          <dgm:chMax val="0"/>
          <dgm:chPref val="0"/>
          <dgm:bulletEnabled val="1"/>
        </dgm:presLayoutVars>
      </dgm:prSet>
      <dgm:spPr/>
    </dgm:pt>
    <dgm:pt modelId="{6B6221E6-4FB1-4350-AEDA-60C2A59A6F20}" type="pres">
      <dgm:prSet presAssocID="{C088E496-D1C4-46FE-B424-D21EA7C7A5B7}" presName="sibTrans" presStyleCnt="0"/>
      <dgm:spPr/>
    </dgm:pt>
    <dgm:pt modelId="{BBB20EE9-F687-4B06-A042-448AE4414B20}" type="pres">
      <dgm:prSet presAssocID="{2E85766F-3352-4600-918C-F0021FB26ACB}" presName="composite" presStyleCnt="0"/>
      <dgm:spPr/>
    </dgm:pt>
    <dgm:pt modelId="{AF79F1DE-79F2-4975-88DF-650970DCF16B}" type="pres">
      <dgm:prSet presAssocID="{2E85766F-3352-4600-918C-F0021FB26ACB}" presName="bentUpArrow1" presStyleLbl="alignImgPlace1" presStyleIdx="3" presStyleCnt="4"/>
      <dgm:spPr/>
    </dgm:pt>
    <dgm:pt modelId="{8C5C94CD-535F-4EBD-A635-EEC2D411D08D}" type="pres">
      <dgm:prSet presAssocID="{2E85766F-3352-4600-918C-F0021FB26ACB}" presName="ParentText" presStyleLbl="node1" presStyleIdx="3" presStyleCnt="5">
        <dgm:presLayoutVars>
          <dgm:chMax val="1"/>
          <dgm:chPref val="1"/>
          <dgm:bulletEnabled val="1"/>
        </dgm:presLayoutVars>
      </dgm:prSet>
      <dgm:spPr/>
    </dgm:pt>
    <dgm:pt modelId="{DCE3E5AA-952F-459E-B678-CE8D65544F88}" type="pres">
      <dgm:prSet presAssocID="{2E85766F-3352-4600-918C-F0021FB26ACB}" presName="ChildText" presStyleLbl="revTx" presStyleIdx="3" presStyleCnt="5" custScaleX="204336" custLinFactNeighborX="61386">
        <dgm:presLayoutVars>
          <dgm:chMax val="0"/>
          <dgm:chPref val="0"/>
          <dgm:bulletEnabled val="1"/>
        </dgm:presLayoutVars>
      </dgm:prSet>
      <dgm:spPr/>
    </dgm:pt>
    <dgm:pt modelId="{3C9DDD55-4CFD-4337-9818-0B6F84874766}" type="pres">
      <dgm:prSet presAssocID="{AD904D84-6827-421F-9A4C-FAE3FD3EFD51}" presName="sibTrans" presStyleCnt="0"/>
      <dgm:spPr/>
    </dgm:pt>
    <dgm:pt modelId="{B769CA4C-39A7-40B3-A3B2-A7601B2D16A6}" type="pres">
      <dgm:prSet presAssocID="{DC708BA4-F2E1-49ED-83CD-160A56900BE0}" presName="composite" presStyleCnt="0"/>
      <dgm:spPr/>
    </dgm:pt>
    <dgm:pt modelId="{C0A19A87-A126-461E-A7C2-BBA9CA981818}" type="pres">
      <dgm:prSet presAssocID="{DC708BA4-F2E1-49ED-83CD-160A56900BE0}" presName="ParentText" presStyleLbl="node1" presStyleIdx="4" presStyleCnt="5">
        <dgm:presLayoutVars>
          <dgm:chMax val="1"/>
          <dgm:chPref val="1"/>
          <dgm:bulletEnabled val="1"/>
        </dgm:presLayoutVars>
      </dgm:prSet>
      <dgm:spPr/>
    </dgm:pt>
    <dgm:pt modelId="{E6E8068A-889C-4886-A52A-AF57742ACF58}" type="pres">
      <dgm:prSet presAssocID="{DC708BA4-F2E1-49ED-83CD-160A56900BE0}" presName="FinalChildText" presStyleLbl="revTx" presStyleIdx="4" presStyleCnt="5" custScaleX="129807" custLinFactNeighborX="39632" custLinFactNeighborY="-6388">
        <dgm:presLayoutVars>
          <dgm:chMax val="0"/>
          <dgm:chPref val="0"/>
          <dgm:bulletEnabled val="1"/>
        </dgm:presLayoutVars>
      </dgm:prSet>
      <dgm:spPr/>
    </dgm:pt>
  </dgm:ptLst>
  <dgm:cxnLst>
    <dgm:cxn modelId="{E8866D02-E7AD-401F-B876-35AFFDF2CF5A}" srcId="{93774F07-3F46-48AB-A87B-30206F68EFD8}" destId="{59D3A0DA-30DC-48D9-A315-137302F766BB}" srcOrd="2" destOrd="0" parTransId="{3127A10C-B44A-4D9F-898A-FC144D77A039}" sibTransId="{C088E496-D1C4-46FE-B424-D21EA7C7A5B7}"/>
    <dgm:cxn modelId="{43BCA40F-278A-4BD8-9966-F4004B95F331}" srcId="{93774F07-3F46-48AB-A87B-30206F68EFD8}" destId="{DC708BA4-F2E1-49ED-83CD-160A56900BE0}" srcOrd="4" destOrd="0" parTransId="{E14BF72A-B5D3-4740-B8BC-DE91F27F2189}" sibTransId="{255B155B-9B96-4ABA-9376-00DB172CC204}"/>
    <dgm:cxn modelId="{13ACE110-5268-4097-940C-F55B4E53153C}" type="presOf" srcId="{6A5BD05D-C406-48D1-A1DC-A6CEEA52AFB5}" destId="{3F9A514A-ADC7-47AB-9BB4-F7916A32E5A6}" srcOrd="0" destOrd="0" presId="urn:microsoft.com/office/officeart/2005/8/layout/StepDownProcess"/>
    <dgm:cxn modelId="{EC376E31-BA07-4580-AC90-8BBA5FF7F360}" srcId="{2E85766F-3352-4600-918C-F0021FB26ACB}" destId="{266A5EB7-D8B6-4C43-AAF9-0C7C20AAA028}" srcOrd="0" destOrd="0" parTransId="{F147320D-C436-414E-AC59-76F17B4BD7D1}" sibTransId="{28983CE3-4165-44E8-9FBB-D36C397688BB}"/>
    <dgm:cxn modelId="{93F40334-064A-4B2A-B636-86958EA4ECD5}" type="presOf" srcId="{DC708BA4-F2E1-49ED-83CD-160A56900BE0}" destId="{C0A19A87-A126-461E-A7C2-BBA9CA981818}" srcOrd="0" destOrd="0" presId="urn:microsoft.com/office/officeart/2005/8/layout/StepDownProcess"/>
    <dgm:cxn modelId="{E1D82C4B-5F22-409E-8A04-057CC18D6C88}" type="presOf" srcId="{671B130C-21EF-4A1B-9A46-D97BC97A9E0C}" destId="{4583137E-2CB8-41F0-8F17-F74EE1FAD03B}" srcOrd="0" destOrd="0" presId="urn:microsoft.com/office/officeart/2005/8/layout/StepDownProcess"/>
    <dgm:cxn modelId="{B42FD373-B476-44F8-B3B8-961C321C919E}" type="presOf" srcId="{2E85766F-3352-4600-918C-F0021FB26ACB}" destId="{8C5C94CD-535F-4EBD-A635-EEC2D411D08D}" srcOrd="0" destOrd="0" presId="urn:microsoft.com/office/officeart/2005/8/layout/StepDownProcess"/>
    <dgm:cxn modelId="{B256B877-5AD5-46CE-9EA5-D590E36974B3}" type="presOf" srcId="{266A5EB7-D8B6-4C43-AAF9-0C7C20AAA028}" destId="{DCE3E5AA-952F-459E-B678-CE8D65544F88}" srcOrd="0" destOrd="0" presId="urn:microsoft.com/office/officeart/2005/8/layout/StepDownProcess"/>
    <dgm:cxn modelId="{1D550C78-12A6-4ECD-ABEE-1F9DF3D5EA3B}" srcId="{59D3A0DA-30DC-48D9-A315-137302F766BB}" destId="{4404E4CE-B228-4B07-962C-2FE9B0156C56}" srcOrd="0" destOrd="0" parTransId="{C937D065-BA4B-4023-AC3A-187E3E99C430}" sibTransId="{5BBE9F48-3125-42DA-A276-5813EEFC9FF7}"/>
    <dgm:cxn modelId="{20919B8F-8817-4D64-8552-A6FED3E471D8}" type="presOf" srcId="{714AC08B-281B-435C-9142-9CD2C481015F}" destId="{E6E8068A-889C-4886-A52A-AF57742ACF58}" srcOrd="0" destOrd="0" presId="urn:microsoft.com/office/officeart/2005/8/layout/StepDownProcess"/>
    <dgm:cxn modelId="{17189C93-970A-47BD-A619-E5F1391D815B}" srcId="{93774F07-3F46-48AB-A87B-30206F68EFD8}" destId="{2E85766F-3352-4600-918C-F0021FB26ACB}" srcOrd="3" destOrd="0" parTransId="{C78A6198-B90F-482A-85AE-DA8DF6AB8737}" sibTransId="{AD904D84-6827-421F-9A4C-FAE3FD3EFD51}"/>
    <dgm:cxn modelId="{38F2149E-B899-40E8-AA4B-6FF8A66950F3}" srcId="{93774F07-3F46-48AB-A87B-30206F68EFD8}" destId="{6A5BD05D-C406-48D1-A1DC-A6CEEA52AFB5}" srcOrd="0" destOrd="0" parTransId="{4D27ABD3-BF36-4C9F-96FE-6ECF828812A7}" sibTransId="{9BCE0B29-4040-4170-8BDB-FC319F3A652F}"/>
    <dgm:cxn modelId="{4846FA9E-A681-4392-9A78-DEE8E3433C8E}" type="presOf" srcId="{29FFB607-4A37-4189-B069-FDC307B0B6EF}" destId="{4E1B825C-62BC-4172-90E7-6AE81A1EDA44}" srcOrd="0" destOrd="0" presId="urn:microsoft.com/office/officeart/2005/8/layout/StepDownProcess"/>
    <dgm:cxn modelId="{126772A0-8C0D-4A9F-9FF6-2CBD5257681A}" type="presOf" srcId="{59D3A0DA-30DC-48D9-A315-137302F766BB}" destId="{C5D52B2F-95A9-4AB5-BE6D-4E4D49598108}" srcOrd="0" destOrd="0" presId="urn:microsoft.com/office/officeart/2005/8/layout/StepDownProcess"/>
    <dgm:cxn modelId="{08C31BAB-431D-4A6E-B983-29C68B06A8CA}" srcId="{93774F07-3F46-48AB-A87B-30206F68EFD8}" destId="{29FFB607-4A37-4189-B069-FDC307B0B6EF}" srcOrd="1" destOrd="0" parTransId="{834EFD64-C3D4-48AF-82AE-F93F79CE0B51}" sibTransId="{8C61C0D9-DD61-4A19-8489-E0809C88EEEE}"/>
    <dgm:cxn modelId="{E8B047CF-5244-4436-9459-06CA358B4A38}" type="presOf" srcId="{4404E4CE-B228-4B07-962C-2FE9B0156C56}" destId="{F0754C3C-8DF4-4D71-B073-C1D2A09FFA7A}" srcOrd="0" destOrd="0" presId="urn:microsoft.com/office/officeart/2005/8/layout/StepDownProcess"/>
    <dgm:cxn modelId="{EA6F93D0-FBD0-437B-867C-081F194E55C9}" type="presOf" srcId="{814E94DA-4950-42CA-AED0-5A6DEA3A4CE8}" destId="{425F593E-440D-4AEB-BA96-EF4AEF8C12EC}" srcOrd="0" destOrd="0" presId="urn:microsoft.com/office/officeart/2005/8/layout/StepDownProcess"/>
    <dgm:cxn modelId="{162203D4-5FCD-4ED7-A327-04F00AA66A39}" srcId="{6A5BD05D-C406-48D1-A1DC-A6CEEA52AFB5}" destId="{814E94DA-4950-42CA-AED0-5A6DEA3A4CE8}" srcOrd="0" destOrd="0" parTransId="{6055E698-BB8C-4EC8-9445-2B4B10599BB6}" sibTransId="{104B4AB5-E165-4037-A3F9-301AEC81B5B8}"/>
    <dgm:cxn modelId="{7AF11BD5-3A57-48B5-A749-FB39659194D7}" srcId="{29FFB607-4A37-4189-B069-FDC307B0B6EF}" destId="{671B130C-21EF-4A1B-9A46-D97BC97A9E0C}" srcOrd="0" destOrd="0" parTransId="{70B3CA18-4724-4E90-885E-669808780D24}" sibTransId="{725DB55B-B6FF-4AA9-AD20-1363E7B1B3AB}"/>
    <dgm:cxn modelId="{D3288ED7-8208-40E2-A53B-EA7A778E5477}" type="presOf" srcId="{93774F07-3F46-48AB-A87B-30206F68EFD8}" destId="{9F89FEAB-3C8C-439C-BA09-2FCB53FD7AD6}" srcOrd="0" destOrd="0" presId="urn:microsoft.com/office/officeart/2005/8/layout/StepDownProcess"/>
    <dgm:cxn modelId="{D2967AE3-ABFD-4F4D-955E-CDF8E82F86BF}" srcId="{DC708BA4-F2E1-49ED-83CD-160A56900BE0}" destId="{714AC08B-281B-435C-9142-9CD2C481015F}" srcOrd="0" destOrd="0" parTransId="{A1E57581-E988-4010-ABB7-8FD5BC36D91B}" sibTransId="{1BA3CFD0-FDF5-46AC-8394-87AA78FB32E5}"/>
    <dgm:cxn modelId="{7C1B0D05-587A-49A6-BE28-C26061B79391}" type="presParOf" srcId="{9F89FEAB-3C8C-439C-BA09-2FCB53FD7AD6}" destId="{52B6DB3A-1B10-4B13-8BE2-FE2E1983B173}" srcOrd="0" destOrd="0" presId="urn:microsoft.com/office/officeart/2005/8/layout/StepDownProcess"/>
    <dgm:cxn modelId="{1FBB65A7-9236-466B-AFFB-552820DC0376}" type="presParOf" srcId="{52B6DB3A-1B10-4B13-8BE2-FE2E1983B173}" destId="{6572AECA-7F70-4F95-A0F8-D5073C73A342}" srcOrd="0" destOrd="0" presId="urn:microsoft.com/office/officeart/2005/8/layout/StepDownProcess"/>
    <dgm:cxn modelId="{275E06EB-4F37-4B31-817D-62D7DFD151F7}" type="presParOf" srcId="{52B6DB3A-1B10-4B13-8BE2-FE2E1983B173}" destId="{3F9A514A-ADC7-47AB-9BB4-F7916A32E5A6}" srcOrd="1" destOrd="0" presId="urn:microsoft.com/office/officeart/2005/8/layout/StepDownProcess"/>
    <dgm:cxn modelId="{7E8F3F21-E8FC-4605-A266-AD65859B48B5}" type="presParOf" srcId="{52B6DB3A-1B10-4B13-8BE2-FE2E1983B173}" destId="{425F593E-440D-4AEB-BA96-EF4AEF8C12EC}" srcOrd="2" destOrd="0" presId="urn:microsoft.com/office/officeart/2005/8/layout/StepDownProcess"/>
    <dgm:cxn modelId="{9F5DF196-7EC9-400C-B8FC-4F566DDC0E75}" type="presParOf" srcId="{9F89FEAB-3C8C-439C-BA09-2FCB53FD7AD6}" destId="{175F3FF8-285A-4B7A-9EF5-FE538EA63791}" srcOrd="1" destOrd="0" presId="urn:microsoft.com/office/officeart/2005/8/layout/StepDownProcess"/>
    <dgm:cxn modelId="{CD7DC445-5935-4D94-8FA0-5B12BBA474EF}" type="presParOf" srcId="{9F89FEAB-3C8C-439C-BA09-2FCB53FD7AD6}" destId="{0D2224CB-99F1-45AE-9990-235C3650ED52}" srcOrd="2" destOrd="0" presId="urn:microsoft.com/office/officeart/2005/8/layout/StepDownProcess"/>
    <dgm:cxn modelId="{0352E13A-DD9C-456B-8EC5-BE732F4779B0}" type="presParOf" srcId="{0D2224CB-99F1-45AE-9990-235C3650ED52}" destId="{7A530F35-0581-4F43-84F5-FA42D1AA6FF0}" srcOrd="0" destOrd="0" presId="urn:microsoft.com/office/officeart/2005/8/layout/StepDownProcess"/>
    <dgm:cxn modelId="{B881D9BD-C0FA-48D4-9745-3C7325182EE0}" type="presParOf" srcId="{0D2224CB-99F1-45AE-9990-235C3650ED52}" destId="{4E1B825C-62BC-4172-90E7-6AE81A1EDA44}" srcOrd="1" destOrd="0" presId="urn:microsoft.com/office/officeart/2005/8/layout/StepDownProcess"/>
    <dgm:cxn modelId="{538B1EA1-A2D1-4570-A2FE-25D46F815C44}" type="presParOf" srcId="{0D2224CB-99F1-45AE-9990-235C3650ED52}" destId="{4583137E-2CB8-41F0-8F17-F74EE1FAD03B}" srcOrd="2" destOrd="0" presId="urn:microsoft.com/office/officeart/2005/8/layout/StepDownProcess"/>
    <dgm:cxn modelId="{0C25F204-816E-48D0-ADF6-3384FC9E9CF1}" type="presParOf" srcId="{9F89FEAB-3C8C-439C-BA09-2FCB53FD7AD6}" destId="{065119EC-83A2-4FB5-80E7-95E6E4DB20A1}" srcOrd="3" destOrd="0" presId="urn:microsoft.com/office/officeart/2005/8/layout/StepDownProcess"/>
    <dgm:cxn modelId="{245217C6-804B-411A-88C2-846624B5233D}" type="presParOf" srcId="{9F89FEAB-3C8C-439C-BA09-2FCB53FD7AD6}" destId="{E7306071-C5F1-4C99-A906-F83771A1CC5B}" srcOrd="4" destOrd="0" presId="urn:microsoft.com/office/officeart/2005/8/layout/StepDownProcess"/>
    <dgm:cxn modelId="{30ADFF66-283D-4234-A60C-0099D04D52A6}" type="presParOf" srcId="{E7306071-C5F1-4C99-A906-F83771A1CC5B}" destId="{AEEC1DDF-92B3-47F0-AA9F-93ACC85CE9A9}" srcOrd="0" destOrd="0" presId="urn:microsoft.com/office/officeart/2005/8/layout/StepDownProcess"/>
    <dgm:cxn modelId="{360FA505-20B4-4806-B668-894DEDC23E2E}" type="presParOf" srcId="{E7306071-C5F1-4C99-A906-F83771A1CC5B}" destId="{C5D52B2F-95A9-4AB5-BE6D-4E4D49598108}" srcOrd="1" destOrd="0" presId="urn:microsoft.com/office/officeart/2005/8/layout/StepDownProcess"/>
    <dgm:cxn modelId="{B473C826-0DAA-49BB-AFDC-B6E3A24195B6}" type="presParOf" srcId="{E7306071-C5F1-4C99-A906-F83771A1CC5B}" destId="{F0754C3C-8DF4-4D71-B073-C1D2A09FFA7A}" srcOrd="2" destOrd="0" presId="urn:microsoft.com/office/officeart/2005/8/layout/StepDownProcess"/>
    <dgm:cxn modelId="{DC9638F1-87CD-4AB8-B86A-5CC5D6BEE262}" type="presParOf" srcId="{9F89FEAB-3C8C-439C-BA09-2FCB53FD7AD6}" destId="{6B6221E6-4FB1-4350-AEDA-60C2A59A6F20}" srcOrd="5" destOrd="0" presId="urn:microsoft.com/office/officeart/2005/8/layout/StepDownProcess"/>
    <dgm:cxn modelId="{F80B9357-BE64-41FD-B2C0-DFD05D093A83}" type="presParOf" srcId="{9F89FEAB-3C8C-439C-BA09-2FCB53FD7AD6}" destId="{BBB20EE9-F687-4B06-A042-448AE4414B20}" srcOrd="6" destOrd="0" presId="urn:microsoft.com/office/officeart/2005/8/layout/StepDownProcess"/>
    <dgm:cxn modelId="{38355E05-F7AD-47D0-9812-2769107E9BFD}" type="presParOf" srcId="{BBB20EE9-F687-4B06-A042-448AE4414B20}" destId="{AF79F1DE-79F2-4975-88DF-650970DCF16B}" srcOrd="0" destOrd="0" presId="urn:microsoft.com/office/officeart/2005/8/layout/StepDownProcess"/>
    <dgm:cxn modelId="{CAA1125D-0289-4B15-AEB3-A998E1B6993A}" type="presParOf" srcId="{BBB20EE9-F687-4B06-A042-448AE4414B20}" destId="{8C5C94CD-535F-4EBD-A635-EEC2D411D08D}" srcOrd="1" destOrd="0" presId="urn:microsoft.com/office/officeart/2005/8/layout/StepDownProcess"/>
    <dgm:cxn modelId="{8C55D77B-F7B5-49CE-8D00-8DA382A0CFCF}" type="presParOf" srcId="{BBB20EE9-F687-4B06-A042-448AE4414B20}" destId="{DCE3E5AA-952F-459E-B678-CE8D65544F88}" srcOrd="2" destOrd="0" presId="urn:microsoft.com/office/officeart/2005/8/layout/StepDownProcess"/>
    <dgm:cxn modelId="{0FB1D45E-64B0-468E-A230-2985985138B1}" type="presParOf" srcId="{9F89FEAB-3C8C-439C-BA09-2FCB53FD7AD6}" destId="{3C9DDD55-4CFD-4337-9818-0B6F84874766}" srcOrd="7" destOrd="0" presId="urn:microsoft.com/office/officeart/2005/8/layout/StepDownProcess"/>
    <dgm:cxn modelId="{0A8C805A-81BB-4BFA-90C4-2A99F205259E}" type="presParOf" srcId="{9F89FEAB-3C8C-439C-BA09-2FCB53FD7AD6}" destId="{B769CA4C-39A7-40B3-A3B2-A7601B2D16A6}" srcOrd="8" destOrd="0" presId="urn:microsoft.com/office/officeart/2005/8/layout/StepDownProcess"/>
    <dgm:cxn modelId="{3FC2DCA8-E5F4-4FC5-9356-7DCD884F4B0E}" type="presParOf" srcId="{B769CA4C-39A7-40B3-A3B2-A7601B2D16A6}" destId="{C0A19A87-A126-461E-A7C2-BBA9CA981818}" srcOrd="0" destOrd="0" presId="urn:microsoft.com/office/officeart/2005/8/layout/StepDownProcess"/>
    <dgm:cxn modelId="{7099F6A5-FDB3-4D54-B951-43E8E4DCA4EF}" type="presParOf" srcId="{B769CA4C-39A7-40B3-A3B2-A7601B2D16A6}" destId="{E6E8068A-889C-4886-A52A-AF57742ACF58}" srcOrd="1" destOrd="0" presId="urn:microsoft.com/office/officeart/2005/8/layout/StepDown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6D7694-C642-43AC-9399-96DD6A1F0113}">
      <dsp:nvSpPr>
        <dsp:cNvPr id="0" name=""/>
        <dsp:cNvSpPr/>
      </dsp:nvSpPr>
      <dsp:spPr>
        <a:xfrm>
          <a:off x="0" y="665941"/>
          <a:ext cx="3414712" cy="756000"/>
        </a:xfrm>
        <a:prstGeom prst="rect">
          <a:avLst/>
        </a:prstGeom>
        <a:solidFill>
          <a:schemeClr val="lt1">
            <a:alpha val="90000"/>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EBFE872-2928-4EEC-98B6-4CFB3FC5C4C0}">
      <dsp:nvSpPr>
        <dsp:cNvPr id="0" name=""/>
        <dsp:cNvSpPr/>
      </dsp:nvSpPr>
      <dsp:spPr>
        <a:xfrm>
          <a:off x="170735" y="223141"/>
          <a:ext cx="2390298" cy="885600"/>
        </a:xfrm>
        <a:prstGeom prst="roundRec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0348" tIns="0" rIns="90348" bIns="0" numCol="1" spcCol="1270" anchor="ctr" anchorCtr="0">
          <a:noAutofit/>
        </a:bodyPr>
        <a:lstStyle/>
        <a:p>
          <a:pPr marL="0" lvl="0" indent="0" algn="l" defTabSz="1333500">
            <a:lnSpc>
              <a:spcPct val="90000"/>
            </a:lnSpc>
            <a:spcBef>
              <a:spcPct val="0"/>
            </a:spcBef>
            <a:spcAft>
              <a:spcPct val="35000"/>
            </a:spcAft>
            <a:buNone/>
          </a:pPr>
          <a:r>
            <a:rPr lang="en-US" sz="3000" kern="1200" dirty="0">
              <a:latin typeface="Times New Roman" panose="02020603050405020304" pitchFamily="18" charset="0"/>
              <a:cs typeface="Times New Roman" panose="02020603050405020304" pitchFamily="18" charset="0"/>
            </a:rPr>
            <a:t>Health</a:t>
          </a:r>
          <a:endParaRPr lang="en-GB" sz="3000" kern="1200" dirty="0">
            <a:latin typeface="Times New Roman" panose="02020603050405020304" pitchFamily="18" charset="0"/>
            <a:cs typeface="Times New Roman" panose="02020603050405020304" pitchFamily="18" charset="0"/>
          </a:endParaRPr>
        </a:p>
      </dsp:txBody>
      <dsp:txXfrm>
        <a:off x="213966" y="266372"/>
        <a:ext cx="2303836" cy="799138"/>
      </dsp:txXfrm>
    </dsp:sp>
    <dsp:sp modelId="{9790A29C-9F07-4B01-ADFC-D54744A60A09}">
      <dsp:nvSpPr>
        <dsp:cNvPr id="0" name=""/>
        <dsp:cNvSpPr/>
      </dsp:nvSpPr>
      <dsp:spPr>
        <a:xfrm>
          <a:off x="0" y="2026741"/>
          <a:ext cx="3414712" cy="756000"/>
        </a:xfrm>
        <a:prstGeom prst="rect">
          <a:avLst/>
        </a:prstGeom>
        <a:solidFill>
          <a:schemeClr val="lt1">
            <a:alpha val="90000"/>
            <a:hueOff val="0"/>
            <a:satOff val="0"/>
            <a:lumOff val="0"/>
            <a:alphaOff val="0"/>
          </a:schemeClr>
        </a:solidFill>
        <a:ln w="15875" cap="flat" cmpd="sng" algn="ctr">
          <a:solidFill>
            <a:schemeClr val="accent3">
              <a:hueOff val="-612806"/>
              <a:satOff val="-9796"/>
              <a:lumOff val="784"/>
              <a:alphaOff val="0"/>
            </a:schemeClr>
          </a:solidFill>
          <a:prstDash val="solid"/>
        </a:ln>
        <a:effectLst/>
      </dsp:spPr>
      <dsp:style>
        <a:lnRef idx="2">
          <a:scrgbClr r="0" g="0" b="0"/>
        </a:lnRef>
        <a:fillRef idx="1">
          <a:scrgbClr r="0" g="0" b="0"/>
        </a:fillRef>
        <a:effectRef idx="0">
          <a:scrgbClr r="0" g="0" b="0"/>
        </a:effectRef>
        <a:fontRef idx="minor"/>
      </dsp:style>
    </dsp:sp>
    <dsp:sp modelId="{566B5832-CFE6-44C1-9062-162DF3351977}">
      <dsp:nvSpPr>
        <dsp:cNvPr id="0" name=""/>
        <dsp:cNvSpPr/>
      </dsp:nvSpPr>
      <dsp:spPr>
        <a:xfrm>
          <a:off x="170735" y="1583941"/>
          <a:ext cx="2390298" cy="885600"/>
        </a:xfrm>
        <a:prstGeom prst="roundRect">
          <a:avLst/>
        </a:prstGeom>
        <a:solidFill>
          <a:schemeClr val="accent3">
            <a:hueOff val="-612806"/>
            <a:satOff val="-9796"/>
            <a:lumOff val="784"/>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0348" tIns="0" rIns="90348" bIns="0" numCol="1" spcCol="1270" anchor="ctr" anchorCtr="0">
          <a:noAutofit/>
        </a:bodyPr>
        <a:lstStyle/>
        <a:p>
          <a:pPr marL="0" lvl="0" indent="0" algn="l" defTabSz="1333500">
            <a:lnSpc>
              <a:spcPct val="90000"/>
            </a:lnSpc>
            <a:spcBef>
              <a:spcPct val="0"/>
            </a:spcBef>
            <a:spcAft>
              <a:spcPct val="35000"/>
            </a:spcAft>
            <a:buNone/>
          </a:pPr>
          <a:r>
            <a:rPr lang="en-US" sz="3000" kern="1200" dirty="0">
              <a:latin typeface="Times New Roman" panose="02020603050405020304" pitchFamily="18" charset="0"/>
              <a:cs typeface="Times New Roman" panose="02020603050405020304" pitchFamily="18" charset="0"/>
            </a:rPr>
            <a:t>Wellbeing</a:t>
          </a:r>
          <a:endParaRPr lang="en-GB" sz="3000" kern="1200" dirty="0">
            <a:latin typeface="Times New Roman" panose="02020603050405020304" pitchFamily="18" charset="0"/>
            <a:cs typeface="Times New Roman" panose="02020603050405020304" pitchFamily="18" charset="0"/>
          </a:endParaRPr>
        </a:p>
      </dsp:txBody>
      <dsp:txXfrm>
        <a:off x="213966" y="1627172"/>
        <a:ext cx="2303836" cy="799138"/>
      </dsp:txXfrm>
    </dsp:sp>
    <dsp:sp modelId="{C408FE66-4EE0-4CD6-AD9B-27BEBF0577C4}">
      <dsp:nvSpPr>
        <dsp:cNvPr id="0" name=""/>
        <dsp:cNvSpPr/>
      </dsp:nvSpPr>
      <dsp:spPr>
        <a:xfrm>
          <a:off x="0" y="3387541"/>
          <a:ext cx="3414712" cy="756000"/>
        </a:xfrm>
        <a:prstGeom prst="rect">
          <a:avLst/>
        </a:prstGeom>
        <a:solidFill>
          <a:schemeClr val="lt1">
            <a:alpha val="90000"/>
            <a:hueOff val="0"/>
            <a:satOff val="0"/>
            <a:lumOff val="0"/>
            <a:alphaOff val="0"/>
          </a:schemeClr>
        </a:solidFill>
        <a:ln w="15875" cap="flat" cmpd="sng" algn="ctr">
          <a:solidFill>
            <a:schemeClr val="accent3">
              <a:hueOff val="-1225612"/>
              <a:satOff val="-19593"/>
              <a:lumOff val="1569"/>
              <a:alphaOff val="0"/>
            </a:schemeClr>
          </a:solidFill>
          <a:prstDash val="solid"/>
        </a:ln>
        <a:effectLst/>
      </dsp:spPr>
      <dsp:style>
        <a:lnRef idx="2">
          <a:scrgbClr r="0" g="0" b="0"/>
        </a:lnRef>
        <a:fillRef idx="1">
          <a:scrgbClr r="0" g="0" b="0"/>
        </a:fillRef>
        <a:effectRef idx="0">
          <a:scrgbClr r="0" g="0" b="0"/>
        </a:effectRef>
        <a:fontRef idx="minor"/>
      </dsp:style>
    </dsp:sp>
    <dsp:sp modelId="{7644BF33-FCFF-4684-AA2F-4CEC78BC4556}">
      <dsp:nvSpPr>
        <dsp:cNvPr id="0" name=""/>
        <dsp:cNvSpPr/>
      </dsp:nvSpPr>
      <dsp:spPr>
        <a:xfrm>
          <a:off x="170735" y="2944741"/>
          <a:ext cx="2390298" cy="885600"/>
        </a:xfrm>
        <a:prstGeom prst="roundRect">
          <a:avLst/>
        </a:prstGeom>
        <a:solidFill>
          <a:schemeClr val="accent3">
            <a:hueOff val="-1225612"/>
            <a:satOff val="-19593"/>
            <a:lumOff val="156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0348" tIns="0" rIns="90348" bIns="0" numCol="1" spcCol="1270" anchor="ctr" anchorCtr="0">
          <a:noAutofit/>
        </a:bodyPr>
        <a:lstStyle/>
        <a:p>
          <a:pPr marL="0" lvl="0" indent="0" algn="l" defTabSz="1333500">
            <a:lnSpc>
              <a:spcPct val="90000"/>
            </a:lnSpc>
            <a:spcBef>
              <a:spcPct val="0"/>
            </a:spcBef>
            <a:spcAft>
              <a:spcPct val="35000"/>
            </a:spcAft>
            <a:buNone/>
          </a:pPr>
          <a:r>
            <a:rPr lang="en-US" sz="3000" kern="1200" dirty="0">
              <a:latin typeface="Times New Roman" panose="02020603050405020304" pitchFamily="18" charset="0"/>
              <a:cs typeface="Times New Roman" panose="02020603050405020304" pitchFamily="18" charset="0"/>
            </a:rPr>
            <a:t>Sustainable Development</a:t>
          </a:r>
          <a:endParaRPr lang="en-GB" sz="3000" kern="1200" dirty="0">
            <a:latin typeface="Times New Roman" panose="02020603050405020304" pitchFamily="18" charset="0"/>
            <a:cs typeface="Times New Roman" panose="02020603050405020304" pitchFamily="18" charset="0"/>
          </a:endParaRPr>
        </a:p>
      </dsp:txBody>
      <dsp:txXfrm>
        <a:off x="213966" y="2987972"/>
        <a:ext cx="2303836" cy="79913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549965-65C1-4F1D-919A-6F64F1E2149B}">
      <dsp:nvSpPr>
        <dsp:cNvPr id="0" name=""/>
        <dsp:cNvSpPr/>
      </dsp:nvSpPr>
      <dsp:spPr>
        <a:xfrm>
          <a:off x="2269046" y="1724853"/>
          <a:ext cx="1519012" cy="1519012"/>
        </a:xfrm>
        <a:prstGeom prst="roundRect">
          <a:avLst/>
        </a:prstGeom>
        <a:gradFill rotWithShape="0">
          <a:gsLst>
            <a:gs pos="0">
              <a:schemeClr val="accent2">
                <a:shade val="50000"/>
                <a:hueOff val="0"/>
                <a:satOff val="0"/>
                <a:lumOff val="0"/>
                <a:alphaOff val="0"/>
                <a:shade val="85000"/>
                <a:satMod val="130000"/>
              </a:schemeClr>
            </a:gs>
            <a:gs pos="34000">
              <a:schemeClr val="accent2">
                <a:shade val="50000"/>
                <a:hueOff val="0"/>
                <a:satOff val="0"/>
                <a:lumOff val="0"/>
                <a:alphaOff val="0"/>
                <a:shade val="87000"/>
                <a:satMod val="125000"/>
              </a:schemeClr>
            </a:gs>
            <a:gs pos="70000">
              <a:schemeClr val="accent2">
                <a:shade val="50000"/>
                <a:hueOff val="0"/>
                <a:satOff val="0"/>
                <a:lumOff val="0"/>
                <a:alphaOff val="0"/>
                <a:tint val="100000"/>
                <a:shade val="90000"/>
                <a:satMod val="130000"/>
              </a:schemeClr>
            </a:gs>
            <a:gs pos="100000">
              <a:schemeClr val="accent2">
                <a:shade val="50000"/>
                <a:hueOff val="0"/>
                <a:satOff val="0"/>
                <a:lumOff val="0"/>
                <a:alphaOff val="0"/>
                <a:tint val="100000"/>
                <a:shade val="100000"/>
                <a:satMod val="110000"/>
              </a:schemeClr>
            </a:gs>
          </a:gsLst>
          <a:path path="circle">
            <a:fillToRect l="100000" t="100000" r="100000" b="100000"/>
          </a:path>
        </a:gradFill>
        <a:ln>
          <a:noFill/>
        </a:ln>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dsp:spPr>
      <dsp:style>
        <a:lnRef idx="0">
          <a:scrgbClr r="0" g="0" b="0"/>
        </a:lnRef>
        <a:fillRef idx="3">
          <a:scrgbClr r="0" g="0" b="0"/>
        </a:fillRef>
        <a:effectRef idx="3">
          <a:scrgbClr r="0" g="0" b="0"/>
        </a:effectRef>
        <a:fontRef idx="minor">
          <a:schemeClr val="lt1"/>
        </a:fontRef>
      </dsp:style>
      <dsp:txBody>
        <a:bodyPr spcFirstLastPara="0" vert="horz" wrap="square" lIns="43180" tIns="43180" rIns="43180" bIns="43180" numCol="1" spcCol="1270" anchor="ctr" anchorCtr="0">
          <a:noAutofit/>
        </a:bodyPr>
        <a:lstStyle/>
        <a:p>
          <a:pPr marL="0" lvl="0" indent="0" algn="ctr" defTabSz="755650">
            <a:lnSpc>
              <a:spcPct val="90000"/>
            </a:lnSpc>
            <a:spcBef>
              <a:spcPct val="0"/>
            </a:spcBef>
            <a:spcAft>
              <a:spcPct val="35000"/>
            </a:spcAft>
            <a:buNone/>
          </a:pPr>
          <a:r>
            <a:rPr lang="en-US" sz="1700" kern="1200" dirty="0">
              <a:latin typeface="Times New Roman" panose="02020603050405020304" pitchFamily="18" charset="0"/>
              <a:cs typeface="Times New Roman" panose="02020603050405020304" pitchFamily="18" charset="0"/>
            </a:rPr>
            <a:t>Theoretical considerations</a:t>
          </a:r>
          <a:endParaRPr lang="en-GB" sz="1700" kern="1200" dirty="0">
            <a:latin typeface="Times New Roman" panose="02020603050405020304" pitchFamily="18" charset="0"/>
            <a:cs typeface="Times New Roman" panose="02020603050405020304" pitchFamily="18" charset="0"/>
          </a:endParaRPr>
        </a:p>
      </dsp:txBody>
      <dsp:txXfrm>
        <a:off x="2343198" y="1799005"/>
        <a:ext cx="1370708" cy="1370708"/>
      </dsp:txXfrm>
    </dsp:sp>
    <dsp:sp modelId="{987E572E-8BD5-4876-984A-4E0A2F29FC2D}">
      <dsp:nvSpPr>
        <dsp:cNvPr id="0" name=""/>
        <dsp:cNvSpPr/>
      </dsp:nvSpPr>
      <dsp:spPr>
        <a:xfrm rot="16200000">
          <a:off x="2680569" y="1376870"/>
          <a:ext cx="695965" cy="0"/>
        </a:xfrm>
        <a:custGeom>
          <a:avLst/>
          <a:gdLst/>
          <a:ahLst/>
          <a:cxnLst/>
          <a:rect l="0" t="0" r="0" b="0"/>
          <a:pathLst>
            <a:path>
              <a:moveTo>
                <a:pt x="0" y="0"/>
              </a:moveTo>
              <a:lnTo>
                <a:pt x="695965" y="0"/>
              </a:lnTo>
            </a:path>
          </a:pathLst>
        </a:custGeom>
        <a:noFill/>
        <a:ln w="15875"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032F274-8548-406C-8384-D97D7E3BDC51}">
      <dsp:nvSpPr>
        <dsp:cNvPr id="0" name=""/>
        <dsp:cNvSpPr/>
      </dsp:nvSpPr>
      <dsp:spPr>
        <a:xfrm>
          <a:off x="2622726" y="217235"/>
          <a:ext cx="811652" cy="811652"/>
        </a:xfrm>
        <a:prstGeom prst="roundRect">
          <a:avLst/>
        </a:prstGeom>
        <a:gradFill rotWithShape="0">
          <a:gsLst>
            <a:gs pos="0">
              <a:schemeClr val="accent2">
                <a:shade val="50000"/>
                <a:hueOff val="315162"/>
                <a:satOff val="-14037"/>
                <a:lumOff val="25386"/>
                <a:alphaOff val="0"/>
                <a:shade val="85000"/>
                <a:satMod val="130000"/>
              </a:schemeClr>
            </a:gs>
            <a:gs pos="34000">
              <a:schemeClr val="accent2">
                <a:shade val="50000"/>
                <a:hueOff val="315162"/>
                <a:satOff val="-14037"/>
                <a:lumOff val="25386"/>
                <a:alphaOff val="0"/>
                <a:shade val="87000"/>
                <a:satMod val="125000"/>
              </a:schemeClr>
            </a:gs>
            <a:gs pos="70000">
              <a:schemeClr val="accent2">
                <a:shade val="50000"/>
                <a:hueOff val="315162"/>
                <a:satOff val="-14037"/>
                <a:lumOff val="25386"/>
                <a:alphaOff val="0"/>
                <a:tint val="100000"/>
                <a:shade val="90000"/>
                <a:satMod val="130000"/>
              </a:schemeClr>
            </a:gs>
            <a:gs pos="100000">
              <a:schemeClr val="accent2">
                <a:shade val="50000"/>
                <a:hueOff val="315162"/>
                <a:satOff val="-14037"/>
                <a:lumOff val="25386"/>
                <a:alphaOff val="0"/>
                <a:tint val="100000"/>
                <a:shade val="100000"/>
                <a:satMod val="110000"/>
              </a:schemeClr>
            </a:gs>
          </a:gsLst>
          <a:path path="circle">
            <a:fillToRect l="100000" t="100000" r="100000" b="100000"/>
          </a:path>
        </a:gradFill>
        <a:ln>
          <a:noFill/>
        </a:ln>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dsp:spPr>
      <dsp:style>
        <a:lnRef idx="0">
          <a:scrgbClr r="0" g="0" b="0"/>
        </a:lnRef>
        <a:fillRef idx="3">
          <a:scrgbClr r="0" g="0" b="0"/>
        </a:fillRef>
        <a:effectRef idx="3">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444500">
            <a:lnSpc>
              <a:spcPct val="90000"/>
            </a:lnSpc>
            <a:spcBef>
              <a:spcPct val="0"/>
            </a:spcBef>
            <a:spcAft>
              <a:spcPct val="35000"/>
            </a:spcAft>
            <a:buNone/>
          </a:pPr>
          <a:r>
            <a:rPr lang="en-IN" sz="1000" kern="1200" dirty="0">
              <a:latin typeface="Times New Roman" panose="02020603050405020304" pitchFamily="18" charset="0"/>
              <a:cs typeface="Times New Roman" panose="02020603050405020304" pitchFamily="18" charset="0"/>
            </a:rPr>
            <a:t>Bio-psychosocial </a:t>
          </a:r>
          <a:endParaRPr lang="en-GB" sz="1000" kern="1200" dirty="0">
            <a:latin typeface="Times New Roman" panose="02020603050405020304" pitchFamily="18" charset="0"/>
            <a:cs typeface="Times New Roman" panose="02020603050405020304" pitchFamily="18" charset="0"/>
          </a:endParaRPr>
        </a:p>
      </dsp:txBody>
      <dsp:txXfrm>
        <a:off x="2662348" y="256857"/>
        <a:ext cx="732408" cy="732408"/>
      </dsp:txXfrm>
    </dsp:sp>
    <dsp:sp modelId="{10AE3D4F-FCDC-4D53-A30F-0B8A3ECCE1C7}">
      <dsp:nvSpPr>
        <dsp:cNvPr id="0" name=""/>
        <dsp:cNvSpPr/>
      </dsp:nvSpPr>
      <dsp:spPr>
        <a:xfrm rot="1800000">
          <a:off x="3753514" y="3051782"/>
          <a:ext cx="515687" cy="0"/>
        </a:xfrm>
        <a:custGeom>
          <a:avLst/>
          <a:gdLst/>
          <a:ahLst/>
          <a:cxnLst/>
          <a:rect l="0" t="0" r="0" b="0"/>
          <a:pathLst>
            <a:path>
              <a:moveTo>
                <a:pt x="0" y="0"/>
              </a:moveTo>
              <a:lnTo>
                <a:pt x="515687" y="0"/>
              </a:lnTo>
            </a:path>
          </a:pathLst>
        </a:custGeom>
        <a:noFill/>
        <a:ln w="15875"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952D3B8-2EED-4B20-9F20-F9A2D80BEACA}">
      <dsp:nvSpPr>
        <dsp:cNvPr id="0" name=""/>
        <dsp:cNvSpPr/>
      </dsp:nvSpPr>
      <dsp:spPr>
        <a:xfrm>
          <a:off x="4234657" y="3009182"/>
          <a:ext cx="811652" cy="811652"/>
        </a:xfrm>
        <a:prstGeom prst="roundRect">
          <a:avLst/>
        </a:prstGeom>
        <a:gradFill rotWithShape="0">
          <a:gsLst>
            <a:gs pos="0">
              <a:schemeClr val="accent2">
                <a:shade val="50000"/>
                <a:hueOff val="630324"/>
                <a:satOff val="-28075"/>
                <a:lumOff val="50772"/>
                <a:alphaOff val="0"/>
                <a:shade val="85000"/>
                <a:satMod val="130000"/>
              </a:schemeClr>
            </a:gs>
            <a:gs pos="34000">
              <a:schemeClr val="accent2">
                <a:shade val="50000"/>
                <a:hueOff val="630324"/>
                <a:satOff val="-28075"/>
                <a:lumOff val="50772"/>
                <a:alphaOff val="0"/>
                <a:shade val="87000"/>
                <a:satMod val="125000"/>
              </a:schemeClr>
            </a:gs>
            <a:gs pos="70000">
              <a:schemeClr val="accent2">
                <a:shade val="50000"/>
                <a:hueOff val="630324"/>
                <a:satOff val="-28075"/>
                <a:lumOff val="50772"/>
                <a:alphaOff val="0"/>
                <a:tint val="100000"/>
                <a:shade val="90000"/>
                <a:satMod val="130000"/>
              </a:schemeClr>
            </a:gs>
            <a:gs pos="100000">
              <a:schemeClr val="accent2">
                <a:shade val="50000"/>
                <a:hueOff val="630324"/>
                <a:satOff val="-28075"/>
                <a:lumOff val="50772"/>
                <a:alphaOff val="0"/>
                <a:tint val="100000"/>
                <a:shade val="100000"/>
                <a:satMod val="110000"/>
              </a:schemeClr>
            </a:gs>
          </a:gsLst>
          <a:path path="circle">
            <a:fillToRect l="100000" t="100000" r="100000" b="100000"/>
          </a:path>
        </a:gradFill>
        <a:ln>
          <a:noFill/>
        </a:ln>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dsp:spPr>
      <dsp:style>
        <a:lnRef idx="0">
          <a:scrgbClr r="0" g="0" b="0"/>
        </a:lnRef>
        <a:fillRef idx="3">
          <a:scrgbClr r="0" g="0" b="0"/>
        </a:fillRef>
        <a:effectRef idx="3">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533400">
            <a:lnSpc>
              <a:spcPct val="90000"/>
            </a:lnSpc>
            <a:spcBef>
              <a:spcPct val="0"/>
            </a:spcBef>
            <a:spcAft>
              <a:spcPct val="35000"/>
            </a:spcAft>
            <a:buNone/>
          </a:pPr>
          <a:r>
            <a:rPr lang="en-IN" sz="1200" kern="1200" dirty="0">
              <a:latin typeface="Times New Roman" panose="02020603050405020304" pitchFamily="18" charset="0"/>
              <a:cs typeface="Times New Roman" panose="02020603050405020304" pitchFamily="18" charset="0"/>
            </a:rPr>
            <a:t>Ecological </a:t>
          </a:r>
          <a:endParaRPr lang="en-GB" sz="1200" kern="1200" dirty="0">
            <a:latin typeface="Times New Roman" panose="02020603050405020304" pitchFamily="18" charset="0"/>
            <a:cs typeface="Times New Roman" panose="02020603050405020304" pitchFamily="18" charset="0"/>
          </a:endParaRPr>
        </a:p>
      </dsp:txBody>
      <dsp:txXfrm>
        <a:off x="4274279" y="3048804"/>
        <a:ext cx="732408" cy="732408"/>
      </dsp:txXfrm>
    </dsp:sp>
    <dsp:sp modelId="{7121379B-4350-401B-BED0-CB1BADA0D643}">
      <dsp:nvSpPr>
        <dsp:cNvPr id="0" name=""/>
        <dsp:cNvSpPr/>
      </dsp:nvSpPr>
      <dsp:spPr>
        <a:xfrm rot="9000000">
          <a:off x="1787902" y="3051782"/>
          <a:ext cx="515687" cy="0"/>
        </a:xfrm>
        <a:custGeom>
          <a:avLst/>
          <a:gdLst/>
          <a:ahLst/>
          <a:cxnLst/>
          <a:rect l="0" t="0" r="0" b="0"/>
          <a:pathLst>
            <a:path>
              <a:moveTo>
                <a:pt x="0" y="0"/>
              </a:moveTo>
              <a:lnTo>
                <a:pt x="515687" y="0"/>
              </a:lnTo>
            </a:path>
          </a:pathLst>
        </a:custGeom>
        <a:noFill/>
        <a:ln w="15875"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1352D73-33A1-4C82-8BC1-B11B49314B30}">
      <dsp:nvSpPr>
        <dsp:cNvPr id="0" name=""/>
        <dsp:cNvSpPr/>
      </dsp:nvSpPr>
      <dsp:spPr>
        <a:xfrm>
          <a:off x="1010795" y="3009182"/>
          <a:ext cx="811652" cy="811652"/>
        </a:xfrm>
        <a:prstGeom prst="roundRect">
          <a:avLst/>
        </a:prstGeom>
        <a:gradFill rotWithShape="0">
          <a:gsLst>
            <a:gs pos="0">
              <a:schemeClr val="accent2">
                <a:shade val="50000"/>
                <a:hueOff val="315162"/>
                <a:satOff val="-14037"/>
                <a:lumOff val="25386"/>
                <a:alphaOff val="0"/>
                <a:shade val="85000"/>
                <a:satMod val="130000"/>
              </a:schemeClr>
            </a:gs>
            <a:gs pos="34000">
              <a:schemeClr val="accent2">
                <a:shade val="50000"/>
                <a:hueOff val="315162"/>
                <a:satOff val="-14037"/>
                <a:lumOff val="25386"/>
                <a:alphaOff val="0"/>
                <a:shade val="87000"/>
                <a:satMod val="125000"/>
              </a:schemeClr>
            </a:gs>
            <a:gs pos="70000">
              <a:schemeClr val="accent2">
                <a:shade val="50000"/>
                <a:hueOff val="315162"/>
                <a:satOff val="-14037"/>
                <a:lumOff val="25386"/>
                <a:alphaOff val="0"/>
                <a:tint val="100000"/>
                <a:shade val="90000"/>
                <a:satMod val="130000"/>
              </a:schemeClr>
            </a:gs>
            <a:gs pos="100000">
              <a:schemeClr val="accent2">
                <a:shade val="50000"/>
                <a:hueOff val="315162"/>
                <a:satOff val="-14037"/>
                <a:lumOff val="25386"/>
                <a:alphaOff val="0"/>
                <a:tint val="100000"/>
                <a:shade val="100000"/>
                <a:satMod val="110000"/>
              </a:schemeClr>
            </a:gs>
          </a:gsLst>
          <a:path path="circle">
            <a:fillToRect l="100000" t="100000" r="100000" b="100000"/>
          </a:path>
        </a:gradFill>
        <a:ln>
          <a:noFill/>
        </a:ln>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dsp:spPr>
      <dsp:style>
        <a:lnRef idx="0">
          <a:scrgbClr r="0" g="0" b="0"/>
        </a:lnRef>
        <a:fillRef idx="3">
          <a:scrgbClr r="0" g="0" b="0"/>
        </a:fillRef>
        <a:effectRef idx="3">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711200">
            <a:lnSpc>
              <a:spcPct val="90000"/>
            </a:lnSpc>
            <a:spcBef>
              <a:spcPct val="0"/>
            </a:spcBef>
            <a:spcAft>
              <a:spcPct val="35000"/>
            </a:spcAft>
            <a:buNone/>
          </a:pPr>
          <a:r>
            <a:rPr lang="en-US" sz="1600" kern="1200" dirty="0">
              <a:latin typeface="Times New Roman" panose="02020603050405020304" pitchFamily="18" charset="0"/>
              <a:cs typeface="Times New Roman" panose="02020603050405020304" pitchFamily="18" charset="0"/>
            </a:rPr>
            <a:t>Holistic Model</a:t>
          </a:r>
          <a:endParaRPr lang="en-GB" sz="1600" kern="1200" dirty="0">
            <a:latin typeface="Times New Roman" panose="02020603050405020304" pitchFamily="18" charset="0"/>
            <a:cs typeface="Times New Roman" panose="02020603050405020304" pitchFamily="18" charset="0"/>
          </a:endParaRPr>
        </a:p>
      </dsp:txBody>
      <dsp:txXfrm>
        <a:off x="1050417" y="3048804"/>
        <a:ext cx="732408" cy="73240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72AECA-7F70-4F95-A0F8-D5073C73A342}">
      <dsp:nvSpPr>
        <dsp:cNvPr id="0" name=""/>
        <dsp:cNvSpPr/>
      </dsp:nvSpPr>
      <dsp:spPr>
        <a:xfrm rot="5400000">
          <a:off x="485368" y="582913"/>
          <a:ext cx="507300" cy="577543"/>
        </a:xfrm>
        <a:prstGeom prst="bentUpArrow">
          <a:avLst>
            <a:gd name="adj1" fmla="val 32840"/>
            <a:gd name="adj2" fmla="val 25000"/>
            <a:gd name="adj3" fmla="val 35780"/>
          </a:avLst>
        </a:prstGeom>
        <a:solidFill>
          <a:schemeClr val="accent2">
            <a:tint val="4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F9A514A-ADC7-47AB-9BB4-F7916A32E5A6}">
      <dsp:nvSpPr>
        <dsp:cNvPr id="0" name=""/>
        <dsp:cNvSpPr/>
      </dsp:nvSpPr>
      <dsp:spPr>
        <a:xfrm>
          <a:off x="130471" y="20560"/>
          <a:ext cx="1294982" cy="597769"/>
        </a:xfrm>
        <a:prstGeom prst="roundRect">
          <a:avLst>
            <a:gd name="adj" fmla="val 1667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Times New Roman" panose="02020603050405020304" pitchFamily="18" charset="0"/>
              <a:cs typeface="Times New Roman" panose="02020603050405020304" pitchFamily="18" charset="0"/>
            </a:rPr>
            <a:t>Perceived Susceptibility</a:t>
          </a:r>
          <a:endParaRPr lang="en-GB" sz="1400" kern="1200" dirty="0">
            <a:latin typeface="Times New Roman" panose="02020603050405020304" pitchFamily="18" charset="0"/>
            <a:cs typeface="Times New Roman" panose="02020603050405020304" pitchFamily="18" charset="0"/>
          </a:endParaRPr>
        </a:p>
      </dsp:txBody>
      <dsp:txXfrm>
        <a:off x="159657" y="49746"/>
        <a:ext cx="1236610" cy="539397"/>
      </dsp:txXfrm>
    </dsp:sp>
    <dsp:sp modelId="{425F593E-440D-4AEB-BA96-EF4AEF8C12EC}">
      <dsp:nvSpPr>
        <dsp:cNvPr id="0" name=""/>
        <dsp:cNvSpPr/>
      </dsp:nvSpPr>
      <dsp:spPr>
        <a:xfrm>
          <a:off x="1442157" y="69280"/>
          <a:ext cx="1208764" cy="4831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ctr" anchorCtr="0">
          <a:noAutofit/>
        </a:bodyPr>
        <a:lstStyle/>
        <a:p>
          <a:pPr marL="114300" lvl="1" indent="-114300" algn="l" defTabSz="533400">
            <a:lnSpc>
              <a:spcPct val="90000"/>
            </a:lnSpc>
            <a:spcBef>
              <a:spcPct val="0"/>
            </a:spcBef>
            <a:spcAft>
              <a:spcPct val="15000"/>
            </a:spcAft>
            <a:buChar char="•"/>
          </a:pPr>
          <a:r>
            <a:rPr lang="en-US" sz="1200" kern="1200" dirty="0">
              <a:latin typeface="Times New Roman" panose="02020603050405020304" pitchFamily="18" charset="0"/>
              <a:cs typeface="Times New Roman" panose="02020603050405020304" pitchFamily="18" charset="0"/>
            </a:rPr>
            <a:t>CGA (Elderly patient Risk)</a:t>
          </a:r>
          <a:endParaRPr lang="en-GB" sz="1200" kern="1200" dirty="0">
            <a:latin typeface="Times New Roman" panose="02020603050405020304" pitchFamily="18" charset="0"/>
            <a:cs typeface="Times New Roman" panose="02020603050405020304" pitchFamily="18" charset="0"/>
          </a:endParaRPr>
        </a:p>
      </dsp:txBody>
      <dsp:txXfrm>
        <a:off x="1442157" y="69280"/>
        <a:ext cx="1208764" cy="483143"/>
      </dsp:txXfrm>
    </dsp:sp>
    <dsp:sp modelId="{7A530F35-0581-4F43-84F5-FA42D1AA6FF0}">
      <dsp:nvSpPr>
        <dsp:cNvPr id="0" name=""/>
        <dsp:cNvSpPr/>
      </dsp:nvSpPr>
      <dsp:spPr>
        <a:xfrm rot="5400000">
          <a:off x="1301233" y="1254405"/>
          <a:ext cx="507300" cy="577543"/>
        </a:xfrm>
        <a:prstGeom prst="bentUpArrow">
          <a:avLst>
            <a:gd name="adj1" fmla="val 32840"/>
            <a:gd name="adj2" fmla="val 25000"/>
            <a:gd name="adj3" fmla="val 35780"/>
          </a:avLst>
        </a:prstGeom>
        <a:solidFill>
          <a:schemeClr val="accent2">
            <a:tint val="4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E1B825C-62BC-4172-90E7-6AE81A1EDA44}">
      <dsp:nvSpPr>
        <dsp:cNvPr id="0" name=""/>
        <dsp:cNvSpPr/>
      </dsp:nvSpPr>
      <dsp:spPr>
        <a:xfrm>
          <a:off x="1085397" y="692052"/>
          <a:ext cx="1016861" cy="597769"/>
        </a:xfrm>
        <a:prstGeom prst="roundRect">
          <a:avLst>
            <a:gd name="adj" fmla="val 1667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Times New Roman" panose="02020603050405020304" pitchFamily="18" charset="0"/>
              <a:cs typeface="Times New Roman" panose="02020603050405020304" pitchFamily="18" charset="0"/>
            </a:rPr>
            <a:t>Perceived Severity</a:t>
          </a:r>
          <a:endParaRPr lang="en-GB" sz="1400" kern="1200" dirty="0">
            <a:latin typeface="Times New Roman" panose="02020603050405020304" pitchFamily="18" charset="0"/>
            <a:cs typeface="Times New Roman" panose="02020603050405020304" pitchFamily="18" charset="0"/>
          </a:endParaRPr>
        </a:p>
      </dsp:txBody>
      <dsp:txXfrm>
        <a:off x="1114583" y="721238"/>
        <a:ext cx="958489" cy="539397"/>
      </dsp:txXfrm>
    </dsp:sp>
    <dsp:sp modelId="{4583137E-2CB8-41F0-8F17-F74EE1FAD03B}">
      <dsp:nvSpPr>
        <dsp:cNvPr id="0" name=""/>
        <dsp:cNvSpPr/>
      </dsp:nvSpPr>
      <dsp:spPr>
        <a:xfrm>
          <a:off x="2157455" y="743067"/>
          <a:ext cx="1434993" cy="4831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ctr" anchorCtr="0">
          <a:noAutofit/>
        </a:bodyPr>
        <a:lstStyle/>
        <a:p>
          <a:pPr marL="114300" lvl="1" indent="-114300" algn="l" defTabSz="533400">
            <a:lnSpc>
              <a:spcPct val="90000"/>
            </a:lnSpc>
            <a:spcBef>
              <a:spcPct val="0"/>
            </a:spcBef>
            <a:spcAft>
              <a:spcPct val="15000"/>
            </a:spcAft>
            <a:buChar char="•"/>
          </a:pPr>
          <a:r>
            <a:rPr lang="en-US" sz="1200" kern="1200" dirty="0">
              <a:latin typeface="Times New Roman" panose="02020603050405020304" pitchFamily="18" charset="0"/>
              <a:cs typeface="Times New Roman" panose="02020603050405020304" pitchFamily="18" charset="0"/>
            </a:rPr>
            <a:t>CGA (Evaluate serious health consequences)</a:t>
          </a:r>
          <a:endParaRPr lang="en-GB" sz="1200" kern="1200" dirty="0">
            <a:latin typeface="Times New Roman" panose="02020603050405020304" pitchFamily="18" charset="0"/>
            <a:cs typeface="Times New Roman" panose="02020603050405020304" pitchFamily="18" charset="0"/>
          </a:endParaRPr>
        </a:p>
      </dsp:txBody>
      <dsp:txXfrm>
        <a:off x="2157455" y="743067"/>
        <a:ext cx="1434993" cy="483143"/>
      </dsp:txXfrm>
    </dsp:sp>
    <dsp:sp modelId="{AEEC1DDF-92B3-47F0-AA9F-93ACC85CE9A9}">
      <dsp:nvSpPr>
        <dsp:cNvPr id="0" name=""/>
        <dsp:cNvSpPr/>
      </dsp:nvSpPr>
      <dsp:spPr>
        <a:xfrm rot="5400000">
          <a:off x="2301357" y="1925897"/>
          <a:ext cx="507300" cy="577543"/>
        </a:xfrm>
        <a:prstGeom prst="bentUpArrow">
          <a:avLst>
            <a:gd name="adj1" fmla="val 32840"/>
            <a:gd name="adj2" fmla="val 25000"/>
            <a:gd name="adj3" fmla="val 35780"/>
          </a:avLst>
        </a:prstGeom>
        <a:solidFill>
          <a:schemeClr val="accent2">
            <a:tint val="4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5D52B2F-95A9-4AB5-BE6D-4E4D49598108}">
      <dsp:nvSpPr>
        <dsp:cNvPr id="0" name=""/>
        <dsp:cNvSpPr/>
      </dsp:nvSpPr>
      <dsp:spPr>
        <a:xfrm>
          <a:off x="2040323" y="1363544"/>
          <a:ext cx="1107256" cy="597769"/>
        </a:xfrm>
        <a:prstGeom prst="roundRect">
          <a:avLst>
            <a:gd name="adj" fmla="val 1667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Times New Roman" panose="02020603050405020304" pitchFamily="18" charset="0"/>
              <a:cs typeface="Times New Roman" panose="02020603050405020304" pitchFamily="18" charset="0"/>
            </a:rPr>
            <a:t>Perceived Benefits</a:t>
          </a:r>
          <a:endParaRPr lang="en-GB" sz="1400" kern="1200" dirty="0">
            <a:latin typeface="Times New Roman" panose="02020603050405020304" pitchFamily="18" charset="0"/>
            <a:cs typeface="Times New Roman" panose="02020603050405020304" pitchFamily="18" charset="0"/>
          </a:endParaRPr>
        </a:p>
      </dsp:txBody>
      <dsp:txXfrm>
        <a:off x="2069509" y="1392730"/>
        <a:ext cx="1048884" cy="539397"/>
      </dsp:txXfrm>
    </dsp:sp>
    <dsp:sp modelId="{F0754C3C-8DF4-4D71-B073-C1D2A09FFA7A}">
      <dsp:nvSpPr>
        <dsp:cNvPr id="0" name=""/>
        <dsp:cNvSpPr/>
      </dsp:nvSpPr>
      <dsp:spPr>
        <a:xfrm>
          <a:off x="3225199" y="1396876"/>
          <a:ext cx="1251118" cy="4831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ctr" anchorCtr="0">
          <a:noAutofit/>
        </a:bodyPr>
        <a:lstStyle/>
        <a:p>
          <a:pPr marL="114300" lvl="1" indent="-114300" algn="l" defTabSz="533400">
            <a:lnSpc>
              <a:spcPct val="90000"/>
            </a:lnSpc>
            <a:spcBef>
              <a:spcPct val="0"/>
            </a:spcBef>
            <a:spcAft>
              <a:spcPct val="15000"/>
            </a:spcAft>
            <a:buChar char="•"/>
          </a:pPr>
          <a:r>
            <a:rPr lang="en-US" sz="1200" kern="1200" dirty="0">
              <a:latin typeface="Times New Roman" panose="02020603050405020304" pitchFamily="18" charset="0"/>
              <a:cs typeface="Times New Roman" panose="02020603050405020304" pitchFamily="18" charset="0"/>
            </a:rPr>
            <a:t>Personalised Intervention</a:t>
          </a:r>
          <a:endParaRPr lang="en-GB" sz="1200" kern="1200" dirty="0">
            <a:latin typeface="Times New Roman" panose="02020603050405020304" pitchFamily="18" charset="0"/>
            <a:cs typeface="Times New Roman" panose="02020603050405020304" pitchFamily="18" charset="0"/>
          </a:endParaRPr>
        </a:p>
      </dsp:txBody>
      <dsp:txXfrm>
        <a:off x="3225199" y="1396876"/>
        <a:ext cx="1251118" cy="483143"/>
      </dsp:txXfrm>
    </dsp:sp>
    <dsp:sp modelId="{AF79F1DE-79F2-4975-88DF-650970DCF16B}">
      <dsp:nvSpPr>
        <dsp:cNvPr id="0" name=""/>
        <dsp:cNvSpPr/>
      </dsp:nvSpPr>
      <dsp:spPr>
        <a:xfrm rot="5400000">
          <a:off x="3129652" y="2597390"/>
          <a:ext cx="507300" cy="577543"/>
        </a:xfrm>
        <a:prstGeom prst="bentUpArrow">
          <a:avLst>
            <a:gd name="adj1" fmla="val 32840"/>
            <a:gd name="adj2" fmla="val 25000"/>
            <a:gd name="adj3" fmla="val 35780"/>
          </a:avLst>
        </a:prstGeom>
        <a:solidFill>
          <a:schemeClr val="accent2">
            <a:tint val="4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C5C94CD-535F-4EBD-A635-EEC2D411D08D}">
      <dsp:nvSpPr>
        <dsp:cNvPr id="0" name=""/>
        <dsp:cNvSpPr/>
      </dsp:nvSpPr>
      <dsp:spPr>
        <a:xfrm>
          <a:off x="2995248" y="2035037"/>
          <a:ext cx="853995" cy="597769"/>
        </a:xfrm>
        <a:prstGeom prst="roundRect">
          <a:avLst>
            <a:gd name="adj" fmla="val 1667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Times New Roman" panose="02020603050405020304" pitchFamily="18" charset="0"/>
              <a:cs typeface="Times New Roman" panose="02020603050405020304" pitchFamily="18" charset="0"/>
            </a:rPr>
            <a:t>Cues to Action</a:t>
          </a:r>
          <a:endParaRPr lang="en-GB" sz="1400" kern="1200" dirty="0">
            <a:latin typeface="Times New Roman" panose="02020603050405020304" pitchFamily="18" charset="0"/>
            <a:cs typeface="Times New Roman" panose="02020603050405020304" pitchFamily="18" charset="0"/>
          </a:endParaRPr>
        </a:p>
      </dsp:txBody>
      <dsp:txXfrm>
        <a:off x="3024434" y="2064223"/>
        <a:ext cx="795623" cy="539397"/>
      </dsp:txXfrm>
    </dsp:sp>
    <dsp:sp modelId="{DCE3E5AA-952F-459E-B678-CE8D65544F88}">
      <dsp:nvSpPr>
        <dsp:cNvPr id="0" name=""/>
        <dsp:cNvSpPr/>
      </dsp:nvSpPr>
      <dsp:spPr>
        <a:xfrm>
          <a:off x="3906499" y="2092048"/>
          <a:ext cx="1269161" cy="4831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ctr" anchorCtr="0">
          <a:noAutofit/>
        </a:bodyPr>
        <a:lstStyle/>
        <a:p>
          <a:pPr marL="57150" lvl="1" indent="-57150" algn="l" defTabSz="488950">
            <a:lnSpc>
              <a:spcPct val="90000"/>
            </a:lnSpc>
            <a:spcBef>
              <a:spcPct val="0"/>
            </a:spcBef>
            <a:spcAft>
              <a:spcPct val="15000"/>
            </a:spcAft>
            <a:buChar char="•"/>
          </a:pPr>
          <a:r>
            <a:rPr lang="en-US" sz="1100" kern="1200" dirty="0">
              <a:latin typeface="Times New Roman" panose="02020603050405020304" pitchFamily="18" charset="0"/>
              <a:cs typeface="Times New Roman" panose="02020603050405020304" pitchFamily="18" charset="0"/>
            </a:rPr>
            <a:t>Multidisciplinary assessments encouragement</a:t>
          </a:r>
          <a:endParaRPr lang="en-GB" sz="1100" kern="1200" dirty="0">
            <a:latin typeface="Times New Roman" panose="02020603050405020304" pitchFamily="18" charset="0"/>
            <a:cs typeface="Times New Roman" panose="02020603050405020304" pitchFamily="18" charset="0"/>
          </a:endParaRPr>
        </a:p>
      </dsp:txBody>
      <dsp:txXfrm>
        <a:off x="3906499" y="2092048"/>
        <a:ext cx="1269161" cy="483143"/>
      </dsp:txXfrm>
    </dsp:sp>
    <dsp:sp modelId="{C0A19A87-A126-461E-A7C2-BBA9CA981818}">
      <dsp:nvSpPr>
        <dsp:cNvPr id="0" name=""/>
        <dsp:cNvSpPr/>
      </dsp:nvSpPr>
      <dsp:spPr>
        <a:xfrm>
          <a:off x="3950174" y="2706529"/>
          <a:ext cx="853995" cy="597769"/>
        </a:xfrm>
        <a:prstGeom prst="roundRect">
          <a:avLst>
            <a:gd name="adj" fmla="val 1667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Times New Roman" panose="02020603050405020304" pitchFamily="18" charset="0"/>
              <a:cs typeface="Times New Roman" panose="02020603050405020304" pitchFamily="18" charset="0"/>
            </a:rPr>
            <a:t>Self Efficacy</a:t>
          </a:r>
          <a:endParaRPr lang="en-GB" sz="1400" kern="1200" dirty="0">
            <a:latin typeface="Times New Roman" panose="02020603050405020304" pitchFamily="18" charset="0"/>
            <a:cs typeface="Times New Roman" panose="02020603050405020304" pitchFamily="18" charset="0"/>
          </a:endParaRPr>
        </a:p>
      </dsp:txBody>
      <dsp:txXfrm>
        <a:off x="3979360" y="2735715"/>
        <a:ext cx="795623" cy="539397"/>
      </dsp:txXfrm>
    </dsp:sp>
    <dsp:sp modelId="{E6E8068A-889C-4886-A52A-AF57742ACF58}">
      <dsp:nvSpPr>
        <dsp:cNvPr id="0" name=""/>
        <dsp:cNvSpPr/>
      </dsp:nvSpPr>
      <dsp:spPr>
        <a:xfrm>
          <a:off x="4842073" y="2732677"/>
          <a:ext cx="806251" cy="4831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910" tIns="41910" rIns="41910" bIns="41910" numCol="1" spcCol="1270" anchor="ctr" anchorCtr="0">
          <a:noAutofit/>
        </a:bodyPr>
        <a:lstStyle/>
        <a:p>
          <a:pPr marL="57150" lvl="1" indent="-57150" algn="l" defTabSz="488950">
            <a:lnSpc>
              <a:spcPct val="90000"/>
            </a:lnSpc>
            <a:spcBef>
              <a:spcPct val="0"/>
            </a:spcBef>
            <a:spcAft>
              <a:spcPct val="15000"/>
            </a:spcAft>
            <a:buChar char="•"/>
          </a:pPr>
          <a:r>
            <a:rPr lang="en-US" sz="1100" kern="1200" dirty="0">
              <a:latin typeface="Times New Roman" panose="02020603050405020304" pitchFamily="18" charset="0"/>
              <a:cs typeface="Times New Roman" panose="02020603050405020304" pitchFamily="18" charset="0"/>
            </a:rPr>
            <a:t>Supporting Confidence</a:t>
          </a:r>
          <a:endParaRPr lang="en-GB" sz="1100" kern="1200" dirty="0">
            <a:latin typeface="Times New Roman" panose="02020603050405020304" pitchFamily="18" charset="0"/>
            <a:cs typeface="Times New Roman" panose="02020603050405020304" pitchFamily="18" charset="0"/>
          </a:endParaRPr>
        </a:p>
      </dsp:txBody>
      <dsp:txXfrm>
        <a:off x="4842073" y="2732677"/>
        <a:ext cx="806251" cy="483143"/>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F62855-4C77-484D-9AB1-1AC09E9B8229}" type="datetimeFigureOut">
              <a:rPr lang="en-GB" smtClean="0"/>
              <a:t>19/06/2026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D723C3D-E1C1-4E5A-B3D1-9C5382CB6AD8}" type="slidenum">
              <a:rPr lang="en-GB" smtClean="0"/>
              <a:t>‹#›</a:t>
            </a:fld>
            <a:endParaRPr lang="en-GB"/>
          </a:p>
        </p:txBody>
      </p:sp>
    </p:spTree>
    <p:extLst>
      <p:ext uri="{BB962C8B-B14F-4D97-AF65-F5344CB8AC3E}">
        <p14:creationId xmlns:p14="http://schemas.microsoft.com/office/powerpoint/2010/main" val="34952160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rtl="0"/>
            <a:r>
              <a:rPr lang="en-IN" sz="1200" b="0" i="0" u="none" strike="noStrike" kern="1200" dirty="0">
                <a:solidFill>
                  <a:schemeClr val="tx1"/>
                </a:solidFill>
                <a:effectLst/>
                <a:latin typeface="+mn-lt"/>
                <a:ea typeface="+mn-ea"/>
                <a:cs typeface="+mn-cs"/>
              </a:rPr>
              <a:t>In this presentation, the contribution of health, wellbeing and sustainable development to health and care in the UK is explored. Attention is drawn to services not only for smoking cessation but also to holistic approaches to healthcare, and sustainable healthcare delivery. </a:t>
            </a:r>
            <a:endParaRPr lang="en-IN" b="0" dirty="0">
              <a:effectLst/>
            </a:endParaRPr>
          </a:p>
          <a:p>
            <a:br>
              <a:rPr lang="en-IN" dirty="0"/>
            </a:br>
            <a:endParaRPr lang="en-GB" dirty="0"/>
          </a:p>
        </p:txBody>
      </p:sp>
      <p:sp>
        <p:nvSpPr>
          <p:cNvPr id="4" name="Slide Number Placeholder 3"/>
          <p:cNvSpPr>
            <a:spLocks noGrp="1"/>
          </p:cNvSpPr>
          <p:nvPr>
            <p:ph type="sldNum" sz="quarter" idx="10"/>
          </p:nvPr>
        </p:nvSpPr>
        <p:spPr/>
        <p:txBody>
          <a:bodyPr/>
          <a:lstStyle/>
          <a:p>
            <a:fld id="{8D723C3D-E1C1-4E5A-B3D1-9C5382CB6AD8}" type="slidenum">
              <a:rPr lang="en-GB" smtClean="0"/>
              <a:t>2</a:t>
            </a:fld>
            <a:endParaRPr lang="en-GB"/>
          </a:p>
        </p:txBody>
      </p:sp>
    </p:spTree>
    <p:extLst>
      <p:ext uri="{BB962C8B-B14F-4D97-AF65-F5344CB8AC3E}">
        <p14:creationId xmlns:p14="http://schemas.microsoft.com/office/powerpoint/2010/main" val="1238889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rtl="0"/>
            <a:r>
              <a:rPr lang="en-IN" sz="1200" b="0" i="0" u="none" strike="noStrike" kern="1200" dirty="0">
                <a:solidFill>
                  <a:schemeClr val="tx1"/>
                </a:solidFill>
                <a:effectLst/>
                <a:latin typeface="+mn-lt"/>
                <a:ea typeface="+mn-ea"/>
                <a:cs typeface="+mn-cs"/>
              </a:rPr>
              <a:t>This slide introduces the key concepts of this presentation. The WHO definition goes beyond physical illness and also considers mental, social well-being. Wellbeing takes a unique and a whole-of-life perspective. Sustainable development is a fundamentally two part process of protecting future generations and it meets today's healthcare needs. </a:t>
            </a:r>
            <a:endParaRPr lang="en-IN" b="0" dirty="0">
              <a:effectLst/>
            </a:endParaRPr>
          </a:p>
          <a:p>
            <a:br>
              <a:rPr lang="en-IN" dirty="0"/>
            </a:br>
            <a:endParaRPr lang="en-GB" dirty="0"/>
          </a:p>
        </p:txBody>
      </p:sp>
      <p:sp>
        <p:nvSpPr>
          <p:cNvPr id="4" name="Slide Number Placeholder 3"/>
          <p:cNvSpPr>
            <a:spLocks noGrp="1"/>
          </p:cNvSpPr>
          <p:nvPr>
            <p:ph type="sldNum" sz="quarter" idx="10"/>
          </p:nvPr>
        </p:nvSpPr>
        <p:spPr/>
        <p:txBody>
          <a:bodyPr/>
          <a:lstStyle/>
          <a:p>
            <a:fld id="{8D723C3D-E1C1-4E5A-B3D1-9C5382CB6AD8}" type="slidenum">
              <a:rPr lang="en-GB" smtClean="0"/>
              <a:t>3</a:t>
            </a:fld>
            <a:endParaRPr lang="en-GB"/>
          </a:p>
        </p:txBody>
      </p:sp>
    </p:spTree>
    <p:extLst>
      <p:ext uri="{BB962C8B-B14F-4D97-AF65-F5344CB8AC3E}">
        <p14:creationId xmlns:p14="http://schemas.microsoft.com/office/powerpoint/2010/main" val="606593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rtl="0"/>
            <a:r>
              <a:rPr lang="en-IN" sz="1200" b="0" i="0" u="none" strike="noStrike" kern="1200" dirty="0">
                <a:solidFill>
                  <a:schemeClr val="tx1"/>
                </a:solidFill>
                <a:effectLst/>
                <a:latin typeface="+mn-lt"/>
                <a:ea typeface="+mn-ea"/>
                <a:cs typeface="+mn-cs"/>
              </a:rPr>
              <a:t>This slide gives an overview of how the approaches of health and wellbeing are now being integrated into health services in the UK. Amidst holistic care, holistic health refers to well-being from a comprehensive perspective by integrating the relationship between the physical, mental, emotional and social aspects of life.</a:t>
            </a:r>
            <a:endParaRPr lang="en-IN" b="0" dirty="0">
              <a:effectLst/>
            </a:endParaRPr>
          </a:p>
          <a:p>
            <a:br>
              <a:rPr lang="en-IN" dirty="0"/>
            </a:br>
            <a:endParaRPr lang="en-GB" dirty="0"/>
          </a:p>
        </p:txBody>
      </p:sp>
      <p:sp>
        <p:nvSpPr>
          <p:cNvPr id="4" name="Slide Number Placeholder 3"/>
          <p:cNvSpPr>
            <a:spLocks noGrp="1"/>
          </p:cNvSpPr>
          <p:nvPr>
            <p:ph type="sldNum" sz="quarter" idx="10"/>
          </p:nvPr>
        </p:nvSpPr>
        <p:spPr/>
        <p:txBody>
          <a:bodyPr/>
          <a:lstStyle/>
          <a:p>
            <a:fld id="{8D723C3D-E1C1-4E5A-B3D1-9C5382CB6AD8}" type="slidenum">
              <a:rPr lang="en-GB" smtClean="0"/>
              <a:t>4</a:t>
            </a:fld>
            <a:endParaRPr lang="en-GB"/>
          </a:p>
        </p:txBody>
      </p:sp>
    </p:spTree>
    <p:extLst>
      <p:ext uri="{BB962C8B-B14F-4D97-AF65-F5344CB8AC3E}">
        <p14:creationId xmlns:p14="http://schemas.microsoft.com/office/powerpoint/2010/main" val="42915601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rtl="0"/>
            <a:r>
              <a:rPr lang="en-IN" sz="1200" b="0" i="0" u="none" strike="noStrike" kern="1200" dirty="0">
                <a:solidFill>
                  <a:schemeClr val="tx1"/>
                </a:solidFill>
                <a:effectLst/>
                <a:latin typeface="+mn-lt"/>
                <a:ea typeface="+mn-ea"/>
                <a:cs typeface="+mn-cs"/>
              </a:rPr>
              <a:t>They have great relevance to the design and provision of health care in the UK. More recently, the provision of smoking cessation and mental health support and wellbeing services are frequently co-provided, drawing on a mix of medical and non-medical treatments.</a:t>
            </a:r>
            <a:endParaRPr lang="en-IN" b="0" dirty="0">
              <a:effectLst/>
            </a:endParaRPr>
          </a:p>
          <a:p>
            <a:br>
              <a:rPr lang="en-IN" dirty="0"/>
            </a:br>
            <a:endParaRPr lang="en-GB" dirty="0"/>
          </a:p>
        </p:txBody>
      </p:sp>
      <p:sp>
        <p:nvSpPr>
          <p:cNvPr id="4" name="Slide Number Placeholder 3"/>
          <p:cNvSpPr>
            <a:spLocks noGrp="1"/>
          </p:cNvSpPr>
          <p:nvPr>
            <p:ph type="sldNum" sz="quarter" idx="10"/>
          </p:nvPr>
        </p:nvSpPr>
        <p:spPr/>
        <p:txBody>
          <a:bodyPr/>
          <a:lstStyle/>
          <a:p>
            <a:fld id="{8D723C3D-E1C1-4E5A-B3D1-9C5382CB6AD8}" type="slidenum">
              <a:rPr lang="en-GB" smtClean="0"/>
              <a:t>5</a:t>
            </a:fld>
            <a:endParaRPr lang="en-GB"/>
          </a:p>
        </p:txBody>
      </p:sp>
    </p:spTree>
    <p:extLst>
      <p:ext uri="{BB962C8B-B14F-4D97-AF65-F5344CB8AC3E}">
        <p14:creationId xmlns:p14="http://schemas.microsoft.com/office/powerpoint/2010/main" val="19975135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rtl="0"/>
            <a:r>
              <a:rPr lang="en-IN" sz="1200" b="0" i="0" u="none" strike="noStrike" kern="1200" dirty="0">
                <a:solidFill>
                  <a:schemeClr val="tx1"/>
                </a:solidFill>
                <a:effectLst/>
                <a:latin typeface="+mn-lt"/>
                <a:ea typeface="+mn-ea"/>
                <a:cs typeface="+mn-cs"/>
              </a:rPr>
              <a:t>This slide will put the SDG 3 (Healthy lives and wellbeing for all) in focus. The UK has aligned these priorities with the preventative measures within the NHS and public health programmes. </a:t>
            </a:r>
            <a:endParaRPr lang="en-IN" b="0" dirty="0">
              <a:effectLst/>
            </a:endParaRPr>
          </a:p>
          <a:p>
            <a:br>
              <a:rPr lang="en-IN" dirty="0"/>
            </a:br>
            <a:endParaRPr lang="en-GB" dirty="0"/>
          </a:p>
        </p:txBody>
      </p:sp>
      <p:sp>
        <p:nvSpPr>
          <p:cNvPr id="4" name="Slide Number Placeholder 3"/>
          <p:cNvSpPr>
            <a:spLocks noGrp="1"/>
          </p:cNvSpPr>
          <p:nvPr>
            <p:ph type="sldNum" sz="quarter" idx="10"/>
          </p:nvPr>
        </p:nvSpPr>
        <p:spPr/>
        <p:txBody>
          <a:bodyPr/>
          <a:lstStyle/>
          <a:p>
            <a:fld id="{8D723C3D-E1C1-4E5A-B3D1-9C5382CB6AD8}" type="slidenum">
              <a:rPr lang="en-GB" smtClean="0"/>
              <a:t>6</a:t>
            </a:fld>
            <a:endParaRPr lang="en-GB"/>
          </a:p>
        </p:txBody>
      </p:sp>
    </p:spTree>
    <p:extLst>
      <p:ext uri="{BB962C8B-B14F-4D97-AF65-F5344CB8AC3E}">
        <p14:creationId xmlns:p14="http://schemas.microsoft.com/office/powerpoint/2010/main" val="19179414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rtl="0"/>
            <a:r>
              <a:rPr lang="en-IN" sz="1200" b="0" i="0" u="none" strike="noStrike" kern="1200" dirty="0">
                <a:solidFill>
                  <a:schemeClr val="tx1"/>
                </a:solidFill>
                <a:effectLst/>
                <a:latin typeface="+mn-lt"/>
                <a:ea typeface="+mn-ea"/>
                <a:cs typeface="+mn-cs"/>
              </a:rPr>
              <a:t>This slide provides an overview of how health, wellbeing and sustainability are laid by the UK health care system. The emphasis on today is more than ever on prevention, and bettering health in the long-term. </a:t>
            </a:r>
            <a:endParaRPr lang="en-IN" b="0" dirty="0">
              <a:effectLst/>
            </a:endParaRPr>
          </a:p>
          <a:p>
            <a:br>
              <a:rPr lang="en-IN" dirty="0"/>
            </a:br>
            <a:endParaRPr lang="en-GB" dirty="0"/>
          </a:p>
        </p:txBody>
      </p:sp>
      <p:sp>
        <p:nvSpPr>
          <p:cNvPr id="4" name="Slide Number Placeholder 3"/>
          <p:cNvSpPr>
            <a:spLocks noGrp="1"/>
          </p:cNvSpPr>
          <p:nvPr>
            <p:ph type="sldNum" sz="quarter" idx="10"/>
          </p:nvPr>
        </p:nvSpPr>
        <p:spPr/>
        <p:txBody>
          <a:bodyPr/>
          <a:lstStyle/>
          <a:p>
            <a:fld id="{8D723C3D-E1C1-4E5A-B3D1-9C5382CB6AD8}" type="slidenum">
              <a:rPr lang="en-GB" smtClean="0"/>
              <a:t>7</a:t>
            </a:fld>
            <a:endParaRPr lang="en-GB"/>
          </a:p>
        </p:txBody>
      </p:sp>
    </p:spTree>
    <p:extLst>
      <p:ext uri="{BB962C8B-B14F-4D97-AF65-F5344CB8AC3E}">
        <p14:creationId xmlns:p14="http://schemas.microsoft.com/office/powerpoint/2010/main" val="1980468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rtl="0"/>
            <a:r>
              <a:rPr lang="en-IN" sz="1200" b="0" i="0" u="none" strike="noStrike" kern="1200" dirty="0">
                <a:solidFill>
                  <a:schemeClr val="tx1"/>
                </a:solidFill>
                <a:effectLst/>
                <a:latin typeface="+mn-lt"/>
                <a:ea typeface="+mn-ea"/>
                <a:cs typeface="+mn-cs"/>
              </a:rPr>
              <a:t>Steps to enable the NHS Long Term Plan to be implemented to promote preventive and holistic health care systems throughout the United Kingdom. Smoking cessation services also boost prevention. </a:t>
            </a:r>
            <a:endParaRPr lang="en-IN" b="0" dirty="0">
              <a:effectLst/>
            </a:endParaRPr>
          </a:p>
          <a:p>
            <a:br>
              <a:rPr lang="en-IN" dirty="0"/>
            </a:br>
            <a:endParaRPr lang="en-GB" dirty="0"/>
          </a:p>
        </p:txBody>
      </p:sp>
      <p:sp>
        <p:nvSpPr>
          <p:cNvPr id="4" name="Slide Number Placeholder 3"/>
          <p:cNvSpPr>
            <a:spLocks noGrp="1"/>
          </p:cNvSpPr>
          <p:nvPr>
            <p:ph type="sldNum" sz="quarter" idx="10"/>
          </p:nvPr>
        </p:nvSpPr>
        <p:spPr/>
        <p:txBody>
          <a:bodyPr/>
          <a:lstStyle/>
          <a:p>
            <a:fld id="{8D723C3D-E1C1-4E5A-B3D1-9C5382CB6AD8}" type="slidenum">
              <a:rPr lang="en-GB" smtClean="0"/>
              <a:t>8</a:t>
            </a:fld>
            <a:endParaRPr lang="en-GB"/>
          </a:p>
        </p:txBody>
      </p:sp>
    </p:spTree>
    <p:extLst>
      <p:ext uri="{BB962C8B-B14F-4D97-AF65-F5344CB8AC3E}">
        <p14:creationId xmlns:p14="http://schemas.microsoft.com/office/powerpoint/2010/main" val="37055278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rtl="0"/>
            <a:r>
              <a:rPr lang="en-IN" sz="1200" b="0" i="0" u="none" strike="noStrike" kern="1200" dirty="0">
                <a:solidFill>
                  <a:schemeClr val="tx1"/>
                </a:solidFill>
                <a:effectLst/>
                <a:latin typeface="+mn-lt"/>
                <a:ea typeface="+mn-ea"/>
                <a:cs typeface="+mn-cs"/>
              </a:rPr>
              <a:t>This case study illustrates inter-agency working by NHS services to support those who have mental health issues and are trying to stop smoking. The programme consists of behavioural counselling, hospital interventions and clinical treatments to support vulnerable patients.</a:t>
            </a:r>
            <a:endParaRPr lang="en-IN" b="0" dirty="0">
              <a:effectLst/>
            </a:endParaRPr>
          </a:p>
          <a:p>
            <a:br>
              <a:rPr lang="en-IN" dirty="0"/>
            </a:br>
            <a:endParaRPr lang="en-GB" dirty="0"/>
          </a:p>
        </p:txBody>
      </p:sp>
      <p:sp>
        <p:nvSpPr>
          <p:cNvPr id="4" name="Slide Number Placeholder 3"/>
          <p:cNvSpPr>
            <a:spLocks noGrp="1"/>
          </p:cNvSpPr>
          <p:nvPr>
            <p:ph type="sldNum" sz="quarter" idx="10"/>
          </p:nvPr>
        </p:nvSpPr>
        <p:spPr/>
        <p:txBody>
          <a:bodyPr/>
          <a:lstStyle/>
          <a:p>
            <a:fld id="{8D723C3D-E1C1-4E5A-B3D1-9C5382CB6AD8}" type="slidenum">
              <a:rPr lang="en-GB" smtClean="0"/>
              <a:t>9</a:t>
            </a:fld>
            <a:endParaRPr lang="en-GB"/>
          </a:p>
        </p:txBody>
      </p:sp>
    </p:spTree>
    <p:extLst>
      <p:ext uri="{BB962C8B-B14F-4D97-AF65-F5344CB8AC3E}">
        <p14:creationId xmlns:p14="http://schemas.microsoft.com/office/powerpoint/2010/main" val="41955557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rtl="0"/>
            <a:r>
              <a:rPr lang="en-IN" sz="1200" b="0" i="0" u="none" strike="noStrike" kern="1200" dirty="0">
                <a:solidFill>
                  <a:schemeClr val="tx1"/>
                </a:solidFill>
                <a:effectLst/>
                <a:latin typeface="+mn-lt"/>
                <a:ea typeface="+mn-ea"/>
                <a:cs typeface="+mn-cs"/>
              </a:rPr>
              <a:t>Multiple services working for the delivery of holistic health within the NHS. Ways to promote healthier lifestyles include programmes such as Better Health, Every Mind Matters. Examples include NHS App, makes services more accessible and communicative. </a:t>
            </a:r>
            <a:endParaRPr lang="en-IN" b="0" dirty="0">
              <a:effectLst/>
            </a:endParaRPr>
          </a:p>
          <a:p>
            <a:br>
              <a:rPr lang="en-IN" dirty="0"/>
            </a:br>
            <a:endParaRPr lang="en-GB" dirty="0"/>
          </a:p>
        </p:txBody>
      </p:sp>
      <p:sp>
        <p:nvSpPr>
          <p:cNvPr id="4" name="Slide Number Placeholder 3"/>
          <p:cNvSpPr>
            <a:spLocks noGrp="1"/>
          </p:cNvSpPr>
          <p:nvPr>
            <p:ph type="sldNum" sz="quarter" idx="10"/>
          </p:nvPr>
        </p:nvSpPr>
        <p:spPr/>
        <p:txBody>
          <a:bodyPr/>
          <a:lstStyle/>
          <a:p>
            <a:fld id="{8D723C3D-E1C1-4E5A-B3D1-9C5382CB6AD8}" type="slidenum">
              <a:rPr lang="en-GB" smtClean="0"/>
              <a:t>10</a:t>
            </a:fld>
            <a:endParaRPr lang="en-GB"/>
          </a:p>
        </p:txBody>
      </p:sp>
    </p:spTree>
    <p:extLst>
      <p:ext uri="{BB962C8B-B14F-4D97-AF65-F5344CB8AC3E}">
        <p14:creationId xmlns:p14="http://schemas.microsoft.com/office/powerpoint/2010/main" val="10904076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rtl="0"/>
            <a:r>
              <a:rPr lang="en-IN" sz="1200" b="0" i="0" u="none" strike="noStrike" kern="1200" dirty="0">
                <a:solidFill>
                  <a:schemeClr val="tx1"/>
                </a:solidFill>
                <a:effectLst/>
                <a:latin typeface="+mn-lt"/>
                <a:ea typeface="+mn-ea"/>
                <a:cs typeface="+mn-cs"/>
              </a:rPr>
              <a:t>In this study, we discussed the application of Comprehensive Geriatric Assessment to promote comprehensive healthcare for older people. Multidisciplinary assessment includes better coordinated care, treatments and wellbeing support. </a:t>
            </a:r>
            <a:endParaRPr lang="en-IN" b="0" dirty="0">
              <a:effectLst/>
            </a:endParaRPr>
          </a:p>
          <a:p>
            <a:br>
              <a:rPr lang="en-IN" dirty="0"/>
            </a:br>
            <a:endParaRPr lang="en-GB" dirty="0"/>
          </a:p>
        </p:txBody>
      </p:sp>
      <p:sp>
        <p:nvSpPr>
          <p:cNvPr id="4" name="Slide Number Placeholder 3"/>
          <p:cNvSpPr>
            <a:spLocks noGrp="1"/>
          </p:cNvSpPr>
          <p:nvPr>
            <p:ph type="sldNum" sz="quarter" idx="10"/>
          </p:nvPr>
        </p:nvSpPr>
        <p:spPr/>
        <p:txBody>
          <a:bodyPr/>
          <a:lstStyle/>
          <a:p>
            <a:fld id="{8D723C3D-E1C1-4E5A-B3D1-9C5382CB6AD8}" type="slidenum">
              <a:rPr lang="en-GB" smtClean="0"/>
              <a:t>11</a:t>
            </a:fld>
            <a:endParaRPr lang="en-GB"/>
          </a:p>
        </p:txBody>
      </p:sp>
    </p:spTree>
    <p:extLst>
      <p:ext uri="{BB962C8B-B14F-4D97-AF65-F5344CB8AC3E}">
        <p14:creationId xmlns:p14="http://schemas.microsoft.com/office/powerpoint/2010/main" val="4162455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rtl="0"/>
            <a:r>
              <a:rPr lang="en-IN" sz="1200" b="0" i="0" u="none" strike="noStrike" kern="1200" dirty="0">
                <a:solidFill>
                  <a:schemeClr val="tx1"/>
                </a:solidFill>
                <a:effectLst/>
                <a:latin typeface="+mn-lt"/>
                <a:ea typeface="+mn-ea"/>
                <a:cs typeface="+mn-cs"/>
              </a:rPr>
              <a:t>Public health programs create health and disease prevention benefits for communities. NHS campaigns have been a great help to raise public awareness of the risks of smoking and promoting healthier behaviours. </a:t>
            </a:r>
            <a:endParaRPr lang="en-IN" b="0" dirty="0">
              <a:effectLst/>
            </a:endParaRPr>
          </a:p>
          <a:p>
            <a:br>
              <a:rPr lang="en-IN" dirty="0"/>
            </a:br>
            <a:endParaRPr lang="en-GB" dirty="0"/>
          </a:p>
        </p:txBody>
      </p:sp>
      <p:sp>
        <p:nvSpPr>
          <p:cNvPr id="4" name="Slide Number Placeholder 3"/>
          <p:cNvSpPr>
            <a:spLocks noGrp="1"/>
          </p:cNvSpPr>
          <p:nvPr>
            <p:ph type="sldNum" sz="quarter" idx="10"/>
          </p:nvPr>
        </p:nvSpPr>
        <p:spPr/>
        <p:txBody>
          <a:bodyPr/>
          <a:lstStyle/>
          <a:p>
            <a:fld id="{8D723C3D-E1C1-4E5A-B3D1-9C5382CB6AD8}" type="slidenum">
              <a:rPr lang="en-GB" smtClean="0"/>
              <a:t>12</a:t>
            </a:fld>
            <a:endParaRPr lang="en-GB"/>
          </a:p>
        </p:txBody>
      </p:sp>
    </p:spTree>
    <p:extLst>
      <p:ext uri="{BB962C8B-B14F-4D97-AF65-F5344CB8AC3E}">
        <p14:creationId xmlns:p14="http://schemas.microsoft.com/office/powerpoint/2010/main" val="7780545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rtl="0"/>
            <a:r>
              <a:rPr lang="en-IN" sz="1200" b="0" i="0" u="none" strike="noStrike" kern="1200" dirty="0">
                <a:solidFill>
                  <a:schemeClr val="tx1"/>
                </a:solidFill>
                <a:effectLst/>
                <a:latin typeface="+mn-lt"/>
                <a:ea typeface="+mn-ea"/>
                <a:cs typeface="+mn-cs"/>
              </a:rPr>
              <a:t>The UK smokers are motivated to quit through the '</a:t>
            </a:r>
            <a:r>
              <a:rPr lang="en-IN" sz="1200" b="0" i="0" u="none" strike="noStrike" kern="1200" dirty="0" err="1">
                <a:solidFill>
                  <a:schemeClr val="tx1"/>
                </a:solidFill>
                <a:effectLst/>
                <a:latin typeface="+mn-lt"/>
                <a:ea typeface="+mn-ea"/>
                <a:cs typeface="+mn-cs"/>
              </a:rPr>
              <a:t>Stoptober</a:t>
            </a:r>
            <a:r>
              <a:rPr lang="en-IN" sz="1200" b="0" i="0" u="none" strike="noStrike" kern="1200" dirty="0">
                <a:solidFill>
                  <a:schemeClr val="tx1"/>
                </a:solidFill>
                <a:effectLst/>
                <a:latin typeface="+mn-lt"/>
                <a:ea typeface="+mn-ea"/>
                <a:cs typeface="+mn-cs"/>
              </a:rPr>
              <a:t>' initiative through awareness creation at the national level and </a:t>
            </a:r>
            <a:r>
              <a:rPr lang="en-IN" sz="1200" b="0" i="0" u="none" strike="noStrike" kern="1200" dirty="0" err="1">
                <a:solidFill>
                  <a:schemeClr val="tx1"/>
                </a:solidFill>
                <a:effectLst/>
                <a:latin typeface="+mn-lt"/>
                <a:ea typeface="+mn-ea"/>
                <a:cs typeface="+mn-cs"/>
              </a:rPr>
              <a:t>behavioral</a:t>
            </a:r>
            <a:r>
              <a:rPr lang="en-IN" sz="1200" b="0" i="0" u="none" strike="noStrike" kern="1200" dirty="0">
                <a:solidFill>
                  <a:schemeClr val="tx1"/>
                </a:solidFill>
                <a:effectLst/>
                <a:latin typeface="+mn-lt"/>
                <a:ea typeface="+mn-ea"/>
                <a:cs typeface="+mn-cs"/>
              </a:rPr>
              <a:t> support. The campaign increases awareness on the danger of smoking as well as providing confidence, motivating people to lead healthier lifestyles with the assistance of the NHS. </a:t>
            </a:r>
            <a:endParaRPr lang="en-IN" b="0" dirty="0">
              <a:effectLst/>
            </a:endParaRPr>
          </a:p>
          <a:p>
            <a:br>
              <a:rPr lang="en-IN" dirty="0"/>
            </a:br>
            <a:endParaRPr lang="en-GB" dirty="0"/>
          </a:p>
        </p:txBody>
      </p:sp>
      <p:sp>
        <p:nvSpPr>
          <p:cNvPr id="4" name="Slide Number Placeholder 3"/>
          <p:cNvSpPr>
            <a:spLocks noGrp="1"/>
          </p:cNvSpPr>
          <p:nvPr>
            <p:ph type="sldNum" sz="quarter" idx="10"/>
          </p:nvPr>
        </p:nvSpPr>
        <p:spPr/>
        <p:txBody>
          <a:bodyPr/>
          <a:lstStyle/>
          <a:p>
            <a:fld id="{8D723C3D-E1C1-4E5A-B3D1-9C5382CB6AD8}" type="slidenum">
              <a:rPr lang="en-GB" smtClean="0"/>
              <a:t>13</a:t>
            </a:fld>
            <a:endParaRPr lang="en-GB"/>
          </a:p>
        </p:txBody>
      </p:sp>
    </p:spTree>
    <p:extLst>
      <p:ext uri="{BB962C8B-B14F-4D97-AF65-F5344CB8AC3E}">
        <p14:creationId xmlns:p14="http://schemas.microsoft.com/office/powerpoint/2010/main" val="27109821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rtl="0"/>
            <a:r>
              <a:rPr lang="en-IN" sz="1200" b="0" i="0" u="none" strike="noStrike" kern="1200" dirty="0">
                <a:solidFill>
                  <a:schemeClr val="tx1"/>
                </a:solidFill>
                <a:effectLst/>
                <a:latin typeface="+mn-lt"/>
                <a:ea typeface="+mn-ea"/>
                <a:cs typeface="+mn-cs"/>
              </a:rPr>
              <a:t>Health inequalities remain a challenge for disadvantaged communities in the UK in accessing health and wellbeing. The philosophy of inclusion policies in the NHS and smoking cessation policies is to help minimise these inequalities with the provision of support services in an equitable manner. </a:t>
            </a:r>
            <a:endParaRPr lang="en-IN" b="0" dirty="0">
              <a:effectLst/>
            </a:endParaRPr>
          </a:p>
          <a:p>
            <a:br>
              <a:rPr lang="en-IN" dirty="0"/>
            </a:br>
            <a:endParaRPr lang="en-GB" dirty="0"/>
          </a:p>
        </p:txBody>
      </p:sp>
      <p:sp>
        <p:nvSpPr>
          <p:cNvPr id="4" name="Slide Number Placeholder 3"/>
          <p:cNvSpPr>
            <a:spLocks noGrp="1"/>
          </p:cNvSpPr>
          <p:nvPr>
            <p:ph type="sldNum" sz="quarter" idx="10"/>
          </p:nvPr>
        </p:nvSpPr>
        <p:spPr/>
        <p:txBody>
          <a:bodyPr/>
          <a:lstStyle/>
          <a:p>
            <a:fld id="{8D723C3D-E1C1-4E5A-B3D1-9C5382CB6AD8}" type="slidenum">
              <a:rPr lang="en-GB" smtClean="0"/>
              <a:t>14</a:t>
            </a:fld>
            <a:endParaRPr lang="en-GB"/>
          </a:p>
        </p:txBody>
      </p:sp>
    </p:spTree>
    <p:extLst>
      <p:ext uri="{BB962C8B-B14F-4D97-AF65-F5344CB8AC3E}">
        <p14:creationId xmlns:p14="http://schemas.microsoft.com/office/powerpoint/2010/main" val="37400960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rtl="0"/>
            <a:r>
              <a:rPr lang="en-IN" sz="1200" b="0" i="0" u="none" strike="noStrike" kern="1200" dirty="0">
                <a:solidFill>
                  <a:schemeClr val="tx1"/>
                </a:solidFill>
                <a:effectLst/>
                <a:latin typeface="+mn-lt"/>
                <a:ea typeface="+mn-ea"/>
                <a:cs typeface="+mn-cs"/>
              </a:rPr>
              <a:t>Inequalities in the NHS are tackled by providing equitable access to health care services and interventions for vulnerable groups. Furthermore, smoking cessation programmes and community-based interventions have the potential to further decrease health inequalities.</a:t>
            </a:r>
            <a:endParaRPr lang="en-IN" b="0" dirty="0">
              <a:effectLst/>
            </a:endParaRPr>
          </a:p>
          <a:p>
            <a:br>
              <a:rPr lang="en-IN" dirty="0"/>
            </a:br>
            <a:endParaRPr lang="en-GB" dirty="0"/>
          </a:p>
        </p:txBody>
      </p:sp>
      <p:sp>
        <p:nvSpPr>
          <p:cNvPr id="4" name="Slide Number Placeholder 3"/>
          <p:cNvSpPr>
            <a:spLocks noGrp="1"/>
          </p:cNvSpPr>
          <p:nvPr>
            <p:ph type="sldNum" sz="quarter" idx="10"/>
          </p:nvPr>
        </p:nvSpPr>
        <p:spPr/>
        <p:txBody>
          <a:bodyPr/>
          <a:lstStyle/>
          <a:p>
            <a:fld id="{8D723C3D-E1C1-4E5A-B3D1-9C5382CB6AD8}" type="slidenum">
              <a:rPr lang="en-GB" smtClean="0"/>
              <a:t>15</a:t>
            </a:fld>
            <a:endParaRPr lang="en-GB"/>
          </a:p>
        </p:txBody>
      </p:sp>
    </p:spTree>
    <p:extLst>
      <p:ext uri="{BB962C8B-B14F-4D97-AF65-F5344CB8AC3E}">
        <p14:creationId xmlns:p14="http://schemas.microsoft.com/office/powerpoint/2010/main" val="21139442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rtl="0"/>
            <a:r>
              <a:rPr lang="en-IN" sz="1200" b="0" i="0" u="none" strike="noStrike" kern="1200" dirty="0">
                <a:solidFill>
                  <a:schemeClr val="tx1"/>
                </a:solidFill>
                <a:effectLst/>
                <a:latin typeface="+mn-lt"/>
                <a:ea typeface="+mn-ea"/>
                <a:cs typeface="+mn-cs"/>
              </a:rPr>
              <a:t>The above presentation highlights the growing importance of adding health, wellbeing, and sustainability into the health care system of the UK. The holistic approach to health care and smoking cessation helps prevent diseases as well as promote public health. </a:t>
            </a:r>
            <a:endParaRPr lang="en-IN" b="0" dirty="0">
              <a:effectLst/>
            </a:endParaRPr>
          </a:p>
          <a:p>
            <a:br>
              <a:rPr lang="en-IN" dirty="0"/>
            </a:br>
            <a:endParaRPr lang="en-GB" dirty="0"/>
          </a:p>
        </p:txBody>
      </p:sp>
      <p:sp>
        <p:nvSpPr>
          <p:cNvPr id="4" name="Slide Number Placeholder 3"/>
          <p:cNvSpPr>
            <a:spLocks noGrp="1"/>
          </p:cNvSpPr>
          <p:nvPr>
            <p:ph type="sldNum" sz="quarter" idx="10"/>
          </p:nvPr>
        </p:nvSpPr>
        <p:spPr/>
        <p:txBody>
          <a:bodyPr/>
          <a:lstStyle/>
          <a:p>
            <a:fld id="{8D723C3D-E1C1-4E5A-B3D1-9C5382CB6AD8}" type="slidenum">
              <a:rPr lang="en-GB" smtClean="0"/>
              <a:t>16</a:t>
            </a:fld>
            <a:endParaRPr lang="en-GB"/>
          </a:p>
        </p:txBody>
      </p:sp>
    </p:spTree>
    <p:extLst>
      <p:ext uri="{BB962C8B-B14F-4D97-AF65-F5344CB8AC3E}">
        <p14:creationId xmlns:p14="http://schemas.microsoft.com/office/powerpoint/2010/main" val="37205923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D723C3D-E1C1-4E5A-B3D1-9C5382CB6AD8}" type="slidenum">
              <a:rPr lang="en-GB" smtClean="0"/>
              <a:t>19</a:t>
            </a:fld>
            <a:endParaRPr lang="en-GB"/>
          </a:p>
        </p:txBody>
      </p:sp>
    </p:spTree>
    <p:extLst>
      <p:ext uri="{BB962C8B-B14F-4D97-AF65-F5344CB8AC3E}">
        <p14:creationId xmlns:p14="http://schemas.microsoft.com/office/powerpoint/2010/main" val="39334650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5B52C86-30BC-4AEC-A3F8-4296D801507B}" type="datetimeFigureOut">
              <a:rPr lang="en-GB" smtClean="0"/>
              <a:t>19/06/2026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0297CE-B587-489E-877A-218E9E54F9BC}"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930053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5B52C86-30BC-4AEC-A3F8-4296D801507B}" type="datetimeFigureOut">
              <a:rPr lang="en-GB" smtClean="0"/>
              <a:t>19/06/2026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0297CE-B587-489E-877A-218E9E54F9BC}" type="slidenum">
              <a:rPr lang="en-GB" smtClean="0"/>
              <a:t>‹#›</a:t>
            </a:fld>
            <a:endParaRPr lang="en-GB"/>
          </a:p>
        </p:txBody>
      </p:sp>
    </p:spTree>
    <p:extLst>
      <p:ext uri="{BB962C8B-B14F-4D97-AF65-F5344CB8AC3E}">
        <p14:creationId xmlns:p14="http://schemas.microsoft.com/office/powerpoint/2010/main" val="29398283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5B52C86-30BC-4AEC-A3F8-4296D801507B}" type="datetimeFigureOut">
              <a:rPr lang="en-GB" smtClean="0"/>
              <a:t>19/06/2026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0297CE-B587-489E-877A-218E9E54F9BC}"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932570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5B52C86-30BC-4AEC-A3F8-4296D801507B}" type="datetimeFigureOut">
              <a:rPr lang="en-GB" smtClean="0"/>
              <a:t>19/06/2026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B0297CE-B587-489E-877A-218E9E54F9BC}" type="slidenum">
              <a:rPr lang="en-GB" smtClean="0"/>
              <a:t>‹#›</a:t>
            </a:fld>
            <a:endParaRPr lang="en-GB"/>
          </a:p>
        </p:txBody>
      </p:sp>
    </p:spTree>
    <p:extLst>
      <p:ext uri="{BB962C8B-B14F-4D97-AF65-F5344CB8AC3E}">
        <p14:creationId xmlns:p14="http://schemas.microsoft.com/office/powerpoint/2010/main" val="35769463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5"/>
            <a:ext cx="493776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5B52C86-30BC-4AEC-A3F8-4296D801507B}" type="datetimeFigureOut">
              <a:rPr lang="en-GB" smtClean="0"/>
              <a:t>19/06/2026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B0297CE-B587-489E-877A-218E9E54F9BC}" type="slidenum">
              <a:rPr lang="en-GB" smtClean="0"/>
              <a:t>‹#›</a:t>
            </a:fld>
            <a:endParaRPr lang="en-GB"/>
          </a:p>
        </p:txBody>
      </p:sp>
    </p:spTree>
    <p:extLst>
      <p:ext uri="{BB962C8B-B14F-4D97-AF65-F5344CB8AC3E}">
        <p14:creationId xmlns:p14="http://schemas.microsoft.com/office/powerpoint/2010/main" val="36098558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5B52C86-30BC-4AEC-A3F8-4296D801507B}" type="datetimeFigureOut">
              <a:rPr lang="en-GB" smtClean="0"/>
              <a:t>19/06/2026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B0297CE-B587-489E-877A-218E9E54F9BC}" type="slidenum">
              <a:rPr lang="en-GB" smtClean="0"/>
              <a:t>‹#›</a:t>
            </a:fld>
            <a:endParaRPr lang="en-GB"/>
          </a:p>
        </p:txBody>
      </p:sp>
    </p:spTree>
    <p:extLst>
      <p:ext uri="{BB962C8B-B14F-4D97-AF65-F5344CB8AC3E}">
        <p14:creationId xmlns:p14="http://schemas.microsoft.com/office/powerpoint/2010/main" val="32777632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7" name="Date Placeholder 6"/>
          <p:cNvSpPr>
            <a:spLocks noGrp="1"/>
          </p:cNvSpPr>
          <p:nvPr>
            <p:ph type="dt" sz="half" idx="10"/>
          </p:nvPr>
        </p:nvSpPr>
        <p:spPr/>
        <p:txBody>
          <a:bodyPr/>
          <a:lstStyle/>
          <a:p>
            <a:fld id="{25B52C86-30BC-4AEC-A3F8-4296D801507B}" type="datetimeFigureOut">
              <a:rPr lang="en-GB" smtClean="0"/>
              <a:t>19/06/2026</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AB0297CE-B587-489E-877A-218E9E54F9BC}" type="slidenum">
              <a:rPr lang="en-GB" smtClean="0"/>
              <a:t>‹#›</a:t>
            </a:fld>
            <a:endParaRPr lang="en-GB"/>
          </a:p>
        </p:txBody>
      </p:sp>
    </p:spTree>
    <p:extLst>
      <p:ext uri="{BB962C8B-B14F-4D97-AF65-F5344CB8AC3E}">
        <p14:creationId xmlns:p14="http://schemas.microsoft.com/office/powerpoint/2010/main" val="38937782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25B52C86-30BC-4AEC-A3F8-4296D801507B}" type="datetimeFigureOut">
              <a:rPr lang="en-GB" smtClean="0"/>
              <a:t>19/06/2026</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AB0297CE-B587-489E-877A-218E9E54F9BC}" type="slidenum">
              <a:rPr lang="en-GB" smtClean="0"/>
              <a:t>‹#›</a:t>
            </a:fld>
            <a:endParaRPr lang="en-GB"/>
          </a:p>
        </p:txBody>
      </p:sp>
    </p:spTree>
    <p:extLst>
      <p:ext uri="{BB962C8B-B14F-4D97-AF65-F5344CB8AC3E}">
        <p14:creationId xmlns:p14="http://schemas.microsoft.com/office/powerpoint/2010/main" val="15292303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5B52C86-30BC-4AEC-A3F8-4296D801507B}" type="datetimeFigureOut">
              <a:rPr lang="en-GB" smtClean="0"/>
              <a:t>19/06/2026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B0297CE-B587-489E-877A-218E9E54F9BC}" type="slidenum">
              <a:rPr lang="en-GB" smtClean="0"/>
              <a:t>‹#›</a:t>
            </a:fld>
            <a:endParaRPr lang="en-GB"/>
          </a:p>
        </p:txBody>
      </p:sp>
    </p:spTree>
    <p:extLst>
      <p:ext uri="{BB962C8B-B14F-4D97-AF65-F5344CB8AC3E}">
        <p14:creationId xmlns:p14="http://schemas.microsoft.com/office/powerpoint/2010/main" val="14829439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5B52C86-30BC-4AEC-A3F8-4296D801507B}" type="datetimeFigureOut">
              <a:rPr lang="en-GB" smtClean="0"/>
              <a:t>19/06/2026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0297CE-B587-489E-877A-218E9E54F9BC}" type="slidenum">
              <a:rPr lang="en-GB" smtClean="0"/>
              <a:t>‹#›</a:t>
            </a:fld>
            <a:endParaRPr lang="en-GB"/>
          </a:p>
        </p:txBody>
      </p:sp>
    </p:spTree>
    <p:extLst>
      <p:ext uri="{BB962C8B-B14F-4D97-AF65-F5344CB8AC3E}">
        <p14:creationId xmlns:p14="http://schemas.microsoft.com/office/powerpoint/2010/main" val="12421760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5B52C86-30BC-4AEC-A3F8-4296D801507B}" type="datetimeFigureOut">
              <a:rPr lang="en-GB" smtClean="0"/>
              <a:t>19/06/2026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0297CE-B587-489E-877A-218E9E54F9BC}" type="slidenum">
              <a:rPr lang="en-GB" smtClean="0"/>
              <a:t>‹#›</a:t>
            </a:fld>
            <a:endParaRPr lang="en-GB"/>
          </a:p>
        </p:txBody>
      </p:sp>
    </p:spTree>
    <p:extLst>
      <p:ext uri="{BB962C8B-B14F-4D97-AF65-F5344CB8AC3E}">
        <p14:creationId xmlns:p14="http://schemas.microsoft.com/office/powerpoint/2010/main" val="37183768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25B52C86-30BC-4AEC-A3F8-4296D801507B}" type="datetimeFigureOut">
              <a:rPr lang="en-GB" smtClean="0"/>
              <a:t>19/06/2026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531812" y="4983087"/>
            <a:ext cx="779767" cy="365125"/>
          </a:xfrm>
        </p:spPr>
        <p:txBody>
          <a:bodyPr/>
          <a:lstStyle/>
          <a:p>
            <a:fld id="{AB0297CE-B587-489E-877A-218E9E54F9BC}" type="slidenum">
              <a:rPr lang="en-GB" smtClean="0"/>
              <a:t>‹#›</a:t>
            </a:fld>
            <a:endParaRPr lang="en-GB"/>
          </a:p>
        </p:txBody>
      </p:sp>
    </p:spTree>
    <p:extLst>
      <p:ext uri="{BB962C8B-B14F-4D97-AF65-F5344CB8AC3E}">
        <p14:creationId xmlns:p14="http://schemas.microsoft.com/office/powerpoint/2010/main" val="19893513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25B52C86-30BC-4AEC-A3F8-4296D801507B}" type="datetimeFigureOut">
              <a:rPr lang="en-GB" smtClean="0"/>
              <a:t>19/06/2026</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AB0297CE-B587-489E-877A-218E9E54F9BC}"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40365592"/>
      </p:ext>
    </p:extLst>
  </p:cSld>
  <p:clrMap bg1="lt1" tx1="dk1" bg2="lt2" tx2="dk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48" r:id="rId5"/>
    <p:sldLayoutId id="2147483749" r:id="rId6"/>
    <p:sldLayoutId id="2147483750" r:id="rId7"/>
    <p:sldLayoutId id="2147483751" r:id="rId8"/>
    <p:sldLayoutId id="2147483752" r:id="rId9"/>
    <p:sldLayoutId id="2147483753" r:id="rId10"/>
    <p:sldLayoutId id="2147483754" r:id="rId11"/>
    <p:sldLayoutId id="2147483755" r:id="rId12"/>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0.xml"/><Relationship Id="rId1" Type="http://schemas.openxmlformats.org/officeDocument/2006/relationships/slideLayout" Target="../slideLayouts/slideLayout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97267" y="1433513"/>
            <a:ext cx="10058400" cy="3439287"/>
          </a:xfrm>
          <a:solidFill>
            <a:schemeClr val="bg1"/>
          </a:solidFill>
        </p:spPr>
        <p:txBody>
          <a:bodyPr>
            <a:noAutofit/>
          </a:bodyPr>
          <a:lstStyle/>
          <a:p>
            <a:pPr algn="ctr"/>
            <a:r>
              <a:rPr lang="en-US" sz="2000" b="1" dirty="0">
                <a:latin typeface="Arial" panose="020B0604020202020204" pitchFamily="34" charset="0"/>
                <a:cs typeface="Arial" panose="020B0604020202020204" pitchFamily="34" charset="0"/>
              </a:rPr>
              <a:t>Name:</a:t>
            </a:r>
            <a:r>
              <a:rPr lang="en-US" sz="2000" dirty="0">
                <a:latin typeface="Arial" panose="020B0604020202020204" pitchFamily="34" charset="0"/>
                <a:cs typeface="Arial" panose="020B0604020202020204" pitchFamily="34" charset="0"/>
              </a:rPr>
              <a:t> Asteria Joseph Nyamhanga Wilson</a:t>
            </a:r>
            <a:br>
              <a:rPr lang="en-US" sz="2000" dirty="0">
                <a:latin typeface="Arial" panose="020B0604020202020204" pitchFamily="34" charset="0"/>
                <a:cs typeface="Arial" panose="020B0604020202020204" pitchFamily="34" charset="0"/>
              </a:rPr>
            </a:br>
            <a:br>
              <a:rPr lang="en-US" sz="2000" dirty="0">
                <a:latin typeface="Arial" panose="020B0604020202020204" pitchFamily="34" charset="0"/>
                <a:cs typeface="Arial" panose="020B0604020202020204" pitchFamily="34" charset="0"/>
              </a:rPr>
            </a:br>
            <a:r>
              <a:rPr lang="en-US" sz="2000" b="1" dirty="0">
                <a:latin typeface="Arial" panose="020B0604020202020204" pitchFamily="34" charset="0"/>
                <a:cs typeface="Arial" panose="020B0604020202020204" pitchFamily="34" charset="0"/>
              </a:rPr>
              <a:t>Student Number:</a:t>
            </a:r>
            <a:r>
              <a:rPr lang="en-US" sz="2000" dirty="0">
                <a:latin typeface="Arial" panose="020B0604020202020204" pitchFamily="34" charset="0"/>
                <a:cs typeface="Arial" panose="020B0604020202020204" pitchFamily="34" charset="0"/>
              </a:rPr>
              <a:t> 2311121</a:t>
            </a:r>
            <a:br>
              <a:rPr lang="en-US" sz="2000" dirty="0">
                <a:latin typeface="Arial" panose="020B0604020202020204" pitchFamily="34" charset="0"/>
                <a:cs typeface="Arial" panose="020B0604020202020204" pitchFamily="34" charset="0"/>
              </a:rPr>
            </a:br>
            <a:br>
              <a:rPr lang="en-US" sz="2000" dirty="0">
                <a:latin typeface="Arial" panose="020B0604020202020204" pitchFamily="34" charset="0"/>
                <a:cs typeface="Arial" panose="020B0604020202020204" pitchFamily="34" charset="0"/>
              </a:rPr>
            </a:br>
            <a:r>
              <a:rPr lang="en-US" sz="2000" dirty="0">
                <a:latin typeface="Arial" panose="020B0604020202020204" pitchFamily="34" charset="0"/>
                <a:cs typeface="Arial" panose="020B0604020202020204" pitchFamily="34" charset="0"/>
              </a:rPr>
              <a:t>Presentation Title: </a:t>
            </a:r>
            <a:r>
              <a:rPr lang="en-IN" sz="2000" b="1" i="1" dirty="0">
                <a:solidFill>
                  <a:srgbClr val="222222"/>
                </a:solidFill>
                <a:latin typeface="Arial" panose="020B0604020202020204" pitchFamily="34" charset="0"/>
                <a:cs typeface="Arial" panose="020B0604020202020204" pitchFamily="34" charset="0"/>
              </a:rPr>
              <a:t>Integration of Health, Wellbeing, and Sustainable Development for the enhancement of Smoking Cessation</a:t>
            </a:r>
            <a:br>
              <a:rPr lang="en-US" sz="2000" dirty="0">
                <a:latin typeface="Arial" panose="020B0604020202020204" pitchFamily="34" charset="0"/>
                <a:cs typeface="Arial" panose="020B0604020202020204" pitchFamily="34" charset="0"/>
              </a:rPr>
            </a:br>
            <a:br>
              <a:rPr lang="en-US" sz="2000" dirty="0">
                <a:latin typeface="Arial" panose="020B0604020202020204" pitchFamily="34" charset="0"/>
                <a:cs typeface="Arial" panose="020B0604020202020204" pitchFamily="34" charset="0"/>
              </a:rPr>
            </a:br>
            <a:r>
              <a:rPr lang="en-US" sz="2000" b="1" dirty="0">
                <a:latin typeface="Arial" panose="020B0604020202020204" pitchFamily="34" charset="0"/>
                <a:cs typeface="Arial" panose="020B0604020202020204" pitchFamily="34" charset="0"/>
              </a:rPr>
              <a:t>Lecturer’s Name:</a:t>
            </a:r>
            <a:r>
              <a:rPr lang="en-US" sz="2000" dirty="0">
                <a:latin typeface="Arial" panose="020B0604020202020204" pitchFamily="34" charset="0"/>
                <a:cs typeface="Arial" panose="020B0604020202020204" pitchFamily="34" charset="0"/>
              </a:rPr>
              <a:t> </a:t>
            </a:r>
            <a:r>
              <a:rPr lang="en-IN" sz="2000" dirty="0" err="1">
                <a:latin typeface="Arial" panose="020B0604020202020204" pitchFamily="34" charset="0"/>
                <a:cs typeface="Arial" panose="020B0604020202020204" pitchFamily="34" charset="0"/>
              </a:rPr>
              <a:t>Parese</a:t>
            </a:r>
            <a:r>
              <a:rPr lang="en-IN" sz="2000" dirty="0">
                <a:latin typeface="Arial" panose="020B0604020202020204" pitchFamily="34" charset="0"/>
                <a:cs typeface="Arial" panose="020B0604020202020204" pitchFamily="34" charset="0"/>
              </a:rPr>
              <a:t> Ahmed, Philip Jones, Samuel </a:t>
            </a:r>
            <a:r>
              <a:rPr lang="en-IN" sz="2000" dirty="0" err="1">
                <a:latin typeface="Arial" panose="020B0604020202020204" pitchFamily="34" charset="0"/>
                <a:cs typeface="Arial" panose="020B0604020202020204" pitchFamily="34" charset="0"/>
              </a:rPr>
              <a:t>Assan</a:t>
            </a:r>
            <a:r>
              <a:rPr lang="en-IN" sz="2000" dirty="0">
                <a:latin typeface="Arial" panose="020B0604020202020204" pitchFamily="34" charset="0"/>
                <a:cs typeface="Arial" panose="020B0604020202020204" pitchFamily="34" charset="0"/>
              </a:rPr>
              <a:t> and </a:t>
            </a:r>
            <a:r>
              <a:rPr lang="en-IN" sz="2000" dirty="0" err="1">
                <a:latin typeface="Arial" panose="020B0604020202020204" pitchFamily="34" charset="0"/>
                <a:cs typeface="Arial" panose="020B0604020202020204" pitchFamily="34" charset="0"/>
              </a:rPr>
              <a:t>Junaid</a:t>
            </a:r>
            <a:r>
              <a:rPr lang="en-IN" sz="2000" dirty="0">
                <a:latin typeface="Arial" panose="020B0604020202020204" pitchFamily="34" charset="0"/>
                <a:cs typeface="Arial" panose="020B0604020202020204" pitchFamily="34" charset="0"/>
              </a:rPr>
              <a:t> Shaikh</a:t>
            </a:r>
            <a:br>
              <a:rPr lang="en-US" sz="2000" dirty="0">
                <a:latin typeface="Arial" panose="020B0604020202020204" pitchFamily="34" charset="0"/>
                <a:cs typeface="Arial" panose="020B0604020202020204" pitchFamily="34" charset="0"/>
              </a:rPr>
            </a:br>
            <a:br>
              <a:rPr lang="en-US" sz="2000" dirty="0">
                <a:latin typeface="Arial" panose="020B0604020202020204" pitchFamily="34" charset="0"/>
                <a:cs typeface="Arial" panose="020B0604020202020204" pitchFamily="34" charset="0"/>
              </a:rPr>
            </a:br>
            <a:r>
              <a:rPr lang="en-US" sz="2000" b="1" dirty="0">
                <a:latin typeface="Arial" panose="020B0604020202020204" pitchFamily="34" charset="0"/>
                <a:cs typeface="Arial" panose="020B0604020202020204" pitchFamily="34" charset="0"/>
              </a:rPr>
              <a:t>Module Code:</a:t>
            </a:r>
            <a:r>
              <a:rPr lang="en-US" sz="2000" dirty="0">
                <a:latin typeface="Arial" panose="020B0604020202020204" pitchFamily="34" charset="0"/>
                <a:cs typeface="Arial" panose="020B0604020202020204" pitchFamily="34" charset="0"/>
              </a:rPr>
              <a:t> BMHP6030</a:t>
            </a:r>
            <a:br>
              <a:rPr lang="en-US" sz="2000" dirty="0">
                <a:latin typeface="Arial" panose="020B0604020202020204" pitchFamily="34" charset="0"/>
                <a:cs typeface="Arial" panose="020B0604020202020204" pitchFamily="34" charset="0"/>
              </a:rPr>
            </a:br>
            <a:br>
              <a:rPr lang="en-US" sz="2000" dirty="0">
                <a:latin typeface="Arial" panose="020B0604020202020204" pitchFamily="34" charset="0"/>
                <a:cs typeface="Arial" panose="020B0604020202020204" pitchFamily="34" charset="0"/>
              </a:rPr>
            </a:br>
            <a:r>
              <a:rPr lang="en-US" sz="2000" b="1" dirty="0">
                <a:latin typeface="Arial" panose="020B0604020202020204" pitchFamily="34" charset="0"/>
                <a:cs typeface="Arial" panose="020B0604020202020204" pitchFamily="34" charset="0"/>
              </a:rPr>
              <a:t>Module Title: </a:t>
            </a:r>
            <a:r>
              <a:rPr lang="en-IN" sz="2000" dirty="0">
                <a:latin typeface="Arial" panose="020B0604020202020204" pitchFamily="34" charset="0"/>
                <a:cs typeface="Arial" panose="020B0604020202020204" pitchFamily="34" charset="0"/>
              </a:rPr>
              <a:t>Health, Wellbeing and Sustainable Development</a:t>
            </a:r>
            <a:endParaRPr lang="en-GB" sz="2000" dirty="0">
              <a:latin typeface="Arial" panose="020B0604020202020204" pitchFamily="34" charset="0"/>
              <a:cs typeface="Arial" panose="020B0604020202020204" pitchFamily="34" charset="0"/>
            </a:endParaRPr>
          </a:p>
        </p:txBody>
      </p:sp>
      <p:pic>
        <p:nvPicPr>
          <p:cNvPr id="5" name="Picture 4"/>
          <p:cNvPicPr>
            <a:picLocks noChangeAspect="1"/>
          </p:cNvPicPr>
          <p:nvPr/>
        </p:nvPicPr>
        <p:blipFill>
          <a:blip r:embed="rId2"/>
          <a:stretch>
            <a:fillRect/>
          </a:stretch>
        </p:blipFill>
        <p:spPr>
          <a:xfrm>
            <a:off x="347662" y="323850"/>
            <a:ext cx="2409825" cy="1009650"/>
          </a:xfrm>
          <a:prstGeom prst="rect">
            <a:avLst/>
          </a:prstGeom>
        </p:spPr>
      </p:pic>
    </p:spTree>
    <p:extLst>
      <p:ext uri="{BB962C8B-B14F-4D97-AF65-F5344CB8AC3E}">
        <p14:creationId xmlns:p14="http://schemas.microsoft.com/office/powerpoint/2010/main" val="2511860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4124" y="681260"/>
            <a:ext cx="10894476" cy="747490"/>
          </a:xfrm>
        </p:spPr>
        <p:txBody>
          <a:bodyPr/>
          <a:lstStyle/>
          <a:p>
            <a:pPr algn="ctr"/>
            <a:r>
              <a:rPr lang="en-GB"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Introduction</a:t>
            </a:r>
          </a:p>
        </p:txBody>
      </p:sp>
      <p:sp>
        <p:nvSpPr>
          <p:cNvPr id="3" name="Rectangle 2"/>
          <p:cNvSpPr/>
          <p:nvPr/>
        </p:nvSpPr>
        <p:spPr>
          <a:xfrm>
            <a:off x="1057775" y="1891678"/>
            <a:ext cx="6308189" cy="4401205"/>
          </a:xfrm>
          <a:prstGeom prst="rect">
            <a:avLst/>
          </a:prstGeom>
          <a:solidFill>
            <a:schemeClr val="accent2">
              <a:lumMod val="40000"/>
              <a:lumOff val="60000"/>
            </a:schemeClr>
          </a:solidFill>
        </p:spPr>
        <p:style>
          <a:lnRef idx="1">
            <a:schemeClr val="accent3"/>
          </a:lnRef>
          <a:fillRef idx="2">
            <a:schemeClr val="accent3"/>
          </a:fillRef>
          <a:effectRef idx="1">
            <a:schemeClr val="accent3"/>
          </a:effectRef>
          <a:fontRef idx="minor">
            <a:schemeClr val="dk1"/>
          </a:fontRef>
        </p:style>
        <p:txBody>
          <a:bodyPr wrap="square">
            <a:spAutoFit/>
          </a:bodyPr>
          <a:lstStyle/>
          <a:p>
            <a:pPr marL="285750" indent="-285750" algn="just" fontAlgn="base">
              <a:buFont typeface="Arial" panose="020B0604020202020204" pitchFamily="34" charset="0"/>
              <a:buChar char="•"/>
            </a:pPr>
            <a:r>
              <a:rPr lang="en-IN" sz="2000" b="0" i="0" u="none" strike="noStrike" dirty="0">
                <a:solidFill>
                  <a:srgbClr val="222222"/>
                </a:solidFill>
                <a:effectLst/>
                <a:latin typeface="Arial" panose="020B0604020202020204" pitchFamily="34" charset="0"/>
                <a:cs typeface="Arial" panose="020B0604020202020204" pitchFamily="34" charset="0"/>
              </a:rPr>
              <a:t>The title of the presentation is “</a:t>
            </a:r>
            <a:r>
              <a:rPr lang="en-IN" sz="2000" b="1" i="0" u="none" strike="noStrike" dirty="0">
                <a:solidFill>
                  <a:srgbClr val="222222"/>
                </a:solidFill>
                <a:effectLst/>
                <a:latin typeface="Arial" panose="020B0604020202020204" pitchFamily="34" charset="0"/>
                <a:cs typeface="Arial" panose="020B0604020202020204" pitchFamily="34" charset="0"/>
              </a:rPr>
              <a:t>Integration of Health, Wellbeing, and Sustainable Development for the enhancement of Smoking Cessation</a:t>
            </a:r>
            <a:r>
              <a:rPr lang="en-IN" sz="2000" b="0" i="0" u="none" strike="noStrike" dirty="0">
                <a:solidFill>
                  <a:srgbClr val="222222"/>
                </a:solidFill>
                <a:effectLst/>
                <a:latin typeface="Arial" panose="020B0604020202020204" pitchFamily="34" charset="0"/>
                <a:cs typeface="Arial" panose="020B0604020202020204" pitchFamily="34" charset="0"/>
              </a:rPr>
              <a:t>”</a:t>
            </a:r>
          </a:p>
          <a:p>
            <a:pPr marL="285750" indent="-285750" algn="just" fontAlgn="base">
              <a:buFont typeface="Arial" panose="020B0604020202020204" pitchFamily="34" charset="0"/>
              <a:buChar char="•"/>
            </a:pPr>
            <a:r>
              <a:rPr lang="en-IN" sz="2000" b="0" i="0" u="none" strike="noStrike" dirty="0">
                <a:solidFill>
                  <a:srgbClr val="222222"/>
                </a:solidFill>
                <a:effectLst/>
                <a:latin typeface="Arial" panose="020B0604020202020204" pitchFamily="34" charset="0"/>
                <a:cs typeface="Arial" panose="020B0604020202020204" pitchFamily="34" charset="0"/>
              </a:rPr>
              <a:t>This presentation looks at UK Smoking Cessation Services from a Sustainable Healthcare Development Perspective.</a:t>
            </a:r>
          </a:p>
          <a:p>
            <a:pPr marL="285750" indent="-285750" algn="just" fontAlgn="base">
              <a:buFont typeface="Arial" panose="020B0604020202020204" pitchFamily="34" charset="0"/>
              <a:buChar char="•"/>
            </a:pPr>
            <a:r>
              <a:rPr lang="en-IN" sz="2000" b="0" i="0" u="none" strike="noStrike" dirty="0">
                <a:solidFill>
                  <a:srgbClr val="222222"/>
                </a:solidFill>
                <a:effectLst/>
                <a:latin typeface="Arial" panose="020B0604020202020204" pitchFamily="34" charset="0"/>
                <a:cs typeface="Arial" panose="020B0604020202020204" pitchFamily="34" charset="0"/>
              </a:rPr>
              <a:t>The presentation focuses on ways the health, wellbeing and sustainable development can be integrated and relevant within health care systems.</a:t>
            </a:r>
          </a:p>
          <a:p>
            <a:pPr marL="285750" indent="-285750" algn="just" fontAlgn="base">
              <a:buFont typeface="Arial" panose="020B0604020202020204" pitchFamily="34" charset="0"/>
              <a:buChar char="•"/>
            </a:pPr>
            <a:r>
              <a:rPr lang="en-IN" sz="2000" b="0" i="0" u="none" strike="noStrike" dirty="0">
                <a:solidFill>
                  <a:srgbClr val="222222"/>
                </a:solidFill>
                <a:effectLst/>
                <a:latin typeface="Arial" panose="020B0604020202020204" pitchFamily="34" charset="0"/>
                <a:cs typeface="Arial" panose="020B0604020202020204" pitchFamily="34" charset="0"/>
              </a:rPr>
              <a:t>The integration of holistic health care has long been embraced nationally for the benefit of prevention, wellbeing and sustainable service delivery (</a:t>
            </a:r>
            <a:r>
              <a:rPr lang="en-GB" sz="2000" dirty="0">
                <a:latin typeface="Arial" panose="020B0604020202020204" pitchFamily="34" charset="0"/>
                <a:cs typeface="Arial" panose="020B0604020202020204" pitchFamily="34" charset="0"/>
              </a:rPr>
              <a:t>von Schoen-</a:t>
            </a:r>
            <a:r>
              <a:rPr lang="en-GB" sz="2000" dirty="0" err="1">
                <a:latin typeface="Arial" panose="020B0604020202020204" pitchFamily="34" charset="0"/>
                <a:cs typeface="Arial" panose="020B0604020202020204" pitchFamily="34" charset="0"/>
              </a:rPr>
              <a:t>Angerer</a:t>
            </a:r>
            <a:r>
              <a:rPr lang="en-GB" sz="2000" dirty="0">
                <a:latin typeface="Arial" panose="020B0604020202020204" pitchFamily="34" charset="0"/>
                <a:cs typeface="Arial" panose="020B0604020202020204" pitchFamily="34" charset="0"/>
              </a:rPr>
              <a:t> </a:t>
            </a:r>
            <a:r>
              <a:rPr lang="en-GB" sz="2000" i="1" dirty="0">
                <a:latin typeface="Arial" panose="020B0604020202020204" pitchFamily="34" charset="0"/>
                <a:cs typeface="Arial" panose="020B0604020202020204" pitchFamily="34" charset="0"/>
              </a:rPr>
              <a:t>et al.</a:t>
            </a:r>
            <a:r>
              <a:rPr lang="en-GB" sz="2000" dirty="0">
                <a:latin typeface="Arial" panose="020B0604020202020204" pitchFamily="34" charset="0"/>
                <a:cs typeface="Arial" panose="020B0604020202020204" pitchFamily="34" charset="0"/>
              </a:rPr>
              <a:t>, 2023</a:t>
            </a:r>
            <a:r>
              <a:rPr lang="en-IN" sz="2000" b="0" i="0" u="none" strike="noStrike" dirty="0">
                <a:solidFill>
                  <a:srgbClr val="222222"/>
                </a:solidFill>
                <a:effectLst/>
                <a:latin typeface="Arial" panose="020B0604020202020204" pitchFamily="34" charset="0"/>
                <a:cs typeface="Arial" panose="020B0604020202020204" pitchFamily="34" charset="0"/>
              </a:rPr>
              <a:t>).</a:t>
            </a:r>
          </a:p>
        </p:txBody>
      </p:sp>
      <p:pic>
        <p:nvPicPr>
          <p:cNvPr id="5" name="Picture 4"/>
          <p:cNvPicPr>
            <a:picLocks noChangeAspect="1"/>
          </p:cNvPicPr>
          <p:nvPr/>
        </p:nvPicPr>
        <p:blipFill>
          <a:blip r:embed="rId3"/>
          <a:stretch>
            <a:fillRect/>
          </a:stretch>
        </p:blipFill>
        <p:spPr>
          <a:xfrm>
            <a:off x="7980131" y="1891678"/>
            <a:ext cx="2878368" cy="1919287"/>
          </a:xfrm>
          <a:prstGeom prst="rect">
            <a:avLst/>
          </a:prstGeom>
        </p:spPr>
      </p:pic>
      <p:sp>
        <p:nvSpPr>
          <p:cNvPr id="6" name="Rectangle 5"/>
          <p:cNvSpPr/>
          <p:nvPr/>
        </p:nvSpPr>
        <p:spPr>
          <a:xfrm>
            <a:off x="8426095" y="4115191"/>
            <a:ext cx="1986441" cy="369332"/>
          </a:xfrm>
          <a:prstGeom prst="rect">
            <a:avLst/>
          </a:prstGeom>
        </p:spPr>
        <p:txBody>
          <a:bodyPr wrap="none">
            <a:spAutoFit/>
          </a:bodyPr>
          <a:lstStyle/>
          <a:p>
            <a:r>
              <a:rPr lang="en-GB" dirty="0">
                <a:latin typeface="Times New Roman" panose="02020603050405020304" pitchFamily="18" charset="0"/>
              </a:rPr>
              <a:t>Source: NHS, 2025</a:t>
            </a:r>
            <a:endParaRPr lang="en-GB" dirty="0"/>
          </a:p>
        </p:txBody>
      </p:sp>
    </p:spTree>
    <p:extLst>
      <p:ext uri="{BB962C8B-B14F-4D97-AF65-F5344CB8AC3E}">
        <p14:creationId xmlns:p14="http://schemas.microsoft.com/office/powerpoint/2010/main" val="27373378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2698" y="695548"/>
            <a:ext cx="10765890" cy="747490"/>
          </a:xfrm>
        </p:spPr>
        <p:txBody>
          <a:bodyPr/>
          <a:lstStyle/>
          <a:p>
            <a:pPr algn="ctr"/>
            <a:r>
              <a:rPr lang="en-GB"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Definitions and Key Concepts</a:t>
            </a:r>
          </a:p>
        </p:txBody>
      </p:sp>
      <p:sp>
        <p:nvSpPr>
          <p:cNvPr id="4" name="Rectangle 3"/>
          <p:cNvSpPr/>
          <p:nvPr/>
        </p:nvSpPr>
        <p:spPr>
          <a:xfrm>
            <a:off x="792698" y="1771650"/>
            <a:ext cx="6793965" cy="4524315"/>
          </a:xfrm>
          <a:prstGeom prst="rect">
            <a:avLst/>
          </a:prstGeom>
          <a:solidFill>
            <a:schemeClr val="accent2">
              <a:lumMod val="40000"/>
              <a:lumOff val="60000"/>
            </a:schemeClr>
          </a:solidFill>
        </p:spPr>
        <p:style>
          <a:lnRef idx="1">
            <a:schemeClr val="accent3"/>
          </a:lnRef>
          <a:fillRef idx="2">
            <a:schemeClr val="accent3"/>
          </a:fillRef>
          <a:effectRef idx="1">
            <a:schemeClr val="accent3"/>
          </a:effectRef>
          <a:fontRef idx="minor">
            <a:schemeClr val="dk1"/>
          </a:fontRef>
        </p:style>
        <p:txBody>
          <a:bodyPr wrap="square">
            <a:spAutoFit/>
          </a:bodyPr>
          <a:lstStyle/>
          <a:p>
            <a:pPr marL="285750" indent="-285750" algn="just" fontAlgn="base">
              <a:buFont typeface="Arial" panose="020B0604020202020204" pitchFamily="34" charset="0"/>
              <a:buChar char="•"/>
            </a:pPr>
            <a:r>
              <a:rPr lang="en-IN" b="0" i="0" u="none" strike="noStrike" dirty="0">
                <a:solidFill>
                  <a:srgbClr val="222222"/>
                </a:solidFill>
                <a:effectLst/>
                <a:latin typeface="Arial" panose="020B0604020202020204" pitchFamily="34" charset="0"/>
                <a:cs typeface="Arial" panose="020B0604020202020204" pitchFamily="34" charset="0"/>
              </a:rPr>
              <a:t>Health is one's body, mind, and society functioning optimally without the presence of diseases (WHO, 2026).</a:t>
            </a:r>
          </a:p>
          <a:p>
            <a:pPr marL="285750" indent="-285750" algn="just" fontAlgn="base">
              <a:buFont typeface="Arial" panose="020B0604020202020204" pitchFamily="34" charset="0"/>
              <a:buChar char="•"/>
            </a:pPr>
            <a:r>
              <a:rPr lang="en-IN" b="0" i="0" u="none" strike="noStrike" dirty="0">
                <a:solidFill>
                  <a:srgbClr val="222222"/>
                </a:solidFill>
                <a:effectLst/>
                <a:latin typeface="Arial" panose="020B0604020202020204" pitchFamily="34" charset="0"/>
                <a:cs typeface="Arial" panose="020B0604020202020204" pitchFamily="34" charset="0"/>
              </a:rPr>
              <a:t>Wellbeing is defined as physical, emotional, mental and social skills that will enable an individual's life to be more healthy.</a:t>
            </a:r>
          </a:p>
          <a:p>
            <a:pPr marL="742950" lvl="1" indent="-285750" algn="just" fontAlgn="base">
              <a:buFont typeface="Arial" panose="020B0604020202020204" pitchFamily="34" charset="0"/>
              <a:buChar char="•"/>
            </a:pPr>
            <a:r>
              <a:rPr lang="en-IN" b="1" i="1" u="none" strike="noStrike" dirty="0">
                <a:solidFill>
                  <a:srgbClr val="222222"/>
                </a:solidFill>
                <a:effectLst/>
                <a:latin typeface="Arial" panose="020B0604020202020204" pitchFamily="34" charset="0"/>
                <a:cs typeface="Arial" panose="020B0604020202020204" pitchFamily="34" charset="0"/>
              </a:rPr>
              <a:t>Subjective wellbeing</a:t>
            </a:r>
            <a:r>
              <a:rPr lang="en-IN" b="0" i="0" u="none" strike="noStrike" dirty="0">
                <a:solidFill>
                  <a:srgbClr val="222222"/>
                </a:solidFill>
                <a:effectLst/>
                <a:latin typeface="Arial" panose="020B0604020202020204" pitchFamily="34" charset="0"/>
                <a:cs typeface="Arial" panose="020B0604020202020204" pitchFamily="34" charset="0"/>
              </a:rPr>
              <a:t> is defined as personal happiness, satisfaction of emotions and perceptions about the overall quality of life (Das </a:t>
            </a:r>
            <a:r>
              <a:rPr lang="en-IN" b="0" i="1" u="none" strike="noStrike" dirty="0">
                <a:solidFill>
                  <a:srgbClr val="222222"/>
                </a:solidFill>
                <a:effectLst/>
                <a:latin typeface="Arial" panose="020B0604020202020204" pitchFamily="34" charset="0"/>
                <a:cs typeface="Arial" panose="020B0604020202020204" pitchFamily="34" charset="0"/>
              </a:rPr>
              <a:t>et al</a:t>
            </a:r>
            <a:r>
              <a:rPr lang="en-IN" b="0" i="0" u="none" strike="noStrike" dirty="0">
                <a:solidFill>
                  <a:srgbClr val="222222"/>
                </a:solidFill>
                <a:effectLst/>
                <a:latin typeface="Arial" panose="020B0604020202020204" pitchFamily="34" charset="0"/>
                <a:cs typeface="Arial" panose="020B0604020202020204" pitchFamily="34" charset="0"/>
              </a:rPr>
              <a:t>., 202</a:t>
            </a:r>
            <a:r>
              <a:rPr lang="en-IN" dirty="0">
                <a:solidFill>
                  <a:srgbClr val="222222"/>
                </a:solidFill>
                <a:latin typeface="Arial" panose="020B0604020202020204" pitchFamily="34" charset="0"/>
                <a:cs typeface="Arial" panose="020B0604020202020204" pitchFamily="34" charset="0"/>
              </a:rPr>
              <a:t>0</a:t>
            </a:r>
            <a:r>
              <a:rPr lang="en-IN" b="0" i="0" u="none" strike="noStrike" dirty="0">
                <a:solidFill>
                  <a:srgbClr val="222222"/>
                </a:solidFill>
                <a:effectLst/>
                <a:latin typeface="Arial" panose="020B0604020202020204" pitchFamily="34" charset="0"/>
                <a:cs typeface="Arial" panose="020B0604020202020204" pitchFamily="34" charset="0"/>
              </a:rPr>
              <a:t>).</a:t>
            </a:r>
          </a:p>
          <a:p>
            <a:pPr marL="742950" lvl="1" indent="-285750" algn="just" fontAlgn="base">
              <a:buFont typeface="Arial" panose="020B0604020202020204" pitchFamily="34" charset="0"/>
              <a:buChar char="•"/>
            </a:pPr>
            <a:r>
              <a:rPr lang="en-IN" b="1" i="1" u="none" strike="noStrike" dirty="0">
                <a:solidFill>
                  <a:srgbClr val="222222"/>
                </a:solidFill>
                <a:effectLst/>
                <a:latin typeface="Arial" panose="020B0604020202020204" pitchFamily="34" charset="0"/>
                <a:cs typeface="Arial" panose="020B0604020202020204" pitchFamily="34" charset="0"/>
              </a:rPr>
              <a:t>Objective wellbeing </a:t>
            </a:r>
            <a:r>
              <a:rPr lang="en-IN" b="0" i="0" u="none" strike="noStrike" dirty="0">
                <a:solidFill>
                  <a:srgbClr val="222222"/>
                </a:solidFill>
                <a:effectLst/>
                <a:latin typeface="Arial" panose="020B0604020202020204" pitchFamily="34" charset="0"/>
                <a:cs typeface="Arial" panose="020B0604020202020204" pitchFamily="34" charset="0"/>
              </a:rPr>
              <a:t>is measured by several aspects, including access to healthcare, income stability, education and social support (</a:t>
            </a:r>
            <a:r>
              <a:rPr lang="en-IN" b="0" i="0" u="none" strike="noStrike" dirty="0" err="1">
                <a:solidFill>
                  <a:srgbClr val="222222"/>
                </a:solidFill>
                <a:effectLst/>
                <a:latin typeface="Arial" panose="020B0604020202020204" pitchFamily="34" charset="0"/>
                <a:cs typeface="Arial" panose="020B0604020202020204" pitchFamily="34" charset="0"/>
              </a:rPr>
              <a:t>Voukelatou</a:t>
            </a:r>
            <a:r>
              <a:rPr lang="en-IN" b="0" i="0" u="none" strike="noStrike" dirty="0">
                <a:solidFill>
                  <a:srgbClr val="222222"/>
                </a:solidFill>
                <a:effectLst/>
                <a:latin typeface="Arial" panose="020B0604020202020204" pitchFamily="34" charset="0"/>
                <a:cs typeface="Arial" panose="020B0604020202020204" pitchFamily="34" charset="0"/>
              </a:rPr>
              <a:t> </a:t>
            </a:r>
            <a:r>
              <a:rPr lang="en-IN" b="0" i="1" u="none" strike="noStrike" dirty="0">
                <a:solidFill>
                  <a:srgbClr val="222222"/>
                </a:solidFill>
                <a:effectLst/>
                <a:latin typeface="Arial" panose="020B0604020202020204" pitchFamily="34" charset="0"/>
                <a:cs typeface="Arial" panose="020B0604020202020204" pitchFamily="34" charset="0"/>
              </a:rPr>
              <a:t>et al</a:t>
            </a:r>
            <a:r>
              <a:rPr lang="en-IN" b="0" i="0" u="none" strike="noStrike" dirty="0">
                <a:solidFill>
                  <a:srgbClr val="222222"/>
                </a:solidFill>
                <a:effectLst/>
                <a:latin typeface="Arial" panose="020B0604020202020204" pitchFamily="34" charset="0"/>
                <a:cs typeface="Arial" panose="020B0604020202020204" pitchFamily="34" charset="0"/>
              </a:rPr>
              <a:t>., 2020).</a:t>
            </a:r>
          </a:p>
          <a:p>
            <a:pPr marL="285750" indent="-285750" algn="just" fontAlgn="base">
              <a:buFont typeface="Arial" panose="020B0604020202020204" pitchFamily="34" charset="0"/>
              <a:buChar char="•"/>
            </a:pPr>
            <a:r>
              <a:rPr lang="en-IN" b="0" i="0" u="none" strike="noStrike" dirty="0">
                <a:solidFill>
                  <a:srgbClr val="222222"/>
                </a:solidFill>
                <a:effectLst/>
                <a:latin typeface="Arial" panose="020B0604020202020204" pitchFamily="34" charset="0"/>
                <a:cs typeface="Arial" panose="020B0604020202020204" pitchFamily="34" charset="0"/>
              </a:rPr>
              <a:t>Sustainable development is able to address contemporary health care needs without compromising the wellbeing possibilities for future generations.</a:t>
            </a:r>
          </a:p>
          <a:p>
            <a:pPr marL="285750" indent="-285750" algn="just" fontAlgn="base">
              <a:buFont typeface="Arial" panose="020B0604020202020204" pitchFamily="34" charset="0"/>
              <a:buChar char="•"/>
            </a:pPr>
            <a:r>
              <a:rPr lang="en-IN" b="0" i="0" u="none" strike="noStrike" dirty="0">
                <a:solidFill>
                  <a:srgbClr val="000000"/>
                </a:solidFill>
                <a:effectLst/>
                <a:latin typeface="Arial" panose="020B0604020202020204" pitchFamily="34" charset="0"/>
                <a:cs typeface="Arial" panose="020B0604020202020204" pitchFamily="34" charset="0"/>
              </a:rPr>
              <a:t>New policies and preventive measures are proposed for the coming decades, where more susceptible to WHO Sustainable Development Goals (United Nations, 2023).</a:t>
            </a:r>
            <a:endParaRPr lang="en-IN" b="0" i="0" u="none" strike="noStrike" dirty="0">
              <a:solidFill>
                <a:srgbClr val="222222"/>
              </a:solidFill>
              <a:effectLst/>
              <a:latin typeface="Arial" panose="020B0604020202020204" pitchFamily="34" charset="0"/>
              <a:cs typeface="Arial" panose="020B0604020202020204" pitchFamily="34" charset="0"/>
            </a:endParaRPr>
          </a:p>
        </p:txBody>
      </p:sp>
      <p:graphicFrame>
        <p:nvGraphicFramePr>
          <p:cNvPr id="5" name="Diagram 4"/>
          <p:cNvGraphicFramePr/>
          <p:nvPr>
            <p:extLst>
              <p:ext uri="{D42A27DB-BD31-4B8C-83A1-F6EECF244321}">
                <p14:modId xmlns:p14="http://schemas.microsoft.com/office/powerpoint/2010/main" val="2373626016"/>
              </p:ext>
            </p:extLst>
          </p:nvPr>
        </p:nvGraphicFramePr>
        <p:xfrm>
          <a:off x="7986713" y="1771650"/>
          <a:ext cx="3414712" cy="43666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Rectangle 5"/>
          <p:cNvSpPr/>
          <p:nvPr/>
        </p:nvSpPr>
        <p:spPr>
          <a:xfrm>
            <a:off x="8788952" y="5926633"/>
            <a:ext cx="1588961" cy="369332"/>
          </a:xfrm>
          <a:prstGeom prst="rect">
            <a:avLst/>
          </a:prstGeom>
        </p:spPr>
        <p:txBody>
          <a:bodyPr wrap="none">
            <a:spAutoFit/>
          </a:bodyPr>
          <a:lstStyle/>
          <a:p>
            <a:r>
              <a:rPr lang="en-GB" dirty="0">
                <a:latin typeface="Times New Roman" panose="02020603050405020304" pitchFamily="18" charset="0"/>
              </a:rPr>
              <a:t>Source: Author</a:t>
            </a:r>
            <a:endParaRPr lang="en-GB" dirty="0"/>
          </a:p>
        </p:txBody>
      </p:sp>
    </p:spTree>
    <p:extLst>
      <p:ext uri="{BB962C8B-B14F-4D97-AF65-F5344CB8AC3E}">
        <p14:creationId xmlns:p14="http://schemas.microsoft.com/office/powerpoint/2010/main" val="17510139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5574" y="638398"/>
            <a:ext cx="10608726" cy="747490"/>
          </a:xfrm>
        </p:spPr>
        <p:txBody>
          <a:bodyPr>
            <a:normAutofit fontScale="90000"/>
          </a:bodyPr>
          <a:lstStyle/>
          <a:p>
            <a:pPr algn="ctr"/>
            <a:r>
              <a:rPr lang="en-IN"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Integration of health and wellbeing approaches</a:t>
            </a:r>
            <a:endParaRPr lang="en-GB"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3" name="Rectangle 2"/>
          <p:cNvSpPr/>
          <p:nvPr/>
        </p:nvSpPr>
        <p:spPr>
          <a:xfrm>
            <a:off x="935574" y="1912114"/>
            <a:ext cx="6322476" cy="4093428"/>
          </a:xfrm>
          <a:prstGeom prst="rect">
            <a:avLst/>
          </a:prstGeom>
          <a:solidFill>
            <a:schemeClr val="accent2">
              <a:lumMod val="40000"/>
              <a:lumOff val="60000"/>
            </a:schemeClr>
          </a:solidFill>
        </p:spPr>
        <p:style>
          <a:lnRef idx="1">
            <a:schemeClr val="accent3"/>
          </a:lnRef>
          <a:fillRef idx="2">
            <a:schemeClr val="accent3"/>
          </a:fillRef>
          <a:effectRef idx="1">
            <a:schemeClr val="accent3"/>
          </a:effectRef>
          <a:fontRef idx="minor">
            <a:schemeClr val="dk1"/>
          </a:fontRef>
        </p:style>
        <p:txBody>
          <a:bodyPr wrap="square">
            <a:spAutoFit/>
          </a:bodyPr>
          <a:lstStyle/>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There is an increasing use of holistic well-being policies that focus on prevention, recovery, and improvement of long-term well-being in the UK health services.</a:t>
            </a:r>
          </a:p>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WHO Health in All Policies is about collaboration between different sectors to address some of the wider determinants affecting the health status (WHO, 2026).</a:t>
            </a:r>
          </a:p>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NHS Net Zero commitment focuses on reducing emissions and improving the well-being of patients.</a:t>
            </a:r>
          </a:p>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According to the executives, it is noted that over 70% of those who have been surveyed feel good (NHS England, 2026).</a:t>
            </a:r>
          </a:p>
        </p:txBody>
      </p:sp>
      <p:pic>
        <p:nvPicPr>
          <p:cNvPr id="2050" name="Picture 2" descr=" A circular image depicting the National Prevention Strategy (NPS). On the outside ring of the circle are the seven NPS priorities: tobacco-free living, preventing drug abuse and excessive alcohol use, healthy eating, active living, mental and emotional well-being, reproductive and sexual health, and injury and violence-free living. On the inside ring of the circle are the four NPS strategies: healthy and safe community environments, clinical and community preventive services, empowered people, and elimination of health disparities. In the middle of the circle is the NPS goal: Increase the number of Americans who are healthy at every stage of life."/>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7513637" y="1978966"/>
            <a:ext cx="3415214" cy="347840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4" name="Rectangle 3"/>
          <p:cNvSpPr/>
          <p:nvPr/>
        </p:nvSpPr>
        <p:spPr>
          <a:xfrm>
            <a:off x="8144667" y="5636210"/>
            <a:ext cx="2153154" cy="369332"/>
          </a:xfrm>
          <a:prstGeom prst="rect">
            <a:avLst/>
          </a:prstGeom>
        </p:spPr>
        <p:txBody>
          <a:bodyPr wrap="none">
            <a:spAutoFit/>
          </a:bodyPr>
          <a:lstStyle/>
          <a:p>
            <a:r>
              <a:rPr lang="en-GB" dirty="0">
                <a:latin typeface="Times New Roman" panose="02020603050405020304" pitchFamily="18" charset="0"/>
              </a:rPr>
              <a:t>Source: (CDC, 2026)</a:t>
            </a:r>
            <a:endParaRPr lang="en-GB" dirty="0"/>
          </a:p>
        </p:txBody>
      </p:sp>
    </p:spTree>
    <p:extLst>
      <p:ext uri="{BB962C8B-B14F-4D97-AF65-F5344CB8AC3E}">
        <p14:creationId xmlns:p14="http://schemas.microsoft.com/office/powerpoint/2010/main" val="35996553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136" y="738410"/>
            <a:ext cx="10680164" cy="747490"/>
          </a:xfrm>
        </p:spPr>
        <p:txBody>
          <a:bodyPr/>
          <a:lstStyle/>
          <a:p>
            <a:pPr algn="ctr"/>
            <a:r>
              <a:rPr lang="en-GB"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Theoretical Perspectives</a:t>
            </a:r>
          </a:p>
        </p:txBody>
      </p:sp>
      <p:sp>
        <p:nvSpPr>
          <p:cNvPr id="3" name="Rectangle 2"/>
          <p:cNvSpPr/>
          <p:nvPr/>
        </p:nvSpPr>
        <p:spPr>
          <a:xfrm>
            <a:off x="864136" y="1869251"/>
            <a:ext cx="6422489" cy="4401205"/>
          </a:xfrm>
          <a:prstGeom prst="rect">
            <a:avLst/>
          </a:prstGeom>
          <a:solidFill>
            <a:schemeClr val="accent2">
              <a:lumMod val="40000"/>
              <a:lumOff val="60000"/>
            </a:schemeClr>
          </a:solidFill>
        </p:spPr>
        <p:txBody>
          <a:bodyPr wrap="square">
            <a:spAutoFit/>
          </a:bodyPr>
          <a:lstStyle/>
          <a:p>
            <a:pPr marL="285750" indent="-285750" algn="just" fontAlgn="base">
              <a:buFont typeface="Arial" panose="020B0604020202020204" pitchFamily="34" charset="0"/>
              <a:buChar char="•"/>
            </a:pPr>
            <a:r>
              <a:rPr lang="en-IN" sz="2000" b="1" dirty="0">
                <a:latin typeface="Arial" panose="020B0604020202020204" pitchFamily="34" charset="0"/>
                <a:cs typeface="Arial" panose="020B0604020202020204" pitchFamily="34" charset="0"/>
              </a:rPr>
              <a:t>Bio-psychosocial Model</a:t>
            </a:r>
            <a:r>
              <a:rPr lang="en-IN" sz="2000" dirty="0">
                <a:latin typeface="Arial" panose="020B0604020202020204" pitchFamily="34" charset="0"/>
                <a:cs typeface="Arial" panose="020B0604020202020204" pitchFamily="34" charset="0"/>
              </a:rPr>
              <a:t> looks at every factor that involves the individual and relates to their biological, psychological and social processes (Tam </a:t>
            </a:r>
            <a:r>
              <a:rPr lang="en-IN" sz="2000" i="1" dirty="0">
                <a:latin typeface="Arial" panose="020B0604020202020204" pitchFamily="34" charset="0"/>
                <a:cs typeface="Arial" panose="020B0604020202020204" pitchFamily="34" charset="0"/>
              </a:rPr>
              <a:t>et al</a:t>
            </a:r>
            <a:r>
              <a:rPr lang="en-IN" sz="2000" dirty="0">
                <a:latin typeface="Arial" panose="020B0604020202020204" pitchFamily="34" charset="0"/>
                <a:cs typeface="Arial" panose="020B0604020202020204" pitchFamily="34" charset="0"/>
              </a:rPr>
              <a:t>., 2024).</a:t>
            </a:r>
          </a:p>
          <a:p>
            <a:pPr marL="285750" indent="-285750" algn="just" fontAlgn="base">
              <a:buFont typeface="Arial" panose="020B0604020202020204" pitchFamily="34" charset="0"/>
              <a:buChar char="•"/>
            </a:pPr>
            <a:r>
              <a:rPr lang="en-IN" sz="2000" b="1" dirty="0">
                <a:latin typeface="Arial" panose="020B0604020202020204" pitchFamily="34" charset="0"/>
                <a:cs typeface="Arial" panose="020B0604020202020204" pitchFamily="34" charset="0"/>
              </a:rPr>
              <a:t>Ecological Models</a:t>
            </a:r>
            <a:r>
              <a:rPr lang="en-IN" sz="2000" dirty="0">
                <a:latin typeface="Arial" panose="020B0604020202020204" pitchFamily="34" charset="0"/>
                <a:cs typeface="Arial" panose="020B0604020202020204" pitchFamily="34" charset="0"/>
              </a:rPr>
              <a:t> focus on ecological factors, like environment, communities, organizations health impacting behaviours (</a:t>
            </a:r>
            <a:r>
              <a:rPr lang="en-IN" sz="2000" dirty="0" err="1">
                <a:latin typeface="Arial" panose="020B0604020202020204" pitchFamily="34" charset="0"/>
                <a:cs typeface="Arial" panose="020B0604020202020204" pitchFamily="34" charset="0"/>
              </a:rPr>
              <a:t>Fenta</a:t>
            </a:r>
            <a:r>
              <a:rPr lang="en-IN" sz="2000" dirty="0">
                <a:latin typeface="Arial" panose="020B0604020202020204" pitchFamily="34" charset="0"/>
                <a:cs typeface="Arial" panose="020B0604020202020204" pitchFamily="34" charset="0"/>
              </a:rPr>
              <a:t> </a:t>
            </a:r>
            <a:r>
              <a:rPr lang="en-IN" sz="2000" i="1" dirty="0">
                <a:latin typeface="Arial" panose="020B0604020202020204" pitchFamily="34" charset="0"/>
                <a:cs typeface="Arial" panose="020B0604020202020204" pitchFamily="34" charset="0"/>
              </a:rPr>
              <a:t>et al</a:t>
            </a:r>
            <a:r>
              <a:rPr lang="en-IN" sz="2000" dirty="0">
                <a:latin typeface="Arial" panose="020B0604020202020204" pitchFamily="34" charset="0"/>
                <a:cs typeface="Arial" panose="020B0604020202020204" pitchFamily="34" charset="0"/>
              </a:rPr>
              <a:t>., 2023).</a:t>
            </a:r>
          </a:p>
          <a:p>
            <a:pPr marL="285750" indent="-285750" algn="just" fontAlgn="base">
              <a:buFont typeface="Arial" panose="020B0604020202020204" pitchFamily="34" charset="0"/>
              <a:buChar char="•"/>
            </a:pPr>
            <a:r>
              <a:rPr lang="en-IN" sz="2000" b="1" dirty="0">
                <a:latin typeface="Arial" panose="020B0604020202020204" pitchFamily="34" charset="0"/>
                <a:cs typeface="Arial" panose="020B0604020202020204" pitchFamily="34" charset="0"/>
              </a:rPr>
              <a:t>The Holistic Model </a:t>
            </a:r>
            <a:r>
              <a:rPr lang="en-IN" sz="2000" dirty="0">
                <a:latin typeface="Arial" panose="020B0604020202020204" pitchFamily="34" charset="0"/>
                <a:cs typeface="Arial" panose="020B0604020202020204" pitchFamily="34" charset="0"/>
              </a:rPr>
              <a:t>places emphasis on the idea of holistic wellness like physical, mental, emotional, social, and spiritual wellbeing (Silva </a:t>
            </a:r>
            <a:r>
              <a:rPr lang="en-IN" sz="2000" i="1" dirty="0">
                <a:latin typeface="Arial" panose="020B0604020202020204" pitchFamily="34" charset="0"/>
                <a:cs typeface="Arial" panose="020B0604020202020204" pitchFamily="34" charset="0"/>
              </a:rPr>
              <a:t>et al</a:t>
            </a:r>
            <a:r>
              <a:rPr lang="en-IN" sz="2000" dirty="0">
                <a:latin typeface="Arial" panose="020B0604020202020204" pitchFamily="34" charset="0"/>
                <a:cs typeface="Arial" panose="020B0604020202020204" pitchFamily="34" charset="0"/>
              </a:rPr>
              <a:t>., 2025). </a:t>
            </a:r>
          </a:p>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Implications of such theories influence both the delivery and preventative aspects, and the delivery of patient-centred services in the integrated healthcare services.</a:t>
            </a:r>
          </a:p>
        </p:txBody>
      </p:sp>
      <p:graphicFrame>
        <p:nvGraphicFramePr>
          <p:cNvPr id="4" name="Diagram 3"/>
          <p:cNvGraphicFramePr/>
          <p:nvPr>
            <p:extLst>
              <p:ext uri="{D42A27DB-BD31-4B8C-83A1-F6EECF244321}">
                <p14:modId xmlns:p14="http://schemas.microsoft.com/office/powerpoint/2010/main" val="2561390256"/>
              </p:ext>
            </p:extLst>
          </p:nvPr>
        </p:nvGraphicFramePr>
        <p:xfrm>
          <a:off x="6560344" y="2071688"/>
          <a:ext cx="6057105" cy="40380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ctangle 4"/>
          <p:cNvSpPr/>
          <p:nvPr/>
        </p:nvSpPr>
        <p:spPr>
          <a:xfrm>
            <a:off x="8876037" y="5886894"/>
            <a:ext cx="1588961" cy="369332"/>
          </a:xfrm>
          <a:prstGeom prst="rect">
            <a:avLst/>
          </a:prstGeom>
        </p:spPr>
        <p:txBody>
          <a:bodyPr wrap="none">
            <a:spAutoFit/>
          </a:bodyPr>
          <a:lstStyle/>
          <a:p>
            <a:r>
              <a:rPr lang="en-GB" dirty="0">
                <a:latin typeface="Times New Roman" panose="02020603050405020304" pitchFamily="18" charset="0"/>
              </a:rPr>
              <a:t>Source: Author</a:t>
            </a:r>
            <a:endParaRPr lang="en-GB" dirty="0"/>
          </a:p>
        </p:txBody>
      </p:sp>
    </p:spTree>
    <p:extLst>
      <p:ext uri="{BB962C8B-B14F-4D97-AF65-F5344CB8AC3E}">
        <p14:creationId xmlns:p14="http://schemas.microsoft.com/office/powerpoint/2010/main" val="41106778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8412" y="624110"/>
            <a:ext cx="10680163" cy="747490"/>
          </a:xfrm>
        </p:spPr>
        <p:txBody>
          <a:bodyPr/>
          <a:lstStyle/>
          <a:p>
            <a:pPr algn="ctr"/>
            <a:r>
              <a:rPr lang="en-GB"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Sustainable Development Goals </a:t>
            </a:r>
          </a:p>
        </p:txBody>
      </p:sp>
      <p:sp>
        <p:nvSpPr>
          <p:cNvPr id="3" name="Rectangle 2"/>
          <p:cNvSpPr/>
          <p:nvPr/>
        </p:nvSpPr>
        <p:spPr>
          <a:xfrm>
            <a:off x="778412" y="1812101"/>
            <a:ext cx="6936838" cy="4093428"/>
          </a:xfrm>
          <a:prstGeom prst="rect">
            <a:avLst/>
          </a:prstGeom>
          <a:solidFill>
            <a:schemeClr val="accent2">
              <a:lumMod val="40000"/>
              <a:lumOff val="60000"/>
            </a:schemeClr>
          </a:solidFill>
        </p:spPr>
        <p:txBody>
          <a:bodyPr wrap="square">
            <a:spAutoFit/>
          </a:bodyPr>
          <a:lstStyle/>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For sustainable development towards Goal 3 of healthy lives and wellbeing at all ages, Goal 3 concentrates on providing sustainable healthcare systems (United Nations, 2023).</a:t>
            </a:r>
          </a:p>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SDG 3 contributes to the prevention of diseases, increased access to health, mental health and wellbeing and the decrease of premature deaths at the global level.</a:t>
            </a:r>
          </a:p>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Prevention-focused and equity-oriented health improvement policies, currently adopted by the NHS, are increasingly aligned with SDG 3 (NHS England, 2025).</a:t>
            </a:r>
          </a:p>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By helping to decrease preventable diseases and enhance the wellness of people, the help offered to smokers to end smoking is aligned to SDG 3.</a:t>
            </a:r>
          </a:p>
        </p:txBody>
      </p:sp>
      <p:pic>
        <p:nvPicPr>
          <p:cNvPr id="5" name="Picture 4"/>
          <p:cNvPicPr>
            <a:picLocks noChangeAspect="1"/>
          </p:cNvPicPr>
          <p:nvPr/>
        </p:nvPicPr>
        <p:blipFill>
          <a:blip r:embed="rId3"/>
          <a:stretch>
            <a:fillRect/>
          </a:stretch>
        </p:blipFill>
        <p:spPr>
          <a:xfrm>
            <a:off x="8160938" y="2702733"/>
            <a:ext cx="2859487" cy="2312163"/>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4" name="Rectangle 3"/>
          <p:cNvSpPr/>
          <p:nvPr/>
        </p:nvSpPr>
        <p:spPr>
          <a:xfrm>
            <a:off x="8488456" y="5218277"/>
            <a:ext cx="2204450" cy="369332"/>
          </a:xfrm>
          <a:prstGeom prst="rect">
            <a:avLst/>
          </a:prstGeom>
        </p:spPr>
        <p:txBody>
          <a:bodyPr wrap="none">
            <a:spAutoFit/>
          </a:bodyPr>
          <a:lstStyle/>
          <a:p>
            <a:r>
              <a:rPr lang="en-GB" dirty="0">
                <a:latin typeface="Times New Roman" panose="02020603050405020304" pitchFamily="18" charset="0"/>
              </a:rPr>
              <a:t>Source: (SOCI, 2026)</a:t>
            </a:r>
            <a:endParaRPr lang="en-GB" dirty="0"/>
          </a:p>
        </p:txBody>
      </p:sp>
    </p:spTree>
    <p:extLst>
      <p:ext uri="{BB962C8B-B14F-4D97-AF65-F5344CB8AC3E}">
        <p14:creationId xmlns:p14="http://schemas.microsoft.com/office/powerpoint/2010/main" val="17365655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2712" y="666973"/>
            <a:ext cx="10708738" cy="747490"/>
          </a:xfrm>
        </p:spPr>
        <p:txBody>
          <a:bodyPr>
            <a:normAutofit fontScale="90000"/>
          </a:bodyPr>
          <a:lstStyle/>
          <a:p>
            <a:pPr algn="ctr"/>
            <a:r>
              <a:rPr lang="en-GB"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Sustainable Development Goals [CONTD.]</a:t>
            </a:r>
          </a:p>
        </p:txBody>
      </p:sp>
      <p:sp>
        <p:nvSpPr>
          <p:cNvPr id="3" name="Rectangle 2"/>
          <p:cNvSpPr/>
          <p:nvPr/>
        </p:nvSpPr>
        <p:spPr>
          <a:xfrm>
            <a:off x="892712" y="1940689"/>
            <a:ext cx="6193887" cy="4093428"/>
          </a:xfrm>
          <a:prstGeom prst="rect">
            <a:avLst/>
          </a:prstGeom>
          <a:solidFill>
            <a:schemeClr val="accent2">
              <a:lumMod val="40000"/>
              <a:lumOff val="60000"/>
            </a:schemeClr>
          </a:solidFill>
        </p:spPr>
        <p:txBody>
          <a:bodyPr wrap="square">
            <a:spAutoFit/>
          </a:bodyPr>
          <a:lstStyle/>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The healthcare systems in the United Kingdom focus on prevention, early intervention and outcomes for health of the general population in the longer term.</a:t>
            </a:r>
          </a:p>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Methods used to assess well-being have been commonly adopted when dealing with mental and emotional well-being (Fu and Zhang, 2024).</a:t>
            </a:r>
          </a:p>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Environmental and organisational stresses from the healthcare sector could be alleviated using sustainable practices.</a:t>
            </a:r>
          </a:p>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Over 100,000 individuals made attempts at quitting smoking using the NHS Quit Smoking service (</a:t>
            </a:r>
            <a:r>
              <a:rPr lang="en-IN" sz="2000" dirty="0" err="1">
                <a:latin typeface="Arial" panose="020B0604020202020204" pitchFamily="34" charset="0"/>
                <a:cs typeface="Arial" panose="020B0604020202020204" pitchFamily="34" charset="0"/>
              </a:rPr>
              <a:t>Dobbie</a:t>
            </a:r>
            <a:r>
              <a:rPr lang="en-IN" sz="2000" dirty="0">
                <a:latin typeface="Arial" panose="020B0604020202020204" pitchFamily="34" charset="0"/>
                <a:cs typeface="Arial" panose="020B0604020202020204" pitchFamily="34" charset="0"/>
              </a:rPr>
              <a:t> </a:t>
            </a:r>
            <a:r>
              <a:rPr lang="en-IN" sz="2000" i="1" dirty="0">
                <a:latin typeface="Arial" panose="020B0604020202020204" pitchFamily="34" charset="0"/>
                <a:cs typeface="Arial" panose="020B0604020202020204" pitchFamily="34" charset="0"/>
              </a:rPr>
              <a:t>et al</a:t>
            </a:r>
            <a:r>
              <a:rPr lang="en-IN" sz="2000" dirty="0">
                <a:latin typeface="Arial" panose="020B0604020202020204" pitchFamily="34" charset="0"/>
                <a:cs typeface="Arial" panose="020B0604020202020204" pitchFamily="34" charset="0"/>
              </a:rPr>
              <a:t>. 2026).</a:t>
            </a:r>
          </a:p>
        </p:txBody>
      </p:sp>
      <p:pic>
        <p:nvPicPr>
          <p:cNvPr id="5" name="Picture 4"/>
          <p:cNvPicPr>
            <a:picLocks noChangeAspect="1"/>
          </p:cNvPicPr>
          <p:nvPr/>
        </p:nvPicPr>
        <p:blipFill>
          <a:blip r:embed="rId3"/>
          <a:stretch>
            <a:fillRect/>
          </a:stretch>
        </p:blipFill>
        <p:spPr>
          <a:xfrm>
            <a:off x="7376493" y="2148338"/>
            <a:ext cx="4224957" cy="206804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Rectangle 3"/>
          <p:cNvSpPr/>
          <p:nvPr/>
        </p:nvSpPr>
        <p:spPr>
          <a:xfrm>
            <a:off x="8142732" y="4950260"/>
            <a:ext cx="3082895" cy="369332"/>
          </a:xfrm>
          <a:prstGeom prst="rect">
            <a:avLst/>
          </a:prstGeom>
        </p:spPr>
        <p:txBody>
          <a:bodyPr wrap="none">
            <a:spAutoFit/>
          </a:bodyPr>
          <a:lstStyle/>
          <a:p>
            <a:r>
              <a:rPr lang="en-GB" dirty="0">
                <a:latin typeface="Times New Roman" panose="02020603050405020304" pitchFamily="18" charset="0"/>
              </a:rPr>
              <a:t>Source: (United Nations, 2026)</a:t>
            </a:r>
            <a:endParaRPr lang="en-GB" dirty="0"/>
          </a:p>
        </p:txBody>
      </p:sp>
    </p:spTree>
    <p:extLst>
      <p:ext uri="{BB962C8B-B14F-4D97-AF65-F5344CB8AC3E}">
        <p14:creationId xmlns:p14="http://schemas.microsoft.com/office/powerpoint/2010/main" val="40155411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64149" y="738410"/>
            <a:ext cx="10580151" cy="747490"/>
          </a:xfrm>
        </p:spPr>
        <p:txBody>
          <a:bodyPr/>
          <a:lstStyle/>
          <a:p>
            <a:pPr algn="ctr"/>
            <a:r>
              <a:rPr lang="en-GB"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Policy and Governance</a:t>
            </a:r>
          </a:p>
        </p:txBody>
      </p:sp>
      <p:sp>
        <p:nvSpPr>
          <p:cNvPr id="3" name="Rectangle 2"/>
          <p:cNvSpPr/>
          <p:nvPr/>
        </p:nvSpPr>
        <p:spPr>
          <a:xfrm>
            <a:off x="964149" y="1901100"/>
            <a:ext cx="6888080" cy="4093428"/>
          </a:xfrm>
          <a:prstGeom prst="rect">
            <a:avLst/>
          </a:prstGeom>
          <a:solidFill>
            <a:schemeClr val="accent2">
              <a:lumMod val="40000"/>
              <a:lumOff val="60000"/>
            </a:schemeClr>
          </a:solidFill>
        </p:spPr>
        <p:txBody>
          <a:bodyPr wrap="square">
            <a:spAutoFit/>
          </a:bodyPr>
          <a:lstStyle/>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The </a:t>
            </a:r>
            <a:r>
              <a:rPr lang="en-IN" sz="2000" b="1" dirty="0">
                <a:latin typeface="Arial" panose="020B0604020202020204" pitchFamily="34" charset="0"/>
                <a:cs typeface="Arial" panose="020B0604020202020204" pitchFamily="34" charset="0"/>
              </a:rPr>
              <a:t>NHS Long Term Plan </a:t>
            </a:r>
            <a:r>
              <a:rPr lang="en-IN" sz="2000" dirty="0">
                <a:latin typeface="Arial" panose="020B0604020202020204" pitchFamily="34" charset="0"/>
                <a:cs typeface="Arial" panose="020B0604020202020204" pitchFamily="34" charset="0"/>
              </a:rPr>
              <a:t>focuses on the adoption of preventive measures that can enhance the smoking behavioural remissions among citizens(NHS England, 2026).</a:t>
            </a:r>
          </a:p>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Mental health programs that adheres to </a:t>
            </a:r>
            <a:r>
              <a:rPr lang="en-IN" sz="2000" b="1" dirty="0">
                <a:latin typeface="Arial" panose="020B0604020202020204" pitchFamily="34" charset="0"/>
                <a:cs typeface="Arial" panose="020B0604020202020204" pitchFamily="34" charset="0"/>
              </a:rPr>
              <a:t>WHO Health in All Policies </a:t>
            </a:r>
            <a:r>
              <a:rPr lang="en-IN" sz="2000" dirty="0">
                <a:latin typeface="Arial" panose="020B0604020202020204" pitchFamily="34" charset="0"/>
                <a:cs typeface="Arial" panose="020B0604020202020204" pitchFamily="34" charset="0"/>
              </a:rPr>
              <a:t>help in the provision of proper health care services.</a:t>
            </a:r>
          </a:p>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The smoking cessation </a:t>
            </a:r>
            <a:r>
              <a:rPr lang="en-IN" sz="2000" dirty="0" err="1">
                <a:latin typeface="Arial" panose="020B0604020202020204" pitchFamily="34" charset="0"/>
                <a:cs typeface="Arial" panose="020B0604020202020204" pitchFamily="34" charset="0"/>
              </a:rPr>
              <a:t>initiaves</a:t>
            </a:r>
            <a:r>
              <a:rPr lang="en-IN" sz="2000" dirty="0">
                <a:latin typeface="Arial" panose="020B0604020202020204" pitchFamily="34" charset="0"/>
                <a:cs typeface="Arial" panose="020B0604020202020204" pitchFamily="34" charset="0"/>
              </a:rPr>
              <a:t> in the long term plan assist in enhancing the supporting health care services for prevention approaches (Lin </a:t>
            </a:r>
            <a:r>
              <a:rPr lang="en-IN" sz="2000" i="1" dirty="0">
                <a:latin typeface="Arial" panose="020B0604020202020204" pitchFamily="34" charset="0"/>
                <a:cs typeface="Arial" panose="020B0604020202020204" pitchFamily="34" charset="0"/>
              </a:rPr>
              <a:t>et al</a:t>
            </a:r>
            <a:r>
              <a:rPr lang="en-IN" sz="2000" dirty="0">
                <a:latin typeface="Arial" panose="020B0604020202020204" pitchFamily="34" charset="0"/>
                <a:cs typeface="Arial" panose="020B0604020202020204" pitchFamily="34" charset="0"/>
              </a:rPr>
              <a:t>., 2023).</a:t>
            </a:r>
          </a:p>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However, regulatory and funding limitations are observed where, delay and restriction in implementation is observed in holistic and long term plan.</a:t>
            </a:r>
          </a:p>
        </p:txBody>
      </p:sp>
      <p:pic>
        <p:nvPicPr>
          <p:cNvPr id="5" name="Picture 4"/>
          <p:cNvPicPr>
            <a:picLocks noChangeAspect="1"/>
          </p:cNvPicPr>
          <p:nvPr/>
        </p:nvPicPr>
        <p:blipFill>
          <a:blip r:embed="rId3"/>
          <a:stretch>
            <a:fillRect/>
          </a:stretch>
        </p:blipFill>
        <p:spPr>
          <a:xfrm>
            <a:off x="8053705" y="2093330"/>
            <a:ext cx="3878762" cy="2585841"/>
          </a:xfrm>
          <a:prstGeom prst="rect">
            <a:avLst/>
          </a:prstGeom>
          <a:ln>
            <a:noFill/>
          </a:ln>
          <a:effectLst>
            <a:softEdge rad="112500"/>
          </a:effectLst>
        </p:spPr>
      </p:pic>
      <p:sp>
        <p:nvSpPr>
          <p:cNvPr id="4" name="Rectangle 3"/>
          <p:cNvSpPr/>
          <p:nvPr/>
        </p:nvSpPr>
        <p:spPr>
          <a:xfrm>
            <a:off x="8606972" y="4670228"/>
            <a:ext cx="2772228" cy="923330"/>
          </a:xfrm>
          <a:prstGeom prst="rect">
            <a:avLst/>
          </a:prstGeom>
        </p:spPr>
        <p:txBody>
          <a:bodyPr wrap="square">
            <a:spAutoFit/>
          </a:bodyPr>
          <a:lstStyle/>
          <a:p>
            <a:pPr algn="ctr"/>
            <a:r>
              <a:rPr lang="en-IN" dirty="0">
                <a:latin typeface="Times New Roman" panose="02020603050405020304" pitchFamily="18" charset="0"/>
              </a:rPr>
              <a:t>Source: (British Association for community and child health, 2026)</a:t>
            </a:r>
            <a:endParaRPr lang="en-GB" dirty="0"/>
          </a:p>
        </p:txBody>
      </p:sp>
    </p:spTree>
    <p:extLst>
      <p:ext uri="{BB962C8B-B14F-4D97-AF65-F5344CB8AC3E}">
        <p14:creationId xmlns:p14="http://schemas.microsoft.com/office/powerpoint/2010/main" val="8921233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1287" y="681260"/>
            <a:ext cx="10594438" cy="747490"/>
          </a:xfrm>
        </p:spPr>
        <p:txBody>
          <a:bodyPr/>
          <a:lstStyle/>
          <a:p>
            <a:pPr algn="ctr"/>
            <a:r>
              <a:rPr lang="en-GB"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Relevant Case Studies</a:t>
            </a:r>
          </a:p>
        </p:txBody>
      </p:sp>
      <p:sp>
        <p:nvSpPr>
          <p:cNvPr id="3" name="Rectangle 2"/>
          <p:cNvSpPr/>
          <p:nvPr/>
        </p:nvSpPr>
        <p:spPr>
          <a:xfrm>
            <a:off x="921287" y="1883539"/>
            <a:ext cx="5850988" cy="4401205"/>
          </a:xfrm>
          <a:prstGeom prst="rect">
            <a:avLst/>
          </a:prstGeom>
          <a:solidFill>
            <a:schemeClr val="accent2">
              <a:lumMod val="40000"/>
              <a:lumOff val="60000"/>
            </a:schemeClr>
          </a:solidFill>
        </p:spPr>
        <p:txBody>
          <a:bodyPr wrap="square">
            <a:spAutoFit/>
          </a:bodyPr>
          <a:lstStyle/>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The integration of the </a:t>
            </a:r>
            <a:r>
              <a:rPr lang="en-IN" sz="2000" b="1" dirty="0">
                <a:latin typeface="Arial" panose="020B0604020202020204" pitchFamily="34" charset="0"/>
                <a:cs typeface="Arial" panose="020B0604020202020204" pitchFamily="34" charset="0"/>
              </a:rPr>
              <a:t>NHS tobacco dependence program</a:t>
            </a:r>
            <a:r>
              <a:rPr lang="en-IN" sz="2000" dirty="0">
                <a:latin typeface="Arial" panose="020B0604020202020204" pitchFamily="34" charset="0"/>
                <a:cs typeface="Arial" panose="020B0604020202020204" pitchFamily="34" charset="0"/>
              </a:rPr>
              <a:t> alongside other healthcare services can help the individual to quit smoking.</a:t>
            </a:r>
          </a:p>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Incorporation of mental health services along with the smoking cessation helps achieve better results compared to clinical smoking cessation approaches.</a:t>
            </a:r>
          </a:p>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Interventions within the hospital environment have shown to encourage vulnerable groups to smoke earlier on (</a:t>
            </a:r>
            <a:r>
              <a:rPr lang="en-IN" sz="2000" dirty="0" err="1">
                <a:latin typeface="Arial" panose="020B0604020202020204" pitchFamily="34" charset="0"/>
                <a:cs typeface="Arial" panose="020B0604020202020204" pitchFamily="34" charset="0"/>
              </a:rPr>
              <a:t>Ugalde</a:t>
            </a:r>
            <a:r>
              <a:rPr lang="en-IN" sz="2000" dirty="0">
                <a:latin typeface="Arial" panose="020B0604020202020204" pitchFamily="34" charset="0"/>
                <a:cs typeface="Arial" panose="020B0604020202020204" pitchFamily="34" charset="0"/>
              </a:rPr>
              <a:t> </a:t>
            </a:r>
            <a:r>
              <a:rPr lang="en-IN" sz="2000" i="1" dirty="0">
                <a:latin typeface="Arial" panose="020B0604020202020204" pitchFamily="34" charset="0"/>
                <a:cs typeface="Arial" panose="020B0604020202020204" pitchFamily="34" charset="0"/>
              </a:rPr>
              <a:t>et al</a:t>
            </a:r>
            <a:r>
              <a:rPr lang="en-IN" sz="2000" dirty="0">
                <a:latin typeface="Arial" panose="020B0604020202020204" pitchFamily="34" charset="0"/>
                <a:cs typeface="Arial" panose="020B0604020202020204" pitchFamily="34" charset="0"/>
              </a:rPr>
              <a:t>., 2021).</a:t>
            </a:r>
          </a:p>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Integrated set of resources that contribute to improved and sustained wellbeing from the health service delivery.</a:t>
            </a:r>
          </a:p>
        </p:txBody>
      </p:sp>
      <p:pic>
        <p:nvPicPr>
          <p:cNvPr id="5" name="Picture 4"/>
          <p:cNvPicPr>
            <a:picLocks noChangeAspect="1"/>
          </p:cNvPicPr>
          <p:nvPr/>
        </p:nvPicPr>
        <p:blipFill>
          <a:blip r:embed="rId3"/>
          <a:stretch>
            <a:fillRect/>
          </a:stretch>
        </p:blipFill>
        <p:spPr>
          <a:xfrm>
            <a:off x="6915151" y="2069277"/>
            <a:ext cx="4314825" cy="2629617"/>
          </a:xfrm>
          <a:prstGeom prst="roundRect">
            <a:avLst>
              <a:gd name="adj" fmla="val 5334"/>
            </a:avLst>
          </a:prstGeom>
          <a:solidFill>
            <a:srgbClr val="FFFFFF">
              <a:shade val="85000"/>
            </a:srgbClr>
          </a:solidFill>
          <a:ln>
            <a:noFill/>
          </a:ln>
          <a:effectLst>
            <a:reflection blurRad="12700" stA="38000" endPos="28000" dist="5000" dir="5400000" sy="-100000" algn="bl" rotWithShape="0"/>
          </a:effectLst>
        </p:spPr>
      </p:pic>
      <p:sp>
        <p:nvSpPr>
          <p:cNvPr id="4" name="Rectangle 3"/>
          <p:cNvSpPr/>
          <p:nvPr/>
        </p:nvSpPr>
        <p:spPr>
          <a:xfrm>
            <a:off x="7940426" y="4968253"/>
            <a:ext cx="2264274" cy="369332"/>
          </a:xfrm>
          <a:prstGeom prst="rect">
            <a:avLst/>
          </a:prstGeom>
        </p:spPr>
        <p:txBody>
          <a:bodyPr wrap="none">
            <a:spAutoFit/>
          </a:bodyPr>
          <a:lstStyle/>
          <a:p>
            <a:r>
              <a:rPr lang="en-GB" dirty="0">
                <a:latin typeface="Times New Roman" panose="02020603050405020304" pitchFamily="18" charset="0"/>
              </a:rPr>
              <a:t>Source: (HDFT, 2026)</a:t>
            </a:r>
            <a:endParaRPr lang="en-GB" dirty="0"/>
          </a:p>
        </p:txBody>
      </p:sp>
    </p:spTree>
    <p:extLst>
      <p:ext uri="{BB962C8B-B14F-4D97-AF65-F5344CB8AC3E}">
        <p14:creationId xmlns:p14="http://schemas.microsoft.com/office/powerpoint/2010/main" val="28829613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2710" y="724123"/>
            <a:ext cx="10608728" cy="747490"/>
          </a:xfrm>
        </p:spPr>
        <p:txBody>
          <a:bodyPr/>
          <a:lstStyle/>
          <a:p>
            <a:pPr algn="ctr"/>
            <a:r>
              <a:rPr lang="en-GB"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Service Delivery</a:t>
            </a:r>
          </a:p>
        </p:txBody>
      </p:sp>
      <p:sp>
        <p:nvSpPr>
          <p:cNvPr id="3" name="Rectangle 2"/>
          <p:cNvSpPr/>
          <p:nvPr/>
        </p:nvSpPr>
        <p:spPr>
          <a:xfrm>
            <a:off x="892710" y="1940689"/>
            <a:ext cx="5679540" cy="4093428"/>
          </a:xfrm>
          <a:prstGeom prst="rect">
            <a:avLst/>
          </a:prstGeom>
          <a:solidFill>
            <a:schemeClr val="accent2">
              <a:lumMod val="40000"/>
              <a:lumOff val="60000"/>
            </a:schemeClr>
          </a:solidFill>
        </p:spPr>
        <p:txBody>
          <a:bodyPr wrap="square">
            <a:spAutoFit/>
          </a:bodyPr>
          <a:lstStyle/>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Enhanced wellbeing among the Better Health and Every Mind Matters interventions.</a:t>
            </a:r>
          </a:p>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The accessibility and effective means of communication for those who have difficulty accessing health care using the NHS App and e-Consultations service (NHS, 2026).</a:t>
            </a:r>
          </a:p>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The application of the process can enhance the smoking cessation treatment through health promotion campaigns.</a:t>
            </a:r>
          </a:p>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Counselling and rehabilitation; nutrition advice and emotional support and aid services are paid attention to in holistic hospital models (Marques and </a:t>
            </a:r>
            <a:r>
              <a:rPr lang="en-IN" sz="2000" dirty="0" err="1">
                <a:latin typeface="Arial" panose="020B0604020202020204" pitchFamily="34" charset="0"/>
                <a:cs typeface="Arial" panose="020B0604020202020204" pitchFamily="34" charset="0"/>
              </a:rPr>
              <a:t>Battistella</a:t>
            </a:r>
            <a:r>
              <a:rPr lang="en-IN" sz="2000" dirty="0">
                <a:latin typeface="Arial" panose="020B0604020202020204" pitchFamily="34" charset="0"/>
                <a:cs typeface="Arial" panose="020B0604020202020204" pitchFamily="34" charset="0"/>
              </a:rPr>
              <a:t>, 2025).</a:t>
            </a:r>
          </a:p>
        </p:txBody>
      </p:sp>
      <p:pic>
        <p:nvPicPr>
          <p:cNvPr id="6" name="Picture 5"/>
          <p:cNvPicPr>
            <a:picLocks noChangeAspect="1"/>
          </p:cNvPicPr>
          <p:nvPr/>
        </p:nvPicPr>
        <p:blipFill>
          <a:blip r:embed="rId3"/>
          <a:stretch>
            <a:fillRect/>
          </a:stretch>
        </p:blipFill>
        <p:spPr>
          <a:xfrm>
            <a:off x="6850743" y="1940689"/>
            <a:ext cx="4229996" cy="2819997"/>
          </a:xfrm>
          <a:prstGeom prst="rect">
            <a:avLst/>
          </a:prstGeom>
        </p:spPr>
      </p:pic>
      <p:sp>
        <p:nvSpPr>
          <p:cNvPr id="7" name="Rectangle 6"/>
          <p:cNvSpPr/>
          <p:nvPr/>
        </p:nvSpPr>
        <p:spPr>
          <a:xfrm>
            <a:off x="7895576" y="4860430"/>
            <a:ext cx="2140330" cy="369332"/>
          </a:xfrm>
          <a:prstGeom prst="rect">
            <a:avLst/>
          </a:prstGeom>
        </p:spPr>
        <p:txBody>
          <a:bodyPr wrap="none">
            <a:spAutoFit/>
          </a:bodyPr>
          <a:lstStyle/>
          <a:p>
            <a:r>
              <a:rPr lang="en-GB" dirty="0">
                <a:latin typeface="Times New Roman" panose="02020603050405020304" pitchFamily="18" charset="0"/>
              </a:rPr>
              <a:t>Source: (NHS, 2026)</a:t>
            </a:r>
            <a:endParaRPr lang="en-GB" dirty="0"/>
          </a:p>
        </p:txBody>
      </p:sp>
    </p:spTree>
    <p:extLst>
      <p:ext uri="{BB962C8B-B14F-4D97-AF65-F5344CB8AC3E}">
        <p14:creationId xmlns:p14="http://schemas.microsoft.com/office/powerpoint/2010/main" val="27148808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2712" y="666972"/>
            <a:ext cx="10608726" cy="747490"/>
          </a:xfrm>
        </p:spPr>
        <p:txBody>
          <a:bodyPr/>
          <a:lstStyle/>
          <a:p>
            <a:pPr algn="ctr"/>
            <a:r>
              <a:rPr lang="en-GB"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Relevant Case Studies</a:t>
            </a:r>
          </a:p>
        </p:txBody>
      </p:sp>
      <p:sp>
        <p:nvSpPr>
          <p:cNvPr id="3" name="Rectangle 2"/>
          <p:cNvSpPr/>
          <p:nvPr/>
        </p:nvSpPr>
        <p:spPr>
          <a:xfrm>
            <a:off x="364075" y="1870262"/>
            <a:ext cx="6179600" cy="4401205"/>
          </a:xfrm>
          <a:prstGeom prst="rect">
            <a:avLst/>
          </a:prstGeom>
          <a:solidFill>
            <a:schemeClr val="accent2">
              <a:lumMod val="40000"/>
              <a:lumOff val="60000"/>
            </a:schemeClr>
          </a:solidFill>
        </p:spPr>
        <p:txBody>
          <a:bodyPr wrap="square">
            <a:spAutoFit/>
          </a:bodyPr>
          <a:lstStyle/>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Comprehensive Geriatric Assessment is a multi-disciplinary healthcare approach which is based on an assessment of older people (Choi </a:t>
            </a:r>
            <a:r>
              <a:rPr lang="en-IN" sz="2000" i="1" dirty="0">
                <a:latin typeface="Arial" panose="020B0604020202020204" pitchFamily="34" charset="0"/>
                <a:cs typeface="Arial" panose="020B0604020202020204" pitchFamily="34" charset="0"/>
              </a:rPr>
              <a:t>et al</a:t>
            </a:r>
            <a:r>
              <a:rPr lang="en-IN" sz="2000" dirty="0">
                <a:latin typeface="Arial" panose="020B0604020202020204" pitchFamily="34" charset="0"/>
                <a:cs typeface="Arial" panose="020B0604020202020204" pitchFamily="34" charset="0"/>
              </a:rPr>
              <a:t>., 2022).</a:t>
            </a:r>
          </a:p>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The services rendered by CGA are vital in helping provide all the aspects of healthcare that include physical, psychological, medical and social components.</a:t>
            </a:r>
          </a:p>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Integrating the assessment in the process of budgeting and organizing the delivery of healthcare services (</a:t>
            </a:r>
            <a:r>
              <a:rPr lang="en-IN" sz="2000" dirty="0" err="1">
                <a:latin typeface="Arial" panose="020B0604020202020204" pitchFamily="34" charset="0"/>
                <a:cs typeface="Arial" panose="020B0604020202020204" pitchFamily="34" charset="0"/>
              </a:rPr>
              <a:t>Helal</a:t>
            </a:r>
            <a:r>
              <a:rPr lang="en-IN" sz="2000" dirty="0">
                <a:latin typeface="Arial" panose="020B0604020202020204" pitchFamily="34" charset="0"/>
                <a:cs typeface="Arial" panose="020B0604020202020204" pitchFamily="34" charset="0"/>
              </a:rPr>
              <a:t>, 2024).</a:t>
            </a:r>
          </a:p>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The application of the Health Belief Model (HBM) is applied in this disciplinary healthcare approach through coherent relationship between them.</a:t>
            </a:r>
          </a:p>
        </p:txBody>
      </p:sp>
      <p:graphicFrame>
        <p:nvGraphicFramePr>
          <p:cNvPr id="7" name="Diagram 6"/>
          <p:cNvGraphicFramePr/>
          <p:nvPr>
            <p:extLst>
              <p:ext uri="{D42A27DB-BD31-4B8C-83A1-F6EECF244321}">
                <p14:modId xmlns:p14="http://schemas.microsoft.com/office/powerpoint/2010/main" val="1902247944"/>
              </p:ext>
            </p:extLst>
          </p:nvPr>
        </p:nvGraphicFramePr>
        <p:xfrm>
          <a:off x="6543675" y="2408434"/>
          <a:ext cx="5648325" cy="33248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ctangle 4"/>
          <p:cNvSpPr/>
          <p:nvPr/>
        </p:nvSpPr>
        <p:spPr>
          <a:xfrm>
            <a:off x="8426094" y="5654666"/>
            <a:ext cx="1588961" cy="369332"/>
          </a:xfrm>
          <a:prstGeom prst="rect">
            <a:avLst/>
          </a:prstGeom>
        </p:spPr>
        <p:txBody>
          <a:bodyPr wrap="none">
            <a:spAutoFit/>
          </a:bodyPr>
          <a:lstStyle/>
          <a:p>
            <a:r>
              <a:rPr lang="en-GB" dirty="0">
                <a:latin typeface="Times New Roman" panose="02020603050405020304" pitchFamily="18" charset="0"/>
              </a:rPr>
              <a:t>Source: Author</a:t>
            </a:r>
            <a:endParaRPr lang="en-GB" dirty="0"/>
          </a:p>
        </p:txBody>
      </p:sp>
    </p:spTree>
    <p:extLst>
      <p:ext uri="{BB962C8B-B14F-4D97-AF65-F5344CB8AC3E}">
        <p14:creationId xmlns:p14="http://schemas.microsoft.com/office/powerpoint/2010/main" val="7377004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6999" y="709835"/>
            <a:ext cx="10551576" cy="747490"/>
          </a:xfrm>
        </p:spPr>
        <p:txBody>
          <a:bodyPr/>
          <a:lstStyle/>
          <a:p>
            <a:pPr algn="ctr"/>
            <a:r>
              <a:rPr lang="en-GB"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Public Health Initiatives</a:t>
            </a:r>
          </a:p>
        </p:txBody>
      </p:sp>
      <p:sp>
        <p:nvSpPr>
          <p:cNvPr id="3" name="Rectangle 2"/>
          <p:cNvSpPr/>
          <p:nvPr/>
        </p:nvSpPr>
        <p:spPr>
          <a:xfrm>
            <a:off x="906999" y="2056686"/>
            <a:ext cx="6579651" cy="3785652"/>
          </a:xfrm>
          <a:prstGeom prst="rect">
            <a:avLst/>
          </a:prstGeom>
          <a:solidFill>
            <a:schemeClr val="accent2">
              <a:lumMod val="40000"/>
              <a:lumOff val="60000"/>
            </a:schemeClr>
          </a:solidFill>
        </p:spPr>
        <p:txBody>
          <a:bodyPr wrap="square">
            <a:spAutoFit/>
          </a:bodyPr>
          <a:lstStyle/>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Health education and preventive healthcare efforts based on principles of public health are designed to encourage a healthy lifestyle.</a:t>
            </a:r>
          </a:p>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Health education programs have the capacity to enhance community health and wellbeing by changing behaviours and lifestyle (Garg, 2025).</a:t>
            </a:r>
          </a:p>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The uptake of smoking cessation or wellbeing prevention services in the UK are more prevalent with increasing understanding of individuals.</a:t>
            </a:r>
          </a:p>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Public awareness of risks of smoking and healthier habits were enhanced through the following NHS campaigns described (Alosaimi </a:t>
            </a:r>
            <a:r>
              <a:rPr lang="en-IN" sz="2000" i="1" dirty="0">
                <a:latin typeface="Arial" panose="020B0604020202020204" pitchFamily="34" charset="0"/>
                <a:cs typeface="Arial" panose="020B0604020202020204" pitchFamily="34" charset="0"/>
              </a:rPr>
              <a:t>et al</a:t>
            </a:r>
            <a:r>
              <a:rPr lang="en-IN" sz="2000" dirty="0">
                <a:latin typeface="Arial" panose="020B0604020202020204" pitchFamily="34" charset="0"/>
                <a:cs typeface="Arial" panose="020B0604020202020204" pitchFamily="34" charset="0"/>
              </a:rPr>
              <a:t>., 2025).</a:t>
            </a:r>
          </a:p>
        </p:txBody>
      </p:sp>
      <p:pic>
        <p:nvPicPr>
          <p:cNvPr id="6" name="Picture 5"/>
          <p:cNvPicPr>
            <a:picLocks noChangeAspect="1"/>
          </p:cNvPicPr>
          <p:nvPr/>
        </p:nvPicPr>
        <p:blipFill>
          <a:blip r:embed="rId3"/>
          <a:stretch>
            <a:fillRect/>
          </a:stretch>
        </p:blipFill>
        <p:spPr>
          <a:xfrm>
            <a:off x="7718601" y="2056686"/>
            <a:ext cx="3869015" cy="3026908"/>
          </a:xfrm>
          <a:prstGeom prst="rect">
            <a:avLst/>
          </a:prstGeom>
        </p:spPr>
      </p:pic>
      <p:sp>
        <p:nvSpPr>
          <p:cNvPr id="7" name="Rectangle 6"/>
          <p:cNvSpPr/>
          <p:nvPr/>
        </p:nvSpPr>
        <p:spPr>
          <a:xfrm>
            <a:off x="8150132" y="5248921"/>
            <a:ext cx="3005951" cy="369332"/>
          </a:xfrm>
          <a:prstGeom prst="rect">
            <a:avLst/>
          </a:prstGeom>
        </p:spPr>
        <p:txBody>
          <a:bodyPr wrap="none">
            <a:spAutoFit/>
          </a:bodyPr>
          <a:lstStyle/>
          <a:p>
            <a:r>
              <a:rPr lang="en-GB" dirty="0">
                <a:latin typeface="Times New Roman" panose="02020603050405020304" pitchFamily="18" charset="0"/>
              </a:rPr>
              <a:t>Source: (Batarseh </a:t>
            </a:r>
            <a:r>
              <a:rPr lang="en-GB" i="1" dirty="0">
                <a:latin typeface="Times New Roman" panose="02020603050405020304" pitchFamily="18" charset="0"/>
              </a:rPr>
              <a:t>et al.</a:t>
            </a:r>
            <a:r>
              <a:rPr lang="en-GB" dirty="0">
                <a:latin typeface="Times New Roman" panose="02020603050405020304" pitchFamily="18" charset="0"/>
              </a:rPr>
              <a:t>, 2020)</a:t>
            </a:r>
            <a:endParaRPr lang="en-GB" dirty="0"/>
          </a:p>
        </p:txBody>
      </p:sp>
    </p:spTree>
    <p:extLst>
      <p:ext uri="{BB962C8B-B14F-4D97-AF65-F5344CB8AC3E}">
        <p14:creationId xmlns:p14="http://schemas.microsoft.com/office/powerpoint/2010/main" val="13763810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7000" y="681260"/>
            <a:ext cx="10437275" cy="747490"/>
          </a:xfrm>
        </p:spPr>
        <p:txBody>
          <a:bodyPr/>
          <a:lstStyle/>
          <a:p>
            <a:pPr algn="ctr"/>
            <a:r>
              <a:rPr lang="en-GB"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Relevant Case Studies</a:t>
            </a:r>
          </a:p>
        </p:txBody>
      </p:sp>
      <p:sp>
        <p:nvSpPr>
          <p:cNvPr id="3" name="Rectangle 2"/>
          <p:cNvSpPr/>
          <p:nvPr/>
        </p:nvSpPr>
        <p:spPr>
          <a:xfrm>
            <a:off x="907000" y="1969264"/>
            <a:ext cx="6408200" cy="3785652"/>
          </a:xfrm>
          <a:prstGeom prst="rect">
            <a:avLst/>
          </a:prstGeom>
          <a:solidFill>
            <a:schemeClr val="accent2">
              <a:lumMod val="40000"/>
              <a:lumOff val="60000"/>
            </a:schemeClr>
          </a:solidFill>
        </p:spPr>
        <p:txBody>
          <a:bodyPr wrap="square">
            <a:spAutoFit/>
          </a:bodyPr>
          <a:lstStyle/>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Previous campaigns have been introduced across single areas, such as by the Smoke free campaigns which have supported quitting smoking.</a:t>
            </a:r>
          </a:p>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Smoker </a:t>
            </a:r>
            <a:r>
              <a:rPr lang="en-IN" sz="2000" dirty="0" err="1">
                <a:latin typeface="Arial" panose="020B0604020202020204" pitchFamily="34" charset="0"/>
                <a:cs typeface="Arial" panose="020B0604020202020204" pitchFamily="34" charset="0"/>
              </a:rPr>
              <a:t>Stoptober</a:t>
            </a:r>
            <a:r>
              <a:rPr lang="en-IN" sz="2000" dirty="0">
                <a:latin typeface="Arial" panose="020B0604020202020204" pitchFamily="34" charset="0"/>
                <a:cs typeface="Arial" panose="020B0604020202020204" pitchFamily="34" charset="0"/>
              </a:rPr>
              <a:t> campaigns have been introduced here in the UK as part of the supportive national public health campaigns carried out (GOV.UK, 2022).</a:t>
            </a:r>
          </a:p>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NHS behavioural support increases the motivation or confidence in efforts to quit smoking.</a:t>
            </a:r>
          </a:p>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Smoking ban promotion through mass media elevated all communities to an awareness of the health risks of smoking (Perman-Howe </a:t>
            </a:r>
            <a:r>
              <a:rPr lang="en-IN" sz="2000" i="1" dirty="0">
                <a:latin typeface="Arial" panose="020B0604020202020204" pitchFamily="34" charset="0"/>
                <a:cs typeface="Arial" panose="020B0604020202020204" pitchFamily="34" charset="0"/>
              </a:rPr>
              <a:t>et al</a:t>
            </a:r>
            <a:r>
              <a:rPr lang="en-IN" sz="2000" dirty="0">
                <a:latin typeface="Arial" panose="020B0604020202020204" pitchFamily="34" charset="0"/>
                <a:cs typeface="Arial" panose="020B0604020202020204" pitchFamily="34" charset="0"/>
              </a:rPr>
              <a:t>., 2022).</a:t>
            </a:r>
          </a:p>
        </p:txBody>
      </p:sp>
      <p:pic>
        <p:nvPicPr>
          <p:cNvPr id="5" name="Picture 4"/>
          <p:cNvPicPr>
            <a:picLocks noChangeAspect="1"/>
          </p:cNvPicPr>
          <p:nvPr/>
        </p:nvPicPr>
        <p:blipFill>
          <a:blip r:embed="rId3"/>
          <a:stretch>
            <a:fillRect/>
          </a:stretch>
        </p:blipFill>
        <p:spPr>
          <a:xfrm>
            <a:off x="7547428" y="1969264"/>
            <a:ext cx="4010409" cy="2606766"/>
          </a:xfrm>
          <a:prstGeom prst="rect">
            <a:avLst/>
          </a:prstGeom>
        </p:spPr>
      </p:pic>
      <p:sp>
        <p:nvSpPr>
          <p:cNvPr id="7" name="Rectangle 6"/>
          <p:cNvSpPr/>
          <p:nvPr/>
        </p:nvSpPr>
        <p:spPr>
          <a:xfrm>
            <a:off x="8282540" y="4747212"/>
            <a:ext cx="2715487" cy="369332"/>
          </a:xfrm>
          <a:prstGeom prst="rect">
            <a:avLst/>
          </a:prstGeom>
        </p:spPr>
        <p:txBody>
          <a:bodyPr wrap="none">
            <a:spAutoFit/>
          </a:bodyPr>
          <a:lstStyle/>
          <a:p>
            <a:r>
              <a:rPr lang="en-GB" dirty="0">
                <a:latin typeface="Arial" panose="020B0604020202020204" pitchFamily="34" charset="0"/>
                <a:cs typeface="Arial" panose="020B0604020202020204" pitchFamily="34" charset="0"/>
              </a:rPr>
              <a:t>Source: (GOV.UK, 2022)</a:t>
            </a:r>
          </a:p>
        </p:txBody>
      </p:sp>
    </p:spTree>
    <p:extLst>
      <p:ext uri="{BB962C8B-B14F-4D97-AF65-F5344CB8AC3E}">
        <p14:creationId xmlns:p14="http://schemas.microsoft.com/office/powerpoint/2010/main" val="21830397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5561" y="709835"/>
            <a:ext cx="10537289" cy="747490"/>
          </a:xfrm>
        </p:spPr>
        <p:txBody>
          <a:bodyPr/>
          <a:lstStyle/>
          <a:p>
            <a:pPr algn="ctr"/>
            <a:r>
              <a:rPr lang="en-GB"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Equity and Access</a:t>
            </a:r>
          </a:p>
        </p:txBody>
      </p:sp>
      <p:sp>
        <p:nvSpPr>
          <p:cNvPr id="3" name="Rectangle 2"/>
          <p:cNvSpPr/>
          <p:nvPr/>
        </p:nvSpPr>
        <p:spPr>
          <a:xfrm>
            <a:off x="835561" y="1883539"/>
            <a:ext cx="5650964" cy="4401205"/>
          </a:xfrm>
          <a:prstGeom prst="rect">
            <a:avLst/>
          </a:prstGeom>
          <a:solidFill>
            <a:schemeClr val="accent2">
              <a:lumMod val="40000"/>
              <a:lumOff val="60000"/>
            </a:schemeClr>
          </a:solidFill>
        </p:spPr>
        <p:txBody>
          <a:bodyPr wrap="square">
            <a:spAutoFit/>
          </a:bodyPr>
          <a:lstStyle/>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NHS </a:t>
            </a:r>
            <a:r>
              <a:rPr lang="en-IN" sz="2000" dirty="0" err="1">
                <a:latin typeface="Arial" panose="020B0604020202020204" pitchFamily="34" charset="0"/>
                <a:cs typeface="Arial" panose="020B0604020202020204" pitchFamily="34" charset="0"/>
              </a:rPr>
              <a:t>Stoptober</a:t>
            </a:r>
            <a:r>
              <a:rPr lang="en-IN" sz="2000" dirty="0">
                <a:latin typeface="Arial" panose="020B0604020202020204" pitchFamily="34" charset="0"/>
                <a:cs typeface="Arial" panose="020B0604020202020204" pitchFamily="34" charset="0"/>
              </a:rPr>
              <a:t> participation is helping to improve the long term health of our population in the country.</a:t>
            </a:r>
          </a:p>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Nationally, health inequalities persist, stunting access to health care services, quality of care and wellbeing.</a:t>
            </a:r>
          </a:p>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Communities in the United Kingdom (UK) that are significantly affected where the prevalence of smoking was more than 16% (ONS, 2025).</a:t>
            </a:r>
          </a:p>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Thousands are annually taking advantage of NHS Stop Smoking Services and this provision is helping to close gaps in the use of healthcare throughout the country.</a:t>
            </a:r>
          </a:p>
        </p:txBody>
      </p:sp>
      <p:pic>
        <p:nvPicPr>
          <p:cNvPr id="4" name="Picture 3"/>
          <p:cNvPicPr>
            <a:picLocks noChangeAspect="1"/>
          </p:cNvPicPr>
          <p:nvPr/>
        </p:nvPicPr>
        <p:blipFill>
          <a:blip r:embed="rId3"/>
          <a:stretch>
            <a:fillRect/>
          </a:stretch>
        </p:blipFill>
        <p:spPr>
          <a:xfrm>
            <a:off x="6667273" y="1883539"/>
            <a:ext cx="4314825" cy="3971925"/>
          </a:xfrm>
          <a:prstGeom prst="rect">
            <a:avLst/>
          </a:prstGeom>
        </p:spPr>
      </p:pic>
      <p:sp>
        <p:nvSpPr>
          <p:cNvPr id="5" name="Rectangle 4"/>
          <p:cNvSpPr/>
          <p:nvPr/>
        </p:nvSpPr>
        <p:spPr>
          <a:xfrm>
            <a:off x="7623074" y="5855464"/>
            <a:ext cx="2403222" cy="369332"/>
          </a:xfrm>
          <a:prstGeom prst="rect">
            <a:avLst/>
          </a:prstGeom>
        </p:spPr>
        <p:txBody>
          <a:bodyPr wrap="none">
            <a:spAutoFit/>
          </a:bodyPr>
          <a:lstStyle/>
          <a:p>
            <a:r>
              <a:rPr lang="en-IN" dirty="0">
                <a:latin typeface="Arial" panose="020B0604020202020204" pitchFamily="34" charset="0"/>
                <a:cs typeface="Arial" panose="020B0604020202020204" pitchFamily="34" charset="0"/>
              </a:rPr>
              <a:t>Source: (ONS, 2025).</a:t>
            </a:r>
            <a:endParaRPr lang="en-GB" dirty="0"/>
          </a:p>
        </p:txBody>
      </p:sp>
    </p:spTree>
    <p:extLst>
      <p:ext uri="{BB962C8B-B14F-4D97-AF65-F5344CB8AC3E}">
        <p14:creationId xmlns:p14="http://schemas.microsoft.com/office/powerpoint/2010/main" val="14245656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5155" y="738410"/>
            <a:ext cx="10353408" cy="747490"/>
          </a:xfrm>
        </p:spPr>
        <p:txBody>
          <a:bodyPr/>
          <a:lstStyle/>
          <a:p>
            <a:pPr algn="ctr"/>
            <a:r>
              <a:rPr lang="en-GB"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Recommendations</a:t>
            </a:r>
          </a:p>
        </p:txBody>
      </p:sp>
      <p:sp>
        <p:nvSpPr>
          <p:cNvPr id="3" name="Rectangle 2"/>
          <p:cNvSpPr/>
          <p:nvPr/>
        </p:nvSpPr>
        <p:spPr>
          <a:xfrm>
            <a:off x="1005155" y="1940689"/>
            <a:ext cx="4902159" cy="3477875"/>
          </a:xfrm>
          <a:prstGeom prst="rect">
            <a:avLst/>
          </a:prstGeom>
          <a:solidFill>
            <a:schemeClr val="accent2">
              <a:lumMod val="40000"/>
              <a:lumOff val="60000"/>
            </a:schemeClr>
          </a:solidFill>
        </p:spPr>
        <p:txBody>
          <a:bodyPr wrap="square">
            <a:spAutoFit/>
          </a:bodyPr>
          <a:lstStyle/>
          <a:p>
            <a:pPr marL="285750" indent="-285750" algn="just" fontAlgn="base">
              <a:buFont typeface="Arial" panose="020B0604020202020204" pitchFamily="34" charset="0"/>
              <a:buChar char="•"/>
            </a:pPr>
            <a:r>
              <a:rPr lang="en-IN" sz="2000" dirty="0">
                <a:latin typeface="Times New Roman" panose="02020603050405020304" pitchFamily="18" charset="0"/>
                <a:cs typeface="Times New Roman" panose="02020603050405020304" pitchFamily="18" charset="0"/>
              </a:rPr>
              <a:t>Extending the NHS Smoking Cessation program by initiating awareness programs in workplaces, schools, and communities.</a:t>
            </a:r>
          </a:p>
          <a:p>
            <a:pPr marL="285750" indent="-285750" algn="just" fontAlgn="base">
              <a:buFont typeface="Arial" panose="020B0604020202020204" pitchFamily="34" charset="0"/>
              <a:buChar char="•"/>
            </a:pPr>
            <a:r>
              <a:rPr lang="en-IN" sz="2000" dirty="0">
                <a:latin typeface="Times New Roman" panose="02020603050405020304" pitchFamily="18" charset="0"/>
                <a:cs typeface="Times New Roman" panose="02020603050405020304" pitchFamily="18" charset="0"/>
              </a:rPr>
              <a:t>Enhancing telemedicine by offering guidance to vulnerable populations on becoming digitally literate.</a:t>
            </a:r>
          </a:p>
          <a:p>
            <a:pPr marL="285750" indent="-285750" algn="just" fontAlgn="base">
              <a:buFont typeface="Arial" panose="020B0604020202020204" pitchFamily="34" charset="0"/>
              <a:buChar char="•"/>
            </a:pPr>
            <a:r>
              <a:rPr lang="en-IN" sz="2000" dirty="0">
                <a:latin typeface="Times New Roman" panose="02020603050405020304" pitchFamily="18" charset="0"/>
                <a:cs typeface="Times New Roman" panose="02020603050405020304" pitchFamily="18" charset="0"/>
              </a:rPr>
              <a:t>Including screening for mental health in all smoking cessation and preventive care programs.</a:t>
            </a:r>
          </a:p>
          <a:p>
            <a:pPr marL="285750" indent="-285750" algn="just" fontAlgn="base">
              <a:buFont typeface="Arial" panose="020B0604020202020204" pitchFamily="34" charset="0"/>
              <a:buChar char="•"/>
            </a:pPr>
            <a:r>
              <a:rPr lang="en-IN" sz="2000" dirty="0">
                <a:latin typeface="Times New Roman" panose="02020603050405020304" pitchFamily="18" charset="0"/>
                <a:cs typeface="Times New Roman" panose="02020603050405020304" pitchFamily="18" charset="0"/>
              </a:rPr>
              <a:t>Mandating NHS trusts to create and implement a Net Zero plan every year.</a:t>
            </a:r>
          </a:p>
        </p:txBody>
      </p:sp>
      <p:pic>
        <p:nvPicPr>
          <p:cNvPr id="6" name="Picture 5"/>
          <p:cNvPicPr>
            <a:picLocks noChangeAspect="1"/>
          </p:cNvPicPr>
          <p:nvPr/>
        </p:nvPicPr>
        <p:blipFill>
          <a:blip r:embed="rId3"/>
          <a:stretch>
            <a:fillRect/>
          </a:stretch>
        </p:blipFill>
        <p:spPr>
          <a:xfrm>
            <a:off x="7006770" y="1940689"/>
            <a:ext cx="3102429" cy="3102429"/>
          </a:xfrm>
          <a:prstGeom prst="rect">
            <a:avLst/>
          </a:prstGeom>
        </p:spPr>
      </p:pic>
      <p:sp>
        <p:nvSpPr>
          <p:cNvPr id="7" name="Rectangle 6"/>
          <p:cNvSpPr/>
          <p:nvPr/>
        </p:nvSpPr>
        <p:spPr>
          <a:xfrm>
            <a:off x="7006770" y="5049232"/>
            <a:ext cx="3102429" cy="646331"/>
          </a:xfrm>
          <a:prstGeom prst="rect">
            <a:avLst/>
          </a:prstGeom>
        </p:spPr>
        <p:txBody>
          <a:bodyPr wrap="square">
            <a:spAutoFit/>
          </a:bodyPr>
          <a:lstStyle/>
          <a:p>
            <a:pPr algn="ctr"/>
            <a:r>
              <a:rPr lang="en-GB" dirty="0">
                <a:latin typeface="Times New Roman" panose="02020603050405020304" pitchFamily="18" charset="0"/>
              </a:rPr>
              <a:t>Source: (Public Health Agency, 2026)</a:t>
            </a:r>
            <a:endParaRPr lang="en-GB" dirty="0"/>
          </a:p>
        </p:txBody>
      </p:sp>
    </p:spTree>
    <p:extLst>
      <p:ext uri="{BB962C8B-B14F-4D97-AF65-F5344CB8AC3E}">
        <p14:creationId xmlns:p14="http://schemas.microsoft.com/office/powerpoint/2010/main" val="54256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64151" y="452660"/>
            <a:ext cx="10480138" cy="747490"/>
          </a:xfrm>
        </p:spPr>
        <p:txBody>
          <a:bodyPr/>
          <a:lstStyle/>
          <a:p>
            <a:pPr algn="ctr"/>
            <a:r>
              <a:rPr lang="en-GB"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Conclusion</a:t>
            </a:r>
          </a:p>
        </p:txBody>
      </p:sp>
      <p:sp>
        <p:nvSpPr>
          <p:cNvPr id="3" name="Rectangle 2"/>
          <p:cNvSpPr/>
          <p:nvPr/>
        </p:nvSpPr>
        <p:spPr>
          <a:xfrm>
            <a:off x="964150" y="1883539"/>
            <a:ext cx="5608100" cy="4093428"/>
          </a:xfrm>
          <a:prstGeom prst="rect">
            <a:avLst/>
          </a:prstGeom>
          <a:solidFill>
            <a:schemeClr val="accent2">
              <a:lumMod val="40000"/>
              <a:lumOff val="60000"/>
            </a:schemeClr>
          </a:solidFill>
        </p:spPr>
        <p:txBody>
          <a:bodyPr wrap="square">
            <a:spAutoFit/>
          </a:bodyPr>
          <a:lstStyle/>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Development of modern healthcare services in the UK has become a major influence of health, wellbeing and sustainability.</a:t>
            </a:r>
          </a:p>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A holistic approach to health fosters health promotion, access and better health outcomes in the long-term nationally.</a:t>
            </a:r>
          </a:p>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NHS smoking cessation programmes provide successful interventions that are integrated in supporting healthier communities of populations.</a:t>
            </a:r>
          </a:p>
          <a:p>
            <a:pPr marL="285750" indent="-285750" algn="just" fontAlgn="base">
              <a:buFont typeface="Arial" panose="020B0604020202020204" pitchFamily="34" charset="0"/>
              <a:buChar char="•"/>
            </a:pPr>
            <a:r>
              <a:rPr lang="en-IN" sz="2000" dirty="0">
                <a:latin typeface="Arial" panose="020B0604020202020204" pitchFamily="34" charset="0"/>
                <a:cs typeface="Arial" panose="020B0604020202020204" pitchFamily="34" charset="0"/>
              </a:rPr>
              <a:t>Healthcare strategies that are sustainable heighten equitable healthcare delivery and a better future health outcome.</a:t>
            </a:r>
          </a:p>
        </p:txBody>
      </p:sp>
      <p:pic>
        <p:nvPicPr>
          <p:cNvPr id="6" name="Picture 5"/>
          <p:cNvPicPr>
            <a:picLocks noChangeAspect="1"/>
          </p:cNvPicPr>
          <p:nvPr/>
        </p:nvPicPr>
        <p:blipFill>
          <a:blip r:embed="rId3"/>
          <a:stretch>
            <a:fillRect/>
          </a:stretch>
        </p:blipFill>
        <p:spPr>
          <a:xfrm>
            <a:off x="6921733" y="2000519"/>
            <a:ext cx="3694523" cy="2463015"/>
          </a:xfrm>
          <a:prstGeom prst="rect">
            <a:avLst/>
          </a:prstGeom>
        </p:spPr>
      </p:pic>
      <p:sp>
        <p:nvSpPr>
          <p:cNvPr id="7" name="Rectangle 6"/>
          <p:cNvSpPr/>
          <p:nvPr/>
        </p:nvSpPr>
        <p:spPr>
          <a:xfrm>
            <a:off x="6921733" y="4463534"/>
            <a:ext cx="3768980" cy="369332"/>
          </a:xfrm>
          <a:prstGeom prst="rect">
            <a:avLst/>
          </a:prstGeom>
        </p:spPr>
        <p:txBody>
          <a:bodyPr wrap="none">
            <a:spAutoFit/>
          </a:bodyPr>
          <a:lstStyle/>
          <a:p>
            <a:r>
              <a:rPr lang="en-GB" dirty="0">
                <a:latin typeface="Times New Roman" panose="02020603050405020304" pitchFamily="18" charset="0"/>
              </a:rPr>
              <a:t>Source: (Public Health England, 2026)</a:t>
            </a:r>
            <a:endParaRPr lang="en-GB" dirty="0"/>
          </a:p>
        </p:txBody>
      </p:sp>
    </p:spTree>
    <p:extLst>
      <p:ext uri="{BB962C8B-B14F-4D97-AF65-F5344CB8AC3E}">
        <p14:creationId xmlns:p14="http://schemas.microsoft.com/office/powerpoint/2010/main" val="13016643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288255" y="500063"/>
            <a:ext cx="9986963" cy="747490"/>
          </a:xfrm>
          <a:prstGeom prst="rect">
            <a:avLst/>
          </a:prstGeom>
        </p:spPr>
        <p:txBody>
          <a:bodyPr vert="horz" lIns="91440" tIns="45720" rIns="91440" bIns="45720" rtlCol="0" anchor="b">
            <a:normAutofit fontScale="92500" lnSpcReduction="10000"/>
          </a:bodyPr>
          <a:lstStyle>
            <a:lvl1pPr algn="l" defTabSz="457200" rtl="0" eaLnBrk="1" latinLnBrk="0" hangingPunct="1">
              <a:spcBef>
                <a:spcPct val="0"/>
              </a:spcBef>
              <a:buNone/>
              <a:defRPr sz="4800" b="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References</a:t>
            </a:r>
          </a:p>
        </p:txBody>
      </p:sp>
      <p:sp>
        <p:nvSpPr>
          <p:cNvPr id="7" name="Rectangle 6"/>
          <p:cNvSpPr/>
          <p:nvPr/>
        </p:nvSpPr>
        <p:spPr>
          <a:xfrm>
            <a:off x="846759" y="1261392"/>
            <a:ext cx="10869954" cy="4832092"/>
          </a:xfrm>
          <a:prstGeom prst="rect">
            <a:avLst/>
          </a:prstGeom>
          <a:solidFill>
            <a:schemeClr val="accent2">
              <a:lumMod val="40000"/>
              <a:lumOff val="60000"/>
            </a:schemeClr>
          </a:solidFill>
        </p:spPr>
        <p:txBody>
          <a:bodyPr wrap="square">
            <a:spAutoFit/>
          </a:bodyPr>
          <a:lstStyle/>
          <a:p>
            <a:pPr marL="285750" lvl="0" indent="-285750" algn="just">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Alosaimi, H., Alnouri, H., Alasiri, I., Almushawah, S., Mohammed, M., Abdulrahman, A., Alotaibi, R.A., </a:t>
            </a:r>
            <a:r>
              <a:rPr lang="en-GB" sz="1400" dirty="0" err="1">
                <a:latin typeface="Times New Roman" panose="02020603050405020304" pitchFamily="18" charset="0"/>
                <a:cs typeface="Times New Roman" panose="02020603050405020304" pitchFamily="18" charset="0"/>
              </a:rPr>
              <a:t>Alfawaz</a:t>
            </a:r>
            <a:r>
              <a:rPr lang="en-GB" sz="1400" dirty="0">
                <a:latin typeface="Times New Roman" panose="02020603050405020304" pitchFamily="18" charset="0"/>
                <a:cs typeface="Times New Roman" panose="02020603050405020304" pitchFamily="18" charset="0"/>
              </a:rPr>
              <a:t>, R., </a:t>
            </a:r>
            <a:r>
              <a:rPr lang="en-GB" sz="1400" dirty="0" err="1">
                <a:latin typeface="Times New Roman" panose="02020603050405020304" pitchFamily="18" charset="0"/>
                <a:cs typeface="Times New Roman" panose="02020603050405020304" pitchFamily="18" charset="0"/>
              </a:rPr>
              <a:t>abdulbaqi</a:t>
            </a:r>
            <a:r>
              <a:rPr lang="en-GB" sz="1400" dirty="0">
                <a:latin typeface="Times New Roman" panose="02020603050405020304" pitchFamily="18" charset="0"/>
                <a:cs typeface="Times New Roman" panose="02020603050405020304" pitchFamily="18" charset="0"/>
              </a:rPr>
              <a:t>, A., Banjar, W., Alaama, T. and Aleiasa, M. (2025) ‘Advancing life expectancy in Saudi Arabia: insights from global best practices’, </a:t>
            </a:r>
            <a:r>
              <a:rPr lang="en-GB" sz="1400" i="1" dirty="0">
                <a:latin typeface="Times New Roman" panose="02020603050405020304" pitchFamily="18" charset="0"/>
                <a:cs typeface="Times New Roman" panose="02020603050405020304" pitchFamily="18" charset="0"/>
              </a:rPr>
              <a:t>Archives of Gerontology and Geriatrics Plus</a:t>
            </a:r>
            <a:r>
              <a:rPr lang="en-GB" sz="1400" dirty="0">
                <a:latin typeface="Times New Roman" panose="02020603050405020304" pitchFamily="18" charset="0"/>
                <a:cs typeface="Times New Roman" panose="02020603050405020304" pitchFamily="18" charset="0"/>
              </a:rPr>
              <a:t>, pp. 100-163. Available at: https://doi.org/10.1016/j.aggpp.2025.100163.</a:t>
            </a:r>
          </a:p>
          <a:p>
            <a:pPr marL="285750" lvl="0" indent="-285750" algn="just">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Batarseh, F.A., Ghassib, I., Chong, D. (Sondor) and Su, P.-H. (2020) ‘Preventive healthcare policies in the US: solutions for disease management using Big Data Analytics’, </a:t>
            </a:r>
            <a:r>
              <a:rPr lang="en-GB" sz="1400" i="1" dirty="0">
                <a:latin typeface="Times New Roman" panose="02020603050405020304" pitchFamily="18" charset="0"/>
                <a:cs typeface="Times New Roman" panose="02020603050405020304" pitchFamily="18" charset="0"/>
              </a:rPr>
              <a:t>Journal of Big Data</a:t>
            </a:r>
            <a:r>
              <a:rPr lang="en-GB" sz="1400" dirty="0">
                <a:latin typeface="Times New Roman" panose="02020603050405020304" pitchFamily="18" charset="0"/>
                <a:cs typeface="Times New Roman" panose="02020603050405020304" pitchFamily="18" charset="0"/>
              </a:rPr>
              <a:t>, 7(1). Available at: https://doi.org/10.1186/s40537-020-00315-8.</a:t>
            </a:r>
          </a:p>
          <a:p>
            <a:pPr marL="285750" lvl="0" indent="-285750" algn="just">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British Association for community and child health (2026) </a:t>
            </a:r>
            <a:r>
              <a:rPr lang="en-GB" sz="1400" i="1" dirty="0">
                <a:latin typeface="Times New Roman" panose="02020603050405020304" pitchFamily="18" charset="0"/>
                <a:cs typeface="Times New Roman" panose="02020603050405020304" pitchFamily="18" charset="0"/>
              </a:rPr>
              <a:t>B-BISS: Introduction to the NHS Long Term Plan</a:t>
            </a:r>
            <a:r>
              <a:rPr lang="en-GB" sz="1400" dirty="0">
                <a:latin typeface="Times New Roman" panose="02020603050405020304" pitchFamily="18" charset="0"/>
                <a:cs typeface="Times New Roman" panose="02020603050405020304" pitchFamily="18" charset="0"/>
              </a:rPr>
              <a:t>, </a:t>
            </a:r>
            <a:r>
              <a:rPr lang="en-GB" sz="1400" i="1" dirty="0">
                <a:latin typeface="Times New Roman" panose="02020603050405020304" pitchFamily="18" charset="0"/>
                <a:cs typeface="Times New Roman" panose="02020603050405020304" pitchFamily="18" charset="0"/>
              </a:rPr>
              <a:t>British Association for Community Child Health</a:t>
            </a:r>
            <a:r>
              <a:rPr lang="en-GB" sz="1400" dirty="0">
                <a:latin typeface="Times New Roman" panose="02020603050405020304" pitchFamily="18" charset="0"/>
                <a:cs typeface="Times New Roman" panose="02020603050405020304" pitchFamily="18" charset="0"/>
              </a:rPr>
              <a:t>. Available at: https://www.bacch.org.uk/pages/b-biss-introduction-to-the-nhs-long-term-plan (Accessed: 10 June 2026).</a:t>
            </a:r>
          </a:p>
          <a:p>
            <a:pPr marL="285750" lvl="0" indent="-285750" algn="just">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CDC (2026) </a:t>
            </a:r>
            <a:r>
              <a:rPr lang="en-GB" sz="1400" i="1" dirty="0">
                <a:latin typeface="Times New Roman" panose="02020603050405020304" pitchFamily="18" charset="0"/>
                <a:cs typeface="Times New Roman" panose="02020603050405020304" pitchFamily="18" charset="0"/>
              </a:rPr>
              <a:t>Health in All Policies | AD for Policy | CDC</a:t>
            </a:r>
            <a:r>
              <a:rPr lang="en-GB" sz="1400" dirty="0">
                <a:latin typeface="Times New Roman" panose="02020603050405020304" pitchFamily="18" charset="0"/>
                <a:cs typeface="Times New Roman" panose="02020603050405020304" pitchFamily="18" charset="0"/>
              </a:rPr>
              <a:t>, </a:t>
            </a:r>
            <a:r>
              <a:rPr lang="en-GB" sz="1400" i="1" dirty="0">
                <a:latin typeface="Times New Roman" panose="02020603050405020304" pitchFamily="18" charset="0"/>
                <a:cs typeface="Times New Roman" panose="02020603050405020304" pitchFamily="18" charset="0"/>
              </a:rPr>
              <a:t>Iiab.me</a:t>
            </a:r>
            <a:r>
              <a:rPr lang="en-GB" sz="1400" dirty="0">
                <a:latin typeface="Times New Roman" panose="02020603050405020304" pitchFamily="18" charset="0"/>
                <a:cs typeface="Times New Roman" panose="02020603050405020304" pitchFamily="18" charset="0"/>
              </a:rPr>
              <a:t>. CDC.gov. Available at: http://medbox.iiab.me/modules/en-cdc/www.cdc.gov/policy/hiap/index.html (Accessed: 10 June 2026).</a:t>
            </a:r>
          </a:p>
          <a:p>
            <a:pPr marL="285750" lvl="0" indent="-285750" algn="just">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Choi, J.-Y., Lee, J.Y., Shin, J., Kim, C.O., Kim, K.J., Hwang, I.G., Lee, Y.-G., Koh, S.-J., Hong, S., Yoon, S.-J., Kang, M., Kim, J.W., Kim, J.H. and Kim, K. (2022) ‘COMPrehensive geriatric AsseSSment and multidisciplinary team intervention for hospitalised older adults (COMPASS): a protocol of pragmatic trials within a cohort’, </a:t>
            </a:r>
            <a:r>
              <a:rPr lang="en-GB" sz="1400" i="1" dirty="0">
                <a:latin typeface="Times New Roman" panose="02020603050405020304" pitchFamily="18" charset="0"/>
                <a:cs typeface="Times New Roman" panose="02020603050405020304" pitchFamily="18" charset="0"/>
              </a:rPr>
              <a:t>BMJ Open</a:t>
            </a:r>
            <a:r>
              <a:rPr lang="en-GB" sz="1400" dirty="0">
                <a:latin typeface="Times New Roman" panose="02020603050405020304" pitchFamily="18" charset="0"/>
                <a:cs typeface="Times New Roman" panose="02020603050405020304" pitchFamily="18" charset="0"/>
              </a:rPr>
              <a:t>, 12(8), pp. 60-913. Available at: https://doi.org/10.1136/bmjopen-2022-060913.</a:t>
            </a:r>
          </a:p>
          <a:p>
            <a:pPr marL="285750" lvl="0" indent="-285750" algn="just">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Das, K.V., Jones-Harrell, C., Fan, Y., Ramaswami, A., Orlove, B. and Botchwey, N. (2020) ‘Understanding subjective well-being: perspectives from psychology and public health’, </a:t>
            </a:r>
            <a:r>
              <a:rPr lang="en-GB" sz="1400" i="1" dirty="0">
                <a:latin typeface="Times New Roman" panose="02020603050405020304" pitchFamily="18" charset="0"/>
                <a:cs typeface="Times New Roman" panose="02020603050405020304" pitchFamily="18" charset="0"/>
              </a:rPr>
              <a:t>Public Health Reviews</a:t>
            </a:r>
            <a:r>
              <a:rPr lang="en-GB" sz="1400" dirty="0">
                <a:latin typeface="Times New Roman" panose="02020603050405020304" pitchFamily="18" charset="0"/>
                <a:cs typeface="Times New Roman" panose="02020603050405020304" pitchFamily="18" charset="0"/>
              </a:rPr>
              <a:t>, 41(1). Available at: https://doi.org/10.1186/s40985-020-00142-5.</a:t>
            </a:r>
          </a:p>
          <a:p>
            <a:pPr marL="285750" lvl="0" indent="-285750" algn="just">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Dobbie, F., Hiscock, R., Leonardi-Bee, J., Murray, S., Shahab, L., Aveyard, P., Coleman, T., McEwen, A., McRobbie, H., Purves, R. and Bauld, L. (2026) ‘Evaluating Long-term Outcomes of NHS Stop Smoking Services (ELONS): a prospective cohort study’, </a:t>
            </a:r>
            <a:r>
              <a:rPr lang="en-GB" sz="1400" i="1" dirty="0">
                <a:latin typeface="Times New Roman" panose="02020603050405020304" pitchFamily="18" charset="0"/>
                <a:cs typeface="Times New Roman" panose="02020603050405020304" pitchFamily="18" charset="0"/>
              </a:rPr>
              <a:t>Health Technology Assessment</a:t>
            </a:r>
            <a:r>
              <a:rPr lang="en-GB" sz="1400" dirty="0">
                <a:latin typeface="Times New Roman" panose="02020603050405020304" pitchFamily="18" charset="0"/>
                <a:cs typeface="Times New Roman" panose="02020603050405020304" pitchFamily="18" charset="0"/>
              </a:rPr>
              <a:t>, 19(95), pp. 1–156. Available at: https://doi.org/10.3310/hta19950.</a:t>
            </a:r>
          </a:p>
          <a:p>
            <a:pPr marL="285750" lvl="0" indent="-285750" algn="just">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England, N. (2025) </a:t>
            </a:r>
            <a:r>
              <a:rPr lang="en-GB" sz="1400" i="1" dirty="0">
                <a:latin typeface="Times New Roman" panose="02020603050405020304" pitchFamily="18" charset="0"/>
                <a:cs typeface="Times New Roman" panose="02020603050405020304" pitchFamily="18" charset="0"/>
              </a:rPr>
              <a:t>NHS England» Five years of a greener NHS: progress and forward look</a:t>
            </a:r>
            <a:r>
              <a:rPr lang="en-GB" sz="1400" dirty="0">
                <a:latin typeface="Times New Roman" panose="02020603050405020304" pitchFamily="18" charset="0"/>
                <a:cs typeface="Times New Roman" panose="02020603050405020304" pitchFamily="18" charset="0"/>
              </a:rPr>
              <a:t>, </a:t>
            </a:r>
            <a:r>
              <a:rPr lang="en-GB" sz="1400" i="1" dirty="0">
                <a:latin typeface="Times New Roman" panose="02020603050405020304" pitchFamily="18" charset="0"/>
                <a:cs typeface="Times New Roman" panose="02020603050405020304" pitchFamily="18" charset="0"/>
              </a:rPr>
              <a:t>England.nhs.uk</a:t>
            </a:r>
            <a:r>
              <a:rPr lang="en-GB" sz="1400" dirty="0">
                <a:latin typeface="Times New Roman" panose="02020603050405020304" pitchFamily="18" charset="0"/>
                <a:cs typeface="Times New Roman" panose="02020603050405020304" pitchFamily="18" charset="0"/>
              </a:rPr>
              <a:t>. Available at: https://www.england.nhs.uk/long-read/five-years-greener-nhs-progress-forward-look/ (Accessed: 21 May 2026).</a:t>
            </a:r>
          </a:p>
          <a:p>
            <a:pPr marL="285750" lvl="0" indent="-285750" algn="just">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Fenta, E.T., Tiruneh, M.G. and Anagaw, T.F. (2023) ‘Exploring Enablers and Barriers of Healthy Dietary Behavior Based on the Socio-Ecological Model, a Qualitative Systematic Review’, </a:t>
            </a:r>
            <a:r>
              <a:rPr lang="en-GB" sz="1400" i="1" dirty="0">
                <a:latin typeface="Times New Roman" panose="02020603050405020304" pitchFamily="18" charset="0"/>
                <a:cs typeface="Times New Roman" panose="02020603050405020304" pitchFamily="18" charset="0"/>
              </a:rPr>
              <a:t>Nutrition and Dietary Supplements</a:t>
            </a:r>
            <a:r>
              <a:rPr lang="en-GB" sz="1400" dirty="0">
                <a:latin typeface="Times New Roman" panose="02020603050405020304" pitchFamily="18" charset="0"/>
                <a:cs typeface="Times New Roman" panose="02020603050405020304" pitchFamily="18" charset="0"/>
              </a:rPr>
              <a:t>, Volume 15, pp. 13–23. Available at: https://doi.org/10.2147/nds.s395444.</a:t>
            </a:r>
          </a:p>
        </p:txBody>
      </p:sp>
    </p:spTree>
    <p:extLst>
      <p:ext uri="{BB962C8B-B14F-4D97-AF65-F5344CB8AC3E}">
        <p14:creationId xmlns:p14="http://schemas.microsoft.com/office/powerpoint/2010/main" val="30188382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288255" y="500063"/>
            <a:ext cx="9986963" cy="747490"/>
          </a:xfrm>
          <a:prstGeom prst="rect">
            <a:avLst/>
          </a:prstGeom>
        </p:spPr>
        <p:txBody>
          <a:bodyPr vert="horz" lIns="91440" tIns="45720" rIns="91440" bIns="45720" rtlCol="0" anchor="b">
            <a:normAutofit fontScale="92500" lnSpcReduction="10000"/>
          </a:bodyPr>
          <a:lstStyle>
            <a:lvl1pPr algn="l" defTabSz="457200" rtl="0" eaLnBrk="1" latinLnBrk="0" hangingPunct="1">
              <a:spcBef>
                <a:spcPct val="0"/>
              </a:spcBef>
              <a:buNone/>
              <a:defRPr sz="4800" b="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References</a:t>
            </a:r>
          </a:p>
        </p:txBody>
      </p:sp>
      <p:sp>
        <p:nvSpPr>
          <p:cNvPr id="7" name="Rectangle 6"/>
          <p:cNvSpPr/>
          <p:nvPr/>
        </p:nvSpPr>
        <p:spPr>
          <a:xfrm>
            <a:off x="846759" y="1261392"/>
            <a:ext cx="10869954" cy="4185761"/>
          </a:xfrm>
          <a:prstGeom prst="rect">
            <a:avLst/>
          </a:prstGeom>
          <a:solidFill>
            <a:schemeClr val="accent2">
              <a:lumMod val="40000"/>
              <a:lumOff val="60000"/>
            </a:schemeClr>
          </a:solidFill>
        </p:spPr>
        <p:txBody>
          <a:bodyPr wrap="square">
            <a:spAutoFit/>
          </a:bodyPr>
          <a:lstStyle/>
          <a:p>
            <a:pPr marL="285750" lvl="0" indent="-285750">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Fu, Q. and Zhang, X. (2024) ‘Promoting community resilience through disaster education: Review of community-based interventions with a focus on teacher resilience and well-being’, </a:t>
            </a:r>
            <a:r>
              <a:rPr lang="en-GB" sz="1400" i="1" dirty="0">
                <a:latin typeface="Times New Roman" panose="02020603050405020304" pitchFamily="18" charset="0"/>
                <a:cs typeface="Times New Roman" panose="02020603050405020304" pitchFamily="18" charset="0"/>
              </a:rPr>
              <a:t>PLOS ONE</a:t>
            </a:r>
            <a:r>
              <a:rPr lang="en-GB" sz="1400" dirty="0">
                <a:latin typeface="Times New Roman" panose="02020603050405020304" pitchFamily="18" charset="0"/>
                <a:cs typeface="Times New Roman" panose="02020603050405020304" pitchFamily="18" charset="0"/>
              </a:rPr>
              <a:t>, 19(1), pp. 296393–296393. Available at: https://doi.org/10.1371/journal.pone.0296393.</a:t>
            </a:r>
          </a:p>
          <a:p>
            <a:pPr marL="285750" lvl="0" indent="-285750">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Garg, R.K. (2025) ‘The alarming rise of lifestyle diseases and their impact on public health: A comprehensive overview and strategies for overcoming the epidemic’, </a:t>
            </a:r>
            <a:r>
              <a:rPr lang="en-GB" sz="1400" i="1" dirty="0">
                <a:latin typeface="Times New Roman" panose="02020603050405020304" pitchFamily="18" charset="0"/>
                <a:cs typeface="Times New Roman" panose="02020603050405020304" pitchFamily="18" charset="0"/>
              </a:rPr>
              <a:t>Journal of Research in Medical Sciences</a:t>
            </a:r>
            <a:r>
              <a:rPr lang="en-GB" sz="1400" dirty="0">
                <a:latin typeface="Times New Roman" panose="02020603050405020304" pitchFamily="18" charset="0"/>
                <a:cs typeface="Times New Roman" panose="02020603050405020304" pitchFamily="18" charset="0"/>
              </a:rPr>
              <a:t>, 30(1). Available at: https://doi.org/10.4103/jrms.jrms_54_24.</a:t>
            </a:r>
          </a:p>
          <a:p>
            <a:pPr marL="285750" lvl="0" indent="-285750">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GOV.UK (2022) </a:t>
            </a:r>
            <a:r>
              <a:rPr lang="en-GB" sz="1400" i="1" dirty="0">
                <a:latin typeface="Times New Roman" panose="02020603050405020304" pitchFamily="18" charset="0"/>
                <a:cs typeface="Times New Roman" panose="02020603050405020304" pitchFamily="18" charset="0"/>
              </a:rPr>
              <a:t>Stoptober Launches to Give Smokers the Confidence to Quit</a:t>
            </a:r>
            <a:r>
              <a:rPr lang="en-GB" sz="1400" dirty="0">
                <a:latin typeface="Times New Roman" panose="02020603050405020304" pitchFamily="18" charset="0"/>
                <a:cs typeface="Times New Roman" panose="02020603050405020304" pitchFamily="18" charset="0"/>
              </a:rPr>
              <a:t>, </a:t>
            </a:r>
            <a:r>
              <a:rPr lang="en-GB" sz="1400" i="1" dirty="0">
                <a:latin typeface="Times New Roman" panose="02020603050405020304" pitchFamily="18" charset="0"/>
                <a:cs typeface="Times New Roman" panose="02020603050405020304" pitchFamily="18" charset="0"/>
              </a:rPr>
              <a:t>GOV.UK</a:t>
            </a:r>
            <a:r>
              <a:rPr lang="en-GB" sz="1400" dirty="0">
                <a:latin typeface="Times New Roman" panose="02020603050405020304" pitchFamily="18" charset="0"/>
                <a:cs typeface="Times New Roman" panose="02020603050405020304" pitchFamily="18" charset="0"/>
              </a:rPr>
              <a:t>. GOV.UK. Available at: https://www.gov.uk/government/news/stoptober-launches-to-give-smokers-the-confidence-to-quit (Accessed: 21 May 2026).</a:t>
            </a:r>
          </a:p>
          <a:p>
            <a:pPr marL="285750" lvl="0" indent="-285750">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GOV.UK (2022) </a:t>
            </a:r>
            <a:r>
              <a:rPr lang="en-GB" sz="1400" i="1" dirty="0">
                <a:latin typeface="Times New Roman" panose="02020603050405020304" pitchFamily="18" charset="0"/>
                <a:cs typeface="Times New Roman" panose="02020603050405020304" pitchFamily="18" charset="0"/>
              </a:rPr>
              <a:t>Stoptober Launches to Give Smokers the Confidence to Quit</a:t>
            </a:r>
            <a:r>
              <a:rPr lang="en-GB" sz="1400" dirty="0">
                <a:latin typeface="Times New Roman" panose="02020603050405020304" pitchFamily="18" charset="0"/>
                <a:cs typeface="Times New Roman" panose="02020603050405020304" pitchFamily="18" charset="0"/>
              </a:rPr>
              <a:t>, </a:t>
            </a:r>
            <a:r>
              <a:rPr lang="en-GB" sz="1400" i="1" dirty="0">
                <a:latin typeface="Times New Roman" panose="02020603050405020304" pitchFamily="18" charset="0"/>
                <a:cs typeface="Times New Roman" panose="02020603050405020304" pitchFamily="18" charset="0"/>
              </a:rPr>
              <a:t>GOV.UK</a:t>
            </a:r>
            <a:r>
              <a:rPr lang="en-GB" sz="1400" dirty="0">
                <a:latin typeface="Times New Roman" panose="02020603050405020304" pitchFamily="18" charset="0"/>
                <a:cs typeface="Times New Roman" panose="02020603050405020304" pitchFamily="18" charset="0"/>
              </a:rPr>
              <a:t>. GOV.UK. Available at: https://www.gov.uk/government/news/stoptober-launches-to-give-smokers-the-confidence-to-quit (Accessed: 10 June 2026).</a:t>
            </a:r>
          </a:p>
          <a:p>
            <a:pPr marL="285750" lvl="0" indent="-285750">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HDFT (2026) </a:t>
            </a:r>
            <a:r>
              <a:rPr lang="en-GB" sz="1400" i="1" dirty="0">
                <a:latin typeface="Times New Roman" panose="02020603050405020304" pitchFamily="18" charset="0"/>
                <a:cs typeface="Times New Roman" panose="02020603050405020304" pitchFamily="18" charset="0"/>
              </a:rPr>
              <a:t>Swap &amp; Stop Smoking Services</a:t>
            </a:r>
            <a:r>
              <a:rPr lang="en-GB" sz="1400" dirty="0">
                <a:latin typeface="Times New Roman" panose="02020603050405020304" pitchFamily="18" charset="0"/>
                <a:cs typeface="Times New Roman" panose="02020603050405020304" pitchFamily="18" charset="0"/>
              </a:rPr>
              <a:t>, </a:t>
            </a:r>
            <a:r>
              <a:rPr lang="en-GB" sz="1400" i="1" dirty="0">
                <a:latin typeface="Times New Roman" panose="02020603050405020304" pitchFamily="18" charset="0"/>
                <a:cs typeface="Times New Roman" panose="02020603050405020304" pitchFamily="18" charset="0"/>
              </a:rPr>
              <a:t>Harrogate and District NHS Foundation Trust</a:t>
            </a:r>
            <a:r>
              <a:rPr lang="en-GB" sz="1400" dirty="0">
                <a:latin typeface="Times New Roman" panose="02020603050405020304" pitchFamily="18" charset="0"/>
                <a:cs typeface="Times New Roman" panose="02020603050405020304" pitchFamily="18" charset="0"/>
              </a:rPr>
              <a:t>. Available at: https://www.hdft.nhs.uk/patients/swap-stop-lets-treat-smoking-tabacco-dependency/ (Accessed: 10 June 2026).</a:t>
            </a:r>
          </a:p>
          <a:p>
            <a:pPr marL="285750" lvl="0" indent="-285750">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Helal, A. (2024) ‘Integrated Healthcare Delivery Models: A Comprehensive Review Of Clinical, Public Health, And Allied Medical Services’, </a:t>
            </a:r>
            <a:r>
              <a:rPr lang="en-GB" sz="1400" i="1" dirty="0">
                <a:latin typeface="Times New Roman" panose="02020603050405020304" pitchFamily="18" charset="0"/>
                <a:cs typeface="Times New Roman" panose="02020603050405020304" pitchFamily="18" charset="0"/>
              </a:rPr>
              <a:t>The Review of Diabetic Studies </a:t>
            </a:r>
            <a:r>
              <a:rPr lang="en-GB" sz="1400" dirty="0">
                <a:latin typeface="Times New Roman" panose="02020603050405020304" pitchFamily="18" charset="0"/>
                <a:cs typeface="Times New Roman" panose="02020603050405020304" pitchFamily="18" charset="0"/>
              </a:rPr>
              <a:t>, pp. 788–796. Available at: https://doi.org/10.70082/66jb2188.</a:t>
            </a:r>
          </a:p>
          <a:p>
            <a:pPr marL="285750" lvl="0" indent="-285750">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Lin, A.F.C., Cunliffe, C., Chu, V.K., Chan, V., Leung, A.C., Lau, R.P., Lam, K.K., Yeung, J.C., Leung, K., Ng, L. and Chu, E.C.-P. (2023) ‘Prevention-Focused Care: The Potential Role of Chiropractors in Hong Kong’s Primary Healthcare Transformation’, </a:t>
            </a:r>
            <a:r>
              <a:rPr lang="en-GB" sz="1400" i="1" dirty="0" err="1">
                <a:latin typeface="Times New Roman" panose="02020603050405020304" pitchFamily="18" charset="0"/>
                <a:cs typeface="Times New Roman" panose="02020603050405020304" pitchFamily="18" charset="0"/>
              </a:rPr>
              <a:t>Cureus</a:t>
            </a:r>
            <a:r>
              <a:rPr lang="en-GB" sz="1400" dirty="0">
                <a:latin typeface="Times New Roman" panose="02020603050405020304" pitchFamily="18" charset="0"/>
                <a:cs typeface="Times New Roman" panose="02020603050405020304" pitchFamily="18" charset="0"/>
              </a:rPr>
              <a:t> [Preprint]. Available at: https://doi.org/10.7759/cureus.36950.</a:t>
            </a:r>
          </a:p>
          <a:p>
            <a:pPr marL="285750" lvl="0" indent="-285750">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Marques, L.M. and Battistella, L.R. (2025) ‘Well-being as a core element of rehabilitation: preventing mental health challenges in a global context’, </a:t>
            </a:r>
            <a:r>
              <a:rPr lang="en-GB" sz="1400" i="1" dirty="0">
                <a:latin typeface="Times New Roman" panose="02020603050405020304" pitchFamily="18" charset="0"/>
                <a:cs typeface="Times New Roman" panose="02020603050405020304" pitchFamily="18" charset="0"/>
              </a:rPr>
              <a:t>Global Health Journal</a:t>
            </a:r>
            <a:r>
              <a:rPr lang="en-GB" sz="1400" dirty="0">
                <a:latin typeface="Times New Roman" panose="02020603050405020304" pitchFamily="18" charset="0"/>
                <a:cs typeface="Times New Roman" panose="02020603050405020304" pitchFamily="18" charset="0"/>
              </a:rPr>
              <a:t>, 9(1). Available at: https://doi.org/10.1016/j.glohj.2025.02.004.</a:t>
            </a:r>
          </a:p>
          <a:p>
            <a:pPr marL="285750" lvl="0" indent="-285750">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NHS (2025) </a:t>
            </a:r>
            <a:r>
              <a:rPr lang="en-GB" sz="1400" i="1" dirty="0">
                <a:latin typeface="Times New Roman" panose="02020603050405020304" pitchFamily="18" charset="0"/>
                <a:cs typeface="Times New Roman" panose="02020603050405020304" pitchFamily="18" charset="0"/>
              </a:rPr>
              <a:t>Stop smoking services - NHS North East London</a:t>
            </a:r>
            <a:r>
              <a:rPr lang="en-GB" sz="1400" dirty="0">
                <a:latin typeface="Times New Roman" panose="02020603050405020304" pitchFamily="18" charset="0"/>
                <a:cs typeface="Times New Roman" panose="02020603050405020304" pitchFamily="18" charset="0"/>
              </a:rPr>
              <a:t>, </a:t>
            </a:r>
            <a:r>
              <a:rPr lang="en-GB" sz="1400" i="1" dirty="0">
                <a:latin typeface="Times New Roman" panose="02020603050405020304" pitchFamily="18" charset="0"/>
                <a:cs typeface="Times New Roman" panose="02020603050405020304" pitchFamily="18" charset="0"/>
              </a:rPr>
              <a:t>NHS North East London</a:t>
            </a:r>
            <a:r>
              <a:rPr lang="en-GB" sz="1400" dirty="0">
                <a:latin typeface="Times New Roman" panose="02020603050405020304" pitchFamily="18" charset="0"/>
                <a:cs typeface="Times New Roman" panose="02020603050405020304" pitchFamily="18" charset="0"/>
              </a:rPr>
              <a:t>. Available at: https://northeastlondon.icb.nhs.uk/service/stop-smoking-services/ (Accessed: 10 June 2026).</a:t>
            </a:r>
          </a:p>
        </p:txBody>
      </p:sp>
    </p:spTree>
    <p:extLst>
      <p:ext uri="{BB962C8B-B14F-4D97-AF65-F5344CB8AC3E}">
        <p14:creationId xmlns:p14="http://schemas.microsoft.com/office/powerpoint/2010/main" val="21227406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288255" y="500063"/>
            <a:ext cx="9986963" cy="747490"/>
          </a:xfrm>
          <a:prstGeom prst="rect">
            <a:avLst/>
          </a:prstGeom>
        </p:spPr>
        <p:txBody>
          <a:bodyPr vert="horz" lIns="91440" tIns="45720" rIns="91440" bIns="45720" rtlCol="0" anchor="b">
            <a:normAutofit fontScale="92500" lnSpcReduction="10000"/>
          </a:bodyPr>
          <a:lstStyle>
            <a:lvl1pPr algn="l" defTabSz="457200" rtl="0" eaLnBrk="1" latinLnBrk="0" hangingPunct="1">
              <a:spcBef>
                <a:spcPct val="0"/>
              </a:spcBef>
              <a:buNone/>
              <a:defRPr sz="4800" b="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References</a:t>
            </a:r>
          </a:p>
        </p:txBody>
      </p:sp>
      <p:sp>
        <p:nvSpPr>
          <p:cNvPr id="7" name="Rectangle 6"/>
          <p:cNvSpPr/>
          <p:nvPr/>
        </p:nvSpPr>
        <p:spPr>
          <a:xfrm>
            <a:off x="846759" y="1261392"/>
            <a:ext cx="10869954" cy="4401205"/>
          </a:xfrm>
          <a:prstGeom prst="rect">
            <a:avLst/>
          </a:prstGeom>
          <a:solidFill>
            <a:schemeClr val="accent2">
              <a:lumMod val="40000"/>
              <a:lumOff val="60000"/>
            </a:schemeClr>
          </a:solidFill>
        </p:spPr>
        <p:txBody>
          <a:bodyPr wrap="square">
            <a:spAutoFit/>
          </a:bodyPr>
          <a:lstStyle/>
          <a:p>
            <a:pPr marL="285750" lvl="0" indent="-285750">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NHS (2026) </a:t>
            </a:r>
            <a:r>
              <a:rPr lang="en-GB" sz="1400" i="1" dirty="0">
                <a:latin typeface="Times New Roman" panose="02020603050405020304" pitchFamily="18" charset="0"/>
                <a:cs typeface="Times New Roman" panose="02020603050405020304" pitchFamily="18" charset="0"/>
              </a:rPr>
              <a:t>Online Services – a guide to Apps</a:t>
            </a:r>
            <a:r>
              <a:rPr lang="en-GB" sz="1400" dirty="0">
                <a:latin typeface="Times New Roman" panose="02020603050405020304" pitchFamily="18" charset="0"/>
                <a:cs typeface="Times New Roman" panose="02020603050405020304" pitchFamily="18" charset="0"/>
              </a:rPr>
              <a:t>, </a:t>
            </a:r>
            <a:r>
              <a:rPr lang="en-GB" sz="1400" i="1" dirty="0">
                <a:latin typeface="Times New Roman" panose="02020603050405020304" pitchFamily="18" charset="0"/>
                <a:cs typeface="Times New Roman" panose="02020603050405020304" pitchFamily="18" charset="0"/>
              </a:rPr>
              <a:t>NHS</a:t>
            </a:r>
            <a:r>
              <a:rPr lang="en-GB" sz="1400" dirty="0">
                <a:latin typeface="Times New Roman" panose="02020603050405020304" pitchFamily="18" charset="0"/>
                <a:cs typeface="Times New Roman" panose="02020603050405020304" pitchFamily="18" charset="0"/>
              </a:rPr>
              <a:t>. Available at: https://www.kingcrosssurgery.co.uk/2021/09/10/online-services-a-guide-to-apps/ (Accessed: 10 June 2026).</a:t>
            </a:r>
          </a:p>
          <a:p>
            <a:pPr marL="285750" lvl="0" indent="-285750">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NHS (2026) </a:t>
            </a:r>
            <a:r>
              <a:rPr lang="en-GB" sz="1400" i="1" dirty="0">
                <a:latin typeface="Times New Roman" panose="02020603050405020304" pitchFamily="18" charset="0"/>
                <a:cs typeface="Times New Roman" panose="02020603050405020304" pitchFamily="18" charset="0"/>
              </a:rPr>
              <a:t>Welcome To Zscaler Directory Authentication</a:t>
            </a:r>
            <a:r>
              <a:rPr lang="en-GB" sz="1400" dirty="0">
                <a:latin typeface="Times New Roman" panose="02020603050405020304" pitchFamily="18" charset="0"/>
                <a:cs typeface="Times New Roman" panose="02020603050405020304" pitchFamily="18" charset="0"/>
              </a:rPr>
              <a:t>, </a:t>
            </a:r>
            <a:r>
              <a:rPr lang="en-GB" sz="1400" i="1" dirty="0">
                <a:latin typeface="Times New Roman" panose="02020603050405020304" pitchFamily="18" charset="0"/>
                <a:cs typeface="Times New Roman" panose="02020603050405020304" pitchFamily="18" charset="0"/>
              </a:rPr>
              <a:t>Digital.nhs.uk</a:t>
            </a:r>
            <a:r>
              <a:rPr lang="en-GB" sz="1400" dirty="0">
                <a:latin typeface="Times New Roman" panose="02020603050405020304" pitchFamily="18" charset="0"/>
                <a:cs typeface="Times New Roman" panose="02020603050405020304" pitchFamily="18" charset="0"/>
              </a:rPr>
              <a:t>. Available at: https://digital.nhs.uk/about-nhs-digital/digital-first-messaging (Accessed: 21 May 2026).</a:t>
            </a:r>
          </a:p>
          <a:p>
            <a:pPr marL="285750" lvl="0" indent="-285750">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NHS England (2024) </a:t>
            </a:r>
            <a:r>
              <a:rPr lang="en-GB" sz="1400" i="1" dirty="0">
                <a:latin typeface="Times New Roman" panose="02020603050405020304" pitchFamily="18" charset="0"/>
                <a:cs typeface="Times New Roman" panose="02020603050405020304" pitchFamily="18" charset="0"/>
              </a:rPr>
              <a:t>NHS England» Tobacco dependency programme</a:t>
            </a:r>
            <a:r>
              <a:rPr lang="en-GB" sz="1400" dirty="0">
                <a:latin typeface="Times New Roman" panose="02020603050405020304" pitchFamily="18" charset="0"/>
                <a:cs typeface="Times New Roman" panose="02020603050405020304" pitchFamily="18" charset="0"/>
              </a:rPr>
              <a:t>, </a:t>
            </a:r>
            <a:r>
              <a:rPr lang="en-GB" sz="1400" i="1" dirty="0">
                <a:latin typeface="Times New Roman" panose="02020603050405020304" pitchFamily="18" charset="0"/>
                <a:cs typeface="Times New Roman" panose="02020603050405020304" pitchFamily="18" charset="0"/>
              </a:rPr>
              <a:t>www.england.nhs.uk</a:t>
            </a:r>
            <a:r>
              <a:rPr lang="en-GB" sz="1400" dirty="0">
                <a:latin typeface="Times New Roman" panose="02020603050405020304" pitchFamily="18" charset="0"/>
                <a:cs typeface="Times New Roman" panose="02020603050405020304" pitchFamily="18" charset="0"/>
              </a:rPr>
              <a:t>. Available at: https://www.england.nhs.uk/ourwork/prevention/tobacco-dependency-programme/ (Accessed: 21 May 2026).</a:t>
            </a:r>
          </a:p>
          <a:p>
            <a:pPr marL="285750" lvl="0" indent="-285750">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NHS England (2026) </a:t>
            </a:r>
            <a:r>
              <a:rPr lang="en-GB" sz="1400" i="1" dirty="0">
                <a:latin typeface="Times New Roman" panose="02020603050405020304" pitchFamily="18" charset="0"/>
                <a:cs typeface="Times New Roman" panose="02020603050405020304" pitchFamily="18" charset="0"/>
              </a:rPr>
              <a:t>NHS Long Term Plan</a:t>
            </a:r>
            <a:r>
              <a:rPr lang="en-GB" sz="1400" dirty="0">
                <a:latin typeface="Times New Roman" panose="02020603050405020304" pitchFamily="18" charset="0"/>
                <a:cs typeface="Times New Roman" panose="02020603050405020304" pitchFamily="18" charset="0"/>
              </a:rPr>
              <a:t>, </a:t>
            </a:r>
            <a:r>
              <a:rPr lang="en-GB" sz="1400" i="1" dirty="0">
                <a:latin typeface="Times New Roman" panose="02020603050405020304" pitchFamily="18" charset="0"/>
                <a:cs typeface="Times New Roman" panose="02020603050405020304" pitchFamily="18" charset="0"/>
              </a:rPr>
              <a:t>NHS England</a:t>
            </a:r>
            <a:r>
              <a:rPr lang="en-GB" sz="1400" dirty="0">
                <a:latin typeface="Times New Roman" panose="02020603050405020304" pitchFamily="18" charset="0"/>
                <a:cs typeface="Times New Roman" panose="02020603050405020304" pitchFamily="18" charset="0"/>
              </a:rPr>
              <a:t>. Available at: https://www.longtermplan.nhs.uk/ (Accessed: 21 May 2026).</a:t>
            </a:r>
          </a:p>
          <a:p>
            <a:pPr marL="285750" lvl="0" indent="-285750">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NHS England (2026) </a:t>
            </a:r>
            <a:r>
              <a:rPr lang="en-GB" sz="1400" i="1" dirty="0">
                <a:latin typeface="Times New Roman" panose="02020603050405020304" pitchFamily="18" charset="0"/>
                <a:cs typeface="Times New Roman" panose="02020603050405020304" pitchFamily="18" charset="0"/>
              </a:rPr>
              <a:t>Statistics National Patient and Staff Surveys</a:t>
            </a:r>
            <a:r>
              <a:rPr lang="en-GB" sz="1400" dirty="0">
                <a:latin typeface="Times New Roman" panose="02020603050405020304" pitchFamily="18" charset="0"/>
                <a:cs typeface="Times New Roman" panose="02020603050405020304" pitchFamily="18" charset="0"/>
              </a:rPr>
              <a:t>, </a:t>
            </a:r>
            <a:r>
              <a:rPr lang="en-GB" sz="1400" i="1" dirty="0">
                <a:latin typeface="Times New Roman" panose="02020603050405020304" pitchFamily="18" charset="0"/>
                <a:cs typeface="Times New Roman" panose="02020603050405020304" pitchFamily="18" charset="0"/>
              </a:rPr>
              <a:t>NHS England</a:t>
            </a:r>
            <a:r>
              <a:rPr lang="en-GB" sz="1400" dirty="0">
                <a:latin typeface="Times New Roman" panose="02020603050405020304" pitchFamily="18" charset="0"/>
                <a:cs typeface="Times New Roman" panose="02020603050405020304" pitchFamily="18" charset="0"/>
              </a:rPr>
              <a:t>. Available at: https://www.england.nhs.uk/statistics/statistical-work-areas/patient-surveys/ (Accessed: 21 May 2026).</a:t>
            </a:r>
          </a:p>
          <a:p>
            <a:pPr marL="285750" lvl="0" indent="-285750">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O’Connell, N., Burke, E., Dobbie, F., Dougall, N., Mockler, D., Darker, C., Vance, J., Bernstein, S., Gilbert, H., Bauld, L. and Hayes, C.B. (2022) ‘The effectiveness of smoking cessation interventions for socio-economically disadvantaged women: a systematic review and meta-analysis’, </a:t>
            </a:r>
            <a:r>
              <a:rPr lang="en-GB" sz="1400" i="1" dirty="0">
                <a:latin typeface="Times New Roman" panose="02020603050405020304" pitchFamily="18" charset="0"/>
                <a:cs typeface="Times New Roman" panose="02020603050405020304" pitchFamily="18" charset="0"/>
              </a:rPr>
              <a:t>Systematic Reviews</a:t>
            </a:r>
            <a:r>
              <a:rPr lang="en-GB" sz="1400" dirty="0">
                <a:latin typeface="Times New Roman" panose="02020603050405020304" pitchFamily="18" charset="0"/>
                <a:cs typeface="Times New Roman" panose="02020603050405020304" pitchFamily="18" charset="0"/>
              </a:rPr>
              <a:t>, 11(1). Available at: https://doi.org/10.1186/s13643-022-01922-7.</a:t>
            </a:r>
          </a:p>
          <a:p>
            <a:pPr marL="285750" lvl="0" indent="-285750">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ONS (2025) </a:t>
            </a:r>
            <a:r>
              <a:rPr lang="en-GB" sz="1400" i="1" dirty="0">
                <a:latin typeface="Times New Roman" panose="02020603050405020304" pitchFamily="18" charset="0"/>
                <a:cs typeface="Times New Roman" panose="02020603050405020304" pitchFamily="18" charset="0"/>
              </a:rPr>
              <a:t>Adult smoking habits in the UK</a:t>
            </a:r>
            <a:r>
              <a:rPr lang="en-GB" sz="1400" dirty="0">
                <a:latin typeface="Times New Roman" panose="02020603050405020304" pitchFamily="18" charset="0"/>
                <a:cs typeface="Times New Roman" panose="02020603050405020304" pitchFamily="18" charset="0"/>
              </a:rPr>
              <a:t>, </a:t>
            </a:r>
            <a:r>
              <a:rPr lang="en-GB" sz="1400" i="1" dirty="0">
                <a:latin typeface="Times New Roman" panose="02020603050405020304" pitchFamily="18" charset="0"/>
                <a:cs typeface="Times New Roman" panose="02020603050405020304" pitchFamily="18" charset="0"/>
              </a:rPr>
              <a:t>Ons.gov.uk</a:t>
            </a:r>
            <a:r>
              <a:rPr lang="en-GB" sz="1400" dirty="0">
                <a:latin typeface="Times New Roman" panose="02020603050405020304" pitchFamily="18" charset="0"/>
                <a:cs typeface="Times New Roman" panose="02020603050405020304" pitchFamily="18" charset="0"/>
              </a:rPr>
              <a:t>. Office for National Statistics. Available at: https://www.ons.gov.uk/peoplepopulationandcommunity/healthandsocialcare/healthandlifeexpectancies/bulletins/adultsmokinghabitsingreatbritain/2024 (Accessed: 21 May 2026).</a:t>
            </a:r>
          </a:p>
          <a:p>
            <a:pPr marL="285750" lvl="0" indent="-285750">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Perman-Howe, P.R., McNeill, A., Brose, L.S., Tildy, B.E., Langley, T.E. and Robson, D. (2022) ‘The effect of tobacco control mass media campaigns on smoking-related behaviour among people with mental illness: a systematic literature review’, </a:t>
            </a:r>
            <a:r>
              <a:rPr lang="en-GB" sz="1400" i="1" dirty="0">
                <a:latin typeface="Times New Roman" panose="02020603050405020304" pitchFamily="18" charset="0"/>
                <a:cs typeface="Times New Roman" panose="02020603050405020304" pitchFamily="18" charset="0"/>
              </a:rPr>
              <a:t>Nicotine &amp; Tobacco Research</a:t>
            </a:r>
            <a:r>
              <a:rPr lang="en-GB" sz="1400" dirty="0">
                <a:latin typeface="Times New Roman" panose="02020603050405020304" pitchFamily="18" charset="0"/>
                <a:cs typeface="Times New Roman" panose="02020603050405020304" pitchFamily="18" charset="0"/>
              </a:rPr>
              <a:t>, 24(11). Available at: https://doi.org/10.1093/ntr/ntac079.</a:t>
            </a:r>
          </a:p>
          <a:p>
            <a:pPr marL="285750" lvl="0" indent="-285750">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Public Health England (2026) </a:t>
            </a:r>
            <a:r>
              <a:rPr lang="en-GB" sz="1400" i="1" dirty="0">
                <a:latin typeface="Times New Roman" panose="02020603050405020304" pitchFamily="18" charset="0"/>
                <a:cs typeface="Times New Roman" panose="02020603050405020304" pitchFamily="18" charset="0"/>
              </a:rPr>
              <a:t>Surge in smokers trying to quit see increased success rates in 2020</a:t>
            </a:r>
            <a:r>
              <a:rPr lang="en-GB" sz="1400" dirty="0">
                <a:latin typeface="Times New Roman" panose="02020603050405020304" pitchFamily="18" charset="0"/>
                <a:cs typeface="Times New Roman" panose="02020603050405020304" pitchFamily="18" charset="0"/>
              </a:rPr>
              <a:t>, </a:t>
            </a:r>
            <a:r>
              <a:rPr lang="en-GB" sz="1400" i="1" dirty="0">
                <a:latin typeface="Times New Roman" panose="02020603050405020304" pitchFamily="18" charset="0"/>
                <a:cs typeface="Times New Roman" panose="02020603050405020304" pitchFamily="18" charset="0"/>
              </a:rPr>
              <a:t>GOV.UK</a:t>
            </a:r>
            <a:r>
              <a:rPr lang="en-GB" sz="1400" dirty="0">
                <a:latin typeface="Times New Roman" panose="02020603050405020304" pitchFamily="18" charset="0"/>
                <a:cs typeface="Times New Roman" panose="02020603050405020304" pitchFamily="18" charset="0"/>
              </a:rPr>
              <a:t>. Available at: https://www.gov.uk/government/news/surge-in-smokers-trying-to-quit-see-increased-success-rates-in-2020 (Accessed: 10 June 2026).</a:t>
            </a:r>
          </a:p>
        </p:txBody>
      </p:sp>
    </p:spTree>
    <p:extLst>
      <p:ext uri="{BB962C8B-B14F-4D97-AF65-F5344CB8AC3E}">
        <p14:creationId xmlns:p14="http://schemas.microsoft.com/office/powerpoint/2010/main" val="22225988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102518" y="114301"/>
            <a:ext cx="9986963" cy="747490"/>
          </a:xfrm>
          <a:prstGeom prst="rect">
            <a:avLst/>
          </a:prstGeom>
        </p:spPr>
        <p:txBody>
          <a:bodyPr vert="horz" lIns="91440" tIns="45720" rIns="91440" bIns="45720" rtlCol="0" anchor="b">
            <a:normAutofit fontScale="92500" lnSpcReduction="10000"/>
          </a:bodyPr>
          <a:lstStyle>
            <a:lvl1pPr algn="l" defTabSz="457200" rtl="0" eaLnBrk="1" latinLnBrk="0" hangingPunct="1">
              <a:spcBef>
                <a:spcPct val="0"/>
              </a:spcBef>
              <a:buNone/>
              <a:defRPr sz="4800" b="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References</a:t>
            </a:r>
          </a:p>
        </p:txBody>
      </p:sp>
      <p:sp>
        <p:nvSpPr>
          <p:cNvPr id="7" name="Rectangle 6"/>
          <p:cNvSpPr/>
          <p:nvPr/>
        </p:nvSpPr>
        <p:spPr>
          <a:xfrm>
            <a:off x="0" y="989930"/>
            <a:ext cx="12192000" cy="5262979"/>
          </a:xfrm>
          <a:prstGeom prst="rect">
            <a:avLst/>
          </a:prstGeom>
          <a:solidFill>
            <a:schemeClr val="accent2">
              <a:lumMod val="40000"/>
              <a:lumOff val="60000"/>
            </a:schemeClr>
          </a:solidFill>
        </p:spPr>
        <p:txBody>
          <a:bodyPr wrap="square">
            <a:spAutoFit/>
          </a:bodyPr>
          <a:lstStyle/>
          <a:p>
            <a:pPr marL="285750" lvl="0" indent="-285750" algn="just">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Silva, I.S., Santos, P., Leal, T., Schifferdecker-Hoch, F. and Soares, L. (2025) ‘Systematic Literature Review 7DHW (7 Dimensions of Holistic Wellbeing)’, </a:t>
            </a:r>
            <a:r>
              <a:rPr lang="en-GB" sz="1400" i="1" dirty="0">
                <a:latin typeface="Times New Roman" panose="02020603050405020304" pitchFamily="18" charset="0"/>
                <a:cs typeface="Times New Roman" panose="02020603050405020304" pitchFamily="18" charset="0"/>
              </a:rPr>
              <a:t>Archives of Clinical Investigation</a:t>
            </a:r>
            <a:r>
              <a:rPr lang="en-GB" sz="1400" dirty="0">
                <a:latin typeface="Times New Roman" panose="02020603050405020304" pitchFamily="18" charset="0"/>
                <a:cs typeface="Times New Roman" panose="02020603050405020304" pitchFamily="18" charset="0"/>
              </a:rPr>
              <a:t>, pp. 1–20. Available at: https://clinicsearchonline.org/uploads/articles/1767089529ACI-RA-49-Galley_Proof_____+.pdf (Accessed: 21 May 2026).</a:t>
            </a:r>
          </a:p>
          <a:p>
            <a:pPr marL="285750" lvl="0" indent="-285750" algn="just">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SOCI (2026) </a:t>
            </a:r>
            <a:r>
              <a:rPr lang="en-GB" sz="1400" i="1" dirty="0">
                <a:latin typeface="Times New Roman" panose="02020603050405020304" pitchFamily="18" charset="0"/>
                <a:cs typeface="Times New Roman" panose="02020603050405020304" pitchFamily="18" charset="0"/>
              </a:rPr>
              <a:t>SUSTAINABLE DEVELOPMENT GOAL 3: Ensure healthy lives and promote well-being for all at all ages.</a:t>
            </a:r>
            <a:r>
              <a:rPr lang="en-GB" sz="1400" dirty="0">
                <a:latin typeface="Times New Roman" panose="02020603050405020304" pitchFamily="18" charset="0"/>
                <a:cs typeface="Times New Roman" panose="02020603050405020304" pitchFamily="18" charset="0"/>
              </a:rPr>
              <a:t>, </a:t>
            </a:r>
            <a:r>
              <a:rPr lang="en-GB" sz="1400" i="1" dirty="0" err="1">
                <a:latin typeface="Times New Roman" panose="02020603050405020304" pitchFamily="18" charset="0"/>
                <a:cs typeface="Times New Roman" panose="02020603050405020304" pitchFamily="18" charset="0"/>
              </a:rPr>
              <a:t>SociSDG</a:t>
            </a:r>
            <a:r>
              <a:rPr lang="en-GB" sz="1400" dirty="0">
                <a:latin typeface="Times New Roman" panose="02020603050405020304" pitchFamily="18" charset="0"/>
                <a:cs typeface="Times New Roman" panose="02020603050405020304" pitchFamily="18" charset="0"/>
              </a:rPr>
              <a:t>. Available at: http://socisdg.com/en/blog/sustainable-development-goal-3-ensure-healthy-lives-and-promote-well-being-for-all-at-all-ages/ (Accessed: 10 June 2026).</a:t>
            </a:r>
          </a:p>
          <a:p>
            <a:pPr marL="285750" lvl="0" indent="-285750" algn="just">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Tam, L.M., Hocker, K., David, T. and Williams, E.M. (2024) ‘The Influence of Social Dynamics on Biological Aging and the Health of Historically Marginalized Populations: A Biopsychosocial Model for Health Disparities’, </a:t>
            </a:r>
            <a:r>
              <a:rPr lang="en-GB" sz="1400" i="1" dirty="0">
                <a:latin typeface="Times New Roman" panose="02020603050405020304" pitchFamily="18" charset="0"/>
                <a:cs typeface="Times New Roman" panose="02020603050405020304" pitchFamily="18" charset="0"/>
              </a:rPr>
              <a:t>International journal of environmental research and public health/International journal of environmental research and public health</a:t>
            </a:r>
            <a:r>
              <a:rPr lang="en-GB" sz="1400" dirty="0">
                <a:latin typeface="Times New Roman" panose="02020603050405020304" pitchFamily="18" charset="0"/>
                <a:cs typeface="Times New Roman" panose="02020603050405020304" pitchFamily="18" charset="0"/>
              </a:rPr>
              <a:t>, 21(5), pp. 554–554. Available at: https://doi.org/10.3390/ijerph21050554.</a:t>
            </a:r>
          </a:p>
          <a:p>
            <a:pPr marL="285750" lvl="0" indent="-285750" algn="just">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Ugalde, A., White, V., Rankin, N.M., Paul, C., Segan, C., Aranda, S., Wong </a:t>
            </a:r>
            <a:r>
              <a:rPr lang="en-GB" sz="1400" dirty="0" err="1">
                <a:latin typeface="Times New Roman" panose="02020603050405020304" pitchFamily="18" charset="0"/>
                <a:cs typeface="Times New Roman" panose="02020603050405020304" pitchFamily="18" charset="0"/>
              </a:rPr>
              <a:t>Shee</a:t>
            </a:r>
            <a:r>
              <a:rPr lang="en-GB" sz="1400" dirty="0">
                <a:latin typeface="Times New Roman" panose="02020603050405020304" pitchFamily="18" charset="0"/>
                <a:cs typeface="Times New Roman" panose="02020603050405020304" pitchFamily="18" charset="0"/>
              </a:rPr>
              <a:t>, A., Hutchinson, A.M. and Livingston, P.M. (2021) ‘How can hospitals change practice to better implement smoking cessation interventions? A systematic review’, </a:t>
            </a:r>
            <a:r>
              <a:rPr lang="en-GB" sz="1400" i="1" dirty="0">
                <a:latin typeface="Times New Roman" panose="02020603050405020304" pitchFamily="18" charset="0"/>
                <a:cs typeface="Times New Roman" panose="02020603050405020304" pitchFamily="18" charset="0"/>
              </a:rPr>
              <a:t>CA: A Cancer Journal for Clinicians</a:t>
            </a:r>
            <a:r>
              <a:rPr lang="en-GB" sz="1400" dirty="0">
                <a:latin typeface="Times New Roman" panose="02020603050405020304" pitchFamily="18" charset="0"/>
                <a:cs typeface="Times New Roman" panose="02020603050405020304" pitchFamily="18" charset="0"/>
              </a:rPr>
              <a:t>, 72(3). Available at: https://doi.org/10.3322/caac.21709.</a:t>
            </a:r>
          </a:p>
          <a:p>
            <a:pPr marL="285750" lvl="0" indent="-285750" algn="just">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United Nations (2023) </a:t>
            </a:r>
            <a:r>
              <a:rPr lang="en-GB" sz="1400" i="1" dirty="0">
                <a:latin typeface="Times New Roman" panose="02020603050405020304" pitchFamily="18" charset="0"/>
                <a:cs typeface="Times New Roman" panose="02020603050405020304" pitchFamily="18" charset="0"/>
              </a:rPr>
              <a:t>Goal 3: Ensure healthy lives and promote well-being for all at all ages</a:t>
            </a:r>
            <a:r>
              <a:rPr lang="en-GB" sz="1400" dirty="0">
                <a:latin typeface="Times New Roman" panose="02020603050405020304" pitchFamily="18" charset="0"/>
                <a:cs typeface="Times New Roman" panose="02020603050405020304" pitchFamily="18" charset="0"/>
              </a:rPr>
              <a:t>, </a:t>
            </a:r>
            <a:r>
              <a:rPr lang="en-GB" sz="1400" i="1" dirty="0">
                <a:latin typeface="Times New Roman" panose="02020603050405020304" pitchFamily="18" charset="0"/>
                <a:cs typeface="Times New Roman" panose="02020603050405020304" pitchFamily="18" charset="0"/>
              </a:rPr>
              <a:t>United Nations Sustainable Development Goals</a:t>
            </a:r>
            <a:r>
              <a:rPr lang="en-GB" sz="1400" dirty="0">
                <a:latin typeface="Times New Roman" panose="02020603050405020304" pitchFamily="18" charset="0"/>
                <a:cs typeface="Times New Roman" panose="02020603050405020304" pitchFamily="18" charset="0"/>
              </a:rPr>
              <a:t>. Available at: https://www.un.org/sustainabledevelopment/health/ (Accessed: 21 May 2026).</a:t>
            </a:r>
          </a:p>
          <a:p>
            <a:pPr marL="285750" lvl="0" indent="-285750" algn="just">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United Nations (2026) </a:t>
            </a:r>
            <a:r>
              <a:rPr lang="en-GB" sz="1400" i="1" dirty="0">
                <a:latin typeface="Times New Roman" panose="02020603050405020304" pitchFamily="18" charset="0"/>
                <a:cs typeface="Times New Roman" panose="02020603050405020304" pitchFamily="18" charset="0"/>
              </a:rPr>
              <a:t>Department of Economic and Social Affairs</a:t>
            </a:r>
            <a:r>
              <a:rPr lang="en-GB" sz="1400" dirty="0">
                <a:latin typeface="Times New Roman" panose="02020603050405020304" pitchFamily="18" charset="0"/>
                <a:cs typeface="Times New Roman" panose="02020603050405020304" pitchFamily="18" charset="0"/>
              </a:rPr>
              <a:t>, </a:t>
            </a:r>
            <a:r>
              <a:rPr lang="en-GB" sz="1400" i="1" dirty="0">
                <a:latin typeface="Times New Roman" panose="02020603050405020304" pitchFamily="18" charset="0"/>
                <a:cs typeface="Times New Roman" panose="02020603050405020304" pitchFamily="18" charset="0"/>
              </a:rPr>
              <a:t>United Nations</a:t>
            </a:r>
            <a:r>
              <a:rPr lang="en-GB" sz="1400" dirty="0">
                <a:latin typeface="Times New Roman" panose="02020603050405020304" pitchFamily="18" charset="0"/>
                <a:cs typeface="Times New Roman" panose="02020603050405020304" pitchFamily="18" charset="0"/>
              </a:rPr>
              <a:t>. Available at: https://social.desa.un.org/issues/disability/sustainable-development-goals-sdgs-and-disability (Accessed: 10 June 2026).</a:t>
            </a:r>
          </a:p>
          <a:p>
            <a:pPr marL="285750" indent="-285750" algn="just">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von Schoen-Angerer, T., Manchanda, R.K., Lloyd, I., Wardle, J., Szöke, J., Benevides, I., Martinez, N.S.A., Tolo, F., Nicolai, T., Skaling-Klopstock, C., Parker, T., Suswardany, D.L., van Haselen, R. and Liu, J. (2023) ‘Traditional, complementary and integrative healthcare: global stakeholder perspective on WHO’s current and future strategy’, </a:t>
            </a:r>
            <a:r>
              <a:rPr lang="en-GB" sz="1400" i="1" dirty="0">
                <a:latin typeface="Times New Roman" panose="02020603050405020304" pitchFamily="18" charset="0"/>
                <a:cs typeface="Times New Roman" panose="02020603050405020304" pitchFamily="18" charset="0"/>
              </a:rPr>
              <a:t>BMJ Global Health</a:t>
            </a:r>
            <a:r>
              <a:rPr lang="en-GB" sz="1400" dirty="0">
                <a:latin typeface="Times New Roman" panose="02020603050405020304" pitchFamily="18" charset="0"/>
                <a:cs typeface="Times New Roman" panose="02020603050405020304" pitchFamily="18" charset="0"/>
              </a:rPr>
              <a:t>, 8(12), p. e013150. Available at: https://doi.org/10.1136/bmjgh-2023-013150.</a:t>
            </a:r>
          </a:p>
          <a:p>
            <a:pPr marL="285750" lvl="0" indent="-285750" algn="just">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Voukelatou, V., Gabrielli, L., Miliou, I., Cresci, S., Sharma, R., Tesconi, M. and Pappalardo, L. (2020) ‘Measuring objective and subjective well-being: dimensions and data sources’, </a:t>
            </a:r>
            <a:r>
              <a:rPr lang="en-GB" sz="1400" i="1" dirty="0">
                <a:latin typeface="Times New Roman" panose="02020603050405020304" pitchFamily="18" charset="0"/>
                <a:cs typeface="Times New Roman" panose="02020603050405020304" pitchFamily="18" charset="0"/>
              </a:rPr>
              <a:t>International Journal of Data Science and Analytics</a:t>
            </a:r>
            <a:r>
              <a:rPr lang="en-GB" sz="1400" dirty="0">
                <a:latin typeface="Times New Roman" panose="02020603050405020304" pitchFamily="18" charset="0"/>
                <a:cs typeface="Times New Roman" panose="02020603050405020304" pitchFamily="18" charset="0"/>
              </a:rPr>
              <a:t>, 11(11). Available at: https://doi.org/10.1007/s41060-020-00224-2.</a:t>
            </a:r>
          </a:p>
          <a:p>
            <a:pPr marL="285750" lvl="0" indent="-285750" algn="just">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WHO (2026) </a:t>
            </a:r>
            <a:r>
              <a:rPr lang="en-GB" sz="1400" i="1" dirty="0">
                <a:latin typeface="Times New Roman" panose="02020603050405020304" pitchFamily="18" charset="0"/>
                <a:cs typeface="Times New Roman" panose="02020603050405020304" pitchFamily="18" charset="0"/>
              </a:rPr>
              <a:t>Promoting Health in All Policies and intersectoral action capacities</a:t>
            </a:r>
            <a:r>
              <a:rPr lang="en-GB" sz="1400" dirty="0">
                <a:latin typeface="Times New Roman" panose="02020603050405020304" pitchFamily="18" charset="0"/>
                <a:cs typeface="Times New Roman" panose="02020603050405020304" pitchFamily="18" charset="0"/>
              </a:rPr>
              <a:t>, </a:t>
            </a:r>
            <a:r>
              <a:rPr lang="en-GB" sz="1400" i="1" dirty="0">
                <a:latin typeface="Times New Roman" panose="02020603050405020304" pitchFamily="18" charset="0"/>
                <a:cs typeface="Times New Roman" panose="02020603050405020304" pitchFamily="18" charset="0"/>
              </a:rPr>
              <a:t>world health organization</a:t>
            </a:r>
            <a:r>
              <a:rPr lang="en-GB" sz="1400" dirty="0">
                <a:latin typeface="Times New Roman" panose="02020603050405020304" pitchFamily="18" charset="0"/>
                <a:cs typeface="Times New Roman" panose="02020603050405020304" pitchFamily="18" charset="0"/>
              </a:rPr>
              <a:t>. Available at: https://www.who.int/activities/promoting-health-in-all-policies-and-intersectoral-action-capacities (Accessed: 21 May 2026).</a:t>
            </a:r>
          </a:p>
          <a:p>
            <a:pPr marL="285750" lvl="0" indent="-285750" algn="just">
              <a:buFont typeface="Arial" panose="020B0604020202020204" pitchFamily="34" charset="0"/>
              <a:buChar char="•"/>
            </a:pPr>
            <a:r>
              <a:rPr lang="en-GB" sz="1400" dirty="0">
                <a:latin typeface="Times New Roman" panose="02020603050405020304" pitchFamily="18" charset="0"/>
                <a:cs typeface="Times New Roman" panose="02020603050405020304" pitchFamily="18" charset="0"/>
              </a:rPr>
              <a:t>World Health Organization (2026) </a:t>
            </a:r>
            <a:r>
              <a:rPr lang="en-GB" sz="1400" i="1" dirty="0">
                <a:latin typeface="Times New Roman" panose="02020603050405020304" pitchFamily="18" charset="0"/>
                <a:cs typeface="Times New Roman" panose="02020603050405020304" pitchFamily="18" charset="0"/>
              </a:rPr>
              <a:t>Constitution of the world health organization</a:t>
            </a:r>
            <a:r>
              <a:rPr lang="en-GB" sz="1400" dirty="0">
                <a:latin typeface="Times New Roman" panose="02020603050405020304" pitchFamily="18" charset="0"/>
                <a:cs typeface="Times New Roman" panose="02020603050405020304" pitchFamily="18" charset="0"/>
              </a:rPr>
              <a:t>, </a:t>
            </a:r>
            <a:r>
              <a:rPr lang="en-GB" sz="1400" i="1" dirty="0">
                <a:latin typeface="Times New Roman" panose="02020603050405020304" pitchFamily="18" charset="0"/>
                <a:cs typeface="Times New Roman" panose="02020603050405020304" pitchFamily="18" charset="0"/>
              </a:rPr>
              <a:t>World Health Organization</a:t>
            </a:r>
            <a:r>
              <a:rPr lang="en-GB" sz="1400" dirty="0">
                <a:latin typeface="Times New Roman" panose="02020603050405020304" pitchFamily="18" charset="0"/>
                <a:cs typeface="Times New Roman" panose="02020603050405020304" pitchFamily="18" charset="0"/>
              </a:rPr>
              <a:t>. Available at: https://www.who.int/about/governance/constitution (Accessed: 21 May 2026).</a:t>
            </a:r>
          </a:p>
        </p:txBody>
      </p:sp>
    </p:spTree>
    <p:extLst>
      <p:ext uri="{BB962C8B-B14F-4D97-AF65-F5344CB8AC3E}">
        <p14:creationId xmlns:p14="http://schemas.microsoft.com/office/powerpoint/2010/main" val="11782321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195638" y="1476376"/>
            <a:ext cx="5829300" cy="3276600"/>
          </a:xfrm>
          <a:prstGeom prst="rect">
            <a:avLst/>
          </a:prstGeom>
        </p:spPr>
      </p:pic>
    </p:spTree>
    <p:extLst>
      <p:ext uri="{BB962C8B-B14F-4D97-AF65-F5344CB8AC3E}">
        <p14:creationId xmlns:p14="http://schemas.microsoft.com/office/powerpoint/2010/main" val="2321770548"/>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0</TotalTime>
  <Words>4559</Words>
  <Application>Microsoft Office PowerPoint</Application>
  <PresentationFormat>Widescreen</PresentationFormat>
  <Paragraphs>197</Paragraphs>
  <Slides>21</Slides>
  <Notes>16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Times New Roman</vt:lpstr>
      <vt:lpstr>Retrospect</vt:lpstr>
      <vt:lpstr>Name: Asteria Joseph Nyamhanga Wilson  Student Number: 2311121  Presentation Title: Integration of Health, Wellbeing, and Sustainable Development for the enhancement of Smoking Cessation  Lecturer’s Name: Parese Ahmed, Philip Jones, Samuel Assan and Junaid Shaikh  Module Code: BMHP6030  Module Title: Health, Wellbeing and Sustainable Development</vt:lpstr>
      <vt:lpstr>Introduction</vt:lpstr>
      <vt:lpstr>Definitions and Key Concepts</vt:lpstr>
      <vt:lpstr>Integration of health and wellbeing approaches</vt:lpstr>
      <vt:lpstr>Theoretical Perspectives</vt:lpstr>
      <vt:lpstr>Sustainable Development Goals </vt:lpstr>
      <vt:lpstr>Sustainable Development Goals [CONTD.]</vt:lpstr>
      <vt:lpstr>Policy and Governance</vt:lpstr>
      <vt:lpstr>Relevant Case Studies</vt:lpstr>
      <vt:lpstr>Service Delivery</vt:lpstr>
      <vt:lpstr>Relevant Case Studies</vt:lpstr>
      <vt:lpstr>Public Health Initiatives</vt:lpstr>
      <vt:lpstr>Relevant Case Studies</vt:lpstr>
      <vt:lpstr>Equity and Access</vt:lpstr>
      <vt:lpstr>Recommendations</vt:lpstr>
      <vt:lpstr>Conclusion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2026-06-19T09:32:06Z</dcterms:created>
  <dcterms:modified xsi:type="dcterms:W3CDTF">2026-06-19T19:42:45Z</dcterms:modified>
</cp:coreProperties>
</file>