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5D2717-EC26-860E-2F27-17783458F5D2}" v="10" dt="2026-03-10T22:05:25.9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91" d="100"/>
          <a:sy n="91" d="100"/>
        </p:scale>
        <p:origin x="37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s Vesai (2510148)" userId="S::2510148@student.uwtsd.ac.uk::d4936f46-48ca-4751-81a1-bf7a034a4c04" providerId="AD" clId="Web-{745D2717-EC26-860E-2F27-17783458F5D2}"/>
    <pc:docChg chg="modSld">
      <pc:chgData name="Vasilis Vesai (2510148)" userId="S::2510148@student.uwtsd.ac.uk::d4936f46-48ca-4751-81a1-bf7a034a4c04" providerId="AD" clId="Web-{745D2717-EC26-860E-2F27-17783458F5D2}" dt="2026-03-10T22:05:25.901" v="9" actId="20577"/>
      <pc:docMkLst>
        <pc:docMk/>
      </pc:docMkLst>
      <pc:sldChg chg="modSp">
        <pc:chgData name="Vasilis Vesai (2510148)" userId="S::2510148@student.uwtsd.ac.uk::d4936f46-48ca-4751-81a1-bf7a034a4c04" providerId="AD" clId="Web-{745D2717-EC26-860E-2F27-17783458F5D2}" dt="2026-03-10T22:05:25.901" v="9" actId="20577"/>
        <pc:sldMkLst>
          <pc:docMk/>
          <pc:sldMk cId="2897957523" sldId="258"/>
        </pc:sldMkLst>
        <pc:spChg chg="mod">
          <ac:chgData name="Vasilis Vesai (2510148)" userId="S::2510148@student.uwtsd.ac.uk::d4936f46-48ca-4751-81a1-bf7a034a4c04" providerId="AD" clId="Web-{745D2717-EC26-860E-2F27-17783458F5D2}" dt="2026-03-10T22:05:25.901" v="9" actId="20577"/>
          <ac:spMkLst>
            <pc:docMk/>
            <pc:sldMk cId="2897957523" sldId="258"/>
            <ac:spMk id="3" creationId="{028A8359-438A-7EDF-F235-AE5BAE7FB20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pestleanalysis.com/what-is-pestle-analysis/" TargetMode="External"/><Relationship Id="rId3" Type="http://schemas.openxmlformats.org/officeDocument/2006/relationships/hyperlink" Target="https://commonslibrary.parliament.uk/" TargetMode="External"/><Relationship Id="rId7" Type="http://schemas.openxmlformats.org/officeDocument/2006/relationships/hyperlink" Target="https://www.ons.gov.uk/" TargetMode="External"/><Relationship Id="rId2" Type="http://schemas.openxmlformats.org/officeDocument/2006/relationships/hyperlink" Target="https://commonslibrary.parliament.uk/research-briefings/sn02792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ons.gov.uk/businessindustryandtrade/retailindustry/timeseries/j4mc/drsi" TargetMode="External"/><Relationship Id="rId11" Type="http://schemas.openxmlformats.org/officeDocument/2006/relationships/hyperlink" Target="https://ideascale.com/" TargetMode="External"/><Relationship Id="rId5" Type="http://schemas.openxmlformats.org/officeDocument/2006/relationships/hyperlink" Target="https://www.simplybusiness.co.uk/" TargetMode="External"/><Relationship Id="rId10" Type="http://schemas.openxmlformats.org/officeDocument/2006/relationships/hyperlink" Target="https://ideascale.com/blog/what-is-a-fishbone-diagram/" TargetMode="External"/><Relationship Id="rId4" Type="http://schemas.openxmlformats.org/officeDocument/2006/relationships/hyperlink" Target="https://www.simplybusiness.co.uk/knowledge/retail/uk-high-streets-at-risk-of-dying-out/" TargetMode="External"/><Relationship Id="rId9" Type="http://schemas.openxmlformats.org/officeDocument/2006/relationships/hyperlink" Target="https://pestleanalysis.com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5244" y="578839"/>
            <a:ext cx="8872756" cy="5285065"/>
          </a:xfrm>
        </p:spPr>
        <p:txBody>
          <a:bodyPr>
            <a:normAutofit fontScale="90000"/>
          </a:bodyPr>
          <a:lstStyle/>
          <a:p>
            <a: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b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LCLM4004 </a:t>
            </a:r>
            <a:b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VASILIS VESAI</a:t>
            </a:r>
            <a:b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2510148</a:t>
            </a:r>
            <a:b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LECTURER: LIOYD BEHARRY</a:t>
            </a:r>
            <a:b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32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31420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5853" y="1040235"/>
            <a:ext cx="8128932" cy="5578679"/>
          </a:xfrm>
        </p:spPr>
        <p:txBody>
          <a:bodyPr>
            <a:normAutofit/>
          </a:bodyPr>
          <a:lstStyle/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Introduction 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Company background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Problem: nature and scope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PESTLE ANALYSIS: Green Haven Florists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0686" y="1042417"/>
            <a:ext cx="10215093" cy="5601664"/>
          </a:xfrm>
        </p:spPr>
        <p:txBody>
          <a:bodyPr>
            <a:normAutofit/>
          </a:bodyPr>
          <a:lstStyle/>
          <a:p>
            <a:r>
              <a:rPr lang="en-GB" sz="1900">
                <a:solidFill>
                  <a:srgbClr val="002060"/>
                </a:solidFill>
                <a:latin typeface="Arial"/>
                <a:ea typeface="Calibri"/>
                <a:cs typeface="Arial"/>
              </a:rPr>
              <a:t>Green Haven Florists-small flower shop in Norwich, UK.                                    </a:t>
            </a:r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Independent local business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Faced challenges in the last 12 months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Decline in in-store sales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Rising business costs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/>
                <a:ea typeface="Calibri"/>
                <a:cs typeface="Arial"/>
              </a:rPr>
              <a:t>Strong competition from online flower companies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Customers shifting to online purchasing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1"/>
            <a:ext cx="8915399" cy="51047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2060"/>
                </a:solidFill>
                <a:latin typeface="Georgia" panose="02040502050405020303" pitchFamily="18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2297" y="973123"/>
            <a:ext cx="9902315" cy="5884877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1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Founded in 2016</a:t>
            </a:r>
          </a:p>
          <a:p>
            <a:endParaRPr lang="en-GB" sz="21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1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Owners: Liam &amp; Pria Patel</a:t>
            </a:r>
          </a:p>
          <a:p>
            <a:pPr marL="342900" indent="-342900">
              <a:buFont typeface="Arial" charset="2"/>
              <a:buChar char="•"/>
            </a:pPr>
            <a:endParaRPr lang="en-GB" sz="21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1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Products: Fresh flowers, Bouquets, wedding flowers.</a:t>
            </a:r>
          </a:p>
          <a:p>
            <a:pPr marL="342900" indent="-342900">
              <a:buFont typeface="Arial" charset="2"/>
              <a:buChar char="•"/>
            </a:pPr>
            <a:endParaRPr lang="en-GB" sz="21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1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Eco-friendly packaging</a:t>
            </a:r>
          </a:p>
          <a:p>
            <a:endParaRPr lang="en-GB" sz="21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1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Strong relationship with customers</a:t>
            </a:r>
          </a:p>
          <a:p>
            <a:endParaRPr lang="en-GB" sz="21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1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Trusted local business </a:t>
            </a:r>
          </a:p>
          <a:p>
            <a:endParaRPr lang="en-GB" sz="21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1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Supports businesses and charities</a:t>
            </a:r>
          </a:p>
          <a:p>
            <a:endParaRPr lang="en-GB" sz="21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1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Works with other businesses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6363" y="58723"/>
            <a:ext cx="9038250" cy="838899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6128" y="838899"/>
            <a:ext cx="10333705" cy="6019101"/>
          </a:xfrm>
        </p:spPr>
        <p:txBody>
          <a:bodyPr>
            <a:normAutofit/>
          </a:bodyPr>
          <a:lstStyle/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5W2H</a:t>
            </a: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Who: Liam &amp; Pria Patel (Owners)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What: 30% decline in in-store sales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Where: Norwich, UK-</a:t>
            </a:r>
            <a:r>
              <a:rPr lang="en-GB" sz="1900" dirty="0" err="1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igh</a:t>
            </a:r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street location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When: Last 12 months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Why: Customers prefer buying flowers online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How: Fewer customers visiting the shop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much: 30% drop in store sales</a:t>
            </a:r>
          </a:p>
          <a:p>
            <a:endParaRPr lang="en-GB" sz="18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PESTLE ANALYSIS: Green Haven Florists</a:t>
            </a:r>
            <a:b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37190" y="1219200"/>
            <a:ext cx="9667422" cy="5567494"/>
          </a:xfrm>
        </p:spPr>
        <p:txBody>
          <a:bodyPr/>
          <a:lstStyle/>
          <a:p>
            <a:r>
              <a:rPr lang="en-GB" sz="1900" b="1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POLITICAL</a:t>
            </a: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Government taxes may rise Business costs.</a:t>
            </a: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Government trade policies can affect the price of flowers from other countries.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b="1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ECONOMIC</a:t>
            </a: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Inflation has Increased the cost of flowers including the materials.</a:t>
            </a: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Customers have less money to spend due to cost of living crisis.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b="1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</a:t>
            </a: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Customers prefer purchasing online because it is more convenient.</a:t>
            </a: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Consumers prefer discounts and affordable products in huge companies.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6188" y="548609"/>
            <a:ext cx="9921394" cy="1280890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PESTLE ANALYSIS: Green Haven Florists</a:t>
            </a:r>
            <a:br>
              <a:rPr lang="en-GB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u="sng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6188" y="1705138"/>
            <a:ext cx="9734822" cy="4410436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TECHNOLOGICAL</a:t>
            </a:r>
          </a:p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shop website is poorly designed and arduous to navigate.</a:t>
            </a:r>
          </a:p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Consumers navigate social media and online marketing more effectively.</a:t>
            </a:r>
          </a:p>
          <a:p>
            <a:endParaRPr lang="en-GB" sz="20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LEGAL</a:t>
            </a:r>
          </a:p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Business should follow rules of policy, and safety law.</a:t>
            </a:r>
          </a:p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Data protection laws can affect consumers insights that are stored online.</a:t>
            </a:r>
          </a:p>
          <a:p>
            <a:endParaRPr lang="en-GB" sz="20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ENVIRONMENTAL</a:t>
            </a:r>
          </a:p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shop navigates eco-friendly packaging, which rises costs.</a:t>
            </a:r>
          </a:p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Weather and climate change can affect flower supply.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Cause and effect analysis: Fishbone diagram</a:t>
            </a:r>
            <a:endParaRPr lang="en-US" sz="3200" dirty="0">
              <a:solidFill>
                <a:schemeClr val="accent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5F9AE0BF-D6E0-6662-1413-8DE157FBDF1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09921546"/>
              </p:ext>
            </p:extLst>
          </p:nvPr>
        </p:nvGraphicFramePr>
        <p:xfrm>
          <a:off x="1492405" y="739135"/>
          <a:ext cx="10307858" cy="56784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9891651" imgH="5061089" progId="Word.Document.8">
                  <p:embed/>
                </p:oleObj>
              </mc:Choice>
              <mc:Fallback>
                <p:oleObj name="Document" r:id="rId2" imgW="9891651" imgH="5061089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492405" y="739135"/>
                        <a:ext cx="10307858" cy="56784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65996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77130" y="1140903"/>
            <a:ext cx="9927482" cy="4647501"/>
          </a:xfrm>
        </p:spPr>
        <p:txBody>
          <a:bodyPr/>
          <a:lstStyle/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30% decline in in-store sales at Green Haven Florists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Strong competition and rising costs affecting the business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Customers prefer convenient and affordable online shopping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Website arduous to navigate and marketing is weak.</a:t>
            </a:r>
          </a:p>
          <a:p>
            <a:endParaRPr lang="en-GB" sz="1900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needs stronger online presence and marketing strategy.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8742" y="1600200"/>
            <a:ext cx="993587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Inflation in the UK: Economic indicators - House of Commons Library</a:t>
            </a:r>
            <a:r>
              <a:rPr lang="en-GB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https://commonslibrary.parliament.uk</a:t>
            </a:r>
            <a:r>
              <a:rPr lang="en-GB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 on 19 February 2026)</a:t>
            </a:r>
          </a:p>
          <a:p>
            <a:endParaRPr lang="en-GB" b="1" u="sng" dirty="0">
              <a:solidFill>
                <a:srgbClr val="00206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 high streets at risk of dying out, business owners warn</a:t>
            </a:r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https://www.simplybusiness.co.uk</a:t>
            </a:r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 on 19 February 2026)</a:t>
            </a:r>
          </a:p>
          <a:p>
            <a:endParaRPr lang="en-GB" b="1" u="sng" dirty="0">
              <a:solidFill>
                <a:srgbClr val="00206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Internet sales as a percentage of total retail sales (ratio) (%) - Office for National Statistics</a:t>
            </a:r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</a:t>
            </a:r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 on 19 February 2026)</a:t>
            </a:r>
          </a:p>
          <a:p>
            <a:endParaRPr lang="en-GB" b="1" u="sng" dirty="0">
              <a:solidFill>
                <a:srgbClr val="00206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PESTLE Analysis? (Free Template)</a:t>
            </a:r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https://pestleanalysis.com</a:t>
            </a:r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 on 19 February 2026)</a:t>
            </a:r>
          </a:p>
          <a:p>
            <a:endParaRPr lang="en-GB" b="1" u="sng" dirty="0">
              <a:solidFill>
                <a:srgbClr val="00206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a Fishbone Diagram? Definition, Categories, Examples and Best Practices</a:t>
            </a:r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https://ideascale.com</a:t>
            </a:r>
            <a:r>
              <a:rPr lang="en-GB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 on 19 February 2026)</a:t>
            </a:r>
            <a:br>
              <a:rPr lang="en-GB" b="1" u="sng" dirty="0">
                <a:solidFill>
                  <a:srgbClr val="00206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1800" b="1" u="sng" dirty="0">
              <a:solidFill>
                <a:srgbClr val="00206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100" dirty="0"/>
              <a:t>		</a:t>
            </a:r>
            <a:r>
              <a:rPr lang="en-US" sz="5400" b="1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 you have any question?</a:t>
            </a:r>
            <a:r>
              <a:rPr lang="en-US" sz="5400" u="sng" dirty="0">
                <a:solidFill>
                  <a:srgbClr val="00206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1026" name="Picture 2" descr="All about. Communication">
            <a:extLst>
              <a:ext uri="{FF2B5EF4-FFF2-40B4-BE49-F238E27FC236}">
                <a16:creationId xmlns:a16="http://schemas.microsoft.com/office/drawing/2014/main" id="{2A49F92D-07A2-5A82-770A-87966ACA58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940" y="954338"/>
            <a:ext cx="4841098" cy="492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a0bc8a70235953e57b00e7ed04a76c02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d32fa27fa9affb2bff6845436bad8745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83F0DB51-09D8-4CFC-B878-C864159DC0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9B35902-CE5B-4E41-B7CA-0A9B2DBA44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3B36F8B-0821-409E-913D-F2FA07EF36E1}">
  <ds:schemaRefs>
    <ds:schemaRef ds:uri="http://purl.org/dc/elements/1.1/"/>
    <ds:schemaRef ds:uri="http://www.w3.org/XML/1998/namespace"/>
    <ds:schemaRef ds:uri="http://purl.org/dc/dcmitype/"/>
    <ds:schemaRef ds:uri="b4f9f7ee-5770-4a14-8925-17f3d16e50b7"/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1355</TotalTime>
  <Words>541</Words>
  <Application>Microsoft Office PowerPoint</Application>
  <PresentationFormat>Widescreen</PresentationFormat>
  <Paragraphs>107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Problem Solving And Decision Making   LCLM4004   VASILIS VESAI  2510148  LECTURER: LIOYD BEHARRY 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Do you have any question?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Vasilis Vesai (2510148)</cp:lastModifiedBy>
  <cp:revision>106</cp:revision>
  <dcterms:created xsi:type="dcterms:W3CDTF">2024-10-08T15:58:04Z</dcterms:created>
  <dcterms:modified xsi:type="dcterms:W3CDTF">2026-03-10T22:05:31Z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