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63" r:id="rId2"/>
    <p:sldId id="256" r:id="rId3"/>
    <p:sldId id="261" r:id="rId4"/>
    <p:sldId id="257" r:id="rId5"/>
    <p:sldId id="262" r:id="rId6"/>
    <p:sldId id="258" r:id="rId7"/>
    <p:sldId id="259" r:id="rId8"/>
    <p:sldId id="260"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15" autoAdjust="0"/>
    <p:restoredTop sz="94660"/>
  </p:normalViewPr>
  <p:slideViewPr>
    <p:cSldViewPr>
      <p:cViewPr varScale="1">
        <p:scale>
          <a:sx n="78" d="100"/>
          <a:sy n="78" d="100"/>
        </p:scale>
        <p:origin x="1598" y="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ounded Rectangle 9"/>
          <p:cNvSpPr/>
          <p:nvPr/>
        </p:nvSpPr>
        <p:spPr>
          <a:xfrm>
            <a:off x="418596" y="434162"/>
            <a:ext cx="8306809"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4"/>
          <p:cNvSpPr>
            <a:spLocks noGrp="1"/>
          </p:cNvSpPr>
          <p:nvPr>
            <p:ph type="ctrTitle"/>
          </p:nvPr>
        </p:nvSpPr>
        <p:spPr>
          <a:xfrm>
            <a:off x="722376" y="1820206"/>
            <a:ext cx="77724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en-US"/>
              <a:t>Click to edit Master title style</a:t>
            </a:r>
          </a:p>
        </p:txBody>
      </p:sp>
      <p:sp>
        <p:nvSpPr>
          <p:cNvPr id="20" name="Subtitle 19"/>
          <p:cNvSpPr>
            <a:spLocks noGrp="1"/>
          </p:cNvSpPr>
          <p:nvPr>
            <p:ph type="subTitle" idx="1"/>
          </p:nvPr>
        </p:nvSpPr>
        <p:spPr>
          <a:xfrm>
            <a:off x="722376" y="3685032"/>
            <a:ext cx="77724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19" name="Date Placeholder 18"/>
          <p:cNvSpPr>
            <a:spLocks noGrp="1"/>
          </p:cNvSpPr>
          <p:nvPr>
            <p:ph type="dt" sz="half" idx="10"/>
          </p:nvPr>
        </p:nvSpPr>
        <p:spPr/>
        <p:txBody>
          <a:bodyPr/>
          <a:lstStyle/>
          <a:p>
            <a:fld id="{C2EB8B60-6BD6-4C3F-89D0-9CABA9A67587}" type="datetimeFigureOut">
              <a:rPr lang="en-US" smtClean="0"/>
              <a:t>7/4/2024</a:t>
            </a:fld>
            <a:endParaRPr lang="en-US"/>
          </a:p>
        </p:txBody>
      </p:sp>
      <p:sp>
        <p:nvSpPr>
          <p:cNvPr id="8" name="Footer Placeholder 7"/>
          <p:cNvSpPr>
            <a:spLocks noGrp="1"/>
          </p:cNvSpPr>
          <p:nvPr>
            <p:ph type="ftr" sz="quarter" idx="11"/>
          </p:nvPr>
        </p:nvSpPr>
        <p:spPr/>
        <p:txBody>
          <a:bodyPr/>
          <a:lstStyle/>
          <a:p>
            <a:endParaRPr lang="en-US"/>
          </a:p>
        </p:txBody>
      </p:sp>
      <p:sp>
        <p:nvSpPr>
          <p:cNvPr id="11" name="Slide Number Placeholder 10"/>
          <p:cNvSpPr>
            <a:spLocks noGrp="1"/>
          </p:cNvSpPr>
          <p:nvPr>
            <p:ph type="sldNum" sz="quarter" idx="12"/>
          </p:nvPr>
        </p:nvSpPr>
        <p:spPr/>
        <p:txBody>
          <a:bodyPr/>
          <a:lstStyle/>
          <a:p>
            <a:fld id="{29513DEA-04ED-4929-852D-63CA3FBE416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p>
            <a:r>
              <a:rPr kumimoji="0" lang="en-US"/>
              <a:t>Click to edit Master title style</a:t>
            </a:r>
          </a:p>
        </p:txBody>
      </p:sp>
      <p:sp>
        <p:nvSpPr>
          <p:cNvPr id="3" name="Content Placeholder 2"/>
          <p:cNvSpPr>
            <a:spLocks noGrp="1"/>
          </p:cNvSpPr>
          <p:nvPr>
            <p:ph idx="1"/>
          </p:nvPr>
        </p:nvSpPr>
        <p:spPr>
          <a:xfrm>
            <a:off x="502920" y="530352"/>
            <a:ext cx="8183880" cy="41879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2EB8B60-6BD6-4C3F-89D0-9CABA9A67587}" type="datetimeFigureOut">
              <a:rPr lang="en-US" smtClean="0"/>
              <a:t>7/4/2024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513DEA-04ED-4929-852D-63CA3FBE416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ounded Rectangle 10"/>
          <p:cNvSpPr/>
          <p:nvPr/>
        </p:nvSpPr>
        <p:spPr>
          <a:xfrm>
            <a:off x="418596" y="434162"/>
            <a:ext cx="8306809"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468344" y="4928616"/>
            <a:ext cx="8183880" cy="676656"/>
          </a:xfrm>
        </p:spPr>
        <p:txBody>
          <a:bodyPr lIns="91440" bIns="0" anchor="b"/>
          <a:lstStyle>
            <a:lvl1pPr algn="l">
              <a:buNone/>
              <a:defRPr sz="3600" b="0" cap="none" baseline="0">
                <a:solidFill>
                  <a:schemeClr val="bg2">
                    <a:shade val="25000"/>
                  </a:schemeClr>
                </a:solidFill>
                <a:effectLst/>
              </a:defRPr>
            </a:lvl1pPr>
            <a:extLst/>
          </a:lstStyle>
          <a:p>
            <a:r>
              <a:rPr kumimoji="0" lang="en-US"/>
              <a:t>Click to edit Master title style</a:t>
            </a:r>
          </a:p>
        </p:txBody>
      </p:sp>
      <p:sp>
        <p:nvSpPr>
          <p:cNvPr id="3" name="Text Placeholder 2"/>
          <p:cNvSpPr>
            <a:spLocks noGrp="1"/>
          </p:cNvSpPr>
          <p:nvPr>
            <p:ph type="body" idx="1"/>
          </p:nvPr>
        </p:nvSpPr>
        <p:spPr>
          <a:xfrm>
            <a:off x="468344" y="5624484"/>
            <a:ext cx="818388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C2EB8B60-6BD6-4C3F-89D0-9CABA9A67587}" type="datetimeFigureOut">
              <a:rPr lang="en-US" smtClean="0"/>
              <a:t>7/4/2024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513DEA-04ED-4929-852D-63CA3FBE416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514352"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755360"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C2EB8B60-6BD6-4C3F-89D0-9CABA9A67587}" type="datetimeFigureOut">
              <a:rPr lang="en-US" smtClean="0"/>
              <a:t>7/4/2024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9513DEA-04ED-4929-852D-63CA3FBE416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nchor="b"/>
          <a:lstStyle>
            <a:lvl1pPr>
              <a:defRPr b="1"/>
            </a:lvl1pPr>
            <a:extLst/>
          </a:lstStyle>
          <a:p>
            <a:r>
              <a:rPr kumimoji="0" lang="en-US"/>
              <a:t>Click to edit Master title style</a:t>
            </a:r>
          </a:p>
        </p:txBody>
      </p:sp>
      <p:sp>
        <p:nvSpPr>
          <p:cNvPr id="3" name="Text Placeholder 2"/>
          <p:cNvSpPr>
            <a:spLocks noGrp="1"/>
          </p:cNvSpPr>
          <p:nvPr>
            <p:ph type="body" idx="1"/>
          </p:nvPr>
        </p:nvSpPr>
        <p:spPr>
          <a:xfrm>
            <a:off x="607224" y="579438"/>
            <a:ext cx="393192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52169" y="579438"/>
            <a:ext cx="393192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7224"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52169"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C2EB8B60-6BD6-4C3F-89D0-9CABA9A67587}" type="datetimeFigureOut">
              <a:rPr lang="en-US" smtClean="0"/>
              <a:t>7/4/2024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9513DEA-04ED-4929-852D-63CA3FBE416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C2EB8B60-6BD6-4C3F-89D0-9CABA9A67587}" type="datetimeFigureOut">
              <a:rPr lang="en-US" smtClean="0"/>
              <a:t>7/4/2024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9513DEA-04ED-4929-852D-63CA3FBE416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C2EB8B60-6BD6-4C3F-89D0-9CABA9A67587}" type="datetimeFigureOut">
              <a:rPr lang="en-US" smtClean="0"/>
              <a:t>7/4/2024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9513DEA-04ED-4929-852D-63CA3FBE416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38784" y="533400"/>
            <a:ext cx="2971800" cy="914400"/>
          </a:xfrm>
        </p:spPr>
        <p:txBody>
          <a:bodyPr anchor="b"/>
          <a:lstStyle>
            <a:lvl1pPr algn="l">
              <a:buNone/>
              <a:defRPr sz="2200" b="1">
                <a:solidFill>
                  <a:schemeClr val="accent1"/>
                </a:solidFill>
              </a:defRPr>
            </a:lvl1pPr>
            <a:extLst/>
          </a:lstStyle>
          <a:p>
            <a:r>
              <a:rPr kumimoji="0" lang="en-US"/>
              <a:t>Click to edit Master title style</a:t>
            </a:r>
          </a:p>
        </p:txBody>
      </p:sp>
      <p:sp>
        <p:nvSpPr>
          <p:cNvPr id="3" name="Text Placeholder 2"/>
          <p:cNvSpPr>
            <a:spLocks noGrp="1"/>
          </p:cNvSpPr>
          <p:nvPr>
            <p:ph type="body" idx="2"/>
          </p:nvPr>
        </p:nvSpPr>
        <p:spPr>
          <a:xfrm>
            <a:off x="5538847" y="1447802"/>
            <a:ext cx="29718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1"/>
          </p:nvPr>
        </p:nvSpPr>
        <p:spPr>
          <a:xfrm>
            <a:off x="761372" y="930144"/>
            <a:ext cx="4626159"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C2EB8B60-6BD6-4C3F-89D0-9CABA9A67587}" type="datetimeFigureOut">
              <a:rPr lang="en-US" smtClean="0"/>
              <a:t>7/4/2024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9513DEA-04ED-4929-852D-63CA3FBE416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ound Single Corner Rectangle 10"/>
          <p:cNvSpPr/>
          <p:nvPr/>
        </p:nvSpPr>
        <p:spPr>
          <a:xfrm>
            <a:off x="6400800" y="434162"/>
            <a:ext cx="2324605"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457200" y="5012056"/>
            <a:ext cx="8229600" cy="1051560"/>
          </a:xfrm>
        </p:spPr>
        <p:txBody>
          <a:bodyPr anchor="t"/>
          <a:lstStyle>
            <a:lvl1pPr algn="l">
              <a:buNone/>
              <a:defRPr sz="3600" b="0">
                <a:solidFill>
                  <a:schemeClr val="bg2">
                    <a:shade val="25000"/>
                  </a:schemeClr>
                </a:solidFill>
                <a:effectLst/>
              </a:defRPr>
            </a:lvl1pPr>
            <a:extLst/>
          </a:lstStyle>
          <a:p>
            <a:r>
              <a:rPr kumimoji="0" lang="en-US"/>
              <a:t>Click to edit Master title style</a:t>
            </a:r>
          </a:p>
        </p:txBody>
      </p:sp>
      <p:sp>
        <p:nvSpPr>
          <p:cNvPr id="4" name="Text Placeholder 3"/>
          <p:cNvSpPr>
            <a:spLocks noGrp="1"/>
          </p:cNvSpPr>
          <p:nvPr>
            <p:ph type="body" sz="half" idx="2"/>
          </p:nvPr>
        </p:nvSpPr>
        <p:spPr bwMode="grayWhite">
          <a:xfrm>
            <a:off x="6462712" y="533400"/>
            <a:ext cx="224028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C2EB8B60-6BD6-4C3F-89D0-9CABA9A67587}" type="datetimeFigureOut">
              <a:rPr lang="en-US" smtClean="0"/>
              <a:t>7/4/2024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9513DEA-04ED-4929-852D-63CA3FBE4162}" type="slidenum">
              <a:rPr lang="en-US" smtClean="0"/>
              <a:t>‹#›</a:t>
            </a:fld>
            <a:endParaRPr lang="en-US"/>
          </a:p>
        </p:txBody>
      </p:sp>
      <p:sp>
        <p:nvSpPr>
          <p:cNvPr id="3" name="Picture Placeholder 2"/>
          <p:cNvSpPr>
            <a:spLocks noGrp="1"/>
          </p:cNvSpPr>
          <p:nvPr>
            <p:ph type="pic" idx="1"/>
          </p:nvPr>
        </p:nvSpPr>
        <p:spPr>
          <a:xfrm>
            <a:off x="421480" y="435768"/>
            <a:ext cx="5925312"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en-US"/>
              <a:t>Click icon to add picture</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p>
            <a:r>
              <a:rPr kumimoji="0" lang="en-US"/>
              <a:t>Click to edit Master title style</a:t>
            </a:r>
          </a:p>
        </p:txBody>
      </p:sp>
      <p:sp>
        <p:nvSpPr>
          <p:cNvPr id="3" name="Vertical Text Placeholder 2"/>
          <p:cNvSpPr>
            <a:spLocks noGrp="1"/>
          </p:cNvSpPr>
          <p:nvPr>
            <p:ph type="body" orient="vert" idx="1"/>
          </p:nvPr>
        </p:nvSpPr>
        <p:spPr>
          <a:xfrm>
            <a:off x="502920" y="530352"/>
            <a:ext cx="8183880" cy="418795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2EB8B60-6BD6-4C3F-89D0-9CABA9A67587}" type="datetimeFigureOut">
              <a:rPr lang="en-US" smtClean="0"/>
              <a:t>7/4/2024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513DEA-04ED-4929-852D-63CA3FBE416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4"/>
            <a:ext cx="1981200" cy="5257799"/>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533400" y="533402"/>
            <a:ext cx="5943600" cy="525780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2EB8B60-6BD6-4C3F-89D0-9CABA9A67587}" type="datetimeFigureOut">
              <a:rPr lang="en-US" smtClean="0"/>
              <a:t>7/4/2024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513DEA-04ED-4929-852D-63CA3FBE416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ounded Rectangle 8"/>
          <p:cNvSpPr/>
          <p:nvPr/>
        </p:nvSpPr>
        <p:spPr>
          <a:xfrm>
            <a:off x="418596" y="434162"/>
            <a:ext cx="8306809"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Title Placeholder 12"/>
          <p:cNvSpPr>
            <a:spLocks noGrp="1"/>
          </p:cNvSpPr>
          <p:nvPr>
            <p:ph type="title"/>
          </p:nvPr>
        </p:nvSpPr>
        <p:spPr>
          <a:xfrm>
            <a:off x="502920" y="4985590"/>
            <a:ext cx="8183880" cy="1051560"/>
          </a:xfrm>
          <a:prstGeom prst="rect">
            <a:avLst/>
          </a:prstGeom>
        </p:spPr>
        <p:txBody>
          <a:bodyPr vert="horz" anchor="b">
            <a:normAutofit/>
          </a:bodyPr>
          <a:lstStyle/>
          <a:p>
            <a:r>
              <a:rPr kumimoji="0" lang="en-US"/>
              <a:t>Click to edit Master title style</a:t>
            </a:r>
          </a:p>
        </p:txBody>
      </p:sp>
      <p:sp>
        <p:nvSpPr>
          <p:cNvPr id="4" name="Text Placeholder 3"/>
          <p:cNvSpPr>
            <a:spLocks noGrp="1"/>
          </p:cNvSpPr>
          <p:nvPr>
            <p:ph type="body" idx="1"/>
          </p:nvPr>
        </p:nvSpPr>
        <p:spPr>
          <a:xfrm>
            <a:off x="502920" y="530352"/>
            <a:ext cx="8183880" cy="4187952"/>
          </a:xfrm>
          <a:prstGeom prst="rect">
            <a:avLst/>
          </a:prstGeom>
        </p:spPr>
        <p:txBody>
          <a:bodyPr vert="horz" lIns="182880" tIns="9144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5" name="Date Placeholder 24"/>
          <p:cNvSpPr>
            <a:spLocks noGrp="1"/>
          </p:cNvSpPr>
          <p:nvPr>
            <p:ph type="dt" sz="half" idx="2"/>
          </p:nvPr>
        </p:nvSpPr>
        <p:spPr>
          <a:xfrm>
            <a:off x="3776328" y="6111875"/>
            <a:ext cx="2286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C2EB8B60-6BD6-4C3F-89D0-9CABA9A67587}" type="datetimeFigureOut">
              <a:rPr lang="en-US" smtClean="0"/>
              <a:t>7/4/2024</a:t>
            </a:fld>
            <a:endParaRPr lang="en-US"/>
          </a:p>
        </p:txBody>
      </p:sp>
      <p:sp>
        <p:nvSpPr>
          <p:cNvPr id="18" name="Footer Placeholder 17"/>
          <p:cNvSpPr>
            <a:spLocks noGrp="1"/>
          </p:cNvSpPr>
          <p:nvPr>
            <p:ph type="ftr" sz="quarter" idx="3"/>
          </p:nvPr>
        </p:nvSpPr>
        <p:spPr>
          <a:xfrm>
            <a:off x="6062328" y="6111875"/>
            <a:ext cx="2286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en-US"/>
          </a:p>
        </p:txBody>
      </p:sp>
      <p:sp>
        <p:nvSpPr>
          <p:cNvPr id="5" name="Slide Number Placeholder 4"/>
          <p:cNvSpPr>
            <a:spLocks noGrp="1"/>
          </p:cNvSpPr>
          <p:nvPr>
            <p:ph type="sldNum" sz="quarter" idx="4"/>
          </p:nvPr>
        </p:nvSpPr>
        <p:spPr>
          <a:xfrm>
            <a:off x="8348328" y="6111875"/>
            <a:ext cx="4572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29513DEA-04ED-4929-852D-63CA3FBE416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ilo.org/publications/mental-health-workplace-situation-analysis-united-kingdom" TargetMode="External"/><Relationship Id="rId2" Type="http://schemas.openxmlformats.org/officeDocument/2006/relationships/hyperlink" Target="https://www.ageuk.org.uk/globalassets/age-uk/documents/policy-positions/health-and-wellbeing/ppp_mental_health_england.pdf" TargetMode="External"/><Relationship Id="rId1" Type="http://schemas.openxmlformats.org/officeDocument/2006/relationships/slideLayout" Target="../slideLayouts/slideLayout7.xml"/><Relationship Id="rId5" Type="http://schemas.openxmlformats.org/officeDocument/2006/relationships/hyperlink" Target="https://www.gov.uk/government/publications/2010-to-2015-government-policy-mental-health-service-reform/2010-to-2015-government-policy-mental-health-service-reform" TargetMode="External"/><Relationship Id="rId4" Type="http://schemas.openxmlformats.org/officeDocument/2006/relationships/hyperlink" Target="https://www.nao.org.uk/press-releases/progress-in-improving-mental-health-services-in-england/#:~:text=Progress%20in%20improving%20mental%20health%20in%20England%20found%20that%20the,million%20to%204.5%20million%20peo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3C99611-463E-0FD3-D904-36F609252EFC}"/>
              </a:ext>
            </a:extLst>
          </p:cNvPr>
          <p:cNvSpPr txBox="1"/>
          <p:nvPr/>
        </p:nvSpPr>
        <p:spPr>
          <a:xfrm>
            <a:off x="838200" y="914400"/>
            <a:ext cx="6781800" cy="2492990"/>
          </a:xfrm>
          <a:prstGeom prst="rect">
            <a:avLst/>
          </a:prstGeom>
          <a:noFill/>
        </p:spPr>
        <p:txBody>
          <a:bodyPr wrap="square" rtlCol="0">
            <a:spAutoFit/>
          </a:bodyPr>
          <a:lstStyle/>
          <a:p>
            <a:r>
              <a:rPr lang="en-GB" dirty="0"/>
              <a:t>ISATU KAMARA</a:t>
            </a:r>
          </a:p>
          <a:p>
            <a:endParaRPr lang="en-GB" dirty="0"/>
          </a:p>
          <a:p>
            <a:r>
              <a:rPr lang="en-GB" dirty="0"/>
              <a:t>STUDENT ID:2028698</a:t>
            </a:r>
          </a:p>
          <a:p>
            <a:endParaRPr lang="en-GB" dirty="0"/>
          </a:p>
          <a:p>
            <a:endParaRPr lang="en-GB" dirty="0"/>
          </a:p>
          <a:p>
            <a:endParaRPr lang="en-GB" dirty="0"/>
          </a:p>
          <a:p>
            <a:r>
              <a:rPr lang="en-GB" dirty="0"/>
              <a:t> </a:t>
            </a:r>
            <a:r>
              <a:rPr lang="en-GB" sz="2400" b="1" dirty="0"/>
              <a:t>INTRODUCTION TO HEALTH AND SOCIAL CARE </a:t>
            </a:r>
            <a:r>
              <a:rPr lang="en-GB" dirty="0"/>
              <a:t>(LCHS4003_LON)</a:t>
            </a:r>
          </a:p>
        </p:txBody>
      </p:sp>
    </p:spTree>
    <p:extLst>
      <p:ext uri="{BB962C8B-B14F-4D97-AF65-F5344CB8AC3E}">
        <p14:creationId xmlns:p14="http://schemas.microsoft.com/office/powerpoint/2010/main" val="3445074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30161" y="304800"/>
            <a:ext cx="8153400" cy="769441"/>
          </a:xfrm>
          <a:prstGeom prst="rect">
            <a:avLst/>
          </a:prstGeom>
          <a:noFill/>
        </p:spPr>
        <p:txBody>
          <a:bodyPr wrap="square" rtlCol="0">
            <a:spAutoFit/>
          </a:bodyPr>
          <a:lstStyle/>
          <a:p>
            <a:pPr algn="ctr"/>
            <a:r>
              <a:rPr lang="en-US" sz="4400" b="1" dirty="0">
                <a:solidFill>
                  <a:srgbClr val="FF0000"/>
                </a:solidFill>
                <a:latin typeface="Arial" pitchFamily="34" charset="0"/>
                <a:cs typeface="Arial" pitchFamily="34" charset="0"/>
              </a:rPr>
              <a:t>Mental Health Services </a:t>
            </a:r>
          </a:p>
        </p:txBody>
      </p:sp>
      <mc:AlternateContent xmlns:mc="http://schemas.openxmlformats.org/markup-compatibility/2006" xmlns:a14="http://schemas.microsoft.com/office/drawing/2010/main">
        <mc:Choice Requires="a14">
          <p:sp>
            <p:nvSpPr>
              <p:cNvPr id="2" name="TextBox 1"/>
              <p:cNvSpPr txBox="1"/>
              <p:nvPr/>
            </p:nvSpPr>
            <p:spPr>
              <a:xfrm>
                <a:off x="449826" y="1624786"/>
                <a:ext cx="8355873" cy="3458832"/>
              </a:xfrm>
              <a:prstGeom prst="rect">
                <a:avLst/>
              </a:prstGeom>
              <a:noFill/>
            </p:spPr>
            <p:txBody>
              <a:bodyPr wrap="square" rtlCol="0">
                <a:spAutoFit/>
              </a:bodyPr>
              <a:lstStyle/>
              <a:p>
                <a:pPr/>
                <a14:m>
                  <m:oMathPara xmlns:m="http://schemas.openxmlformats.org/officeDocument/2006/math">
                    <m:oMathParaPr>
                      <m:jc m:val="left"/>
                    </m:oMathParaPr>
                    <m:oMath xmlns:m="http://schemas.openxmlformats.org/officeDocument/2006/math">
                      <m:r>
                        <m:rPr>
                          <m:nor/>
                        </m:rPr>
                        <a:rPr lang="en-US" sz="2400" b="1" smtClean="0">
                          <a:solidFill>
                            <a:schemeClr val="accent1">
                              <a:lumMod val="75000"/>
                            </a:schemeClr>
                          </a:solidFill>
                          <a:latin typeface="Arial" pitchFamily="34" charset="0"/>
                          <a:cs typeface="Arial" pitchFamily="34" charset="0"/>
                        </a:rPr>
                        <m:t>What</m:t>
                      </m:r>
                      <m:r>
                        <m:rPr>
                          <m:nor/>
                        </m:rPr>
                        <a:rPr lang="en-US" sz="2400" b="1" smtClean="0">
                          <a:solidFill>
                            <a:schemeClr val="accent1">
                              <a:lumMod val="75000"/>
                            </a:schemeClr>
                          </a:solidFill>
                          <a:latin typeface="Arial" pitchFamily="34" charset="0"/>
                          <a:cs typeface="Arial" pitchFamily="34" charset="0"/>
                        </a:rPr>
                        <m:t> </m:t>
                      </m:r>
                      <m:r>
                        <m:rPr>
                          <m:nor/>
                        </m:rPr>
                        <a:rPr lang="en-US" sz="2400" b="1" smtClean="0">
                          <a:solidFill>
                            <a:schemeClr val="accent1">
                              <a:lumMod val="75000"/>
                            </a:schemeClr>
                          </a:solidFill>
                          <a:latin typeface="Arial" pitchFamily="34" charset="0"/>
                          <a:cs typeface="Arial" pitchFamily="34" charset="0"/>
                        </a:rPr>
                        <m:t>does</m:t>
                      </m:r>
                      <m:r>
                        <m:rPr>
                          <m:nor/>
                        </m:rPr>
                        <a:rPr lang="en-US" sz="2400" b="1" smtClean="0">
                          <a:solidFill>
                            <a:schemeClr val="accent1">
                              <a:lumMod val="75000"/>
                            </a:schemeClr>
                          </a:solidFill>
                          <a:latin typeface="Arial" pitchFamily="34" charset="0"/>
                          <a:cs typeface="Arial" pitchFamily="34" charset="0"/>
                        </a:rPr>
                        <m:t> </m:t>
                      </m:r>
                      <m:r>
                        <m:rPr>
                          <m:nor/>
                        </m:rPr>
                        <a:rPr lang="en-US" sz="2400" b="1" smtClean="0">
                          <a:solidFill>
                            <a:schemeClr val="accent1">
                              <a:lumMod val="75000"/>
                            </a:schemeClr>
                          </a:solidFill>
                          <a:latin typeface="Arial" pitchFamily="34" charset="0"/>
                          <a:cs typeface="Arial" pitchFamily="34" charset="0"/>
                        </a:rPr>
                        <m:t>the</m:t>
                      </m:r>
                      <m:r>
                        <m:rPr>
                          <m:nor/>
                        </m:rPr>
                        <a:rPr lang="en-US" sz="2400" b="1" smtClean="0">
                          <a:solidFill>
                            <a:schemeClr val="accent1">
                              <a:lumMod val="75000"/>
                            </a:schemeClr>
                          </a:solidFill>
                          <a:latin typeface="Arial" pitchFamily="34" charset="0"/>
                          <a:cs typeface="Arial" pitchFamily="34" charset="0"/>
                        </a:rPr>
                        <m:t> </m:t>
                      </m:r>
                      <m:r>
                        <m:rPr>
                          <m:nor/>
                        </m:rPr>
                        <a:rPr lang="en-US" sz="2400" b="1" smtClean="0">
                          <a:solidFill>
                            <a:schemeClr val="accent1">
                              <a:lumMod val="75000"/>
                            </a:schemeClr>
                          </a:solidFill>
                          <a:latin typeface="Arial" pitchFamily="34" charset="0"/>
                          <a:cs typeface="Arial" pitchFamily="34" charset="0"/>
                        </a:rPr>
                        <m:t>term</m:t>
                      </m:r>
                      <m:r>
                        <m:rPr>
                          <m:nor/>
                        </m:rPr>
                        <a:rPr lang="en-US" sz="2400" b="1" smtClean="0">
                          <a:solidFill>
                            <a:schemeClr val="accent1">
                              <a:lumMod val="75000"/>
                            </a:schemeClr>
                          </a:solidFill>
                          <a:latin typeface="Arial" pitchFamily="34" charset="0"/>
                          <a:cs typeface="Arial" pitchFamily="34" charset="0"/>
                        </a:rPr>
                        <m:t> "</m:t>
                      </m:r>
                      <m:r>
                        <m:rPr>
                          <m:nor/>
                        </m:rPr>
                        <a:rPr lang="en-US" sz="2400" b="1" smtClean="0">
                          <a:solidFill>
                            <a:schemeClr val="accent1">
                              <a:lumMod val="75000"/>
                            </a:schemeClr>
                          </a:solidFill>
                          <a:latin typeface="Arial" pitchFamily="34" charset="0"/>
                          <a:cs typeface="Arial" pitchFamily="34" charset="0"/>
                        </a:rPr>
                        <m:t>mental</m:t>
                      </m:r>
                      <m:r>
                        <m:rPr>
                          <m:nor/>
                        </m:rPr>
                        <a:rPr lang="en-US" sz="2400" b="1" smtClean="0">
                          <a:solidFill>
                            <a:schemeClr val="accent1">
                              <a:lumMod val="75000"/>
                            </a:schemeClr>
                          </a:solidFill>
                          <a:latin typeface="Arial" pitchFamily="34" charset="0"/>
                          <a:cs typeface="Arial" pitchFamily="34" charset="0"/>
                        </a:rPr>
                        <m:t> </m:t>
                      </m:r>
                      <m:r>
                        <m:rPr>
                          <m:nor/>
                        </m:rPr>
                        <a:rPr lang="en-US" sz="2400" b="1" smtClean="0">
                          <a:solidFill>
                            <a:schemeClr val="accent1">
                              <a:lumMod val="75000"/>
                            </a:schemeClr>
                          </a:solidFill>
                          <a:latin typeface="Arial" pitchFamily="34" charset="0"/>
                          <a:cs typeface="Arial" pitchFamily="34" charset="0"/>
                        </a:rPr>
                        <m:t>health</m:t>
                      </m:r>
                      <m:r>
                        <m:rPr>
                          <m:nor/>
                        </m:rPr>
                        <a:rPr lang="en-US" sz="2400" b="1" smtClean="0">
                          <a:solidFill>
                            <a:schemeClr val="accent1">
                              <a:lumMod val="75000"/>
                            </a:schemeClr>
                          </a:solidFill>
                          <a:latin typeface="Arial" pitchFamily="34" charset="0"/>
                          <a:cs typeface="Arial" pitchFamily="34" charset="0"/>
                        </a:rPr>
                        <m:t>" </m:t>
                      </m:r>
                      <m:r>
                        <m:rPr>
                          <m:nor/>
                        </m:rPr>
                        <a:rPr lang="en-US" sz="2400" b="1" smtClean="0">
                          <a:solidFill>
                            <a:schemeClr val="accent1">
                              <a:lumMod val="75000"/>
                            </a:schemeClr>
                          </a:solidFill>
                          <a:latin typeface="Arial" pitchFamily="34" charset="0"/>
                          <a:cs typeface="Arial" pitchFamily="34" charset="0"/>
                        </a:rPr>
                        <m:t>mean</m:t>
                      </m:r>
                      <m:r>
                        <m:rPr>
                          <m:nor/>
                        </m:rPr>
                        <a:rPr lang="en-US" sz="2400" b="1" smtClean="0">
                          <a:solidFill>
                            <a:schemeClr val="accent1">
                              <a:lumMod val="75000"/>
                            </a:schemeClr>
                          </a:solidFill>
                          <a:latin typeface="Arial" pitchFamily="34" charset="0"/>
                          <a:cs typeface="Arial" pitchFamily="34" charset="0"/>
                        </a:rPr>
                        <m:t>?</m:t>
                      </m:r>
                    </m:oMath>
                  </m:oMathPara>
                </a14:m>
                <a:endParaRPr lang="en-GB" sz="2400" b="1" dirty="0">
                  <a:solidFill>
                    <a:schemeClr val="accent1">
                      <a:lumMod val="75000"/>
                    </a:schemeClr>
                  </a:solidFill>
                  <a:latin typeface="Arial" pitchFamily="34" charset="0"/>
                  <a:cs typeface="Arial" pitchFamily="34" charset="0"/>
                </a:endParaRPr>
              </a:p>
              <a:p>
                <a14:m>
                  <m:oMath xmlns:m="http://schemas.openxmlformats.org/officeDocument/2006/math">
                    <m:r>
                      <m:rPr>
                        <m:nor/>
                      </m:rPr>
                      <a:rPr lang="en-US" sz="2000">
                        <a:latin typeface="Arial" pitchFamily="34" charset="0"/>
                        <a:cs typeface="Arial" pitchFamily="34" charset="0"/>
                      </a:rPr>
                      <m:t> </m:t>
                    </m:r>
                    <m:r>
                      <m:rPr>
                        <m:nor/>
                      </m:rPr>
                      <a:rPr lang="en-US" sz="2000">
                        <a:latin typeface="Arial" pitchFamily="34" charset="0"/>
                        <a:cs typeface="Arial" pitchFamily="34" charset="0"/>
                      </a:rPr>
                      <m:t>Everyone</m:t>
                    </m:r>
                    <m:r>
                      <m:rPr>
                        <m:nor/>
                      </m:rPr>
                      <a:rPr lang="en-US" sz="2000">
                        <a:latin typeface="Arial" pitchFamily="34" charset="0"/>
                        <a:cs typeface="Arial" pitchFamily="34" charset="0"/>
                      </a:rPr>
                      <m:t> </m:t>
                    </m:r>
                    <m:r>
                      <m:rPr>
                        <m:nor/>
                      </m:rPr>
                      <a:rPr lang="en-US" sz="2000">
                        <a:latin typeface="Arial" pitchFamily="34" charset="0"/>
                        <a:cs typeface="Arial" pitchFamily="34" charset="0"/>
                      </a:rPr>
                      <m:t>experiences</m:t>
                    </m:r>
                    <m:r>
                      <m:rPr>
                        <m:nor/>
                      </m:rPr>
                      <a:rPr lang="en-US" sz="2000">
                        <a:latin typeface="Arial" pitchFamily="34" charset="0"/>
                        <a:cs typeface="Arial" pitchFamily="34" charset="0"/>
                      </a:rPr>
                      <m:t> </m:t>
                    </m:r>
                    <m:r>
                      <m:rPr>
                        <m:nor/>
                      </m:rPr>
                      <a:rPr lang="en-US" sz="2000">
                        <a:latin typeface="Arial" pitchFamily="34" charset="0"/>
                        <a:cs typeface="Arial" pitchFamily="34" charset="0"/>
                      </a:rPr>
                      <m:t>mental</m:t>
                    </m:r>
                    <m:r>
                      <m:rPr>
                        <m:nor/>
                      </m:rPr>
                      <a:rPr lang="en-US" sz="2000">
                        <a:latin typeface="Arial" pitchFamily="34" charset="0"/>
                        <a:cs typeface="Arial" pitchFamily="34" charset="0"/>
                      </a:rPr>
                      <m:t> </m:t>
                    </m:r>
                    <m:r>
                      <m:rPr>
                        <m:nor/>
                      </m:rPr>
                      <a:rPr lang="en-US" sz="2000">
                        <a:latin typeface="Arial" pitchFamily="34" charset="0"/>
                        <a:cs typeface="Arial" pitchFamily="34" charset="0"/>
                      </a:rPr>
                      <m:t>health</m:t>
                    </m:r>
                    <m:r>
                      <m:rPr>
                        <m:nor/>
                      </m:rPr>
                      <a:rPr lang="en-US" sz="2000">
                        <a:latin typeface="Arial" pitchFamily="34" charset="0"/>
                        <a:cs typeface="Arial" pitchFamily="34" charset="0"/>
                      </a:rPr>
                      <m:t> </m:t>
                    </m:r>
                    <m:r>
                      <m:rPr>
                        <m:nor/>
                      </m:rPr>
                      <a:rPr lang="en-US" sz="2000">
                        <a:latin typeface="Arial" pitchFamily="34" charset="0"/>
                        <a:cs typeface="Arial" pitchFamily="34" charset="0"/>
                      </a:rPr>
                      <m:t>at</m:t>
                    </m:r>
                    <m:r>
                      <m:rPr>
                        <m:nor/>
                      </m:rPr>
                      <a:rPr lang="en-US" sz="2000">
                        <a:latin typeface="Arial" pitchFamily="34" charset="0"/>
                        <a:cs typeface="Arial" pitchFamily="34" charset="0"/>
                      </a:rPr>
                      <m:t> </m:t>
                    </m:r>
                    <m:r>
                      <m:rPr>
                        <m:nor/>
                      </m:rPr>
                      <a:rPr lang="en-US" sz="2000">
                        <a:latin typeface="Arial" pitchFamily="34" charset="0"/>
                        <a:cs typeface="Arial" pitchFamily="34" charset="0"/>
                      </a:rPr>
                      <m:t>some</m:t>
                    </m:r>
                    <m:r>
                      <m:rPr>
                        <m:nor/>
                      </m:rPr>
                      <a:rPr lang="en-US" sz="2000">
                        <a:latin typeface="Arial" pitchFamily="34" charset="0"/>
                        <a:cs typeface="Arial" pitchFamily="34" charset="0"/>
                      </a:rPr>
                      <m:t> </m:t>
                    </m:r>
                    <m:r>
                      <m:rPr>
                        <m:nor/>
                      </m:rPr>
                      <a:rPr lang="en-US" sz="2000">
                        <a:latin typeface="Arial" pitchFamily="34" charset="0"/>
                        <a:cs typeface="Arial" pitchFamily="34" charset="0"/>
                      </a:rPr>
                      <m:t>point</m:t>
                    </m:r>
                    <m:r>
                      <m:rPr>
                        <m:nor/>
                      </m:rPr>
                      <a:rPr lang="en-US" sz="2000">
                        <a:latin typeface="Arial" pitchFamily="34" charset="0"/>
                        <a:cs typeface="Arial" pitchFamily="34" charset="0"/>
                      </a:rPr>
                      <m:t> </m:t>
                    </m:r>
                    <m:r>
                      <m:rPr>
                        <m:nor/>
                      </m:rPr>
                      <a:rPr lang="en-US" sz="2000">
                        <a:latin typeface="Arial" pitchFamily="34" charset="0"/>
                        <a:cs typeface="Arial" pitchFamily="34" charset="0"/>
                      </a:rPr>
                      <m:t>in</m:t>
                    </m:r>
                    <m:r>
                      <m:rPr>
                        <m:nor/>
                      </m:rPr>
                      <a:rPr lang="en-US" sz="2000">
                        <a:latin typeface="Arial" pitchFamily="34" charset="0"/>
                        <a:cs typeface="Arial" pitchFamily="34" charset="0"/>
                      </a:rPr>
                      <m:t> </m:t>
                    </m:r>
                    <m:r>
                      <m:rPr>
                        <m:nor/>
                      </m:rPr>
                      <a:rPr lang="en-US" sz="2000">
                        <a:latin typeface="Arial" pitchFamily="34" charset="0"/>
                        <a:cs typeface="Arial" pitchFamily="34" charset="0"/>
                      </a:rPr>
                      <m:t>their</m:t>
                    </m:r>
                    <m:r>
                      <m:rPr>
                        <m:nor/>
                      </m:rPr>
                      <a:rPr lang="en-US" sz="2000">
                        <a:latin typeface="Arial" pitchFamily="34" charset="0"/>
                        <a:cs typeface="Arial" pitchFamily="34" charset="0"/>
                      </a:rPr>
                      <m:t> </m:t>
                    </m:r>
                    <m:r>
                      <m:rPr>
                        <m:nor/>
                      </m:rPr>
                      <a:rPr lang="en-US" sz="2000">
                        <a:latin typeface="Arial" pitchFamily="34" charset="0"/>
                        <a:cs typeface="Arial" pitchFamily="34" charset="0"/>
                      </a:rPr>
                      <m:t>lives</m:t>
                    </m:r>
                    <m:r>
                      <m:rPr>
                        <m:nor/>
                      </m:rPr>
                      <a:rPr lang="en-US" sz="2000">
                        <a:latin typeface="Arial" pitchFamily="34" charset="0"/>
                        <a:cs typeface="Arial" pitchFamily="34" charset="0"/>
                      </a:rPr>
                      <m:t>; </m:t>
                    </m:r>
                    <m:r>
                      <m:rPr>
                        <m:nor/>
                      </m:rPr>
                      <a:rPr lang="en-US" sz="2000">
                        <a:latin typeface="Arial" pitchFamily="34" charset="0"/>
                        <a:cs typeface="Arial" pitchFamily="34" charset="0"/>
                      </a:rPr>
                      <m:t>our</m:t>
                    </m:r>
                    <m:r>
                      <m:rPr>
                        <m:nor/>
                      </m:rPr>
                      <a:rPr lang="en-US" sz="2000">
                        <a:latin typeface="Arial" pitchFamily="34" charset="0"/>
                        <a:cs typeface="Arial" pitchFamily="34" charset="0"/>
                      </a:rPr>
                      <m:t> </m:t>
                    </m:r>
                    <m:r>
                      <m:rPr>
                        <m:nor/>
                      </m:rPr>
                      <a:rPr lang="en-US" sz="2000">
                        <a:latin typeface="Arial" pitchFamily="34" charset="0"/>
                        <a:cs typeface="Arial" pitchFamily="34" charset="0"/>
                      </a:rPr>
                      <m:t>thoughts</m:t>
                    </m:r>
                    <m:r>
                      <m:rPr>
                        <m:nor/>
                      </m:rPr>
                      <a:rPr lang="en-US" sz="2000">
                        <a:latin typeface="Arial" pitchFamily="34" charset="0"/>
                        <a:cs typeface="Arial" pitchFamily="34" charset="0"/>
                      </a:rPr>
                      <m:t>,</m:t>
                    </m:r>
                    <m:r>
                      <m:rPr>
                        <m:nor/>
                      </m:rPr>
                      <a:rPr lang="en-GB" sz="2000" b="0" i="0" smtClean="0">
                        <a:latin typeface="Arial" pitchFamily="34" charset="0"/>
                        <a:cs typeface="Arial" pitchFamily="34" charset="0"/>
                      </a:rPr>
                      <m:t> </m:t>
                    </m:r>
                    <m:r>
                      <m:rPr>
                        <m:nor/>
                      </m:rPr>
                      <a:rPr lang="en-US" sz="2000">
                        <a:latin typeface="Arial" pitchFamily="34" charset="0"/>
                        <a:cs typeface="Arial" pitchFamily="34" charset="0"/>
                      </a:rPr>
                      <m:t>feelings</m:t>
                    </m:r>
                    <m:r>
                      <m:rPr>
                        <m:nor/>
                      </m:rPr>
                      <a:rPr lang="en-US" sz="2000">
                        <a:latin typeface="Arial" pitchFamily="34" charset="0"/>
                        <a:cs typeface="Arial" pitchFamily="34" charset="0"/>
                      </a:rPr>
                      <m:t>, </m:t>
                    </m:r>
                    <m:r>
                      <m:rPr>
                        <m:nor/>
                      </m:rPr>
                      <a:rPr lang="en-US" sz="2000">
                        <a:latin typeface="Arial" pitchFamily="34" charset="0"/>
                        <a:cs typeface="Arial" pitchFamily="34" charset="0"/>
                      </a:rPr>
                      <m:t>and</m:t>
                    </m:r>
                    <m:r>
                      <m:rPr>
                        <m:nor/>
                      </m:rPr>
                      <a:rPr lang="en-US" sz="2000">
                        <a:latin typeface="Arial" pitchFamily="34" charset="0"/>
                        <a:cs typeface="Arial" pitchFamily="34" charset="0"/>
                      </a:rPr>
                      <m:t> </m:t>
                    </m:r>
                    <m:r>
                      <m:rPr>
                        <m:nor/>
                      </m:rPr>
                      <a:rPr lang="en-US" sz="2000">
                        <a:latin typeface="Arial" pitchFamily="34" charset="0"/>
                        <a:cs typeface="Arial" pitchFamily="34" charset="0"/>
                      </a:rPr>
                      <m:t>coping</m:t>
                    </m:r>
                    <m:r>
                      <m:rPr>
                        <m:nor/>
                      </m:rPr>
                      <a:rPr lang="en-US" sz="2000">
                        <a:latin typeface="Arial" pitchFamily="34" charset="0"/>
                        <a:cs typeface="Arial" pitchFamily="34" charset="0"/>
                      </a:rPr>
                      <m:t> </m:t>
                    </m:r>
                    <m:r>
                      <m:rPr>
                        <m:nor/>
                      </m:rPr>
                      <a:rPr lang="en-US" sz="2000">
                        <a:latin typeface="Arial" pitchFamily="34" charset="0"/>
                        <a:cs typeface="Arial" pitchFamily="34" charset="0"/>
                      </a:rPr>
                      <m:t>mechanisms</m:t>
                    </m:r>
                    <m:r>
                      <m:rPr>
                        <m:nor/>
                      </m:rPr>
                      <a:rPr lang="en-US" sz="2000">
                        <a:latin typeface="Arial" pitchFamily="34" charset="0"/>
                        <a:cs typeface="Arial" pitchFamily="34" charset="0"/>
                      </a:rPr>
                      <m:t> </m:t>
                    </m:r>
                    <m:r>
                      <m:rPr>
                        <m:nor/>
                      </m:rPr>
                      <a:rPr lang="en-US" sz="2000">
                        <a:latin typeface="Arial" pitchFamily="34" charset="0"/>
                        <a:cs typeface="Arial" pitchFamily="34" charset="0"/>
                      </a:rPr>
                      <m:t>for</m:t>
                    </m:r>
                    <m:r>
                      <m:rPr>
                        <m:nor/>
                      </m:rPr>
                      <a:rPr lang="en-US" sz="2000">
                        <a:latin typeface="Arial" pitchFamily="34" charset="0"/>
                        <a:cs typeface="Arial" pitchFamily="34" charset="0"/>
                      </a:rPr>
                      <m:t> </m:t>
                    </m:r>
                    <m:r>
                      <m:rPr>
                        <m:nor/>
                      </m:rPr>
                      <a:rPr lang="en-US" sz="2000">
                        <a:latin typeface="Arial" pitchFamily="34" charset="0"/>
                        <a:cs typeface="Arial" pitchFamily="34" charset="0"/>
                      </a:rPr>
                      <m:t>life</m:t>
                    </m:r>
                    <m:r>
                      <m:rPr>
                        <m:nor/>
                      </m:rPr>
                      <a:rPr lang="en-US" sz="2000">
                        <a:latin typeface="Arial" pitchFamily="34" charset="0"/>
                        <a:cs typeface="Arial" pitchFamily="34" charset="0"/>
                      </a:rPr>
                      <m:t>′</m:t>
                    </m:r>
                    <m:r>
                      <m:rPr>
                        <m:nor/>
                      </m:rPr>
                      <a:rPr lang="en-US" sz="2000">
                        <a:latin typeface="Arial" pitchFamily="34" charset="0"/>
                        <a:cs typeface="Arial" pitchFamily="34" charset="0"/>
                      </a:rPr>
                      <m:t>s</m:t>
                    </m:r>
                    <m:r>
                      <m:rPr>
                        <m:nor/>
                      </m:rPr>
                      <a:rPr lang="en-US" sz="2000">
                        <a:latin typeface="Arial" pitchFamily="34" charset="0"/>
                        <a:cs typeface="Arial" pitchFamily="34" charset="0"/>
                      </a:rPr>
                      <m:t> </m:t>
                    </m:r>
                    <m:r>
                      <m:rPr>
                        <m:nor/>
                      </m:rPr>
                      <a:rPr lang="en-US" sz="2000">
                        <a:latin typeface="Arial" pitchFamily="34" charset="0"/>
                        <a:cs typeface="Arial" pitchFamily="34" charset="0"/>
                      </a:rPr>
                      <m:t>ups</m:t>
                    </m:r>
                    <m:r>
                      <m:rPr>
                        <m:nor/>
                      </m:rPr>
                      <a:rPr lang="en-US" sz="2000">
                        <a:latin typeface="Arial" pitchFamily="34" charset="0"/>
                        <a:cs typeface="Arial" pitchFamily="34" charset="0"/>
                      </a:rPr>
                      <m:t> </m:t>
                    </m:r>
                    <m:r>
                      <m:rPr>
                        <m:nor/>
                      </m:rPr>
                      <a:rPr lang="en-US" sz="2000">
                        <a:latin typeface="Arial" pitchFamily="34" charset="0"/>
                        <a:cs typeface="Arial" pitchFamily="34" charset="0"/>
                      </a:rPr>
                      <m:t>and</m:t>
                    </m:r>
                    <m:r>
                      <m:rPr>
                        <m:nor/>
                      </m:rPr>
                      <a:rPr lang="en-US" sz="2000">
                        <a:latin typeface="Arial" pitchFamily="34" charset="0"/>
                        <a:cs typeface="Arial" pitchFamily="34" charset="0"/>
                      </a:rPr>
                      <m:t> </m:t>
                    </m:r>
                    <m:r>
                      <m:rPr>
                        <m:nor/>
                      </m:rPr>
                      <a:rPr lang="en-US" sz="2000">
                        <a:latin typeface="Arial" pitchFamily="34" charset="0"/>
                        <a:cs typeface="Arial" pitchFamily="34" charset="0"/>
                      </a:rPr>
                      <m:t>downs</m:t>
                    </m:r>
                    <m:r>
                      <m:rPr>
                        <m:nor/>
                      </m:rPr>
                      <a:rPr lang="en-US" sz="2000">
                        <a:latin typeface="Arial" pitchFamily="34" charset="0"/>
                        <a:cs typeface="Arial" pitchFamily="34" charset="0"/>
                      </a:rPr>
                      <m:t>. </m:t>
                    </m:r>
                    <m:r>
                      <m:rPr>
                        <m:nor/>
                      </m:rPr>
                      <a:rPr lang="en-US" sz="2000">
                        <a:latin typeface="Arial" pitchFamily="34" charset="0"/>
                        <a:cs typeface="Arial" pitchFamily="34" charset="0"/>
                      </a:rPr>
                      <m:t>Everyone</m:t>
                    </m:r>
                    <m:r>
                      <m:rPr>
                        <m:nor/>
                      </m:rPr>
                      <a:rPr lang="en-US" sz="2000">
                        <a:latin typeface="Arial" pitchFamily="34" charset="0"/>
                        <a:cs typeface="Arial" pitchFamily="34" charset="0"/>
                      </a:rPr>
                      <m:t> </m:t>
                    </m:r>
                    <m:r>
                      <m:rPr>
                        <m:nor/>
                      </m:rPr>
                      <a:rPr lang="en-US" sz="2000">
                        <a:latin typeface="Arial" pitchFamily="34" charset="0"/>
                        <a:cs typeface="Arial" pitchFamily="34" charset="0"/>
                      </a:rPr>
                      <m:t>has</m:t>
                    </m:r>
                    <m:r>
                      <m:rPr>
                        <m:nor/>
                      </m:rPr>
                      <a:rPr lang="en-GB" sz="2000" b="0" i="0" smtClean="0">
                        <a:latin typeface="Arial" pitchFamily="34" charset="0"/>
                        <a:cs typeface="Arial" pitchFamily="34" charset="0"/>
                      </a:rPr>
                      <m:t> </m:t>
                    </m:r>
                    <m:r>
                      <m:rPr>
                        <m:nor/>
                      </m:rPr>
                      <a:rPr lang="en-US" sz="2000">
                        <a:latin typeface="Arial" pitchFamily="34" charset="0"/>
                        <a:cs typeface="Arial" pitchFamily="34" charset="0"/>
                      </a:rPr>
                      <m:t>experienced</m:t>
                    </m:r>
                    <m:r>
                      <m:rPr>
                        <m:nor/>
                      </m:rPr>
                      <a:rPr lang="en-GB" sz="2000" b="0" i="0" smtClean="0">
                        <a:latin typeface="Arial" pitchFamily="34" charset="0"/>
                        <a:cs typeface="Arial" pitchFamily="34" charset="0"/>
                      </a:rPr>
                      <m:t>  </m:t>
                    </m:r>
                    <m:r>
                      <m:rPr>
                        <m:nor/>
                      </m:rPr>
                      <a:rPr lang="en-US" sz="2000">
                        <a:latin typeface="Arial" pitchFamily="34" charset="0"/>
                        <a:cs typeface="Arial" pitchFamily="34" charset="0"/>
                      </a:rPr>
                      <m:t>periods</m:t>
                    </m:r>
                    <m:r>
                      <m:rPr>
                        <m:nor/>
                      </m:rPr>
                      <a:rPr lang="en-US" sz="2000">
                        <a:latin typeface="Arial" pitchFamily="34" charset="0"/>
                        <a:cs typeface="Arial" pitchFamily="34" charset="0"/>
                      </a:rPr>
                      <m:t> </m:t>
                    </m:r>
                    <m:r>
                      <m:rPr>
                        <m:nor/>
                      </m:rPr>
                      <a:rPr lang="en-US" sz="2000">
                        <a:latin typeface="Arial" pitchFamily="34" charset="0"/>
                        <a:cs typeface="Arial" pitchFamily="34" charset="0"/>
                      </a:rPr>
                      <m:t>when</m:t>
                    </m:r>
                    <m:r>
                      <m:rPr>
                        <m:nor/>
                      </m:rPr>
                      <a:rPr lang="en-US" sz="2000">
                        <a:latin typeface="Arial" pitchFamily="34" charset="0"/>
                        <a:cs typeface="Arial" pitchFamily="34" charset="0"/>
                      </a:rPr>
                      <m:t> </m:t>
                    </m:r>
                    <m:r>
                      <m:rPr>
                        <m:nor/>
                      </m:rPr>
                      <a:rPr lang="en-US" sz="2000">
                        <a:latin typeface="Arial" pitchFamily="34" charset="0"/>
                        <a:cs typeface="Arial" pitchFamily="34" charset="0"/>
                      </a:rPr>
                      <m:t>their</m:t>
                    </m:r>
                    <m:r>
                      <m:rPr>
                        <m:nor/>
                      </m:rPr>
                      <a:rPr lang="en-US" sz="2000">
                        <a:latin typeface="Arial" pitchFamily="34" charset="0"/>
                        <a:cs typeface="Arial" pitchFamily="34" charset="0"/>
                      </a:rPr>
                      <m:t> </m:t>
                    </m:r>
                    <m:r>
                      <m:rPr>
                        <m:nor/>
                      </m:rPr>
                      <a:rPr lang="en-US" sz="2000">
                        <a:latin typeface="Arial" pitchFamily="34" charset="0"/>
                        <a:cs typeface="Arial" pitchFamily="34" charset="0"/>
                      </a:rPr>
                      <m:t>mental</m:t>
                    </m:r>
                    <m:r>
                      <m:rPr>
                        <m:nor/>
                      </m:rPr>
                      <a:rPr lang="en-US" sz="2000">
                        <a:latin typeface="Arial" pitchFamily="34" charset="0"/>
                        <a:cs typeface="Arial" pitchFamily="34" charset="0"/>
                      </a:rPr>
                      <m:t> </m:t>
                    </m:r>
                    <m:r>
                      <m:rPr>
                        <m:nor/>
                      </m:rPr>
                      <a:rPr lang="en-US" sz="2000">
                        <a:latin typeface="Arial" pitchFamily="34" charset="0"/>
                        <a:cs typeface="Arial" pitchFamily="34" charset="0"/>
                      </a:rPr>
                      <m:t>health</m:t>
                    </m:r>
                    <m:r>
                      <m:rPr>
                        <m:nor/>
                      </m:rPr>
                      <a:rPr lang="en-US" sz="2000">
                        <a:latin typeface="Arial" pitchFamily="34" charset="0"/>
                        <a:cs typeface="Arial" pitchFamily="34" charset="0"/>
                      </a:rPr>
                      <m:t> </m:t>
                    </m:r>
                    <m:r>
                      <m:rPr>
                        <m:nor/>
                      </m:rPr>
                      <a:rPr lang="en-US" sz="2000">
                        <a:latin typeface="Arial" pitchFamily="34" charset="0"/>
                        <a:cs typeface="Arial" pitchFamily="34" charset="0"/>
                      </a:rPr>
                      <m:t>is</m:t>
                    </m:r>
                    <m:r>
                      <m:rPr>
                        <m:nor/>
                      </m:rPr>
                      <a:rPr lang="en-US" sz="2000">
                        <a:latin typeface="Arial" pitchFamily="34" charset="0"/>
                        <a:cs typeface="Arial" pitchFamily="34" charset="0"/>
                      </a:rPr>
                      <m:t> </m:t>
                    </m:r>
                    <m:r>
                      <m:rPr>
                        <m:nor/>
                      </m:rPr>
                      <a:rPr lang="en-US" sz="2000">
                        <a:latin typeface="Arial" pitchFamily="34" charset="0"/>
                        <a:cs typeface="Arial" pitchFamily="34" charset="0"/>
                      </a:rPr>
                      <m:t>promoted</m:t>
                    </m:r>
                    <m:r>
                      <m:rPr>
                        <m:nor/>
                      </m:rPr>
                      <a:rPr lang="en-US" sz="2000">
                        <a:latin typeface="Arial" pitchFamily="34" charset="0"/>
                        <a:cs typeface="Arial" pitchFamily="34" charset="0"/>
                      </a:rPr>
                      <m:t> </m:t>
                    </m:r>
                    <m:r>
                      <m:rPr>
                        <m:nor/>
                      </m:rPr>
                      <a:rPr lang="en-US" sz="2000">
                        <a:latin typeface="Arial" pitchFamily="34" charset="0"/>
                        <a:cs typeface="Arial" pitchFamily="34" charset="0"/>
                      </a:rPr>
                      <m:t>and</m:t>
                    </m:r>
                    <m:r>
                      <m:rPr>
                        <m:nor/>
                      </m:rPr>
                      <a:rPr lang="en-US" sz="2000">
                        <a:latin typeface="Arial" pitchFamily="34" charset="0"/>
                        <a:cs typeface="Arial" pitchFamily="34" charset="0"/>
                      </a:rPr>
                      <m:t> </m:t>
                    </m:r>
                    <m:r>
                      <m:rPr>
                        <m:nor/>
                      </m:rPr>
                      <a:rPr lang="en-US" sz="2000">
                        <a:latin typeface="Arial" pitchFamily="34" charset="0"/>
                        <a:cs typeface="Arial" pitchFamily="34" charset="0"/>
                      </a:rPr>
                      <m:t>moments</m:t>
                    </m:r>
                    <m:r>
                      <m:rPr>
                        <m:nor/>
                      </m:rPr>
                      <a:rPr lang="en-US" sz="2000">
                        <a:latin typeface="Arial" pitchFamily="34" charset="0"/>
                        <a:cs typeface="Arial" pitchFamily="34" charset="0"/>
                      </a:rPr>
                      <m:t> </m:t>
                    </m:r>
                    <m:r>
                      <m:rPr>
                        <m:nor/>
                      </m:rPr>
                      <a:rPr lang="en-US" sz="2000">
                        <a:latin typeface="Arial" pitchFamily="34" charset="0"/>
                        <a:cs typeface="Arial" pitchFamily="34" charset="0"/>
                      </a:rPr>
                      <m:t>when</m:t>
                    </m:r>
                    <m:r>
                      <m:rPr>
                        <m:nor/>
                      </m:rPr>
                      <a:rPr lang="en-GB" sz="2000" b="0" i="0" smtClean="0">
                        <a:latin typeface="Arial" pitchFamily="34" charset="0"/>
                        <a:cs typeface="Arial" pitchFamily="34" charset="0"/>
                      </a:rPr>
                      <m:t> </m:t>
                    </m:r>
                    <m:r>
                      <m:rPr>
                        <m:nor/>
                      </m:rPr>
                      <a:rPr lang="en-US" sz="2000">
                        <a:latin typeface="Arial" pitchFamily="34" charset="0"/>
                        <a:cs typeface="Arial" pitchFamily="34" charset="0"/>
                      </a:rPr>
                      <m:t>their</m:t>
                    </m:r>
                    <m:r>
                      <m:rPr>
                        <m:nor/>
                      </m:rPr>
                      <a:rPr lang="en-US" sz="2000">
                        <a:latin typeface="Arial" pitchFamily="34" charset="0"/>
                        <a:cs typeface="Arial" pitchFamily="34" charset="0"/>
                      </a:rPr>
                      <m:t> </m:t>
                    </m:r>
                    <m:r>
                      <m:rPr>
                        <m:nor/>
                      </m:rPr>
                      <a:rPr lang="en-US" sz="2000">
                        <a:latin typeface="Arial" pitchFamily="34" charset="0"/>
                        <a:cs typeface="Arial" pitchFamily="34" charset="0"/>
                      </a:rPr>
                      <m:t>wellbeing</m:t>
                    </m:r>
                    <m:r>
                      <m:rPr>
                        <m:nor/>
                      </m:rPr>
                      <a:rPr lang="en-US" sz="2000">
                        <a:latin typeface="Arial" pitchFamily="34" charset="0"/>
                        <a:cs typeface="Arial" pitchFamily="34" charset="0"/>
                      </a:rPr>
                      <m:t> </m:t>
                    </m:r>
                    <m:r>
                      <m:rPr>
                        <m:nor/>
                      </m:rPr>
                      <a:rPr lang="en-US" sz="2000">
                        <a:latin typeface="Arial" pitchFamily="34" charset="0"/>
                        <a:cs typeface="Arial" pitchFamily="34" charset="0"/>
                      </a:rPr>
                      <m:t>is</m:t>
                    </m:r>
                    <m:r>
                      <m:rPr>
                        <m:nor/>
                      </m:rPr>
                      <a:rPr lang="en-GB" sz="2000" b="0" i="0" smtClean="0">
                        <a:latin typeface="Arial" pitchFamily="34" charset="0"/>
                        <a:cs typeface="Arial" pitchFamily="34" charset="0"/>
                      </a:rPr>
                      <m:t> </m:t>
                    </m:r>
                    <m:r>
                      <m:rPr>
                        <m:nor/>
                      </m:rPr>
                      <a:rPr lang="en-US" sz="2000">
                        <a:latin typeface="Arial" pitchFamily="34" charset="0"/>
                        <a:cs typeface="Arial" pitchFamily="34" charset="0"/>
                      </a:rPr>
                      <m:t>diminished</m:t>
                    </m:r>
                    <m:r>
                      <m:rPr>
                        <m:nor/>
                      </m:rPr>
                      <a:rPr lang="en-US" sz="2000">
                        <a:latin typeface="Arial" pitchFamily="34" charset="0"/>
                        <a:cs typeface="Arial" pitchFamily="34" charset="0"/>
                      </a:rPr>
                      <m:t> </m:t>
                    </m:r>
                    <m:r>
                      <m:rPr>
                        <m:nor/>
                      </m:rPr>
                      <a:rPr lang="en-US" sz="2000">
                        <a:latin typeface="Arial" pitchFamily="34" charset="0"/>
                        <a:cs typeface="Arial" pitchFamily="34" charset="0"/>
                      </a:rPr>
                      <m:t>and</m:t>
                    </m:r>
                    <m:r>
                      <m:rPr>
                        <m:nor/>
                      </m:rPr>
                      <a:rPr lang="en-US" sz="2000">
                        <a:latin typeface="Arial" pitchFamily="34" charset="0"/>
                        <a:cs typeface="Arial" pitchFamily="34" charset="0"/>
                      </a:rPr>
                      <m:t> </m:t>
                    </m:r>
                    <m:r>
                      <m:rPr>
                        <m:nor/>
                      </m:rPr>
                      <a:rPr lang="en-US" sz="2000">
                        <a:latin typeface="Arial" pitchFamily="34" charset="0"/>
                        <a:cs typeface="Arial" pitchFamily="34" charset="0"/>
                      </a:rPr>
                      <m:t>they</m:t>
                    </m:r>
                    <m:r>
                      <m:rPr>
                        <m:nor/>
                      </m:rPr>
                      <a:rPr lang="en-US" sz="2000">
                        <a:latin typeface="Arial" pitchFamily="34" charset="0"/>
                        <a:cs typeface="Arial" pitchFamily="34" charset="0"/>
                      </a:rPr>
                      <m:t> </m:t>
                    </m:r>
                    <m:r>
                      <m:rPr>
                        <m:nor/>
                      </m:rPr>
                      <a:rPr lang="en-US" sz="2000">
                        <a:latin typeface="Arial" pitchFamily="34" charset="0"/>
                        <a:cs typeface="Arial" pitchFamily="34" charset="0"/>
                      </a:rPr>
                      <m:t>primarily</m:t>
                    </m:r>
                    <m:r>
                      <m:rPr>
                        <m:nor/>
                      </m:rPr>
                      <a:rPr lang="en-US" sz="2000">
                        <a:latin typeface="Arial" pitchFamily="34" charset="0"/>
                        <a:cs typeface="Arial" pitchFamily="34" charset="0"/>
                      </a:rPr>
                      <m:t> </m:t>
                    </m:r>
                    <m:r>
                      <m:rPr>
                        <m:nor/>
                      </m:rPr>
                      <a:rPr lang="en-US" sz="2000">
                        <a:latin typeface="Arial" pitchFamily="34" charset="0"/>
                        <a:cs typeface="Arial" pitchFamily="34" charset="0"/>
                      </a:rPr>
                      <m:t>require</m:t>
                    </m:r>
                    <m:r>
                      <m:rPr>
                        <m:nor/>
                      </m:rPr>
                      <a:rPr lang="en-US" sz="2000">
                        <a:latin typeface="Arial" pitchFamily="34" charset="0"/>
                        <a:cs typeface="Arial" pitchFamily="34" charset="0"/>
                      </a:rPr>
                      <m:t> </m:t>
                    </m:r>
                    <m:r>
                      <m:rPr>
                        <m:nor/>
                      </m:rPr>
                      <a:rPr lang="en-US" sz="2000">
                        <a:latin typeface="Arial" pitchFamily="34" charset="0"/>
                        <a:cs typeface="Arial" pitchFamily="34" charset="0"/>
                      </a:rPr>
                      <m:t>assistance</m:t>
                    </m:r>
                    <m:r>
                      <m:rPr>
                        <m:nor/>
                      </m:rPr>
                      <a:rPr lang="en-US" sz="2000">
                        <a:latin typeface="Arial" pitchFamily="34" charset="0"/>
                        <a:cs typeface="Arial" pitchFamily="34" charset="0"/>
                      </a:rPr>
                      <m:t>. </m:t>
                    </m:r>
                    <m:r>
                      <m:rPr>
                        <m:nor/>
                      </m:rPr>
                      <a:rPr lang="en-US" sz="2000">
                        <a:latin typeface="Arial" pitchFamily="34" charset="0"/>
                        <a:cs typeface="Arial" pitchFamily="34" charset="0"/>
                      </a:rPr>
                      <m:t>Some</m:t>
                    </m:r>
                    <m:r>
                      <m:rPr>
                        <m:nor/>
                      </m:rPr>
                      <a:rPr lang="en-US" sz="2000">
                        <a:latin typeface="Arial" pitchFamily="34" charset="0"/>
                        <a:cs typeface="Arial" pitchFamily="34" charset="0"/>
                      </a:rPr>
                      <m:t> </m:t>
                    </m:r>
                    <m:r>
                      <m:rPr>
                        <m:nor/>
                      </m:rPr>
                      <a:rPr lang="en-US" sz="2000">
                        <a:latin typeface="Arial" pitchFamily="34" charset="0"/>
                        <a:cs typeface="Arial" pitchFamily="34" charset="0"/>
                      </a:rPr>
                      <m:t>people</m:t>
                    </m:r>
                    <m:r>
                      <m:rPr>
                        <m:nor/>
                      </m:rPr>
                      <a:rPr lang="en-GB" sz="2000" b="0" i="0" smtClean="0">
                        <a:latin typeface="Arial" pitchFamily="34" charset="0"/>
                        <a:cs typeface="Arial" pitchFamily="34" charset="0"/>
                      </a:rPr>
                      <m:t> </m:t>
                    </m:r>
                    <m:r>
                      <m:rPr>
                        <m:nor/>
                      </m:rPr>
                      <a:rPr lang="en-US" sz="2000">
                        <a:latin typeface="Arial" pitchFamily="34" charset="0"/>
                        <a:cs typeface="Arial" pitchFamily="34" charset="0"/>
                      </a:rPr>
                      <m:t>may</m:t>
                    </m:r>
                    <m:r>
                      <m:rPr>
                        <m:nor/>
                      </m:rPr>
                      <a:rPr lang="en-US" sz="2000">
                        <a:latin typeface="Arial" pitchFamily="34" charset="0"/>
                        <a:cs typeface="Arial" pitchFamily="34" charset="0"/>
                      </a:rPr>
                      <m:t> </m:t>
                    </m:r>
                    <m:r>
                      <m:rPr>
                        <m:nor/>
                      </m:rPr>
                      <a:rPr lang="en-US" sz="2000">
                        <a:latin typeface="Arial" pitchFamily="34" charset="0"/>
                        <a:cs typeface="Arial" pitchFamily="34" charset="0"/>
                      </a:rPr>
                      <m:t>experience</m:t>
                    </m:r>
                    <m:r>
                      <m:rPr>
                        <m:nor/>
                      </m:rPr>
                      <a:rPr lang="en-US" sz="2000">
                        <a:latin typeface="Arial" pitchFamily="34" charset="0"/>
                        <a:cs typeface="Arial" pitchFamily="34" charset="0"/>
                      </a:rPr>
                      <m:t> </m:t>
                    </m:r>
                    <m:r>
                      <m:rPr>
                        <m:nor/>
                      </m:rPr>
                      <a:rPr lang="en-US" sz="2000">
                        <a:latin typeface="Arial" pitchFamily="34" charset="0"/>
                        <a:cs typeface="Arial" pitchFamily="34" charset="0"/>
                      </a:rPr>
                      <m:t>brief</m:t>
                    </m:r>
                    <m:r>
                      <m:rPr>
                        <m:nor/>
                      </m:rPr>
                      <a:rPr lang="en-GB" sz="2000" b="0" i="0" smtClean="0">
                        <a:latin typeface="Arial" pitchFamily="34" charset="0"/>
                        <a:cs typeface="Arial" pitchFamily="34" charset="0"/>
                      </a:rPr>
                      <m:t> </m:t>
                    </m:r>
                    <m:r>
                      <m:rPr>
                        <m:nor/>
                      </m:rPr>
                      <a:rPr lang="en-US" sz="2000">
                        <a:latin typeface="Arial" pitchFamily="34" charset="0"/>
                        <a:cs typeface="Arial" pitchFamily="34" charset="0"/>
                      </a:rPr>
                      <m:t>periods</m:t>
                    </m:r>
                    <m:r>
                      <m:rPr>
                        <m:nor/>
                      </m:rPr>
                      <a:rPr lang="en-US" sz="2000">
                        <a:latin typeface="Arial" pitchFamily="34" charset="0"/>
                        <a:cs typeface="Arial" pitchFamily="34" charset="0"/>
                      </a:rPr>
                      <m:t> </m:t>
                    </m:r>
                    <m:r>
                      <m:rPr>
                        <m:nor/>
                      </m:rPr>
                      <a:rPr lang="en-US" sz="2000">
                        <a:latin typeface="Arial" pitchFamily="34" charset="0"/>
                        <a:cs typeface="Arial" pitchFamily="34" charset="0"/>
                      </a:rPr>
                      <m:t>of</m:t>
                    </m:r>
                    <m:r>
                      <m:rPr>
                        <m:nor/>
                      </m:rPr>
                      <a:rPr lang="en-US" sz="2000">
                        <a:latin typeface="Arial" pitchFamily="34" charset="0"/>
                        <a:cs typeface="Arial" pitchFamily="34" charset="0"/>
                      </a:rPr>
                      <m:t> </m:t>
                    </m:r>
                    <m:r>
                      <m:rPr>
                        <m:nor/>
                      </m:rPr>
                      <a:rPr lang="en-US" sz="2000">
                        <a:latin typeface="Arial" pitchFamily="34" charset="0"/>
                        <a:cs typeface="Arial" pitchFamily="34" charset="0"/>
                      </a:rPr>
                      <m:t>sadness</m:t>
                    </m:r>
                    <m:r>
                      <m:rPr>
                        <m:nor/>
                      </m:rPr>
                      <a:rPr lang="en-US" sz="2000">
                        <a:latin typeface="Arial" pitchFamily="34" charset="0"/>
                        <a:cs typeface="Arial" pitchFamily="34" charset="0"/>
                      </a:rPr>
                      <m:t> </m:t>
                    </m:r>
                    <m:r>
                      <m:rPr>
                        <m:nor/>
                      </m:rPr>
                      <a:rPr lang="en-US" sz="2000">
                        <a:latin typeface="Arial" pitchFamily="34" charset="0"/>
                        <a:cs typeface="Arial" pitchFamily="34" charset="0"/>
                      </a:rPr>
                      <m:t>or</m:t>
                    </m:r>
                    <m:r>
                      <m:rPr>
                        <m:nor/>
                      </m:rPr>
                      <a:rPr lang="en-US" sz="2000">
                        <a:latin typeface="Arial" pitchFamily="34" charset="0"/>
                        <a:cs typeface="Arial" pitchFamily="34" charset="0"/>
                      </a:rPr>
                      <m:t> </m:t>
                    </m:r>
                    <m:r>
                      <m:rPr>
                        <m:nor/>
                      </m:rPr>
                      <a:rPr lang="en-US" sz="2000">
                        <a:latin typeface="Arial" pitchFamily="34" charset="0"/>
                        <a:cs typeface="Arial" pitchFamily="34" charset="0"/>
                      </a:rPr>
                      <m:t>worry</m:t>
                    </m:r>
                    <m:r>
                      <m:rPr>
                        <m:nor/>
                      </m:rPr>
                      <a:rPr lang="en-US" sz="2000">
                        <a:latin typeface="Arial" pitchFamily="34" charset="0"/>
                        <a:cs typeface="Arial" pitchFamily="34" charset="0"/>
                      </a:rPr>
                      <m:t>, </m:t>
                    </m:r>
                    <m:r>
                      <m:rPr>
                        <m:nor/>
                      </m:rPr>
                      <a:rPr lang="en-US" sz="2000">
                        <a:latin typeface="Arial" pitchFamily="34" charset="0"/>
                        <a:cs typeface="Arial" pitchFamily="34" charset="0"/>
                      </a:rPr>
                      <m:t>while</m:t>
                    </m:r>
                    <m:r>
                      <m:rPr>
                        <m:nor/>
                      </m:rPr>
                      <a:rPr lang="en-US" sz="2000">
                        <a:latin typeface="Arial" pitchFamily="34" charset="0"/>
                        <a:cs typeface="Arial" pitchFamily="34" charset="0"/>
                      </a:rPr>
                      <m:t> </m:t>
                    </m:r>
                    <m:r>
                      <m:rPr>
                        <m:nor/>
                      </m:rPr>
                      <a:rPr lang="en-US" sz="2000">
                        <a:latin typeface="Arial" pitchFamily="34" charset="0"/>
                        <a:cs typeface="Arial" pitchFamily="34" charset="0"/>
                      </a:rPr>
                      <m:t>others</m:t>
                    </m:r>
                    <m:r>
                      <m:rPr>
                        <m:nor/>
                      </m:rPr>
                      <a:rPr lang="en-US" sz="2000">
                        <a:latin typeface="Arial" pitchFamily="34" charset="0"/>
                        <a:cs typeface="Arial" pitchFamily="34" charset="0"/>
                      </a:rPr>
                      <m:t> </m:t>
                    </m:r>
                    <m:r>
                      <m:rPr>
                        <m:nor/>
                      </m:rPr>
                      <a:rPr lang="en-US" sz="2000">
                        <a:latin typeface="Arial" pitchFamily="34" charset="0"/>
                        <a:cs typeface="Arial" pitchFamily="34" charset="0"/>
                      </a:rPr>
                      <m:t>may</m:t>
                    </m:r>
                    <m:r>
                      <m:rPr>
                        <m:nor/>
                      </m:rPr>
                      <a:rPr lang="en-US" sz="2000">
                        <a:latin typeface="Arial" pitchFamily="34" charset="0"/>
                        <a:cs typeface="Arial" pitchFamily="34" charset="0"/>
                      </a:rPr>
                      <m:t> </m:t>
                    </m:r>
                    <m:r>
                      <m:rPr>
                        <m:nor/>
                      </m:rPr>
                      <a:rPr lang="en-US" sz="2000">
                        <a:latin typeface="Arial" pitchFamily="34" charset="0"/>
                        <a:cs typeface="Arial" pitchFamily="34" charset="0"/>
                      </a:rPr>
                      <m:t>have</m:t>
                    </m:r>
                    <m:r>
                      <m:rPr>
                        <m:nor/>
                      </m:rPr>
                      <a:rPr lang="en-US" sz="2000">
                        <a:latin typeface="Arial" pitchFamily="34" charset="0"/>
                        <a:cs typeface="Arial" pitchFamily="34" charset="0"/>
                      </a:rPr>
                      <m:t> </m:t>
                    </m:r>
                    <m:r>
                      <m:rPr>
                        <m:nor/>
                      </m:rPr>
                      <a:rPr lang="en-US" sz="2000">
                        <a:latin typeface="Arial" pitchFamily="34" charset="0"/>
                        <a:cs typeface="Arial" pitchFamily="34" charset="0"/>
                      </a:rPr>
                      <m:t>been</m:t>
                    </m:r>
                    <m:r>
                      <m:rPr>
                        <m:nor/>
                      </m:rPr>
                      <a:rPr lang="en-GB" sz="2000" b="0" i="0" smtClean="0">
                        <a:latin typeface="Arial" pitchFamily="34" charset="0"/>
                        <a:cs typeface="Arial" pitchFamily="34" charset="0"/>
                      </a:rPr>
                      <m:t> </m:t>
                    </m:r>
                    <m:r>
                      <m:rPr>
                        <m:nor/>
                      </m:rPr>
                      <a:rPr lang="en-US" sz="2000">
                        <a:latin typeface="Arial" pitchFamily="34" charset="0"/>
                        <a:cs typeface="Arial" pitchFamily="34" charset="0"/>
                      </a:rPr>
                      <m:t>diagnosed</m:t>
                    </m:r>
                    <m:r>
                      <m:rPr>
                        <m:nor/>
                      </m:rPr>
                      <a:rPr lang="en-US" sz="2000">
                        <a:latin typeface="Arial" pitchFamily="34" charset="0"/>
                        <a:cs typeface="Arial" pitchFamily="34" charset="0"/>
                      </a:rPr>
                      <m:t> </m:t>
                    </m:r>
                    <m:r>
                      <m:rPr>
                        <m:nor/>
                      </m:rPr>
                      <a:rPr lang="en-US" sz="2000">
                        <a:latin typeface="Arial" pitchFamily="34" charset="0"/>
                        <a:cs typeface="Arial" pitchFamily="34" charset="0"/>
                      </a:rPr>
                      <m:t>with</m:t>
                    </m:r>
                    <m:r>
                      <m:rPr>
                        <m:nor/>
                      </m:rPr>
                      <a:rPr lang="en-US" sz="2000">
                        <a:latin typeface="Arial" pitchFamily="34" charset="0"/>
                        <a:cs typeface="Arial" pitchFamily="34" charset="0"/>
                      </a:rPr>
                      <m:t> </m:t>
                    </m:r>
                    <m:r>
                      <m:rPr>
                        <m:nor/>
                      </m:rPr>
                      <a:rPr lang="en-US" sz="2000">
                        <a:latin typeface="Arial" pitchFamily="34" charset="0"/>
                        <a:cs typeface="Arial" pitchFamily="34" charset="0"/>
                      </a:rPr>
                      <m:t>a</m:t>
                    </m:r>
                    <m:r>
                      <m:rPr>
                        <m:nor/>
                      </m:rPr>
                      <a:rPr lang="en-US" sz="2000">
                        <a:latin typeface="Arial" pitchFamily="34" charset="0"/>
                        <a:cs typeface="Arial" pitchFamily="34" charset="0"/>
                      </a:rPr>
                      <m:t> </m:t>
                    </m:r>
                    <m:r>
                      <m:rPr>
                        <m:nor/>
                      </m:rPr>
                      <a:rPr lang="en-US" sz="2000">
                        <a:latin typeface="Arial" pitchFamily="34" charset="0"/>
                        <a:cs typeface="Arial" pitchFamily="34" charset="0"/>
                      </a:rPr>
                      <m:t>mental</m:t>
                    </m:r>
                    <m:r>
                      <m:rPr>
                        <m:nor/>
                      </m:rPr>
                      <a:rPr lang="en-GB" sz="2000" b="0" i="0" smtClean="0">
                        <a:latin typeface="Arial" pitchFamily="34" charset="0"/>
                        <a:cs typeface="Arial" pitchFamily="34" charset="0"/>
                      </a:rPr>
                      <m:t> </m:t>
                    </m:r>
                    <m:r>
                      <m:rPr>
                        <m:nor/>
                      </m:rPr>
                      <a:rPr lang="en-US" sz="2000">
                        <a:latin typeface="Arial" pitchFamily="34" charset="0"/>
                        <a:cs typeface="Arial" pitchFamily="34" charset="0"/>
                      </a:rPr>
                      <m:t>health</m:t>
                    </m:r>
                    <m:r>
                      <m:rPr>
                        <m:nor/>
                      </m:rPr>
                      <a:rPr lang="en-US" sz="2000">
                        <a:latin typeface="Arial" pitchFamily="34" charset="0"/>
                        <a:cs typeface="Arial" pitchFamily="34" charset="0"/>
                      </a:rPr>
                      <m:t> </m:t>
                    </m:r>
                    <m:r>
                      <m:rPr>
                        <m:nor/>
                      </m:rPr>
                      <a:rPr lang="en-US" sz="2000">
                        <a:latin typeface="Arial" pitchFamily="34" charset="0"/>
                        <a:cs typeface="Arial" pitchFamily="34" charset="0"/>
                      </a:rPr>
                      <m:t>condition</m:t>
                    </m:r>
                    <m:r>
                      <m:rPr>
                        <m:nor/>
                      </m:rPr>
                      <a:rPr lang="en-US" sz="2000">
                        <a:latin typeface="Arial" pitchFamily="34" charset="0"/>
                        <a:cs typeface="Arial" pitchFamily="34" charset="0"/>
                      </a:rPr>
                      <m:t> </m:t>
                    </m:r>
                    <m:r>
                      <m:rPr>
                        <m:nor/>
                      </m:rPr>
                      <a:rPr lang="en-US" sz="2000">
                        <a:latin typeface="Arial" pitchFamily="34" charset="0"/>
                        <a:cs typeface="Arial" pitchFamily="34" charset="0"/>
                      </a:rPr>
                      <m:t>and</m:t>
                    </m:r>
                    <m:r>
                      <m:rPr>
                        <m:nor/>
                      </m:rPr>
                      <a:rPr lang="en-US" sz="2000">
                        <a:latin typeface="Arial" pitchFamily="34" charset="0"/>
                        <a:cs typeface="Arial" pitchFamily="34" charset="0"/>
                      </a:rPr>
                      <m:t> </m:t>
                    </m:r>
                    <m:r>
                      <m:rPr>
                        <m:nor/>
                      </m:rPr>
                      <a:rPr lang="en-US" sz="2000">
                        <a:latin typeface="Arial" pitchFamily="34" charset="0"/>
                        <a:cs typeface="Arial" pitchFamily="34" charset="0"/>
                      </a:rPr>
                      <m:t>require</m:t>
                    </m:r>
                    <m:r>
                      <m:rPr>
                        <m:nor/>
                      </m:rPr>
                      <a:rPr lang="en-US" sz="2000">
                        <a:latin typeface="Arial" pitchFamily="34" charset="0"/>
                        <a:cs typeface="Arial" pitchFamily="34" charset="0"/>
                      </a:rPr>
                      <m:t> </m:t>
                    </m:r>
                    <m:r>
                      <m:rPr>
                        <m:nor/>
                      </m:rPr>
                      <a:rPr lang="en-US" sz="2000">
                        <a:latin typeface="Arial" pitchFamily="34" charset="0"/>
                        <a:cs typeface="Arial" pitchFamily="34" charset="0"/>
                      </a:rPr>
                      <m:t>medical</m:t>
                    </m:r>
                    <m:r>
                      <m:rPr>
                        <m:nor/>
                      </m:rPr>
                      <a:rPr lang="en-US" sz="2000">
                        <a:latin typeface="Arial" pitchFamily="34" charset="0"/>
                        <a:cs typeface="Arial" pitchFamily="34" charset="0"/>
                      </a:rPr>
                      <m:t> </m:t>
                    </m:r>
                    <m:r>
                      <m:rPr>
                        <m:nor/>
                      </m:rPr>
                      <a:rPr lang="en-US" sz="2000">
                        <a:latin typeface="Arial" pitchFamily="34" charset="0"/>
                        <a:cs typeface="Arial" pitchFamily="34" charset="0"/>
                      </a:rPr>
                      <m:t>attention</m:t>
                    </m:r>
                    <m:r>
                      <m:rPr>
                        <m:nor/>
                      </m:rPr>
                      <a:rPr lang="en-US" sz="2000">
                        <a:latin typeface="Arial" pitchFamily="34" charset="0"/>
                        <a:cs typeface="Arial" pitchFamily="34" charset="0"/>
                      </a:rPr>
                      <m:t>. </m:t>
                    </m:r>
                    <m:r>
                      <m:rPr>
                        <m:nor/>
                      </m:rPr>
                      <a:rPr lang="en-US" sz="2000">
                        <a:latin typeface="Arial" pitchFamily="34" charset="0"/>
                        <a:cs typeface="Arial" pitchFamily="34" charset="0"/>
                      </a:rPr>
                      <m:t>As</m:t>
                    </m:r>
                    <m:r>
                      <m:rPr>
                        <m:nor/>
                      </m:rPr>
                      <a:rPr lang="en-US" sz="2000">
                        <a:latin typeface="Arial" pitchFamily="34" charset="0"/>
                        <a:cs typeface="Arial" pitchFamily="34" charset="0"/>
                      </a:rPr>
                      <m:t> </m:t>
                    </m:r>
                    <m:r>
                      <m:rPr>
                        <m:nor/>
                      </m:rPr>
                      <a:rPr lang="en-US" sz="2000">
                        <a:latin typeface="Arial" pitchFamily="34" charset="0"/>
                        <a:cs typeface="Arial" pitchFamily="34" charset="0"/>
                      </a:rPr>
                      <m:t>a</m:t>
                    </m:r>
                    <m:r>
                      <m:rPr>
                        <m:nor/>
                      </m:rPr>
                      <a:rPr lang="en-GB" sz="2000" b="0" i="0" smtClean="0">
                        <a:latin typeface="Arial" pitchFamily="34" charset="0"/>
                        <a:cs typeface="Arial" pitchFamily="34" charset="0"/>
                      </a:rPr>
                      <m:t> </m:t>
                    </m:r>
                    <m:r>
                      <m:rPr>
                        <m:nor/>
                      </m:rPr>
                      <a:rPr lang="en-US" sz="2000">
                        <a:latin typeface="Arial" pitchFamily="34" charset="0"/>
                        <a:cs typeface="Arial" pitchFamily="34" charset="0"/>
                      </a:rPr>
                      <m:t>result</m:t>
                    </m:r>
                    <m:r>
                      <m:rPr>
                        <m:nor/>
                      </m:rPr>
                      <a:rPr lang="en-US" sz="2000">
                        <a:latin typeface="Arial" pitchFamily="34" charset="0"/>
                        <a:cs typeface="Arial" pitchFamily="34" charset="0"/>
                      </a:rPr>
                      <m:t>, </m:t>
                    </m:r>
                    <m:r>
                      <m:rPr>
                        <m:nor/>
                      </m:rPr>
                      <a:rPr lang="en-US" sz="2000">
                        <a:latin typeface="Arial" pitchFamily="34" charset="0"/>
                        <a:cs typeface="Arial" pitchFamily="34" charset="0"/>
                      </a:rPr>
                      <m:t>maintaining</m:t>
                    </m:r>
                    <m:r>
                      <m:rPr>
                        <m:nor/>
                      </m:rPr>
                      <a:rPr lang="en-US" sz="2000">
                        <a:latin typeface="Arial" pitchFamily="34" charset="0"/>
                        <a:cs typeface="Arial" pitchFamily="34" charset="0"/>
                      </a:rPr>
                      <m:t> </m:t>
                    </m:r>
                    <m:r>
                      <m:rPr>
                        <m:nor/>
                      </m:rPr>
                      <a:rPr lang="en-US" sz="2000">
                        <a:latin typeface="Arial" pitchFamily="34" charset="0"/>
                        <a:cs typeface="Arial" pitchFamily="34" charset="0"/>
                      </a:rPr>
                      <m:t>our</m:t>
                    </m:r>
                    <m:r>
                      <m:rPr>
                        <m:nor/>
                      </m:rPr>
                      <a:rPr lang="en-US" sz="2000">
                        <a:latin typeface="Arial" pitchFamily="34" charset="0"/>
                        <a:cs typeface="Arial" pitchFamily="34" charset="0"/>
                      </a:rPr>
                      <m:t> </m:t>
                    </m:r>
                    <m:r>
                      <m:rPr>
                        <m:nor/>
                      </m:rPr>
                      <a:rPr lang="en-US" sz="2000">
                        <a:latin typeface="Arial" pitchFamily="34" charset="0"/>
                        <a:cs typeface="Arial" pitchFamily="34" charset="0"/>
                      </a:rPr>
                      <m:t>mental</m:t>
                    </m:r>
                    <m:r>
                      <m:rPr>
                        <m:nor/>
                      </m:rPr>
                      <a:rPr lang="en-GB" sz="2000" b="0" i="0" smtClean="0">
                        <a:latin typeface="Arial" pitchFamily="34" charset="0"/>
                        <a:cs typeface="Arial" pitchFamily="34" charset="0"/>
                      </a:rPr>
                      <m:t> </m:t>
                    </m:r>
                    <m:r>
                      <m:rPr>
                        <m:nor/>
                      </m:rPr>
                      <a:rPr lang="en-US" sz="2000">
                        <a:latin typeface="Arial" pitchFamily="34" charset="0"/>
                        <a:cs typeface="Arial" pitchFamily="34" charset="0"/>
                      </a:rPr>
                      <m:t>health</m:t>
                    </m:r>
                    <m:r>
                      <m:rPr>
                        <m:nor/>
                      </m:rPr>
                      <a:rPr lang="en-US" sz="2000">
                        <a:latin typeface="Arial" pitchFamily="34" charset="0"/>
                        <a:cs typeface="Arial" pitchFamily="34" charset="0"/>
                      </a:rPr>
                      <m:t> </m:t>
                    </m:r>
                    <m:r>
                      <m:rPr>
                        <m:nor/>
                      </m:rPr>
                      <a:rPr lang="en-US" sz="2000">
                        <a:latin typeface="Arial" pitchFamily="34" charset="0"/>
                        <a:cs typeface="Arial" pitchFamily="34" charset="0"/>
                      </a:rPr>
                      <m:t>is</m:t>
                    </m:r>
                    <m:r>
                      <m:rPr>
                        <m:nor/>
                      </m:rPr>
                      <a:rPr lang="en-US" sz="2000">
                        <a:latin typeface="Arial" pitchFamily="34" charset="0"/>
                        <a:cs typeface="Arial" pitchFamily="34" charset="0"/>
                      </a:rPr>
                      <m:t> </m:t>
                    </m:r>
                    <m:r>
                      <m:rPr>
                        <m:nor/>
                      </m:rPr>
                      <a:rPr lang="en-US" sz="2000">
                        <a:latin typeface="Arial" pitchFamily="34" charset="0"/>
                        <a:cs typeface="Arial" pitchFamily="34" charset="0"/>
                      </a:rPr>
                      <m:t>just</m:t>
                    </m:r>
                    <m:r>
                      <m:rPr>
                        <m:nor/>
                      </m:rPr>
                      <a:rPr lang="en-US" sz="2000">
                        <a:latin typeface="Arial" pitchFamily="34" charset="0"/>
                        <a:cs typeface="Arial" pitchFamily="34" charset="0"/>
                      </a:rPr>
                      <m:t> </m:t>
                    </m:r>
                    <m:r>
                      <m:rPr>
                        <m:nor/>
                      </m:rPr>
                      <a:rPr lang="en-US" sz="2000">
                        <a:latin typeface="Arial" pitchFamily="34" charset="0"/>
                        <a:cs typeface="Arial" pitchFamily="34" charset="0"/>
                      </a:rPr>
                      <m:t>as</m:t>
                    </m:r>
                    <m:r>
                      <m:rPr>
                        <m:nor/>
                      </m:rPr>
                      <a:rPr lang="en-US" sz="2000">
                        <a:latin typeface="Arial" pitchFamily="34" charset="0"/>
                        <a:cs typeface="Arial" pitchFamily="34" charset="0"/>
                      </a:rPr>
                      <m:t> </m:t>
                    </m:r>
                    <m:r>
                      <m:rPr>
                        <m:nor/>
                      </m:rPr>
                      <a:rPr lang="en-US" sz="2000">
                        <a:latin typeface="Arial" pitchFamily="34" charset="0"/>
                        <a:cs typeface="Arial" pitchFamily="34" charset="0"/>
                      </a:rPr>
                      <m:t>crucial</m:t>
                    </m:r>
                    <m:r>
                      <m:rPr>
                        <m:nor/>
                      </m:rPr>
                      <a:rPr lang="en-US" sz="2000">
                        <a:latin typeface="Arial" pitchFamily="34" charset="0"/>
                        <a:cs typeface="Arial" pitchFamily="34" charset="0"/>
                      </a:rPr>
                      <m:t> </m:t>
                    </m:r>
                    <m:r>
                      <m:rPr>
                        <m:nor/>
                      </m:rPr>
                      <a:rPr lang="en-US" sz="2000">
                        <a:latin typeface="Arial" pitchFamily="34" charset="0"/>
                        <a:cs typeface="Arial" pitchFamily="34" charset="0"/>
                      </a:rPr>
                      <m:t>as</m:t>
                    </m:r>
                    <m:r>
                      <m:rPr>
                        <m:nor/>
                      </m:rPr>
                      <a:rPr lang="en-US" sz="2000">
                        <a:latin typeface="Arial" pitchFamily="34" charset="0"/>
                        <a:cs typeface="Arial" pitchFamily="34" charset="0"/>
                      </a:rPr>
                      <m:t> </m:t>
                    </m:r>
                    <m:r>
                      <m:rPr>
                        <m:nor/>
                      </m:rPr>
                      <a:rPr lang="en-US" sz="2000">
                        <a:latin typeface="Arial" pitchFamily="34" charset="0"/>
                        <a:cs typeface="Arial" pitchFamily="34" charset="0"/>
                      </a:rPr>
                      <m:t>our</m:t>
                    </m:r>
                    <m:r>
                      <m:rPr>
                        <m:nor/>
                      </m:rPr>
                      <a:rPr lang="en-US" sz="2000">
                        <a:latin typeface="Arial" pitchFamily="34" charset="0"/>
                        <a:cs typeface="Arial" pitchFamily="34" charset="0"/>
                      </a:rPr>
                      <m:t> </m:t>
                    </m:r>
                    <m:r>
                      <m:rPr>
                        <m:nor/>
                      </m:rPr>
                      <a:rPr lang="en-US" sz="2000">
                        <a:latin typeface="Arial" pitchFamily="34" charset="0"/>
                        <a:cs typeface="Arial" pitchFamily="34" charset="0"/>
                      </a:rPr>
                      <m:t>physical</m:t>
                    </m:r>
                    <m:r>
                      <m:rPr>
                        <m:nor/>
                      </m:rPr>
                      <a:rPr lang="en-US" sz="2000">
                        <a:latin typeface="Arial" pitchFamily="34" charset="0"/>
                        <a:cs typeface="Arial" pitchFamily="34" charset="0"/>
                      </a:rPr>
                      <m:t> </m:t>
                    </m:r>
                    <m:r>
                      <m:rPr>
                        <m:nor/>
                      </m:rPr>
                      <a:rPr lang="en-US" sz="2000">
                        <a:latin typeface="Arial" pitchFamily="34" charset="0"/>
                        <a:cs typeface="Arial" pitchFamily="34" charset="0"/>
                      </a:rPr>
                      <m:t>health</m:t>
                    </m:r>
                    <m:r>
                      <m:rPr>
                        <m:nor/>
                      </m:rPr>
                      <a:rPr lang="en-US" sz="2000">
                        <a:latin typeface="Arial" pitchFamily="34" charset="0"/>
                        <a:cs typeface="Arial" pitchFamily="34" charset="0"/>
                      </a:rPr>
                      <m:t>.</m:t>
                    </m:r>
                  </m:oMath>
                </a14:m>
                <a:r>
                  <a:rPr lang="en-US" sz="2000" dirty="0">
                    <a:latin typeface="Arial" pitchFamily="34" charset="0"/>
                    <a:cs typeface="Arial" pitchFamily="34" charset="0"/>
                  </a:rPr>
                  <a:t>  </a:t>
                </a:r>
                <a:r>
                  <a:rPr lang="en-US" sz="2000" b="1" dirty="0">
                    <a:solidFill>
                      <a:schemeClr val="accent1">
                        <a:lumMod val="75000"/>
                      </a:schemeClr>
                    </a:solidFill>
                    <a:latin typeface="Arial" pitchFamily="34" charset="0"/>
                    <a:cs typeface="Arial" pitchFamily="34" charset="0"/>
                  </a:rPr>
                  <a:t>(Healthcare England July 2019, Policy Position Paper</a:t>
                </a:r>
                <a:r>
                  <a:rPr lang="en-GB" sz="2000" b="1" dirty="0">
                    <a:solidFill>
                      <a:schemeClr val="accent1">
                        <a:lumMod val="75000"/>
                      </a:schemeClr>
                    </a:solidFill>
                    <a:latin typeface="Arial" pitchFamily="34" charset="0"/>
                    <a:cs typeface="Arial" pitchFamily="34" charset="0"/>
                  </a:rPr>
                  <a:t>)</a:t>
                </a:r>
                <a:endParaRPr lang="en-US" sz="2000" b="1" dirty="0">
                  <a:solidFill>
                    <a:schemeClr val="accent1">
                      <a:lumMod val="75000"/>
                    </a:schemeClr>
                  </a:solidFill>
                  <a:latin typeface="Arial" pitchFamily="34" charset="0"/>
                  <a:cs typeface="Arial" pitchFamily="34" charset="0"/>
                </a:endParaRPr>
              </a:p>
              <a:p>
                <a:endParaRPr lang="en-US" dirty="0">
                  <a:latin typeface="Arial" pitchFamily="34" charset="0"/>
                  <a:cs typeface="Arial" pitchFamily="34" charset="0"/>
                </a:endParaRPr>
              </a:p>
            </p:txBody>
          </p:sp>
        </mc:Choice>
        <mc:Fallback xmlns="">
          <p:sp>
            <p:nvSpPr>
              <p:cNvPr id="2" name="TextBox 1"/>
              <p:cNvSpPr txBox="1">
                <a:spLocks noRot="1" noChangeAspect="1" noMove="1" noResize="1" noEditPoints="1" noAdjustHandles="1" noChangeArrowheads="1" noChangeShapeType="1" noTextEdit="1"/>
              </p:cNvSpPr>
              <p:nvPr/>
            </p:nvSpPr>
            <p:spPr>
              <a:xfrm>
                <a:off x="449826" y="1624786"/>
                <a:ext cx="8355873" cy="3458832"/>
              </a:xfrm>
              <a:prstGeom prst="rect">
                <a:avLst/>
              </a:prstGeom>
              <a:blipFill>
                <a:blip r:embed="rId2"/>
                <a:stretch>
                  <a:fillRect l="-802"/>
                </a:stretch>
              </a:blipFill>
            </p:spPr>
            <p:txBody>
              <a:bodyPr/>
              <a:lstStyle/>
              <a:p>
                <a:r>
                  <a:rPr lang="en-GB">
                    <a:noFill/>
                  </a:rPr>
                  <a:t> </a:t>
                </a:r>
              </a:p>
            </p:txBody>
          </p:sp>
        </mc:Fallback>
      </mc:AlternateContent>
    </p:spTree>
    <p:extLst>
      <p:ext uri="{BB962C8B-B14F-4D97-AF65-F5344CB8AC3E}">
        <p14:creationId xmlns:p14="http://schemas.microsoft.com/office/powerpoint/2010/main" val="332317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9C8261-F112-ED94-6B73-80BE368D0E75}"/>
              </a:ext>
            </a:extLst>
          </p:cNvPr>
          <p:cNvSpPr>
            <a:spLocks noGrp="1"/>
          </p:cNvSpPr>
          <p:nvPr>
            <p:ph idx="1"/>
          </p:nvPr>
        </p:nvSpPr>
        <p:spPr>
          <a:xfrm>
            <a:off x="381000" y="1066800"/>
            <a:ext cx="8183880" cy="4800600"/>
          </a:xfrm>
        </p:spPr>
        <p:txBody>
          <a:bodyPr>
            <a:normAutofit fontScale="55000" lnSpcReduction="20000"/>
          </a:bodyPr>
          <a:lstStyle/>
          <a:p>
            <a:pPr marL="0" indent="0">
              <a:buNone/>
            </a:pPr>
            <a:r>
              <a:rPr lang="en-US" sz="5800" b="1" dirty="0">
                <a:solidFill>
                  <a:schemeClr val="accent1">
                    <a:lumMod val="75000"/>
                  </a:schemeClr>
                </a:solidFill>
                <a:latin typeface="Arial" pitchFamily="34" charset="0"/>
                <a:cs typeface="Arial" pitchFamily="34" charset="0"/>
              </a:rPr>
              <a:t>The history of Mental Health </a:t>
            </a:r>
          </a:p>
          <a:p>
            <a:pPr algn="just">
              <a:lnSpc>
                <a:spcPct val="150000"/>
              </a:lnSpc>
            </a:pPr>
            <a:r>
              <a:rPr lang="en-US" sz="2800" dirty="0">
                <a:latin typeface="Arial" pitchFamily="34" charset="0"/>
                <a:cs typeface="Arial" pitchFamily="34" charset="0"/>
              </a:rPr>
              <a:t>Prior to the establishment of the National Health Service (NHS), mental health care had not changed significantly. Mental health in general was stigmatized, and methods and practices were antiquated. Individuals with mental illnesses and impairments received treatment in severe Victorian asylums, where they were segregated from the public and their communities. </a:t>
            </a:r>
          </a:p>
          <a:p>
            <a:pPr algn="just">
              <a:lnSpc>
                <a:spcPct val="150000"/>
              </a:lnSpc>
            </a:pPr>
            <a:r>
              <a:rPr lang="en-US" sz="2800" dirty="0">
                <a:latin typeface="Arial" pitchFamily="34" charset="0"/>
                <a:cs typeface="Arial" pitchFamily="34" charset="0"/>
              </a:rPr>
              <a:t>The stigma was reflected in the wording used in formal acts of Parliament on mental health and disabilities. Terms and expressions like "mental deficiency" and "lunacy" were frequently employed.</a:t>
            </a:r>
          </a:p>
          <a:p>
            <a:pPr algn="just">
              <a:lnSpc>
                <a:spcPct val="150000"/>
              </a:lnSpc>
            </a:pPr>
            <a:r>
              <a:rPr lang="en-US" sz="2800" dirty="0">
                <a:latin typeface="Arial" pitchFamily="34" charset="0"/>
                <a:cs typeface="Arial" pitchFamily="34" charset="0"/>
              </a:rPr>
              <a:t>While physical health began to see medical advances, better treatment options and open access for all, mental health remained stagnant. This despite the fact that interest in mental health began to grow during World War II, when servicemen and women returned home with symptoms such as post-traumatic stress disorder. (</a:t>
            </a:r>
            <a:r>
              <a:rPr lang="en-US" sz="2800" b="1" dirty="0">
                <a:latin typeface="Arial" pitchFamily="34" charset="0"/>
                <a:cs typeface="Arial" pitchFamily="34" charset="0"/>
              </a:rPr>
              <a:t>The Victorian legacy)</a:t>
            </a:r>
          </a:p>
          <a:p>
            <a:pPr algn="just"/>
            <a:endParaRPr lang="en-US" sz="2800" dirty="0">
              <a:latin typeface="Arial" pitchFamily="34" charset="0"/>
              <a:cs typeface="Arial" pitchFamily="34" charset="0"/>
            </a:endParaRPr>
          </a:p>
          <a:p>
            <a:pPr marL="0" indent="0">
              <a:buNone/>
            </a:pPr>
            <a:endParaRPr lang="en-GB" dirty="0"/>
          </a:p>
        </p:txBody>
      </p:sp>
    </p:spTree>
    <p:extLst>
      <p:ext uri="{BB962C8B-B14F-4D97-AF65-F5344CB8AC3E}">
        <p14:creationId xmlns:p14="http://schemas.microsoft.com/office/powerpoint/2010/main" val="3159399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 y="335846"/>
            <a:ext cx="8610600" cy="3493777"/>
          </a:xfrm>
          <a:prstGeom prst="rect">
            <a:avLst/>
          </a:prstGeom>
        </p:spPr>
        <p:txBody>
          <a:bodyPr wrap="square">
            <a:spAutoFit/>
          </a:bodyPr>
          <a:lstStyle/>
          <a:p>
            <a:pPr>
              <a:lnSpc>
                <a:spcPct val="150000"/>
              </a:lnSpc>
            </a:pPr>
            <a:r>
              <a:rPr lang="en-US" sz="2400" b="1" dirty="0">
                <a:solidFill>
                  <a:schemeClr val="accent1">
                    <a:lumMod val="75000"/>
                  </a:schemeClr>
                </a:solidFill>
                <a:latin typeface="Arial" pitchFamily="34" charset="0"/>
                <a:cs typeface="Arial" pitchFamily="34" charset="0"/>
              </a:rPr>
              <a:t>The Mental Health Act of 1959</a:t>
            </a:r>
          </a:p>
          <a:p>
            <a:pPr algn="just">
              <a:lnSpc>
                <a:spcPct val="130000"/>
              </a:lnSpc>
            </a:pPr>
            <a:r>
              <a:rPr lang="en-US" sz="1600" dirty="0">
                <a:latin typeface="Arial" pitchFamily="34" charset="0"/>
                <a:cs typeface="Arial" pitchFamily="34" charset="0"/>
              </a:rPr>
              <a:t>Over ten years after the NHS was founded, in 1959, the Mental Health Act was passed. </a:t>
            </a:r>
            <a:br>
              <a:rPr lang="en-US" sz="1600" dirty="0">
                <a:latin typeface="Arial" pitchFamily="34" charset="0"/>
                <a:cs typeface="Arial" pitchFamily="34" charset="0"/>
              </a:rPr>
            </a:br>
            <a:r>
              <a:rPr lang="en-US" sz="1600" dirty="0">
                <a:latin typeface="Arial" pitchFamily="34" charset="0"/>
                <a:cs typeface="Arial" pitchFamily="34" charset="0"/>
              </a:rPr>
              <a:t>When entering a hospital, decisions were to be made based on medical needs rather than legal ones, and efforts were made to include mental health services within the larger NHS. </a:t>
            </a:r>
            <a:br>
              <a:rPr lang="en-US" sz="1600" dirty="0">
                <a:latin typeface="Arial" pitchFamily="34" charset="0"/>
                <a:cs typeface="Arial" pitchFamily="34" charset="0"/>
              </a:rPr>
            </a:br>
            <a:r>
              <a:rPr lang="en-US" sz="1600" dirty="0">
                <a:latin typeface="Arial" pitchFamily="34" charset="0"/>
                <a:cs typeface="Arial" pitchFamily="34" charset="0"/>
              </a:rPr>
              <a:t>In actuality, there was little to no integration of mental health services within the larger NHS.</a:t>
            </a:r>
          </a:p>
          <a:p>
            <a:pPr algn="just">
              <a:lnSpc>
                <a:spcPct val="130000"/>
              </a:lnSpc>
            </a:pPr>
            <a:r>
              <a:rPr lang="en-US" sz="1600" dirty="0">
                <a:latin typeface="Arial" pitchFamily="34" charset="0"/>
                <a:cs typeface="Arial" pitchFamily="34" charset="0"/>
              </a:rPr>
              <a:t>The country's asylums took a long time to close; the majority weren't shut down until the 1970s. </a:t>
            </a:r>
          </a:p>
          <a:p>
            <a:pPr algn="just">
              <a:lnSpc>
                <a:spcPct val="130000"/>
              </a:lnSpc>
            </a:pPr>
            <a:r>
              <a:rPr lang="en-US" sz="1600" dirty="0">
                <a:latin typeface="Arial" pitchFamily="34" charset="0"/>
                <a:cs typeface="Arial" pitchFamily="34" charset="0"/>
              </a:rPr>
              <a:t>Twenty years later, in 1983, the Mental Health Act was revised to include the subject of consent. Despite this, people were still detained under the act if they posed a danger of harm to themselves or others. (</a:t>
            </a:r>
            <a:r>
              <a:rPr lang="en-US" sz="1600" b="1" dirty="0">
                <a:latin typeface="Arial" pitchFamily="34" charset="0"/>
                <a:cs typeface="Arial" pitchFamily="34" charset="0"/>
              </a:rPr>
              <a:t>The Mental Health Act of 1959, UK)</a:t>
            </a:r>
          </a:p>
        </p:txBody>
      </p:sp>
    </p:spTree>
    <p:extLst>
      <p:ext uri="{BB962C8B-B14F-4D97-AF65-F5344CB8AC3E}">
        <p14:creationId xmlns:p14="http://schemas.microsoft.com/office/powerpoint/2010/main" val="4209356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577A012-C5D9-A23F-7192-571FF8FA177F}"/>
              </a:ext>
            </a:extLst>
          </p:cNvPr>
          <p:cNvSpPr txBox="1"/>
          <p:nvPr/>
        </p:nvSpPr>
        <p:spPr>
          <a:xfrm>
            <a:off x="914400" y="990600"/>
            <a:ext cx="6934200" cy="5227713"/>
          </a:xfrm>
          <a:prstGeom prst="rect">
            <a:avLst/>
          </a:prstGeom>
          <a:noFill/>
        </p:spPr>
        <p:txBody>
          <a:bodyPr wrap="square" rtlCol="0">
            <a:spAutoFit/>
          </a:bodyPr>
          <a:lstStyle/>
          <a:p>
            <a:r>
              <a:rPr lang="en-US" sz="3200" b="1" dirty="0">
                <a:solidFill>
                  <a:schemeClr val="accent1">
                    <a:lumMod val="75000"/>
                  </a:schemeClr>
                </a:solidFill>
                <a:latin typeface="Arial" pitchFamily="34" charset="0"/>
                <a:cs typeface="Arial" pitchFamily="34" charset="0"/>
              </a:rPr>
              <a:t>Issue</a:t>
            </a:r>
            <a:r>
              <a:rPr lang="en-US" sz="1800" b="1" dirty="0">
                <a:solidFill>
                  <a:schemeClr val="accent1">
                    <a:lumMod val="75000"/>
                  </a:schemeClr>
                </a:solidFill>
                <a:latin typeface="Arial" pitchFamily="34" charset="0"/>
                <a:cs typeface="Arial" pitchFamily="34" charset="0"/>
              </a:rPr>
              <a:t>:</a:t>
            </a:r>
          </a:p>
          <a:p>
            <a:pPr algn="just">
              <a:lnSpc>
                <a:spcPct val="130000"/>
              </a:lnSpc>
            </a:pPr>
            <a:r>
              <a:rPr lang="en-US" sz="1800" dirty="0">
                <a:latin typeface="Arial" pitchFamily="34" charset="0"/>
                <a:cs typeface="Arial" pitchFamily="34" charset="0"/>
              </a:rPr>
              <a:t>The largest cause of disability issues in UK is poor mental health. It’s also linked with other difficulties, as well as poor physical health and difficulties in further areas like work, schooling and relationships. If we want to improve these aspects of people’s lives, there is need to make improvements to mental health and wellbeing. </a:t>
            </a:r>
          </a:p>
          <a:p>
            <a:pPr algn="just">
              <a:lnSpc>
                <a:spcPct val="130000"/>
              </a:lnSpc>
            </a:pPr>
            <a:r>
              <a:rPr lang="en-US" sz="1800" dirty="0">
                <a:latin typeface="Arial" pitchFamily="34" charset="0"/>
                <a:cs typeface="Arial" pitchFamily="34" charset="0"/>
              </a:rPr>
              <a:t>One out of every six adults struggles with mental health in the UK. According to estimates from the Department of Health and the Confederation of British Industry, between 15 and 20% of workers will struggle with mental health issues at some point in their careers, with depression accounting for the majority of these issues. One of the main reasons for employee turnover, lower productivity, and absences from work is mental illness</a:t>
            </a:r>
            <a:endParaRPr lang="en-GB" dirty="0"/>
          </a:p>
        </p:txBody>
      </p:sp>
    </p:spTree>
    <p:extLst>
      <p:ext uri="{BB962C8B-B14F-4D97-AF65-F5344CB8AC3E}">
        <p14:creationId xmlns:p14="http://schemas.microsoft.com/office/powerpoint/2010/main" val="523256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381000"/>
            <a:ext cx="8458200" cy="461665"/>
          </a:xfrm>
          <a:prstGeom prst="rect">
            <a:avLst/>
          </a:prstGeom>
        </p:spPr>
        <p:txBody>
          <a:bodyPr wrap="square">
            <a:spAutoFit/>
          </a:bodyPr>
          <a:lstStyle/>
          <a:p>
            <a:r>
              <a:rPr lang="en-GB" sz="2400" b="1" dirty="0">
                <a:solidFill>
                  <a:schemeClr val="accent1">
                    <a:lumMod val="75000"/>
                  </a:schemeClr>
                </a:solidFill>
                <a:latin typeface="Arial" pitchFamily="34" charset="0"/>
                <a:cs typeface="Arial" pitchFamily="34" charset="0"/>
              </a:rPr>
              <a:t> Improvement of Mental health over the years in England</a:t>
            </a:r>
            <a:endParaRPr lang="en-US" sz="2400" b="1" dirty="0">
              <a:solidFill>
                <a:schemeClr val="accent1">
                  <a:lumMod val="75000"/>
                </a:schemeClr>
              </a:solidFill>
              <a:latin typeface="Arial" pitchFamily="34" charset="0"/>
              <a:cs typeface="Arial" pitchFamily="34" charset="0"/>
            </a:endParaRPr>
          </a:p>
        </p:txBody>
      </p:sp>
      <p:sp>
        <p:nvSpPr>
          <p:cNvPr id="3" name="TextBox 2"/>
          <p:cNvSpPr txBox="1"/>
          <p:nvPr/>
        </p:nvSpPr>
        <p:spPr>
          <a:xfrm>
            <a:off x="301752" y="842665"/>
            <a:ext cx="8153400" cy="5193729"/>
          </a:xfrm>
          <a:prstGeom prst="rect">
            <a:avLst/>
          </a:prstGeom>
          <a:noFill/>
        </p:spPr>
        <p:txBody>
          <a:bodyPr wrap="square" rtlCol="0">
            <a:spAutoFit/>
          </a:bodyPr>
          <a:lstStyle/>
          <a:p>
            <a:pPr algn="just">
              <a:lnSpc>
                <a:spcPct val="130000"/>
              </a:lnSpc>
            </a:pPr>
            <a:r>
              <a:rPr lang="en-US" sz="1500" dirty="0">
                <a:latin typeface="Arial" pitchFamily="34" charset="0"/>
                <a:cs typeface="Arial" pitchFamily="34" charset="0"/>
              </a:rPr>
              <a:t>The National Health Service(NHS) has increased the availability of mental health services, which is a step toward bettering mental health in England. According to the national audit office, the number of people utilizing NHS mental health services rose from 3.6 million to 4.5 million between 2016–17 and 2021–22. </a:t>
            </a:r>
          </a:p>
          <a:p>
            <a:pPr algn="just">
              <a:lnSpc>
                <a:spcPct val="130000"/>
              </a:lnSpc>
            </a:pPr>
            <a:r>
              <a:rPr lang="en-US" sz="1500" dirty="0">
                <a:latin typeface="Arial" pitchFamily="34" charset="0"/>
                <a:cs typeface="Arial" pitchFamily="34" charset="0"/>
              </a:rPr>
              <a:t>Up until 2019–20, the NHS performed well in comparison to these standards; however, the pandemic has affected performance. More kids needed help for eating disorders during the pandemic, so it took longer for some of them to see a doctor. Only 68 out of 100 kids who needed urgent help were able to see a doctor within a week.</a:t>
            </a:r>
            <a:endParaRPr lang="en-GB" sz="1500" dirty="0">
              <a:latin typeface="Arial" pitchFamily="34" charset="0"/>
              <a:cs typeface="Arial" pitchFamily="34" charset="0"/>
            </a:endParaRPr>
          </a:p>
          <a:p>
            <a:pPr algn="just">
              <a:lnSpc>
                <a:spcPct val="130000"/>
              </a:lnSpc>
            </a:pPr>
            <a:r>
              <a:rPr lang="en-US" sz="1500" dirty="0">
                <a:latin typeface="Arial" pitchFamily="34" charset="0"/>
                <a:cs typeface="Arial" pitchFamily="34" charset="0"/>
              </a:rPr>
              <a:t>Despite ongoing pressure and a high number of negative user experiences, the NHS has made significant progress in narrowing the gaps between mental and physical health services. In the National Audit Office (NAO) stakeholder interviews, it became clear that certain groups—young people, members of minority ethnic groups, those with more complex needs or multiple diagnoses etc. had worse experiences receiving or utilizing services. In an NAO survey, the majority of NHS mental health trusts stated that they had increased waiting times and lists due to pressure from demand and services, while a minority had increased treatment thresholds.  </a:t>
            </a:r>
          </a:p>
          <a:p>
            <a:pPr algn="just">
              <a:lnSpc>
                <a:spcPct val="130000"/>
              </a:lnSpc>
            </a:pPr>
            <a:endParaRPr lang="en-US" sz="1500" dirty="0">
              <a:latin typeface="Arial" pitchFamily="34" charset="0"/>
              <a:cs typeface="Arial" pitchFamily="34" charset="0"/>
            </a:endParaRPr>
          </a:p>
        </p:txBody>
      </p:sp>
    </p:spTree>
    <p:extLst>
      <p:ext uri="{BB962C8B-B14F-4D97-AF65-F5344CB8AC3E}">
        <p14:creationId xmlns:p14="http://schemas.microsoft.com/office/powerpoint/2010/main" val="1763908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1000" y="2667000"/>
            <a:ext cx="8458200" cy="3500628"/>
          </a:xfrm>
          <a:prstGeom prst="rect">
            <a:avLst/>
          </a:prstGeom>
        </p:spPr>
      </p:pic>
      <p:sp>
        <p:nvSpPr>
          <p:cNvPr id="3" name="TextBox 2"/>
          <p:cNvSpPr txBox="1"/>
          <p:nvPr/>
        </p:nvSpPr>
        <p:spPr>
          <a:xfrm>
            <a:off x="381000" y="533400"/>
            <a:ext cx="8534400" cy="1979516"/>
          </a:xfrm>
          <a:prstGeom prst="rect">
            <a:avLst/>
          </a:prstGeom>
          <a:noFill/>
        </p:spPr>
        <p:txBody>
          <a:bodyPr wrap="square" rtlCol="0">
            <a:spAutoFit/>
          </a:bodyPr>
          <a:lstStyle/>
          <a:p>
            <a:pPr algn="just">
              <a:lnSpc>
                <a:spcPct val="130000"/>
              </a:lnSpc>
            </a:pPr>
            <a:r>
              <a:rPr lang="en-US" sz="1600" dirty="0">
                <a:latin typeface="Arial" pitchFamily="34" charset="0"/>
                <a:cs typeface="Arial" pitchFamily="34" charset="0"/>
              </a:rPr>
              <a:t>According to the NAO report, in order to ensure value for money in their expansion efforts, both DHSC and NHSE must learn from their past mistakes and show a stronger grasp of the significant risks that still threaten their goals, even though funding and workforce for mental health services have increased and more people have received treatment. In addition, they have to outline the requirements for achieving parity between mental and physical health services.</a:t>
            </a:r>
          </a:p>
        </p:txBody>
      </p:sp>
    </p:spTree>
    <p:extLst>
      <p:ext uri="{BB962C8B-B14F-4D97-AF65-F5344CB8AC3E}">
        <p14:creationId xmlns:p14="http://schemas.microsoft.com/office/powerpoint/2010/main" val="27404407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685800"/>
            <a:ext cx="7848600" cy="6173998"/>
          </a:xfrm>
          <a:prstGeom prst="rect">
            <a:avLst/>
          </a:prstGeom>
          <a:noFill/>
        </p:spPr>
        <p:txBody>
          <a:bodyPr wrap="square" rtlCol="0">
            <a:spAutoFit/>
          </a:bodyPr>
          <a:lstStyle/>
          <a:p>
            <a:pPr>
              <a:lnSpc>
                <a:spcPct val="130000"/>
              </a:lnSpc>
            </a:pPr>
            <a:r>
              <a:rPr lang="en-GB" sz="2400" b="1" dirty="0">
                <a:solidFill>
                  <a:schemeClr val="accent1">
                    <a:lumMod val="75000"/>
                  </a:schemeClr>
                </a:solidFill>
                <a:latin typeface="Arial" pitchFamily="34" charset="0"/>
                <a:cs typeface="Arial" pitchFamily="34" charset="0"/>
              </a:rPr>
              <a:t>Reference</a:t>
            </a:r>
          </a:p>
          <a:p>
            <a:pPr>
              <a:lnSpc>
                <a:spcPct val="130000"/>
              </a:lnSpc>
            </a:pPr>
            <a:endParaRPr lang="en-GB" sz="1400" dirty="0">
              <a:latin typeface="Arial" pitchFamily="34" charset="0"/>
              <a:cs typeface="Arial" pitchFamily="34" charset="0"/>
            </a:endParaRPr>
          </a:p>
          <a:p>
            <a:pPr marL="342900" indent="-342900">
              <a:lnSpc>
                <a:spcPct val="130000"/>
              </a:lnSpc>
              <a:buAutoNum type="arabicPeriod"/>
            </a:pPr>
            <a:r>
              <a:rPr lang="en-US" sz="1400" dirty="0">
                <a:latin typeface="Arial" pitchFamily="34" charset="0"/>
                <a:cs typeface="Arial" pitchFamily="34" charset="0"/>
              </a:rPr>
              <a:t>Age UK (2019), ‘Improving Access to Psychological Therapies’ (unpublished). </a:t>
            </a:r>
            <a:r>
              <a:rPr lang="en-GB" sz="1400" dirty="0">
                <a:latin typeface="Arial" pitchFamily="34" charset="0"/>
                <a:cs typeface="Arial" pitchFamily="34" charset="0"/>
              </a:rPr>
              <a:t> </a:t>
            </a:r>
          </a:p>
          <a:p>
            <a:pPr marL="342900" indent="-342900">
              <a:lnSpc>
                <a:spcPct val="130000"/>
              </a:lnSpc>
              <a:buAutoNum type="arabicPeriod"/>
            </a:pPr>
            <a:r>
              <a:rPr lang="en-US" sz="1400" dirty="0">
                <a:latin typeface="Arial" pitchFamily="34" charset="0"/>
                <a:cs typeface="Arial" pitchFamily="34" charset="0"/>
              </a:rPr>
              <a:t>Healthcare England (July 2019), ‘Policy Position Paper Mental Health, Age UK Love Later Life [Accessed online] at </a:t>
            </a:r>
            <a:r>
              <a:rPr lang="en-US" sz="1400" dirty="0">
                <a:latin typeface="Arial" pitchFamily="34" charset="0"/>
                <a:cs typeface="Arial" pitchFamily="34" charset="0"/>
                <a:hlinkClick r:id="rId2"/>
              </a:rPr>
              <a:t>https://www.ageuk.org.uk/globalassets/age-uk/documents/policy-positions/health-and-wellbeing/ppp_mental_health_england.pdf</a:t>
            </a:r>
            <a:r>
              <a:rPr lang="en-US" sz="1400" dirty="0">
                <a:latin typeface="Arial" pitchFamily="34" charset="0"/>
                <a:cs typeface="Arial" pitchFamily="34" charset="0"/>
              </a:rPr>
              <a:t> (Accessed on 30th June, 2024) </a:t>
            </a:r>
          </a:p>
          <a:p>
            <a:pPr marL="342900" indent="-342900">
              <a:lnSpc>
                <a:spcPct val="130000"/>
              </a:lnSpc>
              <a:buAutoNum type="arabicPeriod"/>
            </a:pPr>
            <a:r>
              <a:rPr lang="en-US" sz="1400" dirty="0" err="1">
                <a:latin typeface="Arial" pitchFamily="34" charset="0"/>
                <a:cs typeface="Arial" pitchFamily="34" charset="0"/>
              </a:rPr>
              <a:t>Marjo-Riitta</a:t>
            </a:r>
            <a:r>
              <a:rPr lang="en-US" sz="1400" dirty="0">
                <a:latin typeface="Arial" pitchFamily="34" charset="0"/>
                <a:cs typeface="Arial" pitchFamily="34" charset="0"/>
              </a:rPr>
              <a:t> </a:t>
            </a:r>
            <a:r>
              <a:rPr lang="en-US" sz="1400" dirty="0" err="1">
                <a:latin typeface="Arial" pitchFamily="34" charset="0"/>
                <a:cs typeface="Arial" pitchFamily="34" charset="0"/>
              </a:rPr>
              <a:t>Liimatainen</a:t>
            </a:r>
            <a:r>
              <a:rPr lang="en-US" sz="1400" dirty="0">
                <a:latin typeface="Arial" pitchFamily="34" charset="0"/>
                <a:cs typeface="Arial" pitchFamily="34" charset="0"/>
              </a:rPr>
              <a:t> &amp; Phyllis Gabriel (2000), Mental health in the workplace, situation analysis United Kingdom, [accessed online] at </a:t>
            </a:r>
            <a:r>
              <a:rPr lang="en-US" sz="1400" dirty="0">
                <a:latin typeface="Arial" pitchFamily="34" charset="0"/>
                <a:cs typeface="Arial" pitchFamily="34" charset="0"/>
                <a:hlinkClick r:id="rId3"/>
              </a:rPr>
              <a:t>https://www.ilo.org/publications/mental-health-workplace-situation-analysis-united-kingdom</a:t>
            </a:r>
            <a:r>
              <a:rPr lang="en-US" sz="1400" dirty="0">
                <a:latin typeface="Arial" pitchFamily="34" charset="0"/>
                <a:cs typeface="Arial" pitchFamily="34" charset="0"/>
              </a:rPr>
              <a:t> (Accessed on 27th June, 2024).</a:t>
            </a:r>
          </a:p>
          <a:p>
            <a:pPr marL="342900" indent="-342900">
              <a:lnSpc>
                <a:spcPct val="130000"/>
              </a:lnSpc>
              <a:buFontTx/>
              <a:buAutoNum type="arabicPeriod"/>
            </a:pPr>
            <a:r>
              <a:rPr lang="en-GB" sz="1400" dirty="0">
                <a:latin typeface="Arial" pitchFamily="34" charset="0"/>
                <a:cs typeface="Arial" pitchFamily="34" charset="0"/>
              </a:rPr>
              <a:t>National Audit Office (NAO) Press Release (Feb, 2023), </a:t>
            </a:r>
            <a:r>
              <a:rPr lang="en-US" sz="1400" dirty="0">
                <a:latin typeface="Arial" pitchFamily="34" charset="0"/>
                <a:cs typeface="Arial" pitchFamily="34" charset="0"/>
              </a:rPr>
              <a:t>Progress in improving mental health services in England </a:t>
            </a:r>
            <a:r>
              <a:rPr lang="en-GB" sz="1400" dirty="0">
                <a:latin typeface="Arial" pitchFamily="34" charset="0"/>
                <a:cs typeface="Arial" pitchFamily="34" charset="0"/>
              </a:rPr>
              <a:t>[Accessed online] at </a:t>
            </a:r>
            <a:r>
              <a:rPr lang="en-GB" sz="1400" dirty="0">
                <a:latin typeface="Arial" pitchFamily="34" charset="0"/>
                <a:cs typeface="Arial" pitchFamily="34" charset="0"/>
                <a:hlinkClick r:id="rId4"/>
              </a:rPr>
              <a:t>https://www.nao.org.uk/press-releases/progress-in-improving-mental-health-services-in-england/#:~:text=Progress%20in%20improving%20mental%20health%20in%20England%20found%20that%20the,million%20to%204.5%20million%20people</a:t>
            </a:r>
            <a:r>
              <a:rPr lang="en-GB" sz="1400" dirty="0">
                <a:latin typeface="Arial" pitchFamily="34" charset="0"/>
                <a:cs typeface="Arial" pitchFamily="34" charset="0"/>
              </a:rPr>
              <a:t>. (accessed online on the 29</a:t>
            </a:r>
            <a:r>
              <a:rPr lang="en-GB" sz="1400" baseline="30000" dirty="0">
                <a:latin typeface="Arial" pitchFamily="34" charset="0"/>
                <a:cs typeface="Arial" pitchFamily="34" charset="0"/>
              </a:rPr>
              <a:t>th</a:t>
            </a:r>
            <a:r>
              <a:rPr lang="en-GB" sz="1400" dirty="0">
                <a:latin typeface="Arial" pitchFamily="34" charset="0"/>
                <a:cs typeface="Arial" pitchFamily="34" charset="0"/>
              </a:rPr>
              <a:t> June, 2024) </a:t>
            </a:r>
          </a:p>
          <a:p>
            <a:pPr marL="342900" indent="-342900">
              <a:lnSpc>
                <a:spcPct val="130000"/>
              </a:lnSpc>
              <a:buAutoNum type="arabicPeriod"/>
            </a:pPr>
            <a:r>
              <a:rPr lang="en-GB" sz="1400" dirty="0">
                <a:latin typeface="Arial" pitchFamily="34" charset="0"/>
                <a:cs typeface="Arial" pitchFamily="34" charset="0"/>
              </a:rPr>
              <a:t>Policy Paper, (8 May, 2015), </a:t>
            </a:r>
            <a:r>
              <a:rPr lang="en-US" sz="1400" dirty="0">
                <a:latin typeface="Arial" pitchFamily="34" charset="0"/>
                <a:cs typeface="Arial" pitchFamily="34" charset="0"/>
              </a:rPr>
              <a:t>2010 to 2015 Government policy: Mental Health Service Reform, [Accessed online] at </a:t>
            </a:r>
            <a:r>
              <a:rPr lang="en-US" sz="1400" dirty="0">
                <a:latin typeface="Arial" pitchFamily="34" charset="0"/>
                <a:cs typeface="Arial" pitchFamily="34" charset="0"/>
                <a:hlinkClick r:id="rId5"/>
              </a:rPr>
              <a:t>https://www.gov.uk/government/publications/2010-to-2015-government-policy-mental-health-service-reform/2010-to-2015-government-policy-mental-health-service-reform</a:t>
            </a:r>
            <a:r>
              <a:rPr lang="en-US" sz="1400" dirty="0">
                <a:latin typeface="Arial" pitchFamily="34" charset="0"/>
                <a:cs typeface="Arial" pitchFamily="34" charset="0"/>
              </a:rPr>
              <a:t> (accessed on the 30th June, 2024)</a:t>
            </a:r>
          </a:p>
          <a:p>
            <a:pPr>
              <a:lnSpc>
                <a:spcPct val="130000"/>
              </a:lnSpc>
            </a:pPr>
            <a:endParaRPr lang="en-US" sz="1400" dirty="0">
              <a:latin typeface="Arial" pitchFamily="34" charset="0"/>
              <a:cs typeface="Arial" pitchFamily="34" charset="0"/>
            </a:endParaRPr>
          </a:p>
        </p:txBody>
      </p:sp>
    </p:spTree>
    <p:extLst>
      <p:ext uri="{BB962C8B-B14F-4D97-AF65-F5344CB8AC3E}">
        <p14:creationId xmlns:p14="http://schemas.microsoft.com/office/powerpoint/2010/main" val="20963143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spect">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c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spec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6070</TotalTime>
  <Words>1153</Words>
  <Application>Microsoft Office PowerPoint</Application>
  <PresentationFormat>On-screen Show (4:3)</PresentationFormat>
  <Paragraphs>33</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Verdana</vt:lpstr>
      <vt:lpstr>Wingdings 2</vt:lpstr>
      <vt:lpstr>Aspect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Isatu Kamara (2028698)</cp:lastModifiedBy>
  <cp:revision>29</cp:revision>
  <dcterms:created xsi:type="dcterms:W3CDTF">2024-06-24T14:01:49Z</dcterms:created>
  <dcterms:modified xsi:type="dcterms:W3CDTF">2024-07-04T16:33:07Z</dcterms:modified>
</cp:coreProperties>
</file>