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62"/>
  </p:notesMasterIdLst>
  <p:sldIdLst>
    <p:sldId id="256" r:id="rId2"/>
    <p:sldId id="467" r:id="rId3"/>
    <p:sldId id="444" r:id="rId4"/>
    <p:sldId id="446" r:id="rId5"/>
    <p:sldId id="445" r:id="rId6"/>
    <p:sldId id="447" r:id="rId7"/>
    <p:sldId id="448" r:id="rId8"/>
    <p:sldId id="455" r:id="rId9"/>
    <p:sldId id="438" r:id="rId10"/>
    <p:sldId id="450" r:id="rId11"/>
    <p:sldId id="451" r:id="rId12"/>
    <p:sldId id="454" r:id="rId13"/>
    <p:sldId id="468" r:id="rId14"/>
    <p:sldId id="471" r:id="rId15"/>
    <p:sldId id="469" r:id="rId16"/>
    <p:sldId id="470" r:id="rId17"/>
    <p:sldId id="358" r:id="rId18"/>
    <p:sldId id="359" r:id="rId19"/>
    <p:sldId id="354" r:id="rId20"/>
    <p:sldId id="391" r:id="rId21"/>
    <p:sldId id="392" r:id="rId22"/>
    <p:sldId id="394" r:id="rId23"/>
    <p:sldId id="372" r:id="rId24"/>
    <p:sldId id="363" r:id="rId25"/>
    <p:sldId id="364" r:id="rId26"/>
    <p:sldId id="452" r:id="rId27"/>
    <p:sldId id="365" r:id="rId28"/>
    <p:sldId id="366" r:id="rId29"/>
    <p:sldId id="373" r:id="rId30"/>
    <p:sldId id="374" r:id="rId31"/>
    <p:sldId id="430" r:id="rId32"/>
    <p:sldId id="423" r:id="rId33"/>
    <p:sldId id="432" r:id="rId34"/>
    <p:sldId id="397" r:id="rId35"/>
    <p:sldId id="431" r:id="rId36"/>
    <p:sldId id="398" r:id="rId37"/>
    <p:sldId id="399" r:id="rId38"/>
    <p:sldId id="400" r:id="rId39"/>
    <p:sldId id="453" r:id="rId40"/>
    <p:sldId id="401" r:id="rId41"/>
    <p:sldId id="402" r:id="rId42"/>
    <p:sldId id="403" r:id="rId43"/>
    <p:sldId id="404" r:id="rId44"/>
    <p:sldId id="457" r:id="rId45"/>
    <p:sldId id="458" r:id="rId46"/>
    <p:sldId id="459" r:id="rId47"/>
    <p:sldId id="466" r:id="rId48"/>
    <p:sldId id="405" r:id="rId49"/>
    <p:sldId id="406" r:id="rId50"/>
    <p:sldId id="462" r:id="rId51"/>
    <p:sldId id="472" r:id="rId52"/>
    <p:sldId id="473" r:id="rId53"/>
    <p:sldId id="474" r:id="rId54"/>
    <p:sldId id="396" r:id="rId55"/>
    <p:sldId id="433" r:id="rId56"/>
    <p:sldId id="407" r:id="rId57"/>
    <p:sldId id="461" r:id="rId58"/>
    <p:sldId id="408" r:id="rId59"/>
    <p:sldId id="410" r:id="rId60"/>
    <p:sldId id="420" r:id="rId61"/>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33" autoAdjust="0"/>
    <p:restoredTop sz="94660"/>
  </p:normalViewPr>
  <p:slideViewPr>
    <p:cSldViewPr>
      <p:cViewPr varScale="1">
        <p:scale>
          <a:sx n="101" d="100"/>
          <a:sy n="101" d="100"/>
        </p:scale>
        <p:origin x="644"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928" cy="499745"/>
          </a:xfrm>
          <a:prstGeom prst="rect">
            <a:avLst/>
          </a:prstGeom>
        </p:spPr>
        <p:txBody>
          <a:bodyPr vert="horz" lIns="96344" tIns="48172" rIns="96344" bIns="48172" rtlCol="0"/>
          <a:lstStyle>
            <a:lvl1pPr algn="l">
              <a:defRPr sz="1300"/>
            </a:lvl1pPr>
          </a:lstStyle>
          <a:p>
            <a:endParaRPr lang="en-US"/>
          </a:p>
        </p:txBody>
      </p:sp>
      <p:sp>
        <p:nvSpPr>
          <p:cNvPr id="3" name="Date Placeholder 2"/>
          <p:cNvSpPr>
            <a:spLocks noGrp="1"/>
          </p:cNvSpPr>
          <p:nvPr>
            <p:ph type="dt" idx="1"/>
          </p:nvPr>
        </p:nvSpPr>
        <p:spPr>
          <a:xfrm>
            <a:off x="3890008" y="0"/>
            <a:ext cx="2975928" cy="499745"/>
          </a:xfrm>
          <a:prstGeom prst="rect">
            <a:avLst/>
          </a:prstGeom>
        </p:spPr>
        <p:txBody>
          <a:bodyPr vert="horz" lIns="96344" tIns="48172" rIns="96344" bIns="48172" rtlCol="0"/>
          <a:lstStyle>
            <a:lvl1pPr algn="r">
              <a:defRPr sz="1300"/>
            </a:lvl1pPr>
          </a:lstStyle>
          <a:p>
            <a:fld id="{EC774A8C-59F6-4FA1-B59E-9A741D59D7DA}" type="datetimeFigureOut">
              <a:rPr lang="en-US" smtClean="0"/>
              <a:pPr/>
              <a:t>10/22/2019</a:t>
            </a:fld>
            <a:endParaRPr lang="en-US"/>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6344" tIns="48172" rIns="96344" bIns="48172" rtlCol="0" anchor="ctr"/>
          <a:lstStyle/>
          <a:p>
            <a:endParaRPr lang="en-US"/>
          </a:p>
        </p:txBody>
      </p:sp>
      <p:sp>
        <p:nvSpPr>
          <p:cNvPr id="5" name="Notes Placeholder 4"/>
          <p:cNvSpPr>
            <a:spLocks noGrp="1"/>
          </p:cNvSpPr>
          <p:nvPr>
            <p:ph type="body" sz="quarter" idx="3"/>
          </p:nvPr>
        </p:nvSpPr>
        <p:spPr>
          <a:xfrm>
            <a:off x="686753" y="4747579"/>
            <a:ext cx="5494020" cy="4497705"/>
          </a:xfrm>
          <a:prstGeom prst="rect">
            <a:avLst/>
          </a:prstGeom>
        </p:spPr>
        <p:txBody>
          <a:bodyPr vert="horz" lIns="96344" tIns="48172" rIns="96344" bIns="4817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93420"/>
            <a:ext cx="2975928" cy="499745"/>
          </a:xfrm>
          <a:prstGeom prst="rect">
            <a:avLst/>
          </a:prstGeom>
        </p:spPr>
        <p:txBody>
          <a:bodyPr vert="horz" lIns="96344" tIns="48172" rIns="96344" bIns="48172" rtlCol="0" anchor="b"/>
          <a:lstStyle>
            <a:lvl1pPr algn="l">
              <a:defRPr sz="1300"/>
            </a:lvl1pPr>
          </a:lstStyle>
          <a:p>
            <a:endParaRPr lang="en-US"/>
          </a:p>
        </p:txBody>
      </p:sp>
      <p:sp>
        <p:nvSpPr>
          <p:cNvPr id="7" name="Slide Number Placeholder 6"/>
          <p:cNvSpPr>
            <a:spLocks noGrp="1"/>
          </p:cNvSpPr>
          <p:nvPr>
            <p:ph type="sldNum" sz="quarter" idx="5"/>
          </p:nvPr>
        </p:nvSpPr>
        <p:spPr>
          <a:xfrm>
            <a:off x="3890008" y="9493420"/>
            <a:ext cx="2975928" cy="499745"/>
          </a:xfrm>
          <a:prstGeom prst="rect">
            <a:avLst/>
          </a:prstGeom>
        </p:spPr>
        <p:txBody>
          <a:bodyPr vert="horz" lIns="96344" tIns="48172" rIns="96344" bIns="48172" rtlCol="0" anchor="b"/>
          <a:lstStyle>
            <a:lvl1pPr algn="r">
              <a:defRPr sz="1300"/>
            </a:lvl1pPr>
          </a:lstStyle>
          <a:p>
            <a:fld id="{E4B0EC4C-335D-4C9E-AF37-C4668AE71776}" type="slidenum">
              <a:rPr lang="en-US" smtClean="0"/>
              <a:pPr/>
              <a:t>‹#›</a:t>
            </a:fld>
            <a:endParaRPr lang="en-US"/>
          </a:p>
        </p:txBody>
      </p:sp>
    </p:spTree>
    <p:extLst>
      <p:ext uri="{BB962C8B-B14F-4D97-AF65-F5344CB8AC3E}">
        <p14:creationId xmlns:p14="http://schemas.microsoft.com/office/powerpoint/2010/main" val="3559297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t>
            </a:r>
            <a:endParaRPr lang="en-GB"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57</a:t>
            </a:fld>
            <a:endParaRPr lang="en-US"/>
          </a:p>
        </p:txBody>
      </p:sp>
    </p:spTree>
    <p:extLst>
      <p:ext uri="{BB962C8B-B14F-4D97-AF65-F5344CB8AC3E}">
        <p14:creationId xmlns:p14="http://schemas.microsoft.com/office/powerpoint/2010/main" val="4256716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49F1C3-7DF1-4302-9204-1A68E0205327}" type="datetimeFigureOut">
              <a:rPr lang="en-US" smtClean="0"/>
              <a:pPr/>
              <a:t>10/22/2019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1A04F9-1CBE-4B55-9DEE-F32823DDEA0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1A04F9-1CBE-4B55-9DEE-F32823DDEA0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1A04F9-1CBE-4B55-9DEE-F32823DDEA0F}" type="slidenum">
              <a:rPr lang="en-US" smtClean="0"/>
              <a:pPr/>
              <a:t>‹#›</a:t>
            </a:fld>
            <a:endParaRPr lang="en-US"/>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1A04F9-1CBE-4B55-9DEE-F32823DDEA0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149F1C3-7DF1-4302-9204-1A68E0205327}" type="datetimeFigureOut">
              <a:rPr lang="en-US" smtClean="0"/>
              <a:pPr/>
              <a:t>10/22/2019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1A04F9-1CBE-4B55-9DEE-F32823DDEA0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49F1C3-7DF1-4302-9204-1A68E0205327}" type="datetimeFigureOut">
              <a:rPr lang="en-US" smtClean="0"/>
              <a:pPr/>
              <a:t>10/22/2019</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1A04F9-1CBE-4B55-9DEE-F32823DDEA0F}"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149F1C3-7DF1-4302-9204-1A68E0205327}" type="datetimeFigureOut">
              <a:rPr lang="en-US" smtClean="0"/>
              <a:pPr/>
              <a:t>10/22/2019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1A04F9-1CBE-4B55-9DEE-F32823DDEA0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49F1C3-7DF1-4302-9204-1A68E0205327}" type="datetimeFigureOut">
              <a:rPr lang="en-US" smtClean="0"/>
              <a:pPr/>
              <a:t>10/22/2019</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1A04F9-1CBE-4B55-9DEE-F32823DDEA0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f/f5/Laborsiebmaschine_BMK.jpg"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en.wikipedia.org/wiki/File:Laboratory_sieves_BMK.jp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m.my/imgres?imgurl=http://ultimatepurewater.com/water.jpg&amp;imgrefurl=http://ultimatepurewater.com/&amp;usg=__5uzwYAuK2pyn_mfFVhCU-oQ3hHk=&amp;h=451&amp;w=414&amp;sz=25&amp;hl=en&amp;start=1&amp;zoom=1&amp;tbnid=r2QDHCeDgMAKOM:&amp;tbnh=127&amp;tbnw=117&amp;ei=JaGyTsbyGNDEswbUqriQBA&amp;prev=/search?q=water&amp;hl=en&amp;sa=X&amp;rlz=1T4SNYN_en-GB___MY413&amp;tbm=isch&amp;prmd=ivns&amp;itbs=1"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google.co.uk/url?sa=i&amp;rct=j&amp;q=&amp;esrc=s&amp;frm=1&amp;source=images&amp;cd=&amp;cad=rja&amp;docid=PrpnldaWCN2GZM&amp;tbnid=yDfKK64zlnI7XM:&amp;ved=0CAUQjRw&amp;url=http://civil-engg-world.blogspot.com/2012/10/How-Compact-Concrete-Junction.html&amp;ei=ePp3UqegJ6O-0QW0g4DADw&amp;bvm=bv.55819444,d.ZG4&amp;psig=AFQjCNGQBY8h5dp9ZIDVpMeuYWmfN94_UA&amp;ust=1383680954648771"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google.co.uk/url?sa=i&amp;rct=j&amp;q=&amp;esrc=s&amp;frm=1&amp;source=images&amp;cd=&amp;cad=rja&amp;docid=RV7RYfWulZz1DM&amp;tbnid=24-C4acPGz3kXM:&amp;ved=0CAUQjRw&amp;url=http://peer.berkeley.edu/news/media_resources.html&amp;ei=u_x3UvaaK-yS0AXLoIGwCw&amp;bvm=bv.55819444,d.ZG4&amp;psig=AFQjCNEWnRX7lDxiYDy939cPChE6Lum4vA&amp;ust=1383681580100160"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uk/url?sa=i&amp;rct=j&amp;q=&amp;esrc=s&amp;frm=1&amp;source=images&amp;cd=&amp;cad=rja&amp;docid=UKLEjD266tRCQM&amp;tbnid=cfKHScuMq_GXxM:&amp;ved=0CAUQjRw&amp;url=http://crackking.ca/concrete-spalling-repair-bc-ab.htm&amp;ei=Vf53UuKuEamh0QXSx4CwCw&amp;bvm=bv.55819444,d.ZG4&amp;psig=AFQjCNETkakh6jwrZ1PMINohl0yyTd1H_A&amp;ust=1383681907993041"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p:cNvSpPr>
            <a:spLocks noGrp="1"/>
          </p:cNvSpPr>
          <p:nvPr>
            <p:ph type="ctrTitle"/>
          </p:nvPr>
        </p:nvSpPr>
        <p:spPr>
          <a:xfrm>
            <a:off x="304800" y="914400"/>
            <a:ext cx="8229600" cy="2514600"/>
          </a:xfrm>
        </p:spPr>
        <p:txBody>
          <a:bodyPr>
            <a:noAutofit/>
          </a:bodyPr>
          <a:lstStyle/>
          <a:p>
            <a:r>
              <a:rPr lang="en-US" sz="3200" b="1" dirty="0" smtClean="0">
                <a:solidFill>
                  <a:schemeClr val="tx1"/>
                </a:solidFill>
              </a:rPr>
              <a:t/>
            </a:r>
            <a:br>
              <a:rPr lang="en-US" sz="3200" b="1"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4000" dirty="0" smtClean="0">
                <a:solidFill>
                  <a:schemeClr val="bg2">
                    <a:lumMod val="50000"/>
                  </a:schemeClr>
                </a:solidFill>
              </a:rPr>
              <a:t>CONCRETE IN CONSTRUCTION</a:t>
            </a:r>
            <a:r>
              <a:rPr lang="en-US" sz="3200" dirty="0" smtClean="0">
                <a:solidFill>
                  <a:schemeClr val="tx1"/>
                </a:solidFill>
              </a:rPr>
              <a:t/>
            </a:r>
            <a:br>
              <a:rPr lang="en-US" sz="3200" dirty="0" smtClean="0">
                <a:solidFill>
                  <a:schemeClr val="tx1"/>
                </a:solidFill>
              </a:rPr>
            </a:br>
            <a:endParaRPr lang="en-US" sz="2400" b="1" dirty="0" smtClean="0">
              <a:solidFill>
                <a:schemeClr val="tx1"/>
              </a:solidFill>
            </a:endParaRPr>
          </a:p>
        </p:txBody>
      </p:sp>
      <p:sp>
        <p:nvSpPr>
          <p:cNvPr id="5" name="Subtitle 4"/>
          <p:cNvSpPr>
            <a:spLocks noGrp="1"/>
          </p:cNvSpPr>
          <p:nvPr>
            <p:ph type="subTitle" idx="1"/>
          </p:nvPr>
        </p:nvSpPr>
        <p:spPr>
          <a:xfrm>
            <a:off x="838200" y="3962400"/>
            <a:ext cx="7772400" cy="1199704"/>
          </a:xfrm>
        </p:spPr>
        <p:txBody>
          <a:bodyPr>
            <a:normAutofit/>
          </a:bodyPr>
          <a:lstStyle/>
          <a:p>
            <a:r>
              <a:rPr lang="en-US" sz="2800" b="1" dirty="0" smtClean="0">
                <a:solidFill>
                  <a:schemeClr val="tx1"/>
                </a:solidFill>
              </a:rPr>
              <a:t>Allan Nantel</a:t>
            </a:r>
          </a:p>
          <a:p>
            <a:r>
              <a:rPr lang="en-US" sz="2800" b="1" dirty="0" smtClean="0">
                <a:solidFill>
                  <a:schemeClr val="tx1"/>
                </a:solidFill>
              </a:rPr>
              <a:t>October 2019</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l="993" t="10902" r="774" b="58624"/>
          <a:stretch>
            <a:fillRect/>
          </a:stretch>
        </p:blipFill>
        <p:spPr bwMode="auto">
          <a:xfrm>
            <a:off x="457200" y="1333166"/>
            <a:ext cx="8260172" cy="361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776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664" y="454944"/>
            <a:ext cx="6190092" cy="906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5077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proportions of the different sizes of particles making up the aggregate are found by sieving and are known as “grading” of the aggregate.</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724400" y="3657600"/>
            <a:ext cx="4125110" cy="27432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8" name="Picture 6" descr="File:Laborsiebmaschine BMK.jpg">
            <a:hlinkClick r:id="rId2"/>
          </p:cNvPr>
          <p:cNvPicPr>
            <a:picLocks noChangeAspect="1" noChangeArrowheads="1"/>
          </p:cNvPicPr>
          <p:nvPr/>
        </p:nvPicPr>
        <p:blipFill>
          <a:blip r:embed="rId3" cstate="print"/>
          <a:srcRect/>
          <a:stretch>
            <a:fillRect/>
          </a:stretch>
        </p:blipFill>
        <p:spPr bwMode="auto">
          <a:xfrm>
            <a:off x="6878828" y="2971800"/>
            <a:ext cx="2265172" cy="3733800"/>
          </a:xfrm>
          <a:prstGeom prst="rect">
            <a:avLst/>
          </a:prstGeom>
          <a:noFill/>
        </p:spPr>
      </p:pic>
      <p:pic>
        <p:nvPicPr>
          <p:cNvPr id="9" name="Picture 4" descr="http://upload.wikimedia.org/wikipedia/commons/thumb/8/82/Laboratory_sieves_BMK.jpg/250px-Laboratory_sieves_BMK.jpg">
            <a:hlinkClick r:id="rId4"/>
          </p:cNvPr>
          <p:cNvPicPr>
            <a:picLocks noChangeAspect="1" noChangeArrowheads="1"/>
          </p:cNvPicPr>
          <p:nvPr/>
        </p:nvPicPr>
        <p:blipFill>
          <a:blip r:embed="rId5" cstate="print"/>
          <a:srcRect/>
          <a:stretch>
            <a:fillRect/>
          </a:stretch>
        </p:blipFill>
        <p:spPr bwMode="auto">
          <a:xfrm>
            <a:off x="6781800" y="914400"/>
            <a:ext cx="2362200" cy="1776376"/>
          </a:xfrm>
          <a:prstGeom prst="rect">
            <a:avLst/>
          </a:prstGeom>
          <a:noFill/>
        </p:spPr>
      </p:pic>
      <p:sp>
        <p:nvSpPr>
          <p:cNvPr id="11" name="Rectangle 3"/>
          <p:cNvSpPr txBox="1">
            <a:spLocks noChangeArrowheads="1"/>
          </p:cNvSpPr>
          <p:nvPr/>
        </p:nvSpPr>
        <p:spPr>
          <a:xfrm>
            <a:off x="762000" y="35814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2" name="Rectangle 3"/>
          <p:cNvSpPr txBox="1">
            <a:spLocks noChangeArrowheads="1"/>
          </p:cNvSpPr>
          <p:nvPr/>
        </p:nvSpPr>
        <p:spPr>
          <a:xfrm>
            <a:off x="838200" y="1371600"/>
            <a:ext cx="54864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400" b="1" dirty="0" smtClean="0">
                <a:solidFill>
                  <a:srgbClr val="0070C0"/>
                </a:solidFill>
              </a:rPr>
              <a:t>The grading determines the paste requirement for a workable concrete since the amount of void required needs to be filled by the same amount of cement paste in a concrete mixture. </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To obtain a grading curve for aggregate, sieve analysis has to be conducted.</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5297332" y="4038600"/>
            <a:ext cx="3552178" cy="2362200"/>
          </a:xfrm>
          <a:prstGeom prst="rect">
            <a:avLst/>
          </a:prstGeom>
          <a:noFill/>
        </p:spPr>
      </p:pic>
      <p:sp>
        <p:nvSpPr>
          <p:cNvPr id="7" name="TextBox 6"/>
          <p:cNvSpPr txBox="1"/>
          <p:nvPr/>
        </p:nvSpPr>
        <p:spPr>
          <a:xfrm>
            <a:off x="609600" y="1295400"/>
            <a:ext cx="7239000" cy="4801314"/>
          </a:xfrm>
          <a:prstGeom prst="rect">
            <a:avLst/>
          </a:prstGeom>
          <a:noFill/>
        </p:spPr>
        <p:txBody>
          <a:bodyPr wrap="square" rtlCol="0">
            <a:spAutoFit/>
          </a:bodyPr>
          <a:lstStyle/>
          <a:p>
            <a:pPr marL="342900" indent="-342900">
              <a:buAutoNum type="arabicPeriod"/>
            </a:pPr>
            <a:r>
              <a:rPr lang="en-US" dirty="0" smtClean="0"/>
              <a:t>The sample is dried in a kiln, cooled and weighed.</a:t>
            </a:r>
          </a:p>
          <a:p>
            <a:pPr marL="342900" indent="-342900">
              <a:buAutoNum type="arabicPeriod"/>
            </a:pPr>
            <a:endParaRPr lang="en-US" dirty="0" smtClean="0"/>
          </a:p>
          <a:p>
            <a:pPr marL="342900" indent="-342900">
              <a:buAutoNum type="arabicPeriod"/>
            </a:pPr>
            <a:r>
              <a:rPr lang="en-US" dirty="0" smtClean="0"/>
              <a:t>The sample is then passed through a series of sieves of reducing mesh size by mechanical vibration.</a:t>
            </a:r>
          </a:p>
          <a:p>
            <a:pPr marL="342900" indent="-342900">
              <a:buAutoNum type="arabicPeriod"/>
            </a:pPr>
            <a:endParaRPr lang="en-US" dirty="0" smtClean="0"/>
          </a:p>
          <a:p>
            <a:pPr marL="342900" indent="-342900">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p>
          <a:p>
            <a:pPr marL="342900" indent="-342900"/>
            <a:endParaRPr lang="en-US" dirty="0" smtClean="0"/>
          </a:p>
          <a:p>
            <a:pPr marL="342900" indent="-342900"/>
            <a:r>
              <a:rPr lang="en-US" dirty="0" smtClean="0"/>
              <a:t>5. The Silt in the sample is retained </a:t>
            </a:r>
          </a:p>
          <a:p>
            <a:pPr marL="342900" indent="-342900"/>
            <a:r>
              <a:rPr lang="en-US" dirty="0"/>
              <a:t>	</a:t>
            </a:r>
            <a:r>
              <a:rPr lang="en-US" dirty="0" smtClean="0"/>
              <a:t>within a solid dish at the bottom </a:t>
            </a:r>
          </a:p>
          <a:p>
            <a:pPr marL="342900" indent="-342900"/>
            <a:r>
              <a:rPr lang="en-US" dirty="0"/>
              <a:t> </a:t>
            </a:r>
            <a:r>
              <a:rPr lang="en-US" dirty="0" smtClean="0"/>
              <a:t>   of the stack.</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6934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dense graded</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well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gap graded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0" name="Rectangle 9"/>
          <p:cNvSpPr/>
          <p:nvPr/>
        </p:nvSpPr>
        <p:spPr>
          <a:xfrm>
            <a:off x="4267200" y="2789872"/>
            <a:ext cx="3733800" cy="1477328"/>
          </a:xfrm>
          <a:prstGeom prst="rect">
            <a:avLst/>
          </a:prstGeom>
          <a:ln>
            <a:solidFill>
              <a:schemeClr val="tx1"/>
            </a:solidFill>
          </a:ln>
        </p:spPr>
        <p:txBody>
          <a:bodyPr wrap="square">
            <a:spAutoFit/>
          </a:bodyPr>
          <a:lstStyle/>
          <a:p>
            <a:r>
              <a:rPr lang="en-US" dirty="0" smtClean="0"/>
              <a:t>Desirable for making concrete, as the space between larger particles is effectively filled by smaller particles to produce a well-packed structure.</a:t>
            </a:r>
            <a:endParaRPr lang="en-US" dirty="0"/>
          </a:p>
        </p:txBody>
      </p:sp>
      <p:sp>
        <p:nvSpPr>
          <p:cNvPr id="11" name="Rectangle 10"/>
          <p:cNvSpPr/>
          <p:nvPr/>
        </p:nvSpPr>
        <p:spPr>
          <a:xfrm>
            <a:off x="4038600" y="4343400"/>
            <a:ext cx="4572000" cy="1477328"/>
          </a:xfrm>
          <a:prstGeom prst="rect">
            <a:avLst/>
          </a:prstGeom>
          <a:ln>
            <a:solidFill>
              <a:schemeClr val="tx1"/>
            </a:solidFill>
          </a:ln>
        </p:spPr>
        <p:txBody>
          <a:bodyPr>
            <a:spAutoFit/>
          </a:bodyPr>
          <a:lstStyle/>
          <a:p>
            <a:pPr>
              <a:buFont typeface="Arial" pitchFamily="34" charset="0"/>
              <a:buChar char="•"/>
            </a:pPr>
            <a:r>
              <a:rPr lang="en-US" dirty="0" smtClean="0"/>
              <a:t> </a:t>
            </a:r>
            <a:r>
              <a:rPr lang="en-US" b="1" dirty="0" smtClean="0">
                <a:solidFill>
                  <a:srgbClr val="0070C0"/>
                </a:solidFill>
              </a:rPr>
              <a:t>Lacks one or more intermediate size</a:t>
            </a:r>
            <a:r>
              <a:rPr lang="en-US" dirty="0" smtClean="0"/>
              <a:t>.</a:t>
            </a:r>
          </a:p>
          <a:p>
            <a:pPr>
              <a:buFont typeface="Arial" pitchFamily="34" charset="0"/>
              <a:buChar char="•"/>
            </a:pPr>
            <a:r>
              <a:rPr lang="en-US" dirty="0" smtClean="0"/>
              <a:t> Can make good concrete when the  </a:t>
            </a:r>
          </a:p>
          <a:p>
            <a:r>
              <a:rPr lang="en-US" dirty="0" smtClean="0"/>
              <a:t>  required workability is relatively low.  </a:t>
            </a:r>
          </a:p>
          <a:p>
            <a:pPr>
              <a:buFont typeface="Arial" pitchFamily="34" charset="0"/>
              <a:buChar char="•"/>
            </a:pPr>
            <a:r>
              <a:rPr lang="en-US" dirty="0" smtClean="0"/>
              <a:t> Segregation may become a problem </a:t>
            </a:r>
          </a:p>
          <a:p>
            <a:r>
              <a:rPr lang="en-US" dirty="0" smtClean="0"/>
              <a:t>  in high workability mixes.</a:t>
            </a:r>
            <a:endParaRPr lang="en-US" dirty="0"/>
          </a:p>
        </p:txBody>
      </p:sp>
      <p:sp>
        <p:nvSpPr>
          <p:cNvPr id="7" name="Rectangle 6"/>
          <p:cNvSpPr/>
          <p:nvPr/>
        </p:nvSpPr>
        <p:spPr>
          <a:xfrm>
            <a:off x="4038600" y="2205335"/>
            <a:ext cx="4572000" cy="369332"/>
          </a:xfrm>
          <a:prstGeom prst="rect">
            <a:avLst/>
          </a:prstGeom>
          <a:ln>
            <a:solidFill>
              <a:schemeClr val="tx1"/>
            </a:solidFill>
          </a:ln>
        </p:spPr>
        <p:txBody>
          <a:bodyPr>
            <a:spAutoFit/>
          </a:bodyPr>
          <a:lstStyle/>
          <a:p>
            <a:r>
              <a:rPr lang="en-US" dirty="0" smtClean="0"/>
              <a:t>Contains </a:t>
            </a:r>
            <a:r>
              <a:rPr lang="en-US" b="1" dirty="0" smtClean="0">
                <a:solidFill>
                  <a:srgbClr val="0070C0"/>
                </a:solidFill>
              </a:rPr>
              <a:t>too many large particles</a:t>
            </a:r>
            <a:r>
              <a:rPr lang="en-US" dirty="0" smtClean="0"/>
              <a:t>.</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 (cont’d):</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uniform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r>
              <a:rPr lang="en-US" sz="2400" b="1" dirty="0" smtClean="0">
                <a:solidFill>
                  <a:srgbClr val="0070C0"/>
                </a:solidFill>
              </a:rPr>
              <a:t>open graded</a:t>
            </a:r>
          </a:p>
          <a:p>
            <a:pPr marL="822960" lvl="1" indent="-256032">
              <a:spcBef>
                <a:spcPts val="400"/>
              </a:spcBef>
              <a:buClr>
                <a:schemeClr val="accent1"/>
              </a:buClr>
              <a:buSzPct val="68000"/>
              <a:buFont typeface="Wingdings 3"/>
              <a:buChar char=""/>
              <a:defRPr/>
            </a:pPr>
            <a:endParaRPr lang="en-US" sz="2400" dirty="0" smtClean="0"/>
          </a:p>
          <a:p>
            <a:pPr marL="365760" indent="-256032" algn="just">
              <a:spcBef>
                <a:spcPts val="400"/>
              </a:spcBef>
              <a:buClr>
                <a:schemeClr val="accent1"/>
              </a:buClr>
              <a:buSzPct val="68000"/>
              <a:buFont typeface="Wingdings 3"/>
              <a:buChar char=""/>
              <a:defRPr/>
            </a:pPr>
            <a:r>
              <a:rPr lang="en-US" sz="2000" dirty="0" smtClean="0"/>
              <a:t>A wide range of grading curves is acceptable for the economic production of concrete with good quality. As long as the grading curve lies within the recommended grading limits, the aggregate can be employed. </a:t>
            </a:r>
          </a:p>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Rectangle 6"/>
          <p:cNvSpPr/>
          <p:nvPr/>
        </p:nvSpPr>
        <p:spPr>
          <a:xfrm>
            <a:off x="4724400" y="1905000"/>
            <a:ext cx="4191000" cy="1754326"/>
          </a:xfrm>
          <a:prstGeom prst="rect">
            <a:avLst/>
          </a:prstGeom>
          <a:ln>
            <a:solidFill>
              <a:schemeClr val="tx1"/>
            </a:solidFill>
          </a:ln>
        </p:spPr>
        <p:txBody>
          <a:bodyPr wrap="square">
            <a:spAutoFit/>
          </a:bodyPr>
          <a:lstStyle/>
          <a:p>
            <a:pPr>
              <a:buFont typeface="Arial" pitchFamily="34" charset="0"/>
              <a:buChar char="•"/>
            </a:pPr>
            <a:r>
              <a:rPr lang="en-US" dirty="0" smtClean="0"/>
              <a:t> </a:t>
            </a:r>
            <a:r>
              <a:rPr lang="en-US" b="1" dirty="0" smtClean="0">
                <a:solidFill>
                  <a:srgbClr val="0070C0"/>
                </a:solidFill>
              </a:rPr>
              <a:t>Only a few sizes dominate the  </a:t>
            </a:r>
          </a:p>
          <a:p>
            <a:r>
              <a:rPr lang="en-US" b="1" dirty="0" smtClean="0">
                <a:solidFill>
                  <a:srgbClr val="0070C0"/>
                </a:solidFill>
              </a:rPr>
              <a:t>  bulk material.  </a:t>
            </a:r>
          </a:p>
          <a:p>
            <a:pPr>
              <a:buFont typeface="Arial" pitchFamily="34" charset="0"/>
              <a:buChar char="•"/>
            </a:pPr>
            <a:r>
              <a:rPr lang="en-US" dirty="0" smtClean="0"/>
              <a:t> Not effectively packed, and the </a:t>
            </a:r>
          </a:p>
          <a:p>
            <a:r>
              <a:rPr lang="en-US" dirty="0" smtClean="0"/>
              <a:t>  resulting concrete will be more </a:t>
            </a:r>
          </a:p>
          <a:p>
            <a:r>
              <a:rPr lang="en-US" dirty="0" smtClean="0"/>
              <a:t>  porous, unless a lot of paste is </a:t>
            </a:r>
          </a:p>
          <a:p>
            <a:r>
              <a:rPr lang="en-US" dirty="0" smtClean="0"/>
              <a:t>  employed. </a:t>
            </a:r>
            <a:endParaRPr lang="en-US" dirty="0"/>
          </a:p>
        </p:txBody>
      </p:sp>
      <p:sp>
        <p:nvSpPr>
          <p:cNvPr id="9" name="Rectangle 8"/>
          <p:cNvSpPr/>
          <p:nvPr/>
        </p:nvSpPr>
        <p:spPr>
          <a:xfrm>
            <a:off x="4114800" y="3962400"/>
            <a:ext cx="4572000" cy="369332"/>
          </a:xfrm>
          <a:prstGeom prst="rect">
            <a:avLst/>
          </a:prstGeom>
          <a:ln>
            <a:solidFill>
              <a:schemeClr val="tx1"/>
            </a:solidFill>
          </a:ln>
        </p:spPr>
        <p:txBody>
          <a:bodyPr>
            <a:spAutoFit/>
          </a:bodyPr>
          <a:lstStyle/>
          <a:p>
            <a:r>
              <a:rPr lang="en-US" b="1" dirty="0" smtClean="0">
                <a:solidFill>
                  <a:srgbClr val="0070C0"/>
                </a:solidFill>
              </a:rPr>
              <a:t>Contains too many small particles</a:t>
            </a:r>
            <a:r>
              <a:rPr lang="en-US" dirty="0" smtClean="0"/>
              <a:t>.</a:t>
            </a: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184938" y="1143000"/>
            <a:ext cx="8711514" cy="5715000"/>
          </a:xfrm>
          <a:prstGeom prst="rect">
            <a:avLst/>
          </a:prstGeom>
          <a:noFill/>
          <a:ln w="9525">
            <a:noFill/>
            <a:miter lim="800000"/>
            <a:headEnd/>
            <a:tailEnd/>
          </a:ln>
          <a:effectLst/>
        </p:spPr>
      </p:pic>
      <p:sp>
        <p:nvSpPr>
          <p:cNvPr id="2" name="Rectangle 1"/>
          <p:cNvSpPr/>
          <p:nvPr/>
        </p:nvSpPr>
        <p:spPr>
          <a:xfrm>
            <a:off x="5029200" y="2743200"/>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477001" y="1459468"/>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2438400" y="3016151"/>
            <a:ext cx="2057400"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4186015"/>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324600" y="2133600"/>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410200" y="3429000"/>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886200"/>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057400" y="3657600"/>
            <a:ext cx="76200" cy="2286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2095500" y="4953000"/>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5" name="Rectangle 14"/>
          <p:cNvSpPr/>
          <p:nvPr/>
        </p:nvSpPr>
        <p:spPr>
          <a:xfrm>
            <a:off x="1066800" y="5486400"/>
            <a:ext cx="1447800" cy="369332"/>
          </a:xfrm>
          <a:prstGeom prst="rect">
            <a:avLst/>
          </a:prstGeom>
        </p:spPr>
        <p:txBody>
          <a:bodyPr wrap="square">
            <a:spAutoFit/>
          </a:bodyPr>
          <a:lstStyle/>
          <a:p>
            <a:r>
              <a:rPr lang="en-US" sz="900" b="1" dirty="0">
                <a:solidFill>
                  <a:srgbClr val="0070C0"/>
                </a:solidFill>
              </a:rPr>
              <a:t>Contains too much </a:t>
            </a:r>
            <a:r>
              <a:rPr lang="en-US" sz="900" b="1" dirty="0" smtClean="0">
                <a:solidFill>
                  <a:srgbClr val="0070C0"/>
                </a:solidFill>
              </a:rPr>
              <a:t>large particle</a:t>
            </a:r>
            <a:endParaRPr lang="en-US" sz="900" b="1" dirty="0">
              <a:solidFill>
                <a:srgbClr val="0070C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5" name="Table 4"/>
          <p:cNvGraphicFramePr>
            <a:graphicFrameLocks noGrp="1"/>
          </p:cNvGraphicFramePr>
          <p:nvPr/>
        </p:nvGraphicFramePr>
        <p:xfrm>
          <a:off x="3429000" y="2286000"/>
          <a:ext cx="2304133" cy="4101084"/>
        </p:xfrm>
        <a:graphic>
          <a:graphicData uri="http://schemas.openxmlformats.org/drawingml/2006/table">
            <a:tbl>
              <a:tblPr/>
              <a:tblGrid>
                <a:gridCol w="564444">
                  <a:extLst>
                    <a:ext uri="{9D8B030D-6E8A-4147-A177-3AD203B41FA5}">
                      <a16:colId xmlns:a16="http://schemas.microsoft.com/office/drawing/2014/main" val="20000"/>
                    </a:ext>
                  </a:extLst>
                </a:gridCol>
                <a:gridCol w="451283">
                  <a:extLst>
                    <a:ext uri="{9D8B030D-6E8A-4147-A177-3AD203B41FA5}">
                      <a16:colId xmlns:a16="http://schemas.microsoft.com/office/drawing/2014/main" val="20001"/>
                    </a:ext>
                  </a:extLst>
                </a:gridCol>
                <a:gridCol w="606255">
                  <a:extLst>
                    <a:ext uri="{9D8B030D-6E8A-4147-A177-3AD203B41FA5}">
                      <a16:colId xmlns:a16="http://schemas.microsoft.com/office/drawing/2014/main" val="20002"/>
                    </a:ext>
                  </a:extLst>
                </a:gridCol>
                <a:gridCol w="682151">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a:latin typeface="Calibri"/>
                          <a:ea typeface="Calibri"/>
                          <a:cs typeface="Times New Roman"/>
                        </a:rPr>
                        <a:t>Sieve Size (mm)</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Passing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a:latin typeface="Calibri"/>
                          <a:ea typeface="Calibri"/>
                          <a:cs typeface="Times New Roman"/>
                        </a:rPr>
                        <a:t>0.212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a:latin typeface="Calibri"/>
                          <a:ea typeface="Calibri"/>
                          <a:cs typeface="Times New Roman"/>
                        </a:rPr>
                        <a:t>0.15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2050" name="Rectangle 2"/>
          <p:cNvSpPr>
            <a:spLocks noChangeArrowheads="1"/>
          </p:cNvSpPr>
          <p:nvPr/>
        </p:nvSpPr>
        <p:spPr bwMode="auto">
          <a:xfrm>
            <a:off x="0" y="-39707"/>
            <a:ext cx="8388707" cy="190821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2400" b="1"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3" name="Table 2"/>
          <p:cNvGraphicFramePr>
            <a:graphicFrameLocks noGrp="1"/>
          </p:cNvGraphicFramePr>
          <p:nvPr/>
        </p:nvGraphicFramePr>
        <p:xfrm>
          <a:off x="3505200" y="2362200"/>
          <a:ext cx="2362200" cy="4101084"/>
        </p:xfrm>
        <a:graphic>
          <a:graphicData uri="http://schemas.openxmlformats.org/drawingml/2006/table">
            <a:tbl>
              <a:tblPr/>
              <a:tblGrid>
                <a:gridCol w="602805">
                  <a:extLst>
                    <a:ext uri="{9D8B030D-6E8A-4147-A177-3AD203B41FA5}">
                      <a16:colId xmlns:a16="http://schemas.microsoft.com/office/drawing/2014/main" val="20000"/>
                    </a:ext>
                  </a:extLst>
                </a:gridCol>
                <a:gridCol w="481953">
                  <a:extLst>
                    <a:ext uri="{9D8B030D-6E8A-4147-A177-3AD203B41FA5}">
                      <a16:colId xmlns:a16="http://schemas.microsoft.com/office/drawing/2014/main" val="20001"/>
                    </a:ext>
                  </a:extLst>
                </a:gridCol>
                <a:gridCol w="647457">
                  <a:extLst>
                    <a:ext uri="{9D8B030D-6E8A-4147-A177-3AD203B41FA5}">
                      <a16:colId xmlns:a16="http://schemas.microsoft.com/office/drawing/2014/main" val="20002"/>
                    </a:ext>
                  </a:extLst>
                </a:gridCol>
                <a:gridCol w="629985">
                  <a:extLst>
                    <a:ext uri="{9D8B030D-6E8A-4147-A177-3AD203B41FA5}">
                      <a16:colId xmlns:a16="http://schemas.microsoft.com/office/drawing/2014/main" val="20003"/>
                    </a:ext>
                  </a:extLst>
                </a:gridCol>
              </a:tblGrid>
              <a:tr h="677333">
                <a:tc>
                  <a:txBody>
                    <a:bodyPr/>
                    <a:lstStyle/>
                    <a:p>
                      <a:pPr>
                        <a:lnSpc>
                          <a:spcPct val="115000"/>
                        </a:lnSpc>
                        <a:spcAft>
                          <a:spcPts val="0"/>
                        </a:spcAft>
                      </a:pPr>
                      <a:r>
                        <a:rPr lang="en-GB" sz="1300" dirty="0">
                          <a:latin typeface="Calibri"/>
                          <a:ea typeface="Calibri"/>
                          <a:cs typeface="Times New Roman"/>
                        </a:rPr>
                        <a:t>Sieve Size (mm)</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latin typeface="Calibri"/>
                          <a:ea typeface="Calibri"/>
                          <a:cs typeface="Times New Roman"/>
                        </a:rPr>
                        <a:t>% Passing</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6</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9</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71</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25778">
                <a:tc>
                  <a:txBody>
                    <a:bodyPr/>
                    <a:lstStyle/>
                    <a:p>
                      <a:pPr algn="ctr">
                        <a:lnSpc>
                          <a:spcPct val="115000"/>
                        </a:lnSpc>
                        <a:spcAft>
                          <a:spcPts val="0"/>
                        </a:spcAft>
                      </a:pPr>
                      <a:r>
                        <a:rPr lang="en-GB" sz="1300" dirty="0">
                          <a:latin typeface="Calibri"/>
                          <a:ea typeface="Calibri"/>
                          <a:cs typeface="Times New Roman"/>
                        </a:rPr>
                        <a:t>0.212</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48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25778">
                <a:tc>
                  <a:txBody>
                    <a:bodyPr/>
                    <a:lstStyle/>
                    <a:p>
                      <a:pPr algn="ctr">
                        <a:lnSpc>
                          <a:spcPct val="115000"/>
                        </a:lnSpc>
                        <a:spcAft>
                          <a:spcPts val="0"/>
                        </a:spcAft>
                      </a:pPr>
                      <a:r>
                        <a:rPr lang="en-GB" sz="1300" dirty="0">
                          <a:latin typeface="Calibri"/>
                          <a:ea typeface="Calibri"/>
                          <a:cs typeface="Times New Roman"/>
                        </a:rPr>
                        <a:t>0.15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41</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bl>
          </a:graphicData>
        </a:graphic>
      </p:graphicFrame>
      <p:sp>
        <p:nvSpPr>
          <p:cNvPr id="1025" name="Rectangle 1"/>
          <p:cNvSpPr>
            <a:spLocks noChangeArrowheads="1"/>
          </p:cNvSpPr>
          <p:nvPr/>
        </p:nvSpPr>
        <p:spPr bwMode="auto">
          <a:xfrm>
            <a:off x="0" y="-22138"/>
            <a:ext cx="914400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attached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
        <p:nvSpPr>
          <p:cNvPr id="2" name="TextBox 1"/>
          <p:cNvSpPr txBox="1"/>
          <p:nvPr/>
        </p:nvSpPr>
        <p:spPr>
          <a:xfrm>
            <a:off x="6096000" y="4853518"/>
            <a:ext cx="2438400" cy="369332"/>
          </a:xfrm>
          <a:prstGeom prst="rect">
            <a:avLst/>
          </a:prstGeom>
          <a:noFill/>
        </p:spPr>
        <p:txBody>
          <a:bodyPr wrap="square" rtlCol="0">
            <a:spAutoFit/>
          </a:bodyPr>
          <a:lstStyle/>
          <a:p>
            <a:pPr algn="ctr"/>
            <a:r>
              <a:rPr lang="en-GB" sz="900" dirty="0" smtClean="0"/>
              <a:t>9% of the sample lies between 3.35mm and 2mm in size.</a:t>
            </a:r>
            <a:endParaRPr lang="en-GB" sz="900" dirty="0"/>
          </a:p>
        </p:txBody>
      </p:sp>
      <p:cxnSp>
        <p:nvCxnSpPr>
          <p:cNvPr id="5" name="Straight Arrow Connector 4"/>
          <p:cNvCxnSpPr/>
          <p:nvPr/>
        </p:nvCxnSpPr>
        <p:spPr>
          <a:xfrm flipH="1">
            <a:off x="5867400" y="4929718"/>
            <a:ext cx="228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381000" y="2133600"/>
            <a:ext cx="1752600" cy="2298065"/>
          </a:xfrm>
          <a:prstGeom prst="rect">
            <a:avLst/>
          </a:prstGeom>
        </p:spPr>
        <p:txBody>
          <a:bodyPr wrap="square">
            <a:spAutoFit/>
          </a:bodyPr>
          <a:lstStyle/>
          <a:p>
            <a:pPr marL="365760" indent="-256032">
              <a:spcBef>
                <a:spcPts val="400"/>
              </a:spcBef>
              <a:buClr>
                <a:schemeClr val="accent1"/>
              </a:buClr>
              <a:buSzPct val="68000"/>
              <a:buFont typeface="Wingdings 3"/>
              <a:buChar char=""/>
              <a:defRPr/>
            </a:pPr>
            <a:r>
              <a:rPr lang="en-US" sz="1400" dirty="0"/>
              <a:t>A </a:t>
            </a:r>
            <a:r>
              <a:rPr lang="en-US" sz="1400" b="1" dirty="0">
                <a:solidFill>
                  <a:srgbClr val="0070C0"/>
                </a:solidFill>
              </a:rPr>
              <a:t>coarse aggregate </a:t>
            </a:r>
            <a:r>
              <a:rPr lang="en-US" sz="1400" dirty="0"/>
              <a:t>should have a particle size greater than 4mm, </a:t>
            </a:r>
            <a:endParaRPr lang="en-US" sz="1400" dirty="0" smtClean="0"/>
          </a:p>
          <a:p>
            <a:pPr marL="365760" indent="-256032">
              <a:spcBef>
                <a:spcPts val="400"/>
              </a:spcBef>
              <a:buClr>
                <a:schemeClr val="accent1"/>
              </a:buClr>
              <a:buSzPct val="68000"/>
              <a:buFont typeface="Wingdings 3"/>
              <a:buChar char=""/>
              <a:defRPr/>
            </a:pPr>
            <a:r>
              <a:rPr lang="en-US" sz="1400" dirty="0" smtClean="0"/>
              <a:t>and </a:t>
            </a:r>
            <a:r>
              <a:rPr lang="en-US" sz="1400" dirty="0"/>
              <a:t>a </a:t>
            </a:r>
            <a:r>
              <a:rPr lang="en-US" sz="1400" b="1" dirty="0">
                <a:solidFill>
                  <a:srgbClr val="0070C0"/>
                </a:solidFill>
              </a:rPr>
              <a:t>fine aggregate </a:t>
            </a:r>
            <a:r>
              <a:rPr lang="en-US" sz="1400" dirty="0"/>
              <a:t>less than 4 mm. </a:t>
            </a:r>
          </a:p>
        </p:txBody>
      </p:sp>
      <p:sp>
        <p:nvSpPr>
          <p:cNvPr id="11" name="TextBox 10"/>
          <p:cNvSpPr txBox="1"/>
          <p:nvPr/>
        </p:nvSpPr>
        <p:spPr>
          <a:xfrm>
            <a:off x="458268" y="4431665"/>
            <a:ext cx="2743200" cy="584775"/>
          </a:xfrm>
          <a:prstGeom prst="rect">
            <a:avLst/>
          </a:prstGeom>
          <a:noFill/>
        </p:spPr>
        <p:txBody>
          <a:bodyPr wrap="square" rtlCol="0">
            <a:spAutoFit/>
          </a:bodyPr>
          <a:lstStyle/>
          <a:p>
            <a:r>
              <a:rPr lang="en-GB" sz="1600" b="1" dirty="0" smtClean="0">
                <a:solidFill>
                  <a:srgbClr val="0070C0"/>
                </a:solidFill>
              </a:rPr>
              <a:t>Calculate the proportions of coarse, fine and silt.</a:t>
            </a:r>
            <a:endParaRPr lang="en-GB" sz="1600" b="1" dirty="0">
              <a:solidFill>
                <a:srgbClr val="0070C0"/>
              </a:solidFill>
            </a:endParaRPr>
          </a:p>
        </p:txBody>
      </p:sp>
      <p:sp>
        <p:nvSpPr>
          <p:cNvPr id="12" name="TextBox 11"/>
          <p:cNvSpPr txBox="1"/>
          <p:nvPr/>
        </p:nvSpPr>
        <p:spPr>
          <a:xfrm>
            <a:off x="990600" y="5038184"/>
            <a:ext cx="2210868" cy="830997"/>
          </a:xfrm>
          <a:prstGeom prst="rect">
            <a:avLst/>
          </a:prstGeom>
          <a:noFill/>
        </p:spPr>
        <p:txBody>
          <a:bodyPr wrap="square" rtlCol="0">
            <a:spAutoFit/>
          </a:bodyPr>
          <a:lstStyle/>
          <a:p>
            <a:r>
              <a:rPr lang="en-GB" sz="1600" b="1" dirty="0" smtClean="0">
                <a:solidFill>
                  <a:srgbClr val="0070C0"/>
                </a:solidFill>
              </a:rPr>
              <a:t>15%  Coarse</a:t>
            </a:r>
          </a:p>
          <a:p>
            <a:r>
              <a:rPr lang="en-GB" sz="1600" b="1" dirty="0" smtClean="0">
                <a:solidFill>
                  <a:srgbClr val="0070C0"/>
                </a:solidFill>
              </a:rPr>
              <a:t>47%  Fine</a:t>
            </a:r>
          </a:p>
          <a:p>
            <a:r>
              <a:rPr lang="en-GB" sz="1600" b="1" dirty="0" smtClean="0">
                <a:solidFill>
                  <a:srgbClr val="0070C0"/>
                </a:solidFill>
              </a:rPr>
              <a:t>38%  Silt   (by mass)</a:t>
            </a:r>
            <a:endParaRPr lang="en-GB" sz="1600" b="1" dirty="0">
              <a:solidFill>
                <a:srgbClr val="0070C0"/>
              </a:solidFill>
            </a:endParaRPr>
          </a:p>
        </p:txBody>
      </p:sp>
      <p:sp>
        <p:nvSpPr>
          <p:cNvPr id="4" name="TextBox 3"/>
          <p:cNvSpPr txBox="1"/>
          <p:nvPr/>
        </p:nvSpPr>
        <p:spPr>
          <a:xfrm>
            <a:off x="427630" y="1742524"/>
            <a:ext cx="8465024" cy="369332"/>
          </a:xfrm>
          <a:prstGeom prst="rect">
            <a:avLst/>
          </a:prstGeom>
          <a:noFill/>
        </p:spPr>
        <p:txBody>
          <a:bodyPr wrap="square" rtlCol="0">
            <a:spAutoFit/>
          </a:bodyPr>
          <a:lstStyle/>
          <a:p>
            <a:r>
              <a:rPr lang="en-GB" b="1" dirty="0" smtClean="0">
                <a:solidFill>
                  <a:srgbClr val="0070C0"/>
                </a:solidFill>
              </a:rPr>
              <a:t>What was our size definition of Coarse and Fine aggregates?</a:t>
            </a:r>
            <a:endParaRPr lang="en-US"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0" y="0"/>
            <a:ext cx="9144000" cy="6857999"/>
          </a:xfrm>
          <a:prstGeom prst="rect">
            <a:avLst/>
          </a:prstGeom>
        </p:spPr>
      </p:pic>
      <p:sp>
        <p:nvSpPr>
          <p:cNvPr id="4" name="TextBox 3"/>
          <p:cNvSpPr txBox="1"/>
          <p:nvPr/>
        </p:nvSpPr>
        <p:spPr>
          <a:xfrm>
            <a:off x="861848" y="6096000"/>
            <a:ext cx="7162800" cy="338554"/>
          </a:xfrm>
          <a:prstGeom prst="rect">
            <a:avLst/>
          </a:prstGeom>
          <a:noFill/>
        </p:spPr>
        <p:txBody>
          <a:bodyPr wrap="square" rtlCol="0">
            <a:spAutoFit/>
          </a:bodyPr>
          <a:lstStyle/>
          <a:p>
            <a:r>
              <a:rPr lang="en-GB" sz="1600" dirty="0" smtClean="0"/>
              <a:t>Is it generally coarser or finer than Sample 1?</a:t>
            </a:r>
            <a:endParaRPr lang="en-GB" sz="1600" dirty="0"/>
          </a:p>
        </p:txBody>
      </p:sp>
      <p:sp>
        <p:nvSpPr>
          <p:cNvPr id="5" name="TextBox 4"/>
          <p:cNvSpPr txBox="1"/>
          <p:nvPr/>
        </p:nvSpPr>
        <p:spPr>
          <a:xfrm>
            <a:off x="6248400" y="1981200"/>
            <a:ext cx="990600" cy="276999"/>
          </a:xfrm>
          <a:prstGeom prst="rect">
            <a:avLst/>
          </a:prstGeom>
          <a:solidFill>
            <a:schemeClr val="bg1"/>
          </a:solidFill>
          <a:ln>
            <a:solidFill>
              <a:schemeClr val="tx1"/>
            </a:solidFill>
          </a:ln>
        </p:spPr>
        <p:txBody>
          <a:bodyPr wrap="square" rtlCol="0">
            <a:spAutoFit/>
          </a:bodyPr>
          <a:lstStyle/>
          <a:p>
            <a:pPr algn="ctr"/>
            <a:r>
              <a:rPr lang="en-GB" sz="1200" b="1" dirty="0" smtClean="0"/>
              <a:t>Sample 1</a:t>
            </a:r>
            <a:endParaRPr lang="en-GB" sz="1200" b="1" dirty="0"/>
          </a:p>
        </p:txBody>
      </p:sp>
      <p:cxnSp>
        <p:nvCxnSpPr>
          <p:cNvPr id="7" name="Straight Arrow Connector 6"/>
          <p:cNvCxnSpPr>
            <a:stCxn id="5" idx="1"/>
          </p:cNvCxnSpPr>
          <p:nvPr/>
        </p:nvCxnSpPr>
        <p:spPr>
          <a:xfrm flipH="1" flipV="1">
            <a:off x="5715000" y="2057401"/>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838200" y="5847547"/>
            <a:ext cx="7162800" cy="338554"/>
          </a:xfrm>
          <a:prstGeom prst="rect">
            <a:avLst/>
          </a:prstGeom>
          <a:noFill/>
        </p:spPr>
        <p:txBody>
          <a:bodyPr wrap="square" rtlCol="0">
            <a:spAutoFit/>
          </a:bodyPr>
          <a:lstStyle/>
          <a:p>
            <a:r>
              <a:rPr lang="en-GB" sz="1600" dirty="0" smtClean="0"/>
              <a:t>Where does the sample lie on the gradation curves?</a:t>
            </a:r>
            <a:endParaRPr lang="en-GB" sz="1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Moisture condition of Aggregates</a:t>
            </a:r>
          </a:p>
          <a:p>
            <a:pPr marL="822960" lvl="1" indent="-256032">
              <a:spcBef>
                <a:spcPts val="400"/>
              </a:spcBef>
              <a:buClr>
                <a:schemeClr val="accent1"/>
              </a:buClr>
              <a:buSzPct val="68000"/>
              <a:buFont typeface="Wingdings 3"/>
              <a:buChar char=""/>
              <a:defRPr/>
            </a:pPr>
            <a:r>
              <a:rPr lang="en-US" sz="2000" dirty="0" smtClean="0"/>
              <a:t>Refers to the presence of water in the pores and on the surface of aggregates.</a:t>
            </a:r>
          </a:p>
          <a:p>
            <a:pPr marL="822960" lvl="1"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4 different moisture conditions: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Oven Dry (OD): </a:t>
            </a:r>
          </a:p>
          <a:p>
            <a:pPr marL="1280160" lvl="2" indent="-256032">
              <a:spcBef>
                <a:spcPts val="400"/>
              </a:spcBef>
              <a:buClr>
                <a:schemeClr val="accent1"/>
              </a:buClr>
              <a:buSzPct val="68000"/>
              <a:buFont typeface="Wingdings 3"/>
              <a:buChar char=""/>
              <a:defRPr/>
            </a:pPr>
            <a:r>
              <a:rPr lang="en-US" sz="2000" dirty="0" smtClean="0"/>
              <a:t>This condition is obtained by keeping aggregates at temperature of 110</a:t>
            </a:r>
            <a:r>
              <a:rPr lang="en-US" sz="2000" baseline="30000" dirty="0" smtClean="0"/>
              <a:t>0</a:t>
            </a:r>
            <a:r>
              <a:rPr lang="en-US" sz="2000" dirty="0" smtClean="0"/>
              <a:t>C for a period of time long enough to reach a constant weight </a:t>
            </a:r>
          </a:p>
          <a:p>
            <a:pPr marL="822960" lvl="1" indent="-256032">
              <a:spcBef>
                <a:spcPts val="400"/>
              </a:spcBef>
              <a:buClr>
                <a:schemeClr val="accent1"/>
              </a:buClr>
              <a:buSzPct val="68000"/>
              <a:buFont typeface="Wingdings 3"/>
              <a:buChar char=""/>
              <a:defRPr/>
            </a:pPr>
            <a:r>
              <a:rPr lang="en-US" sz="2000" b="1" dirty="0" smtClean="0">
                <a:solidFill>
                  <a:srgbClr val="0070C0"/>
                </a:solidFill>
              </a:rPr>
              <a:t>Air Dry (AD): </a:t>
            </a:r>
          </a:p>
          <a:p>
            <a:pPr marL="1280160" lvl="2" indent="-256032">
              <a:spcBef>
                <a:spcPts val="400"/>
              </a:spcBef>
              <a:buClr>
                <a:schemeClr val="accent1"/>
              </a:buClr>
              <a:buSzPct val="68000"/>
              <a:buFont typeface="Wingdings 3"/>
              <a:buChar char=""/>
              <a:defRPr/>
            </a:pPr>
            <a:r>
              <a:rPr lang="en-US" sz="2000" dirty="0" smtClean="0"/>
              <a:t>This condition is obtained by keeping aggregates under room temperature and humidity. </a:t>
            </a:r>
            <a:r>
              <a:rPr lang="en-US" sz="2000" b="1" dirty="0" smtClean="0">
                <a:solidFill>
                  <a:srgbClr val="0070C0"/>
                </a:solidFill>
              </a:rPr>
              <a:t>Pores inside the aggregate are partly filled with water. </a:t>
            </a:r>
          </a:p>
          <a:p>
            <a:pPr marL="822960" lvl="1" indent="-256032" algn="ctr">
              <a:spcBef>
                <a:spcPts val="400"/>
              </a:spcBef>
              <a:buClr>
                <a:schemeClr val="accent1"/>
              </a:buClr>
              <a:buSzPct val="68000"/>
              <a:defRP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9985452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defRPr/>
            </a:pPr>
            <a:r>
              <a:rPr lang="en-US" sz="2000" dirty="0" smtClean="0"/>
              <a:t>4 different moisture conditions: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Saturated Surface Dry (SSD): </a:t>
            </a:r>
          </a:p>
          <a:p>
            <a:pPr marL="822960" lvl="1" indent="-256032">
              <a:spcBef>
                <a:spcPts val="400"/>
              </a:spcBef>
              <a:buClr>
                <a:schemeClr val="accent1"/>
              </a:buClr>
              <a:buSzPct val="68000"/>
              <a:buFont typeface="Wingdings 3"/>
              <a:buChar char=""/>
              <a:defRPr/>
            </a:pPr>
            <a:endParaRPr lang="en-US" sz="2000" b="1" dirty="0" smtClean="0">
              <a:solidFill>
                <a:srgbClr val="0070C0"/>
              </a:solidFill>
            </a:endParaRPr>
          </a:p>
          <a:p>
            <a:pPr marL="1280160" lvl="2" indent="-256032">
              <a:spcBef>
                <a:spcPts val="400"/>
              </a:spcBef>
              <a:buClr>
                <a:schemeClr val="accent1"/>
              </a:buClr>
              <a:buSzPct val="68000"/>
              <a:buFont typeface="Wingdings 3"/>
              <a:buChar char=""/>
              <a:defRPr/>
            </a:pPr>
            <a:r>
              <a:rPr lang="en-US" sz="2000" dirty="0" smtClean="0"/>
              <a:t>In this situation </a:t>
            </a:r>
            <a:r>
              <a:rPr lang="en-US" sz="2000" b="1" dirty="0" smtClean="0">
                <a:solidFill>
                  <a:srgbClr val="0070C0"/>
                </a:solidFill>
              </a:rPr>
              <a:t>the pores of the aggregate are fully filled with water and the surface is dry. </a:t>
            </a:r>
            <a:r>
              <a:rPr lang="en-US" sz="2000" dirty="0" smtClean="0"/>
              <a:t>This condition can be obtained by immersion in water for 24 hours following by drying of the surface with wet cloth. </a:t>
            </a:r>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b="1" dirty="0" smtClean="0">
                <a:solidFill>
                  <a:srgbClr val="0070C0"/>
                </a:solidFill>
              </a:rPr>
              <a:t>Wet (W): </a:t>
            </a:r>
          </a:p>
          <a:p>
            <a:pPr marL="1280160" lvl="2" indent="-256032">
              <a:spcBef>
                <a:spcPts val="400"/>
              </a:spcBef>
              <a:buClr>
                <a:schemeClr val="accent1"/>
              </a:buClr>
              <a:buSzPct val="68000"/>
              <a:buFont typeface="Wingdings 3"/>
              <a:buChar char=""/>
              <a:defRPr/>
            </a:pPr>
            <a:r>
              <a:rPr lang="en-US" sz="2000" dirty="0" smtClean="0"/>
              <a:t>The pores of the aggregate are fully filled with water and the surface of aggregate is covered with a film of water. </a:t>
            </a:r>
          </a:p>
          <a:p>
            <a:pPr marL="822960" lvl="1" indent="-256032" algn="ctr">
              <a:spcBef>
                <a:spcPts val="400"/>
              </a:spcBef>
              <a:buClr>
                <a:schemeClr val="accent1"/>
              </a:buClr>
              <a:buSzPct val="68000"/>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2371127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9570" name="Picture 2"/>
          <p:cNvPicPr>
            <a:picLocks noChangeAspect="1" noChangeArrowheads="1"/>
          </p:cNvPicPr>
          <p:nvPr/>
        </p:nvPicPr>
        <p:blipFill>
          <a:blip r:embed="rId2" cstate="print"/>
          <a:srcRect/>
          <a:stretch>
            <a:fillRect/>
          </a:stretch>
        </p:blipFill>
        <p:spPr bwMode="auto">
          <a:xfrm>
            <a:off x="0" y="1447799"/>
            <a:ext cx="9144000" cy="3082143"/>
          </a:xfrm>
          <a:prstGeom prst="rect">
            <a:avLst/>
          </a:prstGeom>
          <a:noFill/>
          <a:ln w="9525">
            <a:noFill/>
            <a:miter lim="800000"/>
            <a:headEnd/>
            <a:tailEnd/>
          </a:ln>
          <a:effectLst/>
        </p:spPr>
      </p:pic>
      <p:sp>
        <p:nvSpPr>
          <p:cNvPr id="7" name="TextBox 6"/>
          <p:cNvSpPr txBox="1"/>
          <p:nvPr/>
        </p:nvSpPr>
        <p:spPr>
          <a:xfrm>
            <a:off x="1600200" y="4800600"/>
            <a:ext cx="6477000" cy="369332"/>
          </a:xfrm>
          <a:prstGeom prst="rect">
            <a:avLst/>
          </a:prstGeom>
          <a:noFill/>
        </p:spPr>
        <p:txBody>
          <a:bodyPr wrap="square" rtlCol="0">
            <a:spAutoFit/>
          </a:bodyPr>
          <a:lstStyle/>
          <a:p>
            <a:r>
              <a:rPr lang="en-GB" b="1" dirty="0" smtClean="0">
                <a:solidFill>
                  <a:srgbClr val="0070C0"/>
                </a:solidFill>
              </a:rPr>
              <a:t>Why does the aggregate moisture condition matter?</a:t>
            </a:r>
            <a:endParaRPr lang="en-GB" b="1" dirty="0">
              <a:solidFill>
                <a:srgbClr val="0070C0"/>
              </a:solidFill>
            </a:endParaRPr>
          </a:p>
        </p:txBody>
      </p:sp>
    </p:spTree>
    <p:extLst>
      <p:ext uri="{BB962C8B-B14F-4D97-AF65-F5344CB8AC3E}">
        <p14:creationId xmlns:p14="http://schemas.microsoft.com/office/powerpoint/2010/main" val="13726580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p:cNvSpPr/>
          <p:nvPr/>
        </p:nvSpPr>
        <p:spPr>
          <a:xfrm>
            <a:off x="990600" y="4648200"/>
            <a:ext cx="5257800" cy="914400"/>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14400" y="1981200"/>
            <a:ext cx="5257800" cy="83820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marL="457200" indent="-457200">
              <a:buAutoNum type="alphaLcParenR"/>
            </a:pPr>
            <a:r>
              <a:rPr lang="en-US" sz="2400" dirty="0" smtClean="0"/>
              <a:t>Relative to oven dry condition </a:t>
            </a:r>
          </a:p>
          <a:p>
            <a:pPr marL="457200" indent="-457200"/>
            <a:endParaRPr lang="en-US" sz="2400" dirty="0" smtClean="0"/>
          </a:p>
          <a:p>
            <a:pPr marL="457200" indent="-457200"/>
            <a:r>
              <a:rPr lang="en-US" sz="2400" dirty="0" smtClean="0"/>
              <a:t>     MC (OD) = </a:t>
            </a:r>
            <a:r>
              <a:rPr lang="en-US" sz="2400" u="sng" dirty="0" err="1" smtClean="0"/>
              <a:t>W</a:t>
            </a:r>
            <a:r>
              <a:rPr lang="en-US" sz="2400" u="sng" baseline="30000" dirty="0" err="1" smtClean="0"/>
              <a:t>stock</a:t>
            </a:r>
            <a:r>
              <a:rPr lang="en-US" sz="2400" u="sng" baseline="30000" dirty="0" smtClean="0"/>
              <a:t> -</a:t>
            </a:r>
            <a:r>
              <a:rPr lang="en-US" sz="2400" u="sng" dirty="0" smtClean="0"/>
              <a:t> W</a:t>
            </a:r>
            <a:r>
              <a:rPr lang="en-US" sz="2400" u="sng" baseline="30000" dirty="0" smtClean="0"/>
              <a:t>OD    </a:t>
            </a:r>
            <a:r>
              <a:rPr lang="en-US" sz="2400" baseline="30000" dirty="0" smtClean="0"/>
              <a:t>x</a:t>
            </a:r>
            <a:r>
              <a:rPr lang="en-US" sz="2400" dirty="0" smtClean="0"/>
              <a:t> 100%</a:t>
            </a:r>
            <a:endParaRPr lang="en-US" sz="2400" u="sng" dirty="0" smtClean="0"/>
          </a:p>
          <a:p>
            <a:pPr marL="457200" indent="-457200"/>
            <a:r>
              <a:rPr lang="en-US" sz="2400" dirty="0" smtClean="0"/>
              <a:t> 				W</a:t>
            </a:r>
            <a:r>
              <a:rPr lang="en-US" sz="2400" baseline="30000" dirty="0" smtClean="0"/>
              <a:t>OD</a:t>
            </a:r>
            <a:endParaRPr lang="en-US" sz="2400" dirty="0" smtClean="0"/>
          </a:p>
          <a:p>
            <a:r>
              <a:rPr lang="en-US" dirty="0" smtClean="0"/>
              <a:t>       </a:t>
            </a:r>
          </a:p>
          <a:p>
            <a:r>
              <a:rPr lang="en-US" dirty="0" smtClean="0"/>
              <a:t>      where      </a:t>
            </a:r>
            <a:r>
              <a:rPr lang="en-US" dirty="0" err="1" smtClean="0"/>
              <a:t>W</a:t>
            </a:r>
            <a:r>
              <a:rPr lang="en-US" baseline="30000" dirty="0" err="1" smtClean="0"/>
              <a:t>stock</a:t>
            </a:r>
            <a:r>
              <a:rPr lang="en-US" baseline="30000" dirty="0" smtClean="0"/>
              <a:t> </a:t>
            </a:r>
            <a:r>
              <a:rPr lang="en-US" dirty="0" smtClean="0"/>
              <a:t>= weight of aggregates in stock </a:t>
            </a:r>
          </a:p>
          <a:p>
            <a:r>
              <a:rPr lang="en-US" dirty="0" smtClean="0"/>
              <a:t>                      W</a:t>
            </a:r>
            <a:r>
              <a:rPr lang="en-US" baseline="30000" dirty="0" smtClean="0"/>
              <a:t>OD    </a:t>
            </a:r>
            <a:r>
              <a:rPr lang="en-US" dirty="0" smtClean="0"/>
              <a:t>= weight of oven dry aggregates </a:t>
            </a:r>
          </a:p>
          <a:p>
            <a:endParaRPr lang="en-US" sz="2400" dirty="0" smtClean="0"/>
          </a:p>
          <a:p>
            <a:r>
              <a:rPr lang="en-US" sz="2400" dirty="0" smtClean="0"/>
              <a:t>b) Relative to saturated surface dry condition </a:t>
            </a:r>
          </a:p>
          <a:p>
            <a:r>
              <a:rPr lang="en-US" sz="2400" i="1" dirty="0" smtClean="0"/>
              <a:t>	</a:t>
            </a:r>
          </a:p>
          <a:p>
            <a:r>
              <a:rPr lang="en-US" sz="2400" i="1" dirty="0" smtClean="0"/>
              <a:t>     </a:t>
            </a:r>
            <a:r>
              <a:rPr lang="en-US" sz="2400" dirty="0" smtClean="0"/>
              <a:t>MC (SSD) = </a:t>
            </a:r>
            <a:r>
              <a:rPr lang="en-US" sz="2400" u="sng" dirty="0" err="1" smtClean="0"/>
              <a:t>W</a:t>
            </a:r>
            <a:r>
              <a:rPr lang="en-US" sz="2400" u="sng" baseline="30000" dirty="0" err="1" smtClean="0"/>
              <a:t>stock</a:t>
            </a:r>
            <a:r>
              <a:rPr lang="en-US" sz="2400" u="sng" baseline="30000" dirty="0" smtClean="0"/>
              <a:t> - </a:t>
            </a:r>
            <a:r>
              <a:rPr lang="en-US" sz="2400" u="sng" dirty="0" smtClean="0"/>
              <a:t>W</a:t>
            </a:r>
            <a:r>
              <a:rPr lang="en-US" sz="2400" u="sng" baseline="30000" dirty="0" smtClean="0"/>
              <a:t>SSD </a:t>
            </a:r>
            <a:r>
              <a:rPr lang="en-US" sz="2400" baseline="30000" dirty="0" smtClean="0"/>
              <a:t>x</a:t>
            </a:r>
            <a:r>
              <a:rPr lang="en-US" sz="2400" dirty="0" smtClean="0"/>
              <a:t> 100%</a:t>
            </a:r>
            <a:endParaRPr lang="en-US" sz="2400" u="sng" dirty="0" smtClean="0"/>
          </a:p>
          <a:p>
            <a:r>
              <a:rPr lang="en-US" sz="2400" i="1" dirty="0" smtClean="0"/>
              <a:t>	 		</a:t>
            </a:r>
            <a:r>
              <a:rPr lang="en-US" sz="2400" dirty="0" smtClean="0"/>
              <a:t>W</a:t>
            </a:r>
            <a:r>
              <a:rPr lang="en-US" sz="2400" baseline="30000" dirty="0" smtClean="0"/>
              <a:t>SSD </a:t>
            </a:r>
            <a:endParaRPr lang="en-US" sz="2400" i="1" dirty="0" smtClean="0"/>
          </a:p>
          <a:p>
            <a:endParaRPr lang="en-US" sz="2400" i="1" dirty="0" smtClean="0"/>
          </a:p>
          <a:p>
            <a:r>
              <a:rPr lang="en-US" dirty="0" smtClean="0"/>
              <a:t>     where        </a:t>
            </a:r>
            <a:r>
              <a:rPr lang="en-US" dirty="0" err="1" smtClean="0"/>
              <a:t>W</a:t>
            </a:r>
            <a:r>
              <a:rPr lang="en-US" baseline="30000" dirty="0" err="1" smtClean="0"/>
              <a:t>stock</a:t>
            </a:r>
            <a:r>
              <a:rPr lang="en-US" baseline="30000" dirty="0" smtClean="0"/>
              <a:t>     </a:t>
            </a:r>
            <a:r>
              <a:rPr lang="en-US" dirty="0" smtClean="0"/>
              <a:t>= weight of aggregates in stock </a:t>
            </a:r>
          </a:p>
          <a:p>
            <a:r>
              <a:rPr lang="en-US" dirty="0" smtClean="0"/>
              <a:t>                      W</a:t>
            </a:r>
            <a:r>
              <a:rPr lang="en-US" baseline="30000" dirty="0" smtClean="0"/>
              <a:t>SSD        </a:t>
            </a:r>
            <a:r>
              <a:rPr lang="en-US" dirty="0" smtClean="0"/>
              <a:t>= weight of aggregates in SSD condition </a:t>
            </a: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230777080"/>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1066800" y="2057400"/>
            <a:ext cx="5715000" cy="990600"/>
          </a:xfrm>
          <a:prstGeom prst="rect">
            <a:avLst/>
          </a:prstGeom>
          <a:solidFill>
            <a:schemeClr val="accent1">
              <a:lumMod val="20000"/>
              <a:lumOff val="8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r>
              <a:rPr lang="en-US" sz="2400" dirty="0" smtClean="0"/>
              <a:t>c) Absorption capacity </a:t>
            </a:r>
          </a:p>
          <a:p>
            <a:pPr marL="822960" lvl="1"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dirty="0" smtClean="0"/>
              <a:t>Absorption = </a:t>
            </a:r>
            <a:r>
              <a:rPr lang="en-US" sz="2400" u="sng" dirty="0" smtClean="0"/>
              <a:t>W</a:t>
            </a:r>
            <a:r>
              <a:rPr lang="en-US" sz="2400" u="sng" baseline="30000" dirty="0" smtClean="0"/>
              <a:t>SSD  - </a:t>
            </a:r>
            <a:r>
              <a:rPr lang="en-US" sz="2400" u="sng" dirty="0" smtClean="0"/>
              <a:t>W</a:t>
            </a:r>
            <a:r>
              <a:rPr lang="en-US" sz="2400" u="sng" baseline="30000" dirty="0" smtClean="0"/>
              <a:t>OD </a:t>
            </a:r>
            <a:r>
              <a:rPr lang="en-US" sz="2400" baseline="30000" dirty="0" smtClean="0"/>
              <a:t>x</a:t>
            </a:r>
            <a:r>
              <a:rPr lang="en-US" sz="2400" dirty="0" smtClean="0"/>
              <a:t> 100%</a:t>
            </a:r>
            <a:endParaRPr lang="en-US" sz="2400" u="sng" dirty="0" smtClean="0"/>
          </a:p>
          <a:p>
            <a:pPr marL="822960" lvl="1" indent="-256032">
              <a:spcBef>
                <a:spcPts val="400"/>
              </a:spcBef>
              <a:buClr>
                <a:schemeClr val="accent1"/>
              </a:buClr>
              <a:buSzPct val="68000"/>
              <a:defRPr/>
            </a:pPr>
            <a:r>
              <a:rPr lang="en-US" sz="2400" dirty="0" smtClean="0"/>
              <a:t> 				    W</a:t>
            </a:r>
            <a:r>
              <a:rPr lang="en-US" sz="2400" baseline="30000" dirty="0" smtClean="0"/>
              <a:t>OD</a:t>
            </a: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In designing concrete mix, the moisture content under SSD condition is used as reference because that is an equilibrium condition at which the aggregates will neither absorb water nor give up water to the paste. </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a:buBlip>
                <a:blip r:embed="rId2"/>
              </a:buBlip>
            </a:pPr>
            <a:r>
              <a:rPr lang="en-US" sz="2000" dirty="0" smtClean="0"/>
              <a:t> Thus, if MC</a:t>
            </a:r>
            <a:r>
              <a:rPr lang="en-US" sz="2000" baseline="30000" dirty="0" smtClean="0"/>
              <a:t>SSD </a:t>
            </a:r>
            <a:r>
              <a:rPr lang="en-US" sz="2000" dirty="0" smtClean="0"/>
              <a:t>value for a batch of aggregates is positive, there is surface moisture on the aggregates.</a:t>
            </a:r>
          </a:p>
          <a:p>
            <a:pPr>
              <a:buBlip>
                <a:blip r:embed="rId2"/>
              </a:buBlip>
            </a:pPr>
            <a:endParaRPr lang="en-US" sz="2000" dirty="0" smtClean="0"/>
          </a:p>
          <a:p>
            <a:pPr>
              <a:buBlip>
                <a:blip r:embed="rId2"/>
              </a:buBlip>
            </a:pPr>
            <a:r>
              <a:rPr lang="en-US" sz="2000" dirty="0" smtClean="0"/>
              <a:t> If it is negative, it means that the pores in aggregates are only partly filled with water. </a:t>
            </a:r>
          </a:p>
          <a:p>
            <a:pPr>
              <a:buBlip>
                <a:blip r:embed="rId2"/>
              </a:buBlip>
            </a:pPr>
            <a:endParaRPr lang="en-US" sz="2000" dirty="0" smtClean="0"/>
          </a:p>
          <a:p>
            <a:pPr>
              <a:buBlip>
                <a:blip r:embed="rId2"/>
              </a:buBlip>
            </a:pPr>
            <a:r>
              <a:rPr lang="en-US" sz="2000" dirty="0" smtClean="0"/>
              <a:t> Since the aggregates may give out or absorb water, the amount of water added to the mix need to be adjusted according to the MC</a:t>
            </a:r>
            <a:r>
              <a:rPr lang="en-US" sz="2000" baseline="30000" dirty="0" smtClean="0"/>
              <a:t>SSD </a:t>
            </a:r>
            <a:r>
              <a:rPr lang="en-US" sz="2000" dirty="0" smtClean="0"/>
              <a:t>value. </a:t>
            </a:r>
          </a:p>
          <a:p>
            <a:pPr>
              <a:buBlip>
                <a:blip r:embed="rId2"/>
              </a:buBlip>
            </a:pPr>
            <a:endParaRPr lang="en-US" sz="2000" dirty="0" smtClean="0"/>
          </a:p>
          <a:p>
            <a:pPr>
              <a:buBlip>
                <a:blip r:embed="rId2"/>
              </a:buBlip>
            </a:pPr>
            <a:r>
              <a:rPr lang="en-US" sz="2000" dirty="0" smtClean="0"/>
              <a:t> This is particularly important for concrete with low water content as the amount of adjusted water can be a significant portion of the total amount. </a:t>
            </a:r>
          </a:p>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Density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Density (D): </a:t>
            </a:r>
            <a:r>
              <a:rPr lang="en-US" sz="2000" dirty="0" smtClean="0"/>
              <a:t>weight per unit volume (volume excluding the pores inside a single aggregate) </a:t>
            </a:r>
          </a:p>
          <a:p>
            <a:pPr marL="822960" lvl="1" indent="-256032">
              <a:spcBef>
                <a:spcPts val="400"/>
              </a:spcBef>
              <a:buClr>
                <a:schemeClr val="accent1"/>
              </a:buClr>
              <a:buSzPct val="68000"/>
              <a:buFont typeface="Wingdings 3"/>
              <a:buChar char=""/>
              <a:defRPr/>
            </a:pPr>
            <a:r>
              <a:rPr lang="en-US" sz="2000" dirty="0" smtClean="0"/>
              <a:t>D = </a:t>
            </a:r>
            <a:r>
              <a:rPr lang="en-US" sz="2000" u="sng" dirty="0" smtClean="0"/>
              <a:t>Weight</a:t>
            </a:r>
          </a:p>
          <a:p>
            <a:pPr marL="365760" indent="-256032">
              <a:spcBef>
                <a:spcPts val="400"/>
              </a:spcBef>
              <a:buClr>
                <a:schemeClr val="accent1"/>
              </a:buClr>
              <a:buSzPct val="68000"/>
              <a:defRPr/>
            </a:pPr>
            <a:r>
              <a:rPr lang="en-US" sz="2000" dirty="0" smtClean="0"/>
              <a:t>                V</a:t>
            </a:r>
            <a:r>
              <a:rPr lang="en-US" sz="2000" i="1" dirty="0" smtClean="0"/>
              <a:t>solid</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Bulk density (BD) : </a:t>
            </a:r>
            <a:r>
              <a:rPr lang="en-US" sz="2000" dirty="0" smtClean="0"/>
              <a:t>weight per unit volume (volume includes the pores inside a single aggregate) </a:t>
            </a:r>
          </a:p>
          <a:p>
            <a:pPr marL="822960" lvl="1" indent="-256032">
              <a:spcBef>
                <a:spcPts val="400"/>
              </a:spcBef>
              <a:buClr>
                <a:schemeClr val="accent1"/>
              </a:buClr>
              <a:buSzPct val="68000"/>
              <a:buFont typeface="Wingdings 3"/>
              <a:buChar char=""/>
              <a:defRPr/>
            </a:pPr>
            <a:r>
              <a:rPr lang="en-US" sz="2000" dirty="0" smtClean="0"/>
              <a:t>BD =       Weight</a:t>
            </a:r>
          </a:p>
          <a:p>
            <a:pPr marL="822960" lvl="1" indent="-256032">
              <a:spcBef>
                <a:spcPts val="400"/>
              </a:spcBef>
              <a:buClr>
                <a:schemeClr val="accent1"/>
              </a:buClr>
              <a:buSzPct val="68000"/>
              <a:defRPr/>
            </a:pPr>
            <a:r>
              <a:rPr lang="en-US" sz="2000" dirty="0" smtClean="0"/>
              <a:t>            V</a:t>
            </a:r>
            <a:r>
              <a:rPr lang="en-US" sz="2000" i="1" dirty="0" smtClean="0"/>
              <a:t>solid + </a:t>
            </a:r>
            <a:r>
              <a:rPr lang="en-US" sz="2000" dirty="0" smtClean="0"/>
              <a:t>V</a:t>
            </a:r>
            <a:r>
              <a:rPr lang="en-US" sz="2000" i="1" dirty="0" smtClean="0"/>
              <a:t>pores</a:t>
            </a: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7" name="Straight Connector 6"/>
          <p:cNvCxnSpPr/>
          <p:nvPr/>
        </p:nvCxnSpPr>
        <p:spPr>
          <a:xfrm>
            <a:off x="2438400" y="4114800"/>
            <a:ext cx="19812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3. Water</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Water</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219200"/>
            <a:ext cx="6096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Water used to prepare concrete must be clean and free of organic matter or impurities. Fresh clean water “fit for drinking” is preferable.</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Significant amount of impurities  such as organic acids, sugars, sulphates and chlorides can be harmful and adversely affect the hardening and durability of concrete.</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Salt water may be used if fresh water is </a:t>
            </a:r>
          </a:p>
          <a:p>
            <a:pPr marL="109728">
              <a:spcBef>
                <a:spcPts val="400"/>
              </a:spcBef>
              <a:buClr>
                <a:schemeClr val="accent1"/>
              </a:buClr>
              <a:buSzPct val="68000"/>
              <a:defRPr/>
            </a:pPr>
            <a:r>
              <a:rPr lang="en-US" sz="2000" dirty="0"/>
              <a:t> </a:t>
            </a:r>
            <a:r>
              <a:rPr lang="en-US" sz="2000" dirty="0" smtClean="0"/>
              <a:t>  not readily available, but this will reduce </a:t>
            </a:r>
          </a:p>
          <a:p>
            <a:pPr marL="109728">
              <a:spcBef>
                <a:spcPts val="400"/>
              </a:spcBef>
              <a:buClr>
                <a:schemeClr val="accent1"/>
              </a:buClr>
              <a:buSzPct val="68000"/>
              <a:defRPr/>
            </a:pPr>
            <a:r>
              <a:rPr lang="en-US" sz="2000" dirty="0"/>
              <a:t> </a:t>
            </a:r>
            <a:r>
              <a:rPr lang="en-US" sz="2000" dirty="0" smtClean="0"/>
              <a:t>  the strength of concrete by about 15%.</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266" name="Picture 2" descr="http://t3.gstatic.com/images?q=tbn:ANd9GcRF_ZT2J5OB56wDVbbNBFOqPnSV-oJugu25Kp2Hj9yiRjI8L5YhEc1eLQ">
            <a:hlinkClick r:id="rId2"/>
          </p:cNvPr>
          <p:cNvPicPr>
            <a:picLocks noChangeAspect="1" noChangeArrowheads="1"/>
          </p:cNvPicPr>
          <p:nvPr/>
        </p:nvPicPr>
        <p:blipFill>
          <a:blip r:embed="rId3" cstate="print"/>
          <a:srcRect/>
          <a:stretch>
            <a:fillRect/>
          </a:stretch>
        </p:blipFill>
        <p:spPr bwMode="auto">
          <a:xfrm>
            <a:off x="6324600" y="1295400"/>
            <a:ext cx="2590800" cy="2812239"/>
          </a:xfrm>
          <a:prstGeom prst="rect">
            <a:avLst/>
          </a:prstGeom>
          <a:noFill/>
        </p:spPr>
      </p:pic>
      <p:pic>
        <p:nvPicPr>
          <p:cNvPr id="11268" name="Picture 4" descr="Crystal Clear Water Wallpaper "/>
          <p:cNvPicPr>
            <a:picLocks noChangeAspect="1" noChangeArrowheads="1"/>
          </p:cNvPicPr>
          <p:nvPr/>
        </p:nvPicPr>
        <p:blipFill>
          <a:blip r:embed="rId4" cstate="print"/>
          <a:srcRect/>
          <a:stretch>
            <a:fillRect/>
          </a:stretch>
        </p:blipFill>
        <p:spPr bwMode="auto">
          <a:xfrm>
            <a:off x="6324600" y="4419600"/>
            <a:ext cx="2559844" cy="1905000"/>
          </a:xfrm>
          <a:prstGeom prst="rect">
            <a:avLst/>
          </a:prstGeom>
          <a:noFill/>
        </p:spPr>
      </p:pic>
      <p:sp>
        <p:nvSpPr>
          <p:cNvPr id="2" name="Rectangle 1"/>
          <p:cNvSpPr/>
          <p:nvPr/>
        </p:nvSpPr>
        <p:spPr>
          <a:xfrm>
            <a:off x="3408045" y="6031468"/>
            <a:ext cx="2642711" cy="369332"/>
          </a:xfrm>
          <a:prstGeom prst="rect">
            <a:avLst/>
          </a:prstGeom>
        </p:spPr>
        <p:txBody>
          <a:bodyPr wrap="none">
            <a:spAutoFit/>
          </a:bodyPr>
          <a:lstStyle/>
          <a:p>
            <a:pPr marL="365760" indent="-256032" algn="just">
              <a:spcBef>
                <a:spcPts val="400"/>
              </a:spcBef>
              <a:buClr>
                <a:schemeClr val="accent1"/>
              </a:buClr>
              <a:buSzPct val="68000"/>
              <a:buFont typeface="Wingdings 3"/>
              <a:buChar char=""/>
              <a:defRPr/>
            </a:pPr>
            <a:r>
              <a:rPr lang="en-US" b="1" dirty="0">
                <a:solidFill>
                  <a:srgbClr val="0070C0"/>
                </a:solidFill>
              </a:rPr>
              <a:t>BS EN 1008 : 2002</a:t>
            </a:r>
            <a:endParaRPr lang="en-US" sz="1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Water</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371600"/>
            <a:ext cx="80772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000" dirty="0" smtClean="0"/>
              <a:t>Enough water is needed so that hydration reaction is completed and the maximum strength is gained. However, too much water leads to a reduction in strength.</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Care should be taken to ensure that water used to prepare concrete would not be contaminated at site.</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It is not possible to indicate precise levels of various impurities which render water unsuitable for concreting.</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2 methods to test water suitable for concreting are described in </a:t>
            </a:r>
            <a:r>
              <a:rPr lang="en-US" sz="2000" b="1" dirty="0" smtClean="0">
                <a:solidFill>
                  <a:srgbClr val="0070C0"/>
                </a:solidFill>
              </a:rPr>
              <a:t>BS EN 1008 : 2002</a:t>
            </a:r>
            <a:endParaRPr lang="en-US" sz="1400"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sz="2000" dirty="0" smtClean="0"/>
              <a:t>Setting time tests (BS 4550)</a:t>
            </a:r>
          </a:p>
          <a:p>
            <a:pPr marL="1280160" lvl="2" indent="-256032" algn="just">
              <a:spcBef>
                <a:spcPts val="400"/>
              </a:spcBef>
              <a:buClr>
                <a:schemeClr val="accent1"/>
              </a:buClr>
              <a:buSzPct val="68000"/>
              <a:buFont typeface="Wingdings 3"/>
              <a:buChar char=""/>
              <a:defRPr/>
            </a:pPr>
            <a:r>
              <a:rPr lang="en-US" sz="2000" dirty="0" smtClean="0"/>
              <a:t>Concrete test cubes tests (BS 4550)</a:t>
            </a:r>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noProof="0"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4</a:t>
            </a: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 Admixtures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533400" y="1219200"/>
            <a:ext cx="79248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000" dirty="0" smtClean="0"/>
              <a:t>Admixtures are defined as ‘any material other than Portland cement, aggregates and water added to a concrete or mortar mix before or during mixing’.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dirty="0" smtClean="0"/>
              <a:t>Admixtures are generally used for the following reasons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improve workability </a:t>
            </a:r>
            <a:r>
              <a:rPr lang="en-US" sz="2000" dirty="0" smtClean="0"/>
              <a:t>of the fresh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reduce water content</a:t>
            </a:r>
            <a:r>
              <a:rPr lang="en-US" sz="2000" dirty="0" smtClean="0"/>
              <a:t>, thereby increasing strength for a given water-cement ratio</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increase durability </a:t>
            </a:r>
            <a:r>
              <a:rPr lang="en-US" sz="2000" dirty="0" smtClean="0"/>
              <a:t>of the hardened cement</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retard setting time </a:t>
            </a:r>
            <a:r>
              <a:rPr lang="en-US" sz="2000" dirty="0" smtClean="0"/>
              <a:t>or </a:t>
            </a:r>
            <a:r>
              <a:rPr lang="en-US" sz="2000" b="1" dirty="0" smtClean="0">
                <a:solidFill>
                  <a:srgbClr val="0070C0"/>
                </a:solidFill>
              </a:rPr>
              <a:t>increase it</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impart colour </a:t>
            </a:r>
            <a:r>
              <a:rPr lang="en-US" sz="2000" dirty="0" smtClean="0"/>
              <a:t>to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increase concrete resistance </a:t>
            </a:r>
            <a:r>
              <a:rPr lang="en-US" sz="2000" dirty="0" smtClean="0"/>
              <a:t>to freezing and thawing</a:t>
            </a:r>
          </a:p>
          <a:p>
            <a:pPr marL="822960" lvl="1" indent="-256032" algn="ctr">
              <a:spcBef>
                <a:spcPts val="400"/>
              </a:spcBef>
              <a:buClr>
                <a:schemeClr val="accent1"/>
              </a:buClr>
              <a:buSzPct val="68000"/>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TextBox 6"/>
          <p:cNvSpPr txBox="1"/>
          <p:nvPr/>
        </p:nvSpPr>
        <p:spPr>
          <a:xfrm>
            <a:off x="6400800" y="6324600"/>
            <a:ext cx="2286000" cy="381000"/>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 calcmode="lin" valueType="num">
                                      <p:cBhvr additive="base">
                                        <p:cTn id="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 calcmode="lin" valueType="num">
                                      <p:cBhvr additive="base">
                                        <p:cTn id="1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 calcmode="lin" valueType="num">
                                      <p:cBhvr additive="base">
                                        <p:cTn id="3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anim calcmode="lin" valueType="num">
                                      <p:cBhvr additive="base">
                                        <p:cTn id="3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152400" y="1149409"/>
            <a:ext cx="82296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a:t>
            </a:r>
          </a:p>
          <a:p>
            <a:pPr marL="365760" indent="-256032">
              <a:spcBef>
                <a:spcPts val="400"/>
              </a:spcBef>
              <a:buClr>
                <a:schemeClr val="accent1"/>
              </a:buClr>
              <a:buSzPct val="68000"/>
              <a:buFont typeface="Wingdings 3"/>
              <a:buChar char=""/>
              <a:defRPr/>
            </a:pPr>
            <a:endParaRPr lang="en-US" sz="2800" dirty="0" smtClean="0"/>
          </a:p>
          <a:p>
            <a:pPr marL="822960" lvl="1" indent="-256032">
              <a:spcBef>
                <a:spcPts val="400"/>
              </a:spcBef>
              <a:buClr>
                <a:schemeClr val="accent1"/>
              </a:buClr>
              <a:buSzPct val="68000"/>
              <a:buFont typeface="Wingdings 3"/>
              <a:buChar char=""/>
              <a:defRPr/>
            </a:pPr>
            <a:r>
              <a:rPr lang="en-US" sz="2800" b="1" dirty="0" smtClean="0">
                <a:solidFill>
                  <a:srgbClr val="0070C0"/>
                </a:solidFill>
              </a:rPr>
              <a:t>1. Air entraining agents</a:t>
            </a:r>
          </a:p>
          <a:p>
            <a:pPr marL="822960" lvl="1" indent="-256032">
              <a:spcBef>
                <a:spcPts val="400"/>
              </a:spcBef>
              <a:buClr>
                <a:schemeClr val="accent1"/>
              </a:buClr>
              <a:buSzPct val="68000"/>
              <a:buFont typeface="Wingdings 3"/>
              <a:buChar char=""/>
              <a:defRPr/>
            </a:pPr>
            <a:endParaRPr lang="en-US" sz="1600"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sz="1600" dirty="0" smtClean="0"/>
              <a:t>These </a:t>
            </a:r>
            <a:r>
              <a:rPr lang="en-US" sz="1600" b="1" dirty="0" smtClean="0">
                <a:solidFill>
                  <a:srgbClr val="0070C0"/>
                </a:solidFill>
              </a:rPr>
              <a:t>improve the durability  of concrete </a:t>
            </a:r>
            <a:r>
              <a:rPr lang="en-US" sz="1600" dirty="0" smtClean="0"/>
              <a:t>by protecting it against freeze-thaw cycle damage – the air void system allowing water to freeze within the voids,  allowing internal room for expansion.</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Also </a:t>
            </a:r>
            <a:r>
              <a:rPr lang="en-US" sz="1600" b="1" dirty="0" smtClean="0">
                <a:solidFill>
                  <a:srgbClr val="0070C0"/>
                </a:solidFill>
              </a:rPr>
              <a:t>improve workability of concrete</a:t>
            </a:r>
            <a:r>
              <a:rPr lang="en-US" sz="1600" dirty="0" smtClean="0"/>
              <a:t>.</a:t>
            </a:r>
            <a:r>
              <a:rPr lang="en-GB" sz="1600" dirty="0" smtClean="0"/>
              <a:t> The use of air-entraining agents </a:t>
            </a:r>
            <a:r>
              <a:rPr lang="en-GB" sz="1600" b="1" dirty="0" smtClean="0">
                <a:solidFill>
                  <a:srgbClr val="0070C0"/>
                </a:solidFill>
              </a:rPr>
              <a:t>results in concrete that is highly resistant to severe frost action and cycles of wetting and drying or freezing and thawing and has a high degree of workability and durability. </a:t>
            </a:r>
            <a:endParaRPr lang="en-US" sz="1600" b="1" dirty="0" smtClean="0">
              <a:solidFill>
                <a:srgbClr val="0070C0"/>
              </a:solidFill>
            </a:endParaRPr>
          </a:p>
          <a:p>
            <a:pPr marL="1280160" lvl="2" indent="-256032" algn="just">
              <a:spcBef>
                <a:spcPts val="400"/>
              </a:spcBef>
              <a:buClr>
                <a:schemeClr val="accent1"/>
              </a:buClr>
              <a:buSzPct val="68000"/>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Materials used : </a:t>
            </a:r>
            <a:r>
              <a:rPr lang="en-US" sz="1600" b="1" dirty="0" smtClean="0"/>
              <a:t>salts of wood resins, synthetic detergents, salts of </a:t>
            </a:r>
          </a:p>
          <a:p>
            <a:pPr marL="1024128" lvl="2" algn="just">
              <a:spcBef>
                <a:spcPts val="400"/>
              </a:spcBef>
              <a:buClr>
                <a:schemeClr val="accent1"/>
              </a:buClr>
              <a:buSzPct val="68000"/>
              <a:defRPr/>
            </a:pPr>
            <a:r>
              <a:rPr lang="en-US" sz="1600" b="1" dirty="0"/>
              <a:t> </a:t>
            </a:r>
            <a:r>
              <a:rPr lang="en-US" sz="1600" b="1" dirty="0" smtClean="0"/>
              <a:t>                            sulphonated lignin.</a:t>
            </a:r>
          </a:p>
          <a:p>
            <a:pPr marL="1280160" lvl="2" indent="-256032">
              <a:spcBef>
                <a:spcPts val="400"/>
              </a:spcBef>
              <a:buClr>
                <a:schemeClr val="accent1"/>
              </a:buClr>
              <a:buSzPct val="68000"/>
              <a:buFont typeface="Wingdings 3"/>
              <a:buChar char=""/>
              <a:defRPr/>
            </a:pPr>
            <a:endParaRPr lang="en-US" sz="16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9698" name="Picture 2" descr="http://www.cement.org/basics/images/airent_18244.gif"/>
          <p:cNvPicPr>
            <a:picLocks noChangeAspect="1" noChangeArrowheads="1"/>
          </p:cNvPicPr>
          <p:nvPr/>
        </p:nvPicPr>
        <p:blipFill>
          <a:blip r:embed="rId2" cstate="print"/>
          <a:srcRect/>
          <a:stretch>
            <a:fillRect/>
          </a:stretch>
        </p:blipFill>
        <p:spPr bwMode="auto">
          <a:xfrm>
            <a:off x="6172200" y="302514"/>
            <a:ext cx="2743200" cy="2002537"/>
          </a:xfrm>
          <a:prstGeom prst="rect">
            <a:avLst/>
          </a:prstGeom>
          <a:noFill/>
          <a:ln w="28575">
            <a:solidFill>
              <a:schemeClr val="tx1"/>
            </a:solidFill>
          </a:ln>
        </p:spPr>
      </p:pic>
      <p:sp>
        <p:nvSpPr>
          <p:cNvPr id="7" name="TextBox 6"/>
          <p:cNvSpPr txBox="1"/>
          <p:nvPr/>
        </p:nvSpPr>
        <p:spPr>
          <a:xfrm>
            <a:off x="5867400" y="6019800"/>
            <a:ext cx="2971800" cy="369332"/>
          </a:xfrm>
          <a:prstGeom prst="rect">
            <a:avLst/>
          </a:prstGeom>
          <a:noFill/>
        </p:spPr>
        <p:txBody>
          <a:bodyPr wrap="square" rtlCol="0">
            <a:spAutoFit/>
          </a:bodyPr>
          <a:lstStyle/>
          <a:p>
            <a:r>
              <a:rPr lang="en-GB" dirty="0" smtClean="0"/>
              <a:t>Research by next week</a:t>
            </a:r>
            <a:endParaRPr lang="en-GB" dirty="0"/>
          </a:p>
        </p:txBody>
      </p:sp>
      <p:sp>
        <p:nvSpPr>
          <p:cNvPr id="2" name="TextBox 1"/>
          <p:cNvSpPr txBox="1"/>
          <p:nvPr/>
        </p:nvSpPr>
        <p:spPr>
          <a:xfrm>
            <a:off x="5410200" y="5446520"/>
            <a:ext cx="3429000" cy="461665"/>
          </a:xfrm>
          <a:prstGeom prst="rect">
            <a:avLst/>
          </a:prstGeom>
          <a:noFill/>
        </p:spPr>
        <p:txBody>
          <a:bodyPr wrap="square" rtlCol="0">
            <a:spAutoFit/>
          </a:bodyPr>
          <a:lstStyle/>
          <a:p>
            <a:r>
              <a:rPr lang="en-GB" sz="2400" b="1" dirty="0" smtClean="0">
                <a:solidFill>
                  <a:srgbClr val="0070C0"/>
                </a:solidFill>
              </a:rPr>
              <a:t>Is there a Conflict?</a:t>
            </a:r>
            <a:endParaRPr lang="en-GB" sz="2400" b="1" dirty="0">
              <a:solidFill>
                <a:srgbClr val="0070C0"/>
              </a:solidFill>
            </a:endParaRPr>
          </a:p>
        </p:txBody>
      </p:sp>
      <p:sp>
        <p:nvSpPr>
          <p:cNvPr id="4" name="TextBox 3"/>
          <p:cNvSpPr txBox="1"/>
          <p:nvPr/>
        </p:nvSpPr>
        <p:spPr>
          <a:xfrm>
            <a:off x="5806867" y="6397345"/>
            <a:ext cx="2971800" cy="338554"/>
          </a:xfrm>
          <a:prstGeom prst="rect">
            <a:avLst/>
          </a:prstGeom>
          <a:noFill/>
        </p:spPr>
        <p:txBody>
          <a:bodyPr wrap="square" rtlCol="0">
            <a:spAutoFit/>
          </a:bodyPr>
          <a:lstStyle/>
          <a:p>
            <a:r>
              <a:rPr lang="en-GB" sz="1600" dirty="0" smtClean="0"/>
              <a:t>‘Entrained’ and ‘Entrapped’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43000"/>
            <a:ext cx="8382000" cy="6052939"/>
          </a:xfrm>
          <a:prstGeom prst="rect">
            <a:avLst/>
          </a:prstGeom>
        </p:spPr>
        <p:txBody>
          <a:bodyPr wrap="square">
            <a:spAutoFit/>
          </a:bodyPr>
          <a:lstStyle/>
          <a:p>
            <a:pPr marL="822960" lvl="1" indent="-256032">
              <a:spcBef>
                <a:spcPts val="400"/>
              </a:spcBef>
              <a:buClr>
                <a:schemeClr val="accent1"/>
              </a:buClr>
              <a:buSzPct val="68000"/>
              <a:buFont typeface="Wingdings 3"/>
              <a:buChar char=""/>
              <a:defRPr/>
            </a:pPr>
            <a:r>
              <a:rPr lang="en-US" sz="2800" b="1" dirty="0" smtClean="0">
                <a:solidFill>
                  <a:srgbClr val="0070C0"/>
                </a:solidFill>
              </a:rPr>
              <a:t>2. Accelerators</a:t>
            </a:r>
          </a:p>
          <a:p>
            <a:pPr marL="822960" lvl="1" indent="-256032">
              <a:spcBef>
                <a:spcPts val="400"/>
              </a:spcBef>
              <a:buClr>
                <a:schemeClr val="accent1"/>
              </a:buClr>
              <a:buSzPct val="68000"/>
              <a:buFont typeface="Wingdings 3"/>
              <a:buChar char=""/>
              <a:defRPr/>
            </a:pPr>
            <a:endParaRPr lang="en-US"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b="1" dirty="0" smtClean="0">
                <a:solidFill>
                  <a:srgbClr val="0070C0"/>
                </a:solidFill>
              </a:rPr>
              <a:t>Accelerate the setting time of concrete </a:t>
            </a:r>
          </a:p>
          <a:p>
            <a:pPr marL="1280160" lvl="2" indent="-256032" algn="just">
              <a:spcBef>
                <a:spcPts val="400"/>
              </a:spcBef>
              <a:buClr>
                <a:schemeClr val="accent1"/>
              </a:buClr>
              <a:buSzPct val="68000"/>
              <a:buFont typeface="Wingdings 3"/>
              <a:buChar char=""/>
              <a:defRPr/>
            </a:pPr>
            <a:endParaRPr lang="en-US" dirty="0" smtClean="0"/>
          </a:p>
          <a:p>
            <a:pPr marL="1280160" lvl="2" indent="-256032" algn="just">
              <a:spcBef>
                <a:spcPts val="400"/>
              </a:spcBef>
              <a:buClr>
                <a:schemeClr val="accent1"/>
              </a:buClr>
              <a:buSzPct val="68000"/>
              <a:buFont typeface="Wingdings 3"/>
              <a:buChar char=""/>
              <a:defRPr/>
            </a:pPr>
            <a:r>
              <a:rPr lang="en-US" b="1" dirty="0" smtClean="0">
                <a:solidFill>
                  <a:srgbClr val="0070C0"/>
                </a:solidFill>
              </a:rPr>
              <a:t>Advantageous in pre-casting</a:t>
            </a:r>
            <a:r>
              <a:rPr lang="en-US" dirty="0" smtClean="0"/>
              <a:t>, </a:t>
            </a:r>
            <a:r>
              <a:rPr lang="en-US" b="1" dirty="0" smtClean="0">
                <a:solidFill>
                  <a:srgbClr val="0070C0"/>
                </a:solidFill>
              </a:rPr>
              <a:t>where early removal of formwork is required and in cold weather</a:t>
            </a:r>
            <a:r>
              <a:rPr lang="en-US" dirty="0" smtClean="0"/>
              <a:t>, when the heat generated speeds up the hardening process and reduces the risk of frost damage.</a:t>
            </a:r>
          </a:p>
          <a:p>
            <a:pPr marL="1280160" lvl="2" indent="-256032" algn="just">
              <a:spcBef>
                <a:spcPts val="400"/>
              </a:spcBef>
              <a:buClr>
                <a:schemeClr val="accent1"/>
              </a:buClr>
              <a:buSzPct val="68000"/>
              <a:buFont typeface="Wingdings 3"/>
              <a:buChar char=""/>
              <a:defRPr/>
            </a:pPr>
            <a:endParaRPr lang="en-US" dirty="0" smtClean="0"/>
          </a:p>
          <a:p>
            <a:pPr marL="1280160" lvl="2" indent="-256032" algn="just">
              <a:spcBef>
                <a:spcPts val="400"/>
              </a:spcBef>
              <a:buClr>
                <a:schemeClr val="accent1"/>
              </a:buClr>
              <a:buSzPct val="68000"/>
              <a:buFont typeface="Wingdings 3"/>
              <a:buChar char=""/>
              <a:defRPr/>
            </a:pPr>
            <a:r>
              <a:rPr lang="en-US" dirty="0" smtClean="0"/>
              <a:t>BUT…</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Calcium chloride should not be used in pre-stressed concrete because of corrosion</a:t>
            </a:r>
          </a:p>
          <a:p>
            <a:pPr marL="1280160" lvl="2" indent="-256032" algn="just">
              <a:spcBef>
                <a:spcPts val="400"/>
              </a:spcBef>
              <a:buClr>
                <a:schemeClr val="accent1"/>
              </a:buClr>
              <a:buSzPct val="68000"/>
              <a:buFont typeface="Wingdings 3"/>
              <a:buChar char=""/>
              <a:defRPr/>
            </a:pPr>
            <a:endParaRPr lang="en-US" dirty="0" smtClean="0"/>
          </a:p>
          <a:p>
            <a:pPr marL="1280160" lvl="2" indent="-256032" algn="just">
              <a:spcBef>
                <a:spcPts val="400"/>
              </a:spcBef>
              <a:buClr>
                <a:schemeClr val="accent1"/>
              </a:buClr>
              <a:buSzPct val="68000"/>
              <a:buFont typeface="Wingdings 3"/>
              <a:buChar char=""/>
              <a:defRPr/>
            </a:pPr>
            <a:r>
              <a:rPr lang="en-US" dirty="0" smtClean="0"/>
              <a:t>Materials : </a:t>
            </a:r>
            <a:r>
              <a:rPr lang="en-US" b="1" dirty="0" smtClean="0"/>
              <a:t>Calcium chloride, tri-ethanolamine, sodium thio-cyanate </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p:txBody>
      </p:sp>
      <p:sp>
        <p:nvSpPr>
          <p:cNvPr id="3" name="Rectangle 2"/>
          <p:cNvSpPr/>
          <p:nvPr/>
        </p:nvSpPr>
        <p:spPr>
          <a:xfrm>
            <a:off x="457200" y="381000"/>
            <a:ext cx="3071675" cy="707886"/>
          </a:xfrm>
          <a:prstGeom prst="rect">
            <a:avLst/>
          </a:prstGeom>
        </p:spPr>
        <p:txBody>
          <a:bodyPr wrap="none">
            <a:spAutoFit/>
          </a:bodyPr>
          <a:lstStyle/>
          <a:p>
            <a:r>
              <a:rPr lang="en-US" sz="4000" b="1" dirty="0" smtClean="0">
                <a:solidFill>
                  <a:schemeClr val="bg2">
                    <a:lumMod val="50000"/>
                  </a:schemeClr>
                </a:solidFill>
              </a:rPr>
              <a:t>Admixtures</a:t>
            </a:r>
            <a:endParaRPr lang="en-GB" sz="4000" b="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152400"/>
            <a:ext cx="8229600" cy="1143000"/>
          </a:xfrm>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990600" y="20574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143000"/>
            <a:ext cx="8153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dirty="0" smtClean="0"/>
              <a:t>Most commonly used admixtures are (cont’d)</a:t>
            </a:r>
          </a:p>
          <a:p>
            <a:pPr marL="365760" indent="-256032">
              <a:spcBef>
                <a:spcPts val="400"/>
              </a:spcBef>
              <a:buClr>
                <a:schemeClr val="accent1"/>
              </a:buClr>
              <a:buSzPct val="68000"/>
              <a:buFont typeface="Wingdings 3"/>
              <a:buChar char=""/>
              <a:defRPr/>
            </a:pPr>
            <a:endParaRPr lang="en-US" dirty="0" smtClean="0"/>
          </a:p>
          <a:p>
            <a:pPr marL="822960" lvl="1" indent="-256032">
              <a:spcBef>
                <a:spcPts val="400"/>
              </a:spcBef>
              <a:buClr>
                <a:schemeClr val="accent1"/>
              </a:buClr>
              <a:buSzPct val="68000"/>
              <a:buFont typeface="Wingdings 3"/>
              <a:buChar char=""/>
              <a:defRPr/>
            </a:pPr>
            <a:r>
              <a:rPr lang="en-US" sz="2800" b="1" dirty="0" smtClean="0">
                <a:solidFill>
                  <a:srgbClr val="0070C0"/>
                </a:solidFill>
              </a:rPr>
              <a:t>3. Retarders</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Retard setting time</a:t>
            </a:r>
          </a:p>
          <a:p>
            <a:pPr marL="1280160" lvl="2" indent="-256032" algn="just">
              <a:spcBef>
                <a:spcPts val="400"/>
              </a:spcBef>
              <a:buClr>
                <a:schemeClr val="accent1"/>
              </a:buClr>
              <a:buSzPct val="68000"/>
              <a:buFont typeface="Wingdings 3"/>
              <a:buChar char=""/>
              <a:defRPr/>
            </a:pPr>
            <a:r>
              <a:rPr lang="en-US" dirty="0" smtClean="0"/>
              <a:t>May be </a:t>
            </a:r>
            <a:r>
              <a:rPr lang="en-US" b="1" dirty="0" smtClean="0">
                <a:solidFill>
                  <a:srgbClr val="0070C0"/>
                </a:solidFill>
              </a:rPr>
              <a:t>necessary in hot weather </a:t>
            </a:r>
            <a:r>
              <a:rPr lang="en-US" dirty="0" smtClean="0"/>
              <a:t>in order </a:t>
            </a:r>
            <a:r>
              <a:rPr lang="en-US" b="1" dirty="0" smtClean="0">
                <a:solidFill>
                  <a:srgbClr val="0070C0"/>
                </a:solidFill>
              </a:rPr>
              <a:t>to reduce premature stiffening of concrete.</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Allows smaller crews to finish flat work (flatten and level).</a:t>
            </a:r>
          </a:p>
          <a:p>
            <a:pPr marL="1280160" lvl="2" indent="-256032" algn="just">
              <a:spcBef>
                <a:spcPts val="400"/>
              </a:spcBef>
              <a:buClr>
                <a:schemeClr val="accent1"/>
              </a:buClr>
              <a:buSzPct val="68000"/>
              <a:buFont typeface="Wingdings 3"/>
              <a:buChar char=""/>
              <a:defRPr/>
            </a:pPr>
            <a:r>
              <a:rPr lang="en-US" dirty="0" smtClean="0"/>
              <a:t>Materials : </a:t>
            </a:r>
            <a:r>
              <a:rPr lang="en-US" b="1" dirty="0" smtClean="0"/>
              <a:t>Gypsum, Lignin, Borax, Sugars, Tartaric acids</a:t>
            </a:r>
          </a:p>
          <a:p>
            <a:pPr marL="1280160" lvl="2" indent="-256032">
              <a:spcBef>
                <a:spcPts val="400"/>
              </a:spcBef>
              <a:buClr>
                <a:schemeClr val="accent1"/>
              </a:buClr>
              <a:buSzPct val="68000"/>
              <a:defRPr/>
            </a:pPr>
            <a:endParaRPr lang="en-US" dirty="0" smtClean="0"/>
          </a:p>
          <a:p>
            <a:pPr marL="822960" lvl="1" indent="-256032">
              <a:spcBef>
                <a:spcPts val="400"/>
              </a:spcBef>
              <a:buClr>
                <a:schemeClr val="accent1"/>
              </a:buClr>
              <a:buSzPct val="68000"/>
              <a:buFont typeface="Wingdings 3"/>
              <a:buChar char=""/>
              <a:defRPr/>
            </a:pPr>
            <a:r>
              <a:rPr lang="en-US" sz="2800" b="1" dirty="0" smtClean="0">
                <a:solidFill>
                  <a:srgbClr val="0070C0"/>
                </a:solidFill>
              </a:rPr>
              <a:t>4. Water reducers</a:t>
            </a:r>
          </a:p>
          <a:p>
            <a:pPr marL="1280160" lvl="2" indent="-256032" algn="just">
              <a:spcBef>
                <a:spcPts val="400"/>
              </a:spcBef>
              <a:buClr>
                <a:schemeClr val="accent1"/>
              </a:buClr>
              <a:buSzPct val="68000"/>
              <a:buFont typeface="Wingdings 3"/>
              <a:buChar char=""/>
              <a:defRPr/>
            </a:pPr>
            <a:r>
              <a:rPr lang="en-US" dirty="0" smtClean="0"/>
              <a:t>Reduce water content (at least 5% )in concrete</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Useful in making high strength concretes as it allows low water/cement ratio with adequate workability.</a:t>
            </a:r>
          </a:p>
          <a:p>
            <a:pPr marL="1280160" lvl="2" indent="-256032" algn="just">
              <a:spcBef>
                <a:spcPts val="400"/>
              </a:spcBef>
              <a:buClr>
                <a:schemeClr val="accent1"/>
              </a:buClr>
              <a:buSzPct val="68000"/>
              <a:buFont typeface="Wingdings 3"/>
              <a:buChar char=""/>
              <a:defRPr/>
            </a:pPr>
            <a:r>
              <a:rPr lang="en-US" dirty="0" smtClean="0"/>
              <a:t>Materials : </a:t>
            </a:r>
            <a:r>
              <a:rPr lang="en-US" b="1" dirty="0" smtClean="0"/>
              <a:t>Ligno-sulphonates, Hydroxylated carboxylic 		acids</a:t>
            </a:r>
            <a:r>
              <a:rPr lang="en-US" b="1" dirty="0"/>
              <a:t>.</a:t>
            </a:r>
            <a:endParaRPr lang="en-US" b="1" dirty="0" smtClean="0"/>
          </a:p>
          <a:p>
            <a:pPr marL="1280160" lvl="2"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228600" y="1143000"/>
            <a:ext cx="8543658"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defRPr/>
            </a:pPr>
            <a:r>
              <a:rPr lang="en-US" sz="2000" b="1" dirty="0" smtClean="0">
                <a:solidFill>
                  <a:srgbClr val="0070C0"/>
                </a:solidFill>
              </a:rPr>
              <a:t>      </a:t>
            </a:r>
            <a:r>
              <a:rPr lang="en-US" sz="2800" b="1" dirty="0" smtClean="0">
                <a:solidFill>
                  <a:srgbClr val="0070C0"/>
                </a:solidFill>
              </a:rPr>
              <a:t>5. Super plasticizers</a:t>
            </a:r>
          </a:p>
          <a:p>
            <a:pPr marL="822960" lvl="1" indent="-256032">
              <a:spcBef>
                <a:spcPts val="400"/>
              </a:spcBef>
              <a:buClr>
                <a:schemeClr val="accent1"/>
              </a:buClr>
              <a:buSzPct val="68000"/>
              <a:buFont typeface="Arial" pitchFamily="34" charset="0"/>
              <a:buChar char="•"/>
              <a:defRPr/>
            </a:pPr>
            <a:r>
              <a:rPr lang="en-US" sz="2000" b="1" dirty="0" smtClean="0">
                <a:solidFill>
                  <a:srgbClr val="0070C0"/>
                </a:solidFill>
              </a:rPr>
              <a:t>Increase flow of concrete and reduce water-cement ratio</a:t>
            </a:r>
          </a:p>
          <a:p>
            <a:pPr marL="365760" indent="-256032">
              <a:spcBef>
                <a:spcPts val="400"/>
              </a:spcBef>
              <a:buClr>
                <a:schemeClr val="accent1"/>
              </a:buClr>
              <a:buSzPct val="68000"/>
              <a:buFont typeface="Arial" pitchFamily="34" charset="0"/>
              <a:buChar char="•"/>
              <a:defRPr/>
            </a:pPr>
            <a:endParaRPr lang="en-US" sz="2000" b="1" dirty="0" smtClean="0">
              <a:solidFill>
                <a:srgbClr val="0070C0"/>
              </a:solidFill>
            </a:endParaRPr>
          </a:p>
          <a:p>
            <a:pPr marL="822960" lvl="1" indent="-256032">
              <a:spcBef>
                <a:spcPts val="400"/>
              </a:spcBef>
              <a:buClr>
                <a:schemeClr val="accent1"/>
              </a:buClr>
              <a:buSzPct val="68000"/>
              <a:buFont typeface="Arial" pitchFamily="34" charset="0"/>
              <a:buChar char="•"/>
              <a:defRPr/>
            </a:pPr>
            <a:r>
              <a:rPr lang="en-US" sz="2000" dirty="0" smtClean="0"/>
              <a:t>Used to solve difficult placement problems such as </a:t>
            </a:r>
            <a:r>
              <a:rPr lang="en-US" sz="2000" b="1" dirty="0" smtClean="0">
                <a:solidFill>
                  <a:srgbClr val="0070C0"/>
                </a:solidFill>
              </a:rPr>
              <a:t>tight constricted formwork, dense rebar configuration</a:t>
            </a:r>
            <a:r>
              <a:rPr lang="en-US" sz="2000" dirty="0" smtClean="0"/>
              <a:t>, and </a:t>
            </a:r>
            <a:r>
              <a:rPr lang="en-US" sz="2000" b="1" dirty="0" smtClean="0">
                <a:solidFill>
                  <a:srgbClr val="0070C0"/>
                </a:solidFill>
              </a:rPr>
              <a:t>situations where the concrete must be pumped, conveyored, or chuted over long distances.</a:t>
            </a:r>
            <a:endParaRPr lang="en-US" sz="2000" b="1" dirty="0">
              <a:solidFill>
                <a:srgbClr val="0070C0"/>
              </a:solidFill>
            </a:endParaRPr>
          </a:p>
          <a:p>
            <a:pPr marL="365760" indent="-256032">
              <a:spcBef>
                <a:spcPts val="400"/>
              </a:spcBef>
              <a:buClr>
                <a:schemeClr val="accent1"/>
              </a:buClr>
              <a:buSzPct val="68000"/>
              <a:buFont typeface="Arial" pitchFamily="34" charset="0"/>
              <a:buChar char="•"/>
              <a:defRPr/>
            </a:pPr>
            <a:endParaRPr lang="en-US" sz="2000" b="1" dirty="0" smtClean="0">
              <a:solidFill>
                <a:srgbClr val="0070C0"/>
              </a:solidFill>
            </a:endParaRPr>
          </a:p>
          <a:p>
            <a:pPr marL="822960" lvl="1" indent="-256032">
              <a:spcBef>
                <a:spcPts val="400"/>
              </a:spcBef>
              <a:buClr>
                <a:schemeClr val="accent1"/>
              </a:buClr>
              <a:buSzPct val="68000"/>
              <a:buFont typeface="Arial" pitchFamily="34" charset="0"/>
              <a:buChar char="•"/>
              <a:defRPr/>
            </a:pPr>
            <a:r>
              <a:rPr lang="en-US" sz="2000" dirty="0" smtClean="0"/>
              <a:t>Materials : </a:t>
            </a:r>
            <a:r>
              <a:rPr lang="en-US" sz="2000" b="1" dirty="0" smtClean="0"/>
              <a:t>Sulphonated melamine formaldehyde                 </a:t>
            </a:r>
          </a:p>
          <a:p>
            <a:pPr marL="1481328" lvl="3">
              <a:spcBef>
                <a:spcPts val="400"/>
              </a:spcBef>
              <a:buClr>
                <a:schemeClr val="accent1"/>
              </a:buClr>
              <a:buSzPct val="68000"/>
              <a:defRPr/>
            </a:pPr>
            <a:r>
              <a:rPr lang="en-US" sz="2000" b="1" dirty="0" smtClean="0"/>
              <a:t>         </a:t>
            </a:r>
            <a:r>
              <a:rPr lang="en-US" sz="2000" b="1" dirty="0" err="1" smtClean="0"/>
              <a:t>Sulphonated</a:t>
            </a:r>
            <a:r>
              <a:rPr lang="en-US" sz="2000" b="1" dirty="0" smtClean="0"/>
              <a:t> naphthalene formaldehyde</a:t>
            </a:r>
          </a:p>
          <a:p>
            <a:pPr marL="1481328" lvl="3">
              <a:spcBef>
                <a:spcPts val="400"/>
              </a:spcBef>
              <a:buClr>
                <a:schemeClr val="accent1"/>
              </a:buClr>
              <a:buSzPct val="68000"/>
              <a:defRPr/>
            </a:pPr>
            <a:r>
              <a:rPr lang="en-US" sz="2000" b="1" dirty="0" smtClean="0"/>
              <a:t>         </a:t>
            </a:r>
            <a:r>
              <a:rPr lang="en-US" sz="2000" b="1" dirty="0" err="1" smtClean="0"/>
              <a:t>Lignosulphonates</a:t>
            </a:r>
            <a:r>
              <a:rPr lang="en-US" sz="2000" b="1" dirty="0" smtClean="0"/>
              <a:t>, Polycarboxylates</a:t>
            </a:r>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800" b="1" dirty="0" smtClean="0">
                <a:solidFill>
                  <a:srgbClr val="0070C0"/>
                </a:solidFill>
              </a:rPr>
              <a:t>6. Foaming agent</a:t>
            </a:r>
          </a:p>
          <a:p>
            <a:pPr marL="1280160" lvl="2" indent="-256032" algn="just">
              <a:spcBef>
                <a:spcPts val="400"/>
              </a:spcBef>
              <a:buClr>
                <a:schemeClr val="accent1"/>
              </a:buClr>
              <a:buSzPct val="68000"/>
              <a:buFont typeface="Wingdings 3"/>
              <a:buChar char=""/>
              <a:defRPr/>
            </a:pPr>
            <a:r>
              <a:rPr lang="en-US" sz="2000" dirty="0" smtClean="0"/>
              <a:t>Foamed concrete is </a:t>
            </a:r>
            <a:r>
              <a:rPr lang="en-US" sz="2000" b="1" dirty="0" smtClean="0">
                <a:solidFill>
                  <a:srgbClr val="0070C0"/>
                </a:solidFill>
              </a:rPr>
              <a:t>produced by blending cement, fine sand or fly ash </a:t>
            </a:r>
            <a:r>
              <a:rPr lang="en-US" sz="2000" dirty="0" smtClean="0"/>
              <a:t>and water into a preformed foam or by </a:t>
            </a:r>
            <a:r>
              <a:rPr lang="en-US" sz="2000" b="1" dirty="0" smtClean="0">
                <a:solidFill>
                  <a:srgbClr val="0070C0"/>
                </a:solidFill>
              </a:rPr>
              <a:t>mechanically foaming the appropriate mix using a foaming surfactant</a:t>
            </a:r>
          </a:p>
          <a:p>
            <a:pPr marL="1280160" lvl="2" indent="-256032" algn="just">
              <a:spcBef>
                <a:spcPts val="400"/>
              </a:spcBef>
              <a:buClr>
                <a:schemeClr val="accent1"/>
              </a:buClr>
              <a:buSzPct val="68000"/>
              <a:buFont typeface="Wingdings 3"/>
              <a:buChar char=""/>
              <a:defRPr/>
            </a:pPr>
            <a:endParaRPr lang="en-US" sz="2000" dirty="0" smtClean="0"/>
          </a:p>
          <a:p>
            <a:pPr marL="1280160" lvl="2" indent="-256032" algn="just">
              <a:spcBef>
                <a:spcPts val="400"/>
              </a:spcBef>
              <a:buClr>
                <a:schemeClr val="accent1"/>
              </a:buClr>
              <a:buSzPct val="68000"/>
              <a:buFont typeface="Wingdings 3"/>
              <a:buChar char=""/>
              <a:defRPr/>
            </a:pPr>
            <a:r>
              <a:rPr lang="en-US" sz="2000" dirty="0" smtClean="0"/>
              <a:t>Foamed concrete is </a:t>
            </a:r>
            <a:r>
              <a:rPr lang="en-US" sz="2000" b="1" dirty="0" smtClean="0">
                <a:solidFill>
                  <a:srgbClr val="0070C0"/>
                </a:solidFill>
              </a:rPr>
              <a:t>free flowing and can be pumped and requires no compaction</a:t>
            </a:r>
          </a:p>
          <a:p>
            <a:pPr marL="1280160" lvl="2" indent="-256032" algn="just">
              <a:spcBef>
                <a:spcPts val="400"/>
              </a:spcBef>
              <a:buClr>
                <a:schemeClr val="accent1"/>
              </a:buClr>
              <a:buSzPct val="68000"/>
              <a:buFont typeface="Wingdings 3"/>
              <a:buChar char=""/>
              <a:defRPr/>
            </a:pPr>
            <a:r>
              <a:rPr lang="en-US" sz="2000" dirty="0" smtClean="0"/>
              <a:t>When set, it offers </a:t>
            </a:r>
            <a:r>
              <a:rPr lang="en-US" sz="2000" b="1" dirty="0" smtClean="0">
                <a:solidFill>
                  <a:srgbClr val="0070C0"/>
                </a:solidFill>
              </a:rPr>
              <a:t>good frost resistance and thermal insulation</a:t>
            </a:r>
          </a:p>
          <a:p>
            <a:pPr marL="1280160" lvl="2" indent="-256032" algn="just">
              <a:spcBef>
                <a:spcPts val="400"/>
              </a:spcBef>
              <a:buClr>
                <a:schemeClr val="accent1"/>
              </a:buClr>
              <a:buSzPct val="68000"/>
              <a:buFont typeface="Wingdings 3"/>
              <a:buChar char=""/>
              <a:defRPr/>
            </a:pPr>
            <a:r>
              <a:rPr lang="en-US" sz="2000" dirty="0" smtClean="0"/>
              <a:t>Used for </a:t>
            </a:r>
            <a:r>
              <a:rPr lang="en-US" sz="2000" b="1" dirty="0" smtClean="0">
                <a:solidFill>
                  <a:srgbClr val="0070C0"/>
                </a:solidFill>
              </a:rPr>
              <a:t>filling cellars or providing insulation under floors or in flat roofs</a:t>
            </a:r>
          </a:p>
          <a:p>
            <a:pPr marL="822960" lvl="1" indent="-256032" algn="just">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6626" name="Picture 2" descr="http://www.litebuilt.com/pic/sample-e.jpg"/>
          <p:cNvPicPr>
            <a:picLocks noChangeAspect="1" noChangeArrowheads="1"/>
          </p:cNvPicPr>
          <p:nvPr/>
        </p:nvPicPr>
        <p:blipFill>
          <a:blip r:embed="rId2" cstate="print"/>
          <a:srcRect/>
          <a:stretch>
            <a:fillRect/>
          </a:stretch>
        </p:blipFill>
        <p:spPr bwMode="auto">
          <a:xfrm>
            <a:off x="6629400" y="228600"/>
            <a:ext cx="2314575" cy="1847851"/>
          </a:xfrm>
          <a:prstGeom prst="rect">
            <a:avLst/>
          </a:prstGeom>
          <a:noFill/>
          <a:ln w="38100">
            <a:solidFill>
              <a:schemeClr val="tx1"/>
            </a:solidFill>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19200"/>
            <a:ext cx="83820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228600" y="762000"/>
            <a:ext cx="8305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r>
              <a:rPr lang="en-US" sz="2800" b="1" dirty="0" smtClean="0">
                <a:solidFill>
                  <a:srgbClr val="0070C0"/>
                </a:solidFill>
              </a:rPr>
              <a:t>7. Pumping agents</a:t>
            </a:r>
          </a:p>
          <a:p>
            <a:pPr marL="1280160" lvl="2" indent="-256032" algn="just">
              <a:spcBef>
                <a:spcPts val="400"/>
              </a:spcBef>
              <a:buClr>
                <a:schemeClr val="accent1"/>
              </a:buClr>
              <a:buSzPct val="68000"/>
              <a:buFont typeface="Wingdings 3"/>
              <a:buChar char=""/>
              <a:defRPr/>
            </a:pPr>
            <a:r>
              <a:rPr lang="en-US" sz="2000" b="1" dirty="0" smtClean="0">
                <a:solidFill>
                  <a:srgbClr val="0070C0"/>
                </a:solidFill>
              </a:rPr>
              <a:t>Added to concrete mixes to make them </a:t>
            </a:r>
          </a:p>
          <a:p>
            <a:pPr marL="1280160" lvl="2" indent="-256032" algn="just">
              <a:spcBef>
                <a:spcPts val="400"/>
              </a:spcBef>
              <a:buClr>
                <a:schemeClr val="accent1"/>
              </a:buClr>
              <a:buSzPct val="68000"/>
              <a:defRPr/>
            </a:pPr>
            <a:r>
              <a:rPr lang="en-US" sz="2000" b="1" dirty="0" smtClean="0">
                <a:solidFill>
                  <a:srgbClr val="0070C0"/>
                </a:solidFill>
              </a:rPr>
              <a:t>   pumpable</a:t>
            </a:r>
          </a:p>
          <a:p>
            <a:pPr marL="1280160" lvl="2" indent="-256032" algn="just">
              <a:spcBef>
                <a:spcPts val="400"/>
              </a:spcBef>
              <a:buClr>
                <a:schemeClr val="accent1"/>
              </a:buClr>
              <a:buSzPct val="68000"/>
              <a:buFont typeface="Wingdings 3"/>
              <a:buChar char=""/>
              <a:defRPr/>
            </a:pPr>
            <a:r>
              <a:rPr lang="en-US" sz="2000" dirty="0" smtClean="0"/>
              <a:t>Mixes low in cement, or with some lightweight aggregates, tend to segregate and require </a:t>
            </a:r>
            <a:r>
              <a:rPr lang="en-US" sz="2000" b="1" dirty="0" smtClean="0">
                <a:solidFill>
                  <a:srgbClr val="0070C0"/>
                </a:solidFill>
              </a:rPr>
              <a:t>thickening with a pumping agent</a:t>
            </a:r>
          </a:p>
          <a:p>
            <a:pPr marL="1280160" lvl="2" indent="-256032" algn="just">
              <a:spcBef>
                <a:spcPts val="400"/>
              </a:spcBef>
              <a:buClr>
                <a:schemeClr val="accent1"/>
              </a:buClr>
              <a:buSzPct val="68000"/>
              <a:buFont typeface="Wingdings 3"/>
              <a:buChar char=""/>
              <a:defRPr/>
            </a:pPr>
            <a:r>
              <a:rPr lang="en-US" sz="2000" dirty="0" smtClean="0"/>
              <a:t>Conversely, </a:t>
            </a:r>
            <a:r>
              <a:rPr lang="en-US" sz="2000" b="1" dirty="0" smtClean="0">
                <a:solidFill>
                  <a:srgbClr val="0070C0"/>
                </a:solidFill>
              </a:rPr>
              <a:t>high cement content mixes require plasticising so that they can be pumped more easily</a:t>
            </a:r>
          </a:p>
          <a:p>
            <a:pPr marL="822960" lvl="1" indent="-256032">
              <a:spcBef>
                <a:spcPts val="400"/>
              </a:spcBef>
              <a:buClr>
                <a:schemeClr val="accent1"/>
              </a:buClr>
              <a:buSzPct val="68000"/>
              <a:buFont typeface="Wingdings 3"/>
              <a:buChar char=""/>
              <a:defRPr/>
            </a:pPr>
            <a:r>
              <a:rPr lang="en-US" sz="2800" b="1" dirty="0" smtClean="0">
                <a:solidFill>
                  <a:srgbClr val="0070C0"/>
                </a:solidFill>
              </a:rPr>
              <a:t>8. Pigments</a:t>
            </a:r>
          </a:p>
          <a:p>
            <a:pPr marL="1280160" lvl="2" indent="-256032">
              <a:spcBef>
                <a:spcPts val="400"/>
              </a:spcBef>
              <a:buClr>
                <a:schemeClr val="accent1"/>
              </a:buClr>
              <a:buSzPct val="68000"/>
              <a:buFont typeface="Wingdings 3"/>
              <a:buChar char=""/>
              <a:defRPr/>
            </a:pPr>
            <a:r>
              <a:rPr lang="en-US" sz="2000" dirty="0" smtClean="0"/>
              <a:t>Coloured pigments are added to mortar or concrete</a:t>
            </a:r>
          </a:p>
          <a:p>
            <a:pPr marL="1280160" lvl="2" indent="-256032">
              <a:spcBef>
                <a:spcPts val="400"/>
              </a:spcBef>
              <a:buClr>
                <a:schemeClr val="accent1"/>
              </a:buClr>
              <a:buSzPct val="68000"/>
              <a:buFont typeface="Wingdings 3"/>
              <a:buChar char=""/>
              <a:defRPr/>
            </a:pPr>
            <a:r>
              <a:rPr lang="en-US" sz="2000" dirty="0" smtClean="0"/>
              <a:t>Most common colours : browns, red &amp; yellow </a:t>
            </a:r>
          </a:p>
          <a:p>
            <a:pPr marL="1280160" lvl="2" indent="-256032">
              <a:spcBef>
                <a:spcPts val="400"/>
              </a:spcBef>
              <a:buClr>
                <a:schemeClr val="accent1"/>
              </a:buClr>
              <a:buSzPct val="68000"/>
              <a:buFont typeface="Wingdings 3"/>
              <a:buChar char=""/>
              <a:defRPr/>
            </a:pPr>
            <a:r>
              <a:rPr lang="en-US" sz="2000" dirty="0" smtClean="0"/>
              <a:t>Titanium oxide used to enhance the whiteness of white cement</a:t>
            </a:r>
          </a:p>
          <a:p>
            <a:pPr marL="1280160" lvl="2"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5602" name="Picture 2" descr="http://t2.gstatic.com/images?q=tbn:ANd9GcSaRuUy0lRV4fD6z7P2ivjV0a6HPhdeYs1fXMc9nb4iaVe7a6JsfRPcIRk"/>
          <p:cNvPicPr>
            <a:picLocks noChangeAspect="1" noChangeArrowheads="1"/>
          </p:cNvPicPr>
          <p:nvPr/>
        </p:nvPicPr>
        <p:blipFill>
          <a:blip r:embed="rId2" cstate="print"/>
          <a:srcRect/>
          <a:stretch>
            <a:fillRect/>
          </a:stretch>
        </p:blipFill>
        <p:spPr bwMode="auto">
          <a:xfrm>
            <a:off x="7086600" y="228600"/>
            <a:ext cx="1514475" cy="2286000"/>
          </a:xfrm>
          <a:prstGeom prst="rect">
            <a:avLst/>
          </a:prstGeom>
          <a:noFill/>
          <a:ln w="3810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7" name="Title 2"/>
          <p:cNvSpPr txBox="1">
            <a:spLocks/>
          </p:cNvSpPr>
          <p:nvPr/>
        </p:nvSpPr>
        <p:spPr>
          <a:xfrm>
            <a:off x="3048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Rectangle 3"/>
          <p:cNvSpPr txBox="1">
            <a:spLocks noChangeArrowheads="1"/>
          </p:cNvSpPr>
          <p:nvPr/>
        </p:nvSpPr>
        <p:spPr>
          <a:xfrm>
            <a:off x="304800" y="1066800"/>
            <a:ext cx="8458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Cement</a:t>
            </a:r>
          </a:p>
          <a:p>
            <a:pPr marL="822960" lvl="1" indent="-256032">
              <a:spcBef>
                <a:spcPts val="400"/>
              </a:spcBef>
              <a:buClr>
                <a:schemeClr val="accent1"/>
              </a:buClr>
              <a:buSzPct val="68000"/>
              <a:buFont typeface="Wingdings 3"/>
              <a:buChar char=""/>
              <a:defRPr/>
            </a:pPr>
            <a:r>
              <a:rPr lang="en-US" sz="2000" dirty="0" smtClean="0"/>
              <a:t>Bulk cement</a:t>
            </a:r>
          </a:p>
          <a:p>
            <a:pPr marL="1280160" lvl="2" indent="-256032">
              <a:spcBef>
                <a:spcPts val="400"/>
              </a:spcBef>
              <a:buClr>
                <a:schemeClr val="accent1"/>
              </a:buClr>
              <a:buSzPct val="68000"/>
              <a:buFont typeface="Wingdings 3"/>
              <a:buChar char=""/>
              <a:defRPr/>
            </a:pPr>
            <a:r>
              <a:rPr lang="en-US" sz="2000" dirty="0" smtClean="0"/>
              <a:t>Store in weather tight, properly ventilated structures to prevent absorption of moisture.</a:t>
            </a:r>
          </a:p>
          <a:p>
            <a:pPr marL="822960" lvl="1" indent="-256032">
              <a:spcBef>
                <a:spcPts val="400"/>
              </a:spcBef>
              <a:buClr>
                <a:schemeClr val="accent1"/>
              </a:buClr>
              <a:buSzPct val="68000"/>
              <a:buFont typeface="Wingdings 3"/>
              <a:buChar char=""/>
              <a:defRPr/>
            </a:pPr>
            <a:r>
              <a:rPr lang="en-US" sz="2000" dirty="0" smtClean="0"/>
              <a:t>Bag cement</a:t>
            </a:r>
          </a:p>
          <a:p>
            <a:pPr marL="1280160" lvl="2" indent="-256032">
              <a:spcBef>
                <a:spcPts val="400"/>
              </a:spcBef>
              <a:buClr>
                <a:schemeClr val="accent1"/>
              </a:buClr>
              <a:buSzPct val="68000"/>
              <a:buFont typeface="Wingdings 3"/>
              <a:buChar char=""/>
              <a:defRPr/>
            </a:pPr>
            <a:r>
              <a:rPr lang="en-US" sz="2000" dirty="0" smtClean="0"/>
              <a:t>Stack on pallets to permit circulation of air. </a:t>
            </a:r>
          </a:p>
          <a:p>
            <a:pPr marL="1280160" lvl="2" indent="-256032">
              <a:spcBef>
                <a:spcPts val="400"/>
              </a:spcBef>
              <a:buClr>
                <a:schemeClr val="accent1"/>
              </a:buClr>
              <a:buSzPct val="68000"/>
              <a:buFont typeface="Wingdings 3"/>
              <a:buChar char=""/>
              <a:defRPr/>
            </a:pPr>
            <a:r>
              <a:rPr lang="en-US" sz="2000" dirty="0" smtClean="0"/>
              <a:t>For long periods the stacks should be no higher than </a:t>
            </a:r>
          </a:p>
          <a:p>
            <a:pPr marL="1280160" lvl="2" indent="-256032">
              <a:spcBef>
                <a:spcPts val="400"/>
              </a:spcBef>
              <a:buClr>
                <a:schemeClr val="accent1"/>
              </a:buClr>
              <a:buSzPct val="68000"/>
              <a:defRPr/>
            </a:pPr>
            <a:r>
              <a:rPr lang="en-US" sz="2000" dirty="0" smtClean="0"/>
              <a:t>    7 sacks.</a:t>
            </a:r>
          </a:p>
          <a:p>
            <a:pPr marL="365760" indent="-256032">
              <a:spcBef>
                <a:spcPts val="400"/>
              </a:spcBef>
              <a:buClr>
                <a:schemeClr val="accent1"/>
              </a:buClr>
              <a:buSzPct val="68000"/>
              <a:buFont typeface="Wingdings 3"/>
              <a:buChar char=""/>
              <a:defRPr/>
            </a:pPr>
            <a:r>
              <a:rPr lang="en-US" sz="2000" b="1" dirty="0" smtClean="0">
                <a:solidFill>
                  <a:srgbClr val="0070C0"/>
                </a:solidFill>
              </a:rPr>
              <a:t>Aggregates</a:t>
            </a:r>
          </a:p>
          <a:p>
            <a:pPr marL="822960" lvl="1" indent="-256032">
              <a:spcBef>
                <a:spcPts val="400"/>
              </a:spcBef>
              <a:buClr>
                <a:schemeClr val="accent1"/>
              </a:buClr>
              <a:buSzPct val="68000"/>
              <a:buFont typeface="Wingdings 3"/>
              <a:buChar char=""/>
              <a:defRPr/>
            </a:pPr>
            <a:r>
              <a:rPr lang="en-US" sz="2000" dirty="0" smtClean="0"/>
              <a:t>Stockpiles should be maintained such that </a:t>
            </a:r>
          </a:p>
          <a:p>
            <a:pPr marL="1280160" lvl="2" indent="-256032">
              <a:spcBef>
                <a:spcPts val="400"/>
              </a:spcBef>
              <a:buClr>
                <a:schemeClr val="accent1"/>
              </a:buClr>
              <a:buSzPct val="68000"/>
              <a:buFont typeface="Wingdings 3"/>
              <a:buChar char=""/>
              <a:defRPr/>
            </a:pPr>
            <a:r>
              <a:rPr lang="en-US" sz="2000" dirty="0" smtClean="0"/>
              <a:t>contamination, segregation and variation in grading is minimised.</a:t>
            </a:r>
          </a:p>
          <a:p>
            <a:pPr marL="1280160" lvl="2" indent="-256032">
              <a:spcBef>
                <a:spcPts val="400"/>
              </a:spcBef>
              <a:buClr>
                <a:schemeClr val="accent1"/>
              </a:buClr>
              <a:buSzPct val="68000"/>
              <a:buFont typeface="Wingdings 3"/>
              <a:buChar char=""/>
              <a:defRPr/>
            </a:pPr>
            <a:r>
              <a:rPr lang="en-US" sz="2000" dirty="0" smtClean="0"/>
              <a:t>Uniform and stable moisture contents are maintained in aggregates</a:t>
            </a:r>
            <a:endParaRPr lang="en-US" sz="2000" b="1" dirty="0" smtClean="0"/>
          </a:p>
          <a:p>
            <a:pPr marL="1737360" lvl="3"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
                                            <p:txEl>
                                              <p:pRg st="5" end="5"/>
                                            </p:txEl>
                                          </p:spTgt>
                                        </p:tgtEl>
                                        <p:attrNameLst>
                                          <p:attrName>style.visibility</p:attrName>
                                        </p:attrNameLst>
                                      </p:cBhvr>
                                      <p:to>
                                        <p:strVal val="visible"/>
                                      </p:to>
                                    </p:set>
                                    <p:anim calcmode="lin" valueType="num">
                                      <p:cBhvr additive="base">
                                        <p:cTn id="1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6" end="6"/>
                                            </p:txEl>
                                          </p:spTgt>
                                        </p:tgtEl>
                                        <p:attrNameLst>
                                          <p:attrName>style.visibility</p:attrName>
                                        </p:attrNameLst>
                                      </p:cBhvr>
                                      <p:to>
                                        <p:strVal val="visible"/>
                                      </p:to>
                                    </p:set>
                                    <p:anim calcmode="lin" valueType="num">
                                      <p:cBhvr additive="base">
                                        <p:cTn id="21"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xEl>
                                              <p:pRg st="9" end="9"/>
                                            </p:txEl>
                                          </p:spTgt>
                                        </p:tgtEl>
                                        <p:attrNameLst>
                                          <p:attrName>style.visibility</p:attrName>
                                        </p:attrNameLst>
                                      </p:cBhvr>
                                      <p:to>
                                        <p:strVal val="visible"/>
                                      </p:to>
                                    </p:set>
                                    <p:anim calcmode="lin" valueType="num">
                                      <p:cBhvr additive="base">
                                        <p:cTn id="27"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
                                            <p:txEl>
                                              <p:pRg st="10" end="10"/>
                                            </p:txEl>
                                          </p:spTgt>
                                        </p:tgtEl>
                                        <p:attrNameLst>
                                          <p:attrName>style.visibility</p:attrName>
                                        </p:attrNameLst>
                                      </p:cBhvr>
                                      <p:to>
                                        <p:strVal val="visible"/>
                                      </p:to>
                                    </p:set>
                                    <p:anim calcmode="lin" valueType="num">
                                      <p:cBhvr additive="base">
                                        <p:cTn id="31"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7" name="Title 2"/>
          <p:cNvSpPr txBox="1">
            <a:spLocks/>
          </p:cNvSpPr>
          <p:nvPr/>
        </p:nvSpPr>
        <p:spPr>
          <a:xfrm>
            <a:off x="3048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Rectangle 3"/>
          <p:cNvSpPr txBox="1">
            <a:spLocks noChangeArrowheads="1"/>
          </p:cNvSpPr>
          <p:nvPr/>
        </p:nvSpPr>
        <p:spPr>
          <a:xfrm>
            <a:off x="228600" y="1371600"/>
            <a:ext cx="8458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Coarse Aggregates</a:t>
            </a:r>
          </a:p>
          <a:p>
            <a:pPr marL="822960" lvl="1" indent="-256032">
              <a:spcBef>
                <a:spcPts val="400"/>
              </a:spcBef>
              <a:buClr>
                <a:schemeClr val="accent1"/>
              </a:buClr>
              <a:buSzPct val="68000"/>
              <a:buFont typeface="Wingdings 3"/>
              <a:buChar char=""/>
              <a:defRPr/>
            </a:pPr>
            <a:r>
              <a:rPr lang="en-US" sz="2000" dirty="0" smtClean="0"/>
              <a:t>Minimise segregation by separating the material into size fractions and batching them separately.</a:t>
            </a:r>
          </a:p>
          <a:p>
            <a:pPr marL="822960" lvl="1" indent="-256032">
              <a:spcBef>
                <a:spcPts val="400"/>
              </a:spcBef>
              <a:buClr>
                <a:schemeClr val="accent1"/>
              </a:buClr>
              <a:buSzPct val="68000"/>
              <a:buFont typeface="Wingdings 3"/>
              <a:buChar char=""/>
              <a:defRPr/>
            </a:pPr>
            <a:r>
              <a:rPr lang="en-US" sz="2000" dirty="0" smtClean="0"/>
              <a:t>Handling operations should not significantly increase the undersize material prior to their use in concrete.</a:t>
            </a:r>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Fine Aggregates</a:t>
            </a:r>
          </a:p>
          <a:p>
            <a:pPr marL="822960" lvl="1" indent="-256032">
              <a:spcBef>
                <a:spcPts val="400"/>
              </a:spcBef>
              <a:buClr>
                <a:schemeClr val="accent1"/>
              </a:buClr>
              <a:buSzPct val="68000"/>
              <a:buFont typeface="Wingdings 3"/>
              <a:buChar char=""/>
              <a:defRPr/>
            </a:pPr>
            <a:r>
              <a:rPr lang="en-US" sz="2000" dirty="0" smtClean="0"/>
              <a:t>Variation in grading during the production of concrete should be minimal.</a:t>
            </a:r>
          </a:p>
          <a:p>
            <a:pPr marL="822960" lvl="1" indent="-256032">
              <a:spcBef>
                <a:spcPts val="400"/>
              </a:spcBef>
              <a:buClr>
                <a:schemeClr val="accent1"/>
              </a:buClr>
              <a:buSzPct val="68000"/>
              <a:buFont typeface="Wingdings 3"/>
              <a:buChar char=""/>
              <a:defRPr/>
            </a:pPr>
            <a:r>
              <a:rPr lang="en-US" sz="2000" dirty="0" smtClean="0"/>
              <a:t>Material finer than 0.075mm should be controlled especially if it contains clay, shale, soft or light particles.</a:t>
            </a:r>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Characteristics for a good mix.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Characteristics for a good mix</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What are the characteristics required for a good mix ?</a:t>
            </a:r>
          </a:p>
          <a:p>
            <a:pPr marL="822960" lvl="1" indent="-256032">
              <a:spcBef>
                <a:spcPts val="400"/>
              </a:spcBef>
              <a:buClr>
                <a:schemeClr val="accent1"/>
              </a:buClr>
              <a:buSzPct val="68000"/>
              <a:buFont typeface="Wingdings 3"/>
              <a:buChar char=""/>
              <a:defRPr/>
            </a:pPr>
            <a:r>
              <a:rPr lang="en-US" sz="2000" b="1" dirty="0" smtClean="0">
                <a:solidFill>
                  <a:srgbClr val="0070C0"/>
                </a:solidFill>
              </a:rPr>
              <a:t>Durability</a:t>
            </a:r>
          </a:p>
          <a:p>
            <a:pPr marL="822960" lvl="1" indent="-256032">
              <a:spcBef>
                <a:spcPts val="400"/>
              </a:spcBef>
              <a:buClr>
                <a:schemeClr val="accent1"/>
              </a:buClr>
              <a:buSzPct val="68000"/>
              <a:buFont typeface="Wingdings 3"/>
              <a:buChar char=""/>
              <a:defRPr/>
            </a:pPr>
            <a:r>
              <a:rPr lang="en-US" sz="2000" b="1" dirty="0" smtClean="0">
                <a:solidFill>
                  <a:srgbClr val="0070C0"/>
                </a:solidFill>
              </a:rPr>
              <a:t>Workability</a:t>
            </a:r>
          </a:p>
          <a:p>
            <a:pPr marL="822960" lvl="1" indent="-256032">
              <a:spcBef>
                <a:spcPts val="400"/>
              </a:spcBef>
              <a:buClr>
                <a:schemeClr val="accent1"/>
              </a:buClr>
              <a:buSzPct val="68000"/>
              <a:buFont typeface="Wingdings 3"/>
              <a:buChar char=""/>
              <a:defRPr/>
            </a:pPr>
            <a:r>
              <a:rPr lang="en-US" sz="2000" b="1" dirty="0" smtClean="0">
                <a:solidFill>
                  <a:srgbClr val="0070C0"/>
                </a:solidFill>
              </a:rPr>
              <a:t>Resistance to compressive stress</a:t>
            </a:r>
          </a:p>
          <a:p>
            <a:pPr marL="822960" lvl="1" indent="-256032">
              <a:spcBef>
                <a:spcPts val="400"/>
              </a:spcBef>
              <a:buClr>
                <a:schemeClr val="accent1"/>
              </a:buClr>
              <a:buSzPct val="68000"/>
              <a:buFont typeface="Wingdings 3"/>
              <a:buChar char=""/>
              <a:defRPr/>
            </a:pPr>
            <a:r>
              <a:rPr lang="en-US" sz="2000" b="1" dirty="0" smtClean="0">
                <a:solidFill>
                  <a:srgbClr val="0070C0"/>
                </a:solidFill>
              </a:rPr>
              <a:t>Ability to protect steel against rusting</a:t>
            </a:r>
          </a:p>
          <a:p>
            <a:pPr marL="822960" lvl="1" indent="-256032">
              <a:spcBef>
                <a:spcPts val="400"/>
              </a:spcBef>
              <a:buClr>
                <a:schemeClr val="accent1"/>
              </a:buClr>
              <a:buSzPct val="68000"/>
              <a:buFont typeface="Wingdings 3"/>
              <a:buChar char=""/>
              <a:defRPr/>
            </a:pPr>
            <a:r>
              <a:rPr lang="en-US" sz="2000" b="1" dirty="0" smtClean="0">
                <a:solidFill>
                  <a:srgbClr val="0070C0"/>
                </a:solidFill>
              </a:rPr>
              <a:t>Resistance to creep / shrinkage</a:t>
            </a:r>
          </a:p>
          <a:p>
            <a:pPr marL="822960" lvl="1" indent="-256032">
              <a:spcBef>
                <a:spcPts val="400"/>
              </a:spcBef>
              <a:buClr>
                <a:schemeClr val="accent1"/>
              </a:buClr>
              <a:buSzPct val="68000"/>
              <a:buFont typeface="Wingdings 3"/>
              <a:buChar char=""/>
              <a:defRPr/>
            </a:pPr>
            <a:r>
              <a:rPr lang="en-US" sz="2000" b="1" dirty="0" smtClean="0">
                <a:solidFill>
                  <a:srgbClr val="0070C0"/>
                </a:solidFill>
              </a:rPr>
              <a:t>Economy</a:t>
            </a:r>
          </a:p>
          <a:p>
            <a:pPr marL="822960" lvl="1" indent="-256032">
              <a:spcBef>
                <a:spcPts val="400"/>
              </a:spcBef>
              <a:buClr>
                <a:schemeClr val="accent1"/>
              </a:buClr>
              <a:buSzPct val="68000"/>
              <a:buFont typeface="Wingdings 3"/>
              <a:buChar char=""/>
              <a:defRPr/>
            </a:pPr>
            <a:r>
              <a:rPr lang="en-US" sz="2000" b="1" dirty="0" smtClean="0">
                <a:solidFill>
                  <a:srgbClr val="0070C0"/>
                </a:solidFill>
              </a:rPr>
              <a:t>Appearance</a:t>
            </a:r>
          </a:p>
          <a:p>
            <a:pPr marL="822960" lvl="1" indent="-256032">
              <a:spcBef>
                <a:spcPts val="400"/>
              </a:spcBef>
              <a:buClr>
                <a:schemeClr val="accent1"/>
              </a:buClr>
              <a:buSzPct val="68000"/>
              <a:buFont typeface="Wingdings 3"/>
              <a:buChar char=""/>
              <a:defRPr/>
            </a:pPr>
            <a:r>
              <a:rPr lang="en-US" sz="2000" b="1" dirty="0" smtClean="0">
                <a:solidFill>
                  <a:srgbClr val="0070C0"/>
                </a:solidFill>
              </a:rPr>
              <a:t>Impermeability</a:t>
            </a:r>
          </a:p>
          <a:p>
            <a:pPr marL="822960" lvl="1" indent="-256032">
              <a:spcBef>
                <a:spcPts val="400"/>
              </a:spcBef>
              <a:buClr>
                <a:schemeClr val="accent1"/>
              </a:buClr>
              <a:buSzPct val="68000"/>
              <a:buFont typeface="Wingdings 3"/>
              <a:buChar char=""/>
              <a:defRPr/>
            </a:pPr>
            <a:r>
              <a:rPr lang="en-US" sz="2000" b="1" dirty="0" smtClean="0">
                <a:solidFill>
                  <a:srgbClr val="0070C0"/>
                </a:solidFill>
              </a:rPr>
              <a:t>Resistance to abrasion</a:t>
            </a:r>
          </a:p>
          <a:p>
            <a:pPr marL="822960" lvl="1" indent="-256032">
              <a:spcBef>
                <a:spcPts val="400"/>
              </a:spcBef>
              <a:buClr>
                <a:schemeClr val="accent1"/>
              </a:buClr>
              <a:buSzPct val="68000"/>
              <a:buFont typeface="Wingdings 3"/>
              <a:buChar char=""/>
              <a:defRPr/>
            </a:pPr>
            <a:r>
              <a:rPr lang="en-US" sz="2000" b="1" dirty="0" smtClean="0">
                <a:solidFill>
                  <a:srgbClr val="0070C0"/>
                </a:solidFill>
              </a:rPr>
              <a:t>Resistance to fire</a:t>
            </a:r>
          </a:p>
          <a:p>
            <a:pPr marL="822960" lvl="1" indent="-256032">
              <a:spcBef>
                <a:spcPts val="400"/>
              </a:spcBef>
              <a:buClr>
                <a:schemeClr val="accent1"/>
              </a:buClr>
              <a:buSzPct val="68000"/>
              <a:buFont typeface="Wingdings 3"/>
              <a:buChar char=""/>
              <a:defRPr/>
            </a:pPr>
            <a:r>
              <a:rPr lang="en-US" sz="2000" b="1" dirty="0" smtClean="0">
                <a:solidFill>
                  <a:srgbClr val="0070C0"/>
                </a:solidFill>
              </a:rPr>
              <a:t>Compactness</a:t>
            </a:r>
          </a:p>
          <a:p>
            <a:pPr marL="822960" lvl="1"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000" dirty="0" smtClean="0"/>
          </a:p>
          <a:p>
            <a:pPr marL="822960" lvl="1" indent="-256032" algn="ctr">
              <a:spcBef>
                <a:spcPts val="400"/>
              </a:spcBef>
              <a:buClr>
                <a:schemeClr val="accent1"/>
              </a:buClr>
              <a:buSzPct val="68000"/>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TextBox 6"/>
          <p:cNvSpPr txBox="1"/>
          <p:nvPr/>
        </p:nvSpPr>
        <p:spPr>
          <a:xfrm>
            <a:off x="5943600" y="5943600"/>
            <a:ext cx="2590800"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304800"/>
            <a:ext cx="8229600" cy="6096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Rectangle 3"/>
          <p:cNvSpPr/>
          <p:nvPr/>
        </p:nvSpPr>
        <p:spPr>
          <a:xfrm>
            <a:off x="609600" y="990601"/>
            <a:ext cx="8001000" cy="5755422"/>
          </a:xfrm>
          <a:prstGeom prst="rect">
            <a:avLst/>
          </a:prstGeom>
        </p:spPr>
        <p:txBody>
          <a:bodyPr wrap="square">
            <a:spAutoFit/>
          </a:bodyPr>
          <a:lstStyle/>
          <a:p>
            <a:pPr algn="just"/>
            <a:endParaRPr lang="en-GB" sz="2000" b="1" dirty="0" smtClean="0"/>
          </a:p>
          <a:p>
            <a:pPr algn="just"/>
            <a:r>
              <a:rPr lang="en-GB" sz="2400" b="1" dirty="0" smtClean="0">
                <a:solidFill>
                  <a:srgbClr val="0070C0"/>
                </a:solidFill>
              </a:rPr>
              <a:t>1. Durability </a:t>
            </a:r>
            <a:r>
              <a:rPr lang="en-GB" sz="2400" b="1" dirty="0" smtClean="0"/>
              <a:t>:</a:t>
            </a:r>
          </a:p>
          <a:p>
            <a:pPr algn="just"/>
            <a:endParaRPr lang="en-GB" dirty="0" smtClean="0"/>
          </a:p>
          <a:p>
            <a:pPr algn="just"/>
            <a:r>
              <a:rPr lang="en-GB" dirty="0" smtClean="0"/>
              <a:t>The durability of concrete is defined as its </a:t>
            </a:r>
            <a:r>
              <a:rPr lang="en-GB" b="1" dirty="0" smtClean="0">
                <a:solidFill>
                  <a:srgbClr val="0070C0"/>
                </a:solidFill>
              </a:rPr>
              <a:t>ability to resist weathering action, chemical attack, abrasion, or any other process of deterioration. </a:t>
            </a:r>
          </a:p>
          <a:p>
            <a:pPr algn="just"/>
            <a:endParaRPr lang="en-GB" b="1" dirty="0" smtClean="0">
              <a:solidFill>
                <a:srgbClr val="0070C0"/>
              </a:solidFill>
            </a:endParaRPr>
          </a:p>
          <a:p>
            <a:pPr algn="just"/>
            <a:r>
              <a:rPr lang="en-GB" dirty="0" smtClean="0"/>
              <a:t>The common durability problems in concrete are as follows. </a:t>
            </a:r>
          </a:p>
          <a:p>
            <a:endParaRPr lang="en-GB" dirty="0" smtClean="0"/>
          </a:p>
          <a:p>
            <a:r>
              <a:rPr lang="en-GB" dirty="0" smtClean="0"/>
              <a:t>1) </a:t>
            </a:r>
            <a:r>
              <a:rPr lang="en-GB" b="1" dirty="0" smtClean="0">
                <a:solidFill>
                  <a:srgbClr val="0070C0"/>
                </a:solidFill>
              </a:rPr>
              <a:t>Sulphate</a:t>
            </a:r>
            <a:r>
              <a:rPr lang="en-GB" dirty="0" smtClean="0"/>
              <a:t> and other chemical attacks of concrete. </a:t>
            </a:r>
          </a:p>
          <a:p>
            <a:r>
              <a:rPr lang="en-GB" dirty="0" smtClean="0"/>
              <a:t>2) </a:t>
            </a:r>
            <a:r>
              <a:rPr lang="en-GB" b="1" dirty="0" smtClean="0">
                <a:solidFill>
                  <a:srgbClr val="0070C0"/>
                </a:solidFill>
              </a:rPr>
              <a:t>Alkali-aggregate reaction </a:t>
            </a:r>
            <a:r>
              <a:rPr lang="en-GB" dirty="0" smtClean="0"/>
              <a:t>– a reaction of hydroxyl ions in the</a:t>
            </a:r>
          </a:p>
          <a:p>
            <a:r>
              <a:rPr lang="en-GB" dirty="0" smtClean="0"/>
              <a:t>    alkaline cement with the silica in some aggregates (quartz)</a:t>
            </a:r>
          </a:p>
          <a:p>
            <a:r>
              <a:rPr lang="en-GB" dirty="0" smtClean="0"/>
              <a:t>3) </a:t>
            </a:r>
            <a:r>
              <a:rPr lang="en-GB" b="1" dirty="0" smtClean="0">
                <a:solidFill>
                  <a:srgbClr val="0070C0"/>
                </a:solidFill>
              </a:rPr>
              <a:t>Freezing and thawing </a:t>
            </a:r>
            <a:r>
              <a:rPr lang="en-GB" dirty="0" smtClean="0"/>
              <a:t>damage in cold regions. </a:t>
            </a:r>
          </a:p>
          <a:p>
            <a:r>
              <a:rPr lang="en-GB" dirty="0" smtClean="0"/>
              <a:t>4) </a:t>
            </a:r>
            <a:r>
              <a:rPr lang="en-GB" b="1" dirty="0" smtClean="0">
                <a:solidFill>
                  <a:srgbClr val="0070C0"/>
                </a:solidFill>
              </a:rPr>
              <a:t>Corrosion</a:t>
            </a:r>
            <a:r>
              <a:rPr lang="en-GB" dirty="0" smtClean="0"/>
              <a:t> of steel bars or tendons. </a:t>
            </a:r>
          </a:p>
          <a:p>
            <a:endParaRPr lang="en-GB" dirty="0" smtClean="0"/>
          </a:p>
          <a:p>
            <a:r>
              <a:rPr lang="en-GB" b="1" dirty="0" smtClean="0">
                <a:solidFill>
                  <a:srgbClr val="0070C0"/>
                </a:solidFill>
              </a:rPr>
              <a:t>The durability of concrete is intrinsically related to its water tightness</a:t>
            </a:r>
          </a:p>
          <a:p>
            <a:r>
              <a:rPr lang="en-GB" b="1" dirty="0">
                <a:solidFill>
                  <a:srgbClr val="0070C0"/>
                </a:solidFill>
              </a:rPr>
              <a:t> </a:t>
            </a:r>
            <a:r>
              <a:rPr lang="en-GB" b="1" dirty="0" smtClean="0">
                <a:solidFill>
                  <a:srgbClr val="0070C0"/>
                </a:solidFill>
              </a:rPr>
              <a:t>                                         or permeability.</a:t>
            </a:r>
          </a:p>
          <a:p>
            <a:r>
              <a:rPr lang="en-GB" b="1" dirty="0" smtClean="0">
                <a:solidFill>
                  <a:srgbClr val="0070C0"/>
                </a:solidFill>
              </a:rPr>
              <a:t>                                    </a:t>
            </a:r>
          </a:p>
          <a:p>
            <a:r>
              <a:rPr lang="en-GB" b="1" dirty="0" smtClean="0">
                <a:solidFill>
                  <a:srgbClr val="0070C0"/>
                </a:solidFill>
              </a:rPr>
              <a:t> </a:t>
            </a:r>
          </a:p>
          <a:p>
            <a:pPr algn="just"/>
            <a:endParaRPr lang="en-GB" dirty="0"/>
          </a:p>
        </p:txBody>
      </p:sp>
      <p:sp>
        <p:nvSpPr>
          <p:cNvPr id="8"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solidFill>
                  <a:schemeClr val="bg2">
                    <a:lumMod val="50000"/>
                  </a:schemeClr>
                </a:solidFill>
              </a:rPr>
              <a:t>Characteristics for a good mix</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0" y="914400"/>
            <a:ext cx="8686800" cy="4572000"/>
          </a:xfrm>
          <a:prstGeom prst="rect">
            <a:avLst/>
          </a:prstGeom>
          <a:noFill/>
        </p:spPr>
        <p:txBody>
          <a:bodyPr vert="horz">
            <a:noAutofit/>
          </a:bodyPr>
          <a:lstStyle/>
          <a:p>
            <a:pPr marL="365760"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defRPr/>
            </a:pPr>
            <a:r>
              <a:rPr lang="en-US" sz="2400" b="1" dirty="0" smtClean="0">
                <a:solidFill>
                  <a:srgbClr val="0070C0"/>
                </a:solidFill>
              </a:rPr>
              <a:t>2. Workability</a:t>
            </a:r>
            <a:r>
              <a:rPr lang="en-US" sz="2400" b="1" dirty="0" smtClean="0"/>
              <a:t>:</a:t>
            </a:r>
          </a:p>
          <a:p>
            <a:pPr marL="1280160" lvl="2" indent="-256032" algn="just">
              <a:spcBef>
                <a:spcPts val="400"/>
              </a:spcBef>
              <a:buClr>
                <a:schemeClr val="accent1"/>
              </a:buClr>
              <a:buSzPct val="68000"/>
              <a:buFont typeface="Arial" pitchFamily="34" charset="0"/>
              <a:buChar char="•"/>
              <a:defRPr/>
            </a:pPr>
            <a:r>
              <a:rPr lang="en-US" sz="2000" dirty="0" smtClean="0"/>
              <a:t>Allows material to be compacted into forms / shapes. </a:t>
            </a:r>
          </a:p>
          <a:p>
            <a:pPr marL="1280160" lvl="2" indent="-256032" algn="just">
              <a:spcBef>
                <a:spcPts val="400"/>
              </a:spcBef>
              <a:buClr>
                <a:schemeClr val="accent1"/>
              </a:buClr>
              <a:buSzPct val="68000"/>
              <a:buFont typeface="Arial" pitchFamily="34" charset="0"/>
              <a:buChar char="•"/>
              <a:defRPr/>
            </a:pPr>
            <a:r>
              <a:rPr lang="en-US" sz="2000" dirty="0" smtClean="0">
                <a:cs typeface="Times New Roman" pitchFamily="18" charset="0"/>
              </a:rPr>
              <a:t>It should have good workability so that it can be readily deposited in position in a uniform layer and also adaptable for ornamental mouldings.</a:t>
            </a:r>
          </a:p>
          <a:p>
            <a:pPr marL="1280160" lvl="2" indent="-256032">
              <a:spcBef>
                <a:spcPts val="400"/>
              </a:spcBef>
              <a:buClr>
                <a:schemeClr val="accent1"/>
              </a:buClr>
              <a:buSzPct val="68000"/>
              <a:buFont typeface="Arial" pitchFamily="34" charset="0"/>
              <a:buChar char="•"/>
              <a:defRPr/>
            </a:pPr>
            <a:endParaRPr lang="en-US" sz="2000" dirty="0" smtClean="0"/>
          </a:p>
          <a:p>
            <a:pPr marL="822960" lvl="1" indent="-256032">
              <a:spcBef>
                <a:spcPts val="400"/>
              </a:spcBef>
              <a:buClr>
                <a:schemeClr val="accent1"/>
              </a:buClr>
              <a:buSzPct val="68000"/>
              <a:defRPr/>
            </a:pPr>
            <a:r>
              <a:rPr lang="en-US" sz="2400" b="1" dirty="0" smtClean="0">
                <a:solidFill>
                  <a:srgbClr val="0070C0"/>
                </a:solidFill>
              </a:rPr>
              <a:t>3. Resistance to compressive / climatic stress:</a:t>
            </a:r>
          </a:p>
          <a:p>
            <a:pPr marL="1280160" lvl="2" indent="-256032" algn="just">
              <a:spcBef>
                <a:spcPts val="400"/>
              </a:spcBef>
              <a:buClr>
                <a:schemeClr val="accent1"/>
              </a:buClr>
              <a:buSzPct val="68000"/>
              <a:buFont typeface="Arial" pitchFamily="34" charset="0"/>
              <a:buChar char="•"/>
              <a:defRPr/>
            </a:pPr>
            <a:r>
              <a:rPr lang="en-US" sz="2000" dirty="0" smtClean="0"/>
              <a:t>Hardened concrete must be able to resist stresses imposed on it and those caused by climatic / environmental conditions.</a:t>
            </a:r>
          </a:p>
          <a:p>
            <a:pPr marL="1280160" lvl="2" indent="-256032">
              <a:spcBef>
                <a:spcPts val="400"/>
              </a:spcBef>
              <a:buClr>
                <a:schemeClr val="accent1"/>
              </a:buClr>
              <a:buSzPct val="68000"/>
              <a:defRPr/>
            </a:pPr>
            <a:endParaRPr lang="en-US" sz="2000" dirty="0" smtClean="0">
              <a:solidFill>
                <a:srgbClr val="0070C0"/>
              </a:solidFill>
            </a:endParaRPr>
          </a:p>
          <a:p>
            <a:pPr marL="822960" lvl="1" indent="-256032">
              <a:spcBef>
                <a:spcPts val="400"/>
              </a:spcBef>
              <a:buClr>
                <a:schemeClr val="accent1"/>
              </a:buClr>
              <a:buSzPct val="68000"/>
              <a:defRPr/>
            </a:pPr>
            <a:r>
              <a:rPr lang="en-US" sz="2400" b="1" dirty="0" smtClean="0">
                <a:solidFill>
                  <a:srgbClr val="0070C0"/>
                </a:solidFill>
              </a:rPr>
              <a:t>4. Ability to protect steel against rusting:</a:t>
            </a:r>
          </a:p>
          <a:p>
            <a:pPr marL="1280160" lvl="2" indent="-256032" algn="just">
              <a:spcBef>
                <a:spcPts val="400"/>
              </a:spcBef>
              <a:buClr>
                <a:schemeClr val="accent1"/>
              </a:buClr>
              <a:buSzPct val="68000"/>
              <a:buFont typeface="Arial" pitchFamily="34" charset="0"/>
              <a:buChar char="•"/>
              <a:defRPr/>
            </a:pPr>
            <a:r>
              <a:rPr lang="en-US" sz="2000" dirty="0" smtClean="0"/>
              <a:t>Concrete must be impermeable to the agents which may rust the steel.</a:t>
            </a:r>
          </a:p>
          <a:p>
            <a:pPr marL="1280160" lvl="2"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ChangeArrowheads="1"/>
          </p:cNvSpPr>
          <p:nvPr/>
        </p:nvSpPr>
        <p:spPr bwMode="auto">
          <a:xfrm>
            <a:off x="533400" y="1524000"/>
            <a:ext cx="8382000" cy="4062651"/>
          </a:xfrm>
          <a:prstGeom prst="rect">
            <a:avLst/>
          </a:prstGeom>
          <a:noFill/>
          <a:ln w="9525">
            <a:noFill/>
            <a:miter lim="800000"/>
            <a:headEnd/>
            <a:tailEnd/>
          </a:ln>
        </p:spPr>
        <p:txBody>
          <a:bodyPr wrap="square">
            <a:spAutoFit/>
          </a:bodyPr>
          <a:lstStyle/>
          <a:p>
            <a:pPr marL="571500" indent="-571500" algn="just" eaLnBrk="0" hangingPunct="0"/>
            <a:r>
              <a:rPr lang="en-US" sz="2400" b="1" dirty="0" smtClean="0">
                <a:solidFill>
                  <a:srgbClr val="0070C0"/>
                </a:solidFill>
                <a:cs typeface="Times New Roman" pitchFamily="18" charset="0"/>
              </a:rPr>
              <a:t>5. Creep</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The </a:t>
            </a:r>
            <a:r>
              <a:rPr lang="en-US" dirty="0">
                <a:cs typeface="Times New Roman" pitchFamily="18" charset="0"/>
              </a:rPr>
              <a:t>continuous </a:t>
            </a:r>
            <a:r>
              <a:rPr lang="en-US" b="1" dirty="0">
                <a:solidFill>
                  <a:srgbClr val="0070C0"/>
                </a:solidFill>
                <a:cs typeface="Times New Roman" pitchFamily="18" charset="0"/>
              </a:rPr>
              <a:t>strain</a:t>
            </a:r>
            <a:r>
              <a:rPr lang="en-US" dirty="0">
                <a:cs typeface="Times New Roman" pitchFamily="18" charset="0"/>
              </a:rPr>
              <a:t> with time which the concrete undergoes due to application of external load is called </a:t>
            </a:r>
            <a:r>
              <a:rPr lang="en-US" b="1" dirty="0">
                <a:solidFill>
                  <a:srgbClr val="0070C0"/>
                </a:solidFill>
                <a:cs typeface="Times New Roman" pitchFamily="18" charset="0"/>
              </a:rPr>
              <a:t>creep, time yield or plastic </a:t>
            </a:r>
            <a:r>
              <a:rPr lang="en-US" b="1" dirty="0" smtClean="0">
                <a:solidFill>
                  <a:srgbClr val="0070C0"/>
                </a:solidFill>
                <a:cs typeface="Times New Roman" pitchFamily="18" charset="0"/>
              </a:rPr>
              <a:t>flow.</a:t>
            </a:r>
            <a:r>
              <a:rPr lang="en-US" dirty="0" smtClean="0">
                <a:cs typeface="Times New Roman" pitchFamily="18" charset="0"/>
              </a:rPr>
              <a:t> A good mix design will minimise creep.</a:t>
            </a:r>
          </a:p>
          <a:p>
            <a:pPr marL="571500" indent="-571500" algn="just" eaLnBrk="0" hangingPunct="0">
              <a:buClr>
                <a:schemeClr val="accent1"/>
              </a:buClr>
            </a:pPr>
            <a:endParaRPr lang="en-US"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6. Economy</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It </a:t>
            </a:r>
            <a:r>
              <a:rPr lang="en-US" dirty="0">
                <a:cs typeface="Times New Roman" pitchFamily="18" charset="0"/>
              </a:rPr>
              <a:t>should be economical </a:t>
            </a:r>
            <a:r>
              <a:rPr lang="en-US" b="1" dirty="0">
                <a:solidFill>
                  <a:srgbClr val="0070C0"/>
                </a:solidFill>
                <a:cs typeface="Times New Roman" pitchFamily="18" charset="0"/>
              </a:rPr>
              <a:t>for the desired strength</a:t>
            </a:r>
            <a:r>
              <a:rPr lang="en-US" dirty="0" smtClean="0">
                <a:cs typeface="Times New Roman" pitchFamily="18" charset="0"/>
              </a:rPr>
              <a:t>.</a:t>
            </a:r>
          </a:p>
          <a:p>
            <a:pPr marL="571500" indent="-571500" algn="just" eaLnBrk="0" hangingPunct="0">
              <a:buClr>
                <a:schemeClr val="accent1"/>
              </a:buClr>
            </a:pPr>
            <a:endParaRPr lang="en-US" sz="2400" b="1"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7. Appearance</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It </a:t>
            </a:r>
            <a:r>
              <a:rPr lang="en-US" dirty="0">
                <a:cs typeface="Times New Roman" pitchFamily="18" charset="0"/>
              </a:rPr>
              <a:t>should provide the required </a:t>
            </a:r>
            <a:r>
              <a:rPr lang="en-US" dirty="0" smtClean="0">
                <a:cs typeface="Times New Roman" pitchFamily="18" charset="0"/>
              </a:rPr>
              <a:t>aesthetic finish </a:t>
            </a:r>
            <a:r>
              <a:rPr lang="en-US" dirty="0">
                <a:cs typeface="Times New Roman" pitchFamily="18" charset="0"/>
              </a:rPr>
              <a:t>to the concrete structure</a:t>
            </a:r>
            <a:r>
              <a:rPr lang="en-US" dirty="0" smtClean="0">
                <a:cs typeface="Times New Roman" pitchFamily="18" charset="0"/>
              </a:rPr>
              <a:t>.</a:t>
            </a:r>
          </a:p>
          <a:p>
            <a:pPr marL="571500" indent="-571500" algn="just" eaLnBrk="0" hangingPunct="0">
              <a:buClr>
                <a:schemeClr val="accent1"/>
              </a:buClr>
            </a:pPr>
            <a:endParaRPr lang="en-US" dirty="0" smtClean="0">
              <a:cs typeface="Times New Roman" pitchFamily="18" charset="0"/>
            </a:endParaRPr>
          </a:p>
          <a:p>
            <a:pPr marL="571500" indent="-571500" algn="just" eaLnBrk="0" hangingPunct="0"/>
            <a:endParaRPr lang="en-US" dirty="0">
              <a:cs typeface="Times New Roman" pitchFamily="18" charset="0"/>
            </a:endParaRPr>
          </a:p>
        </p:txBody>
      </p:sp>
      <p:sp>
        <p:nvSpPr>
          <p:cNvPr id="4" name="Rectangle 3"/>
          <p:cNvSpPr/>
          <p:nvPr/>
        </p:nvSpPr>
        <p:spPr>
          <a:xfrm>
            <a:off x="381000" y="3505200"/>
            <a:ext cx="7772400" cy="646331"/>
          </a:xfrm>
          <a:prstGeom prst="rect">
            <a:avLst/>
          </a:prstGeom>
        </p:spPr>
        <p:txBody>
          <a:bodyPr wrap="square">
            <a:spAutoFit/>
          </a:bodyPr>
          <a:lstStyle/>
          <a:p>
            <a:endParaRPr lang="en-US" dirty="0" smtClean="0">
              <a:latin typeface="Calibri" pitchFamily="34" charset="0"/>
              <a:cs typeface="Times New Roman" pitchFamily="18" charset="0"/>
            </a:endParaRPr>
          </a:p>
          <a:p>
            <a:endParaRPr lang="en-US" dirty="0" smtClean="0">
              <a:latin typeface="Calibri" pitchFamily="34" charset="0"/>
              <a:cs typeface="Times New Roman" pitchFamily="18" charset="0"/>
            </a:endParaRPr>
          </a:p>
        </p:txBody>
      </p:sp>
      <p:sp>
        <p:nvSpPr>
          <p:cNvPr id="5"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1905000"/>
            <a:ext cx="7696200" cy="2215991"/>
          </a:xfrm>
          <a:prstGeom prst="rect">
            <a:avLst/>
          </a:prstGeom>
        </p:spPr>
        <p:txBody>
          <a:bodyPr wrap="square">
            <a:spAutoFit/>
          </a:bodyPr>
          <a:lstStyle/>
          <a:p>
            <a:pPr>
              <a:buClr>
                <a:schemeClr val="accent1"/>
              </a:buClr>
            </a:pPr>
            <a:r>
              <a:rPr lang="en-US" sz="2400" b="1" dirty="0" smtClean="0">
                <a:solidFill>
                  <a:srgbClr val="0070C0"/>
                </a:solidFill>
                <a:cs typeface="Times New Roman" pitchFamily="18" charset="0"/>
              </a:rPr>
              <a:t>8. Impermeability: </a:t>
            </a:r>
          </a:p>
          <a:p>
            <a:pPr lvl="1">
              <a:buClr>
                <a:schemeClr val="accent1"/>
              </a:buClr>
              <a:buFont typeface="Arial" pitchFamily="34" charset="0"/>
              <a:buChar char="•"/>
            </a:pPr>
            <a:r>
              <a:rPr lang="en-US" dirty="0" smtClean="0">
                <a:cs typeface="Times New Roman" pitchFamily="18" charset="0"/>
              </a:rPr>
              <a:t>        It should have sufficient impermeability or water</a:t>
            </a:r>
          </a:p>
          <a:p>
            <a:pPr lvl="1">
              <a:buClr>
                <a:schemeClr val="accent1"/>
              </a:buClr>
            </a:pPr>
            <a:r>
              <a:rPr lang="en-US" dirty="0" smtClean="0">
                <a:cs typeface="Times New Roman" pitchFamily="18" charset="0"/>
              </a:rPr>
              <a:t>         tightness.</a:t>
            </a:r>
          </a:p>
          <a:p>
            <a:pPr>
              <a:buClr>
                <a:schemeClr val="accent1"/>
              </a:buClr>
            </a:pPr>
            <a:endParaRPr lang="en-US" dirty="0" smtClean="0">
              <a:cs typeface="Times New Roman" pitchFamily="18" charset="0"/>
            </a:endParaRPr>
          </a:p>
          <a:p>
            <a:pPr>
              <a:buClr>
                <a:schemeClr val="accent1"/>
              </a:buClr>
            </a:pPr>
            <a:r>
              <a:rPr lang="en-US" sz="2400" b="1" dirty="0" smtClean="0">
                <a:solidFill>
                  <a:srgbClr val="0070C0"/>
                </a:solidFill>
                <a:cs typeface="Times New Roman" pitchFamily="18" charset="0"/>
              </a:rPr>
              <a:t>9. Resistance to abrasion :</a:t>
            </a:r>
          </a:p>
          <a:p>
            <a:pPr lvl="1">
              <a:buClr>
                <a:schemeClr val="accent1"/>
              </a:buClr>
              <a:buFont typeface="Arial" pitchFamily="34" charset="0"/>
              <a:buChar char="•"/>
            </a:pPr>
            <a:r>
              <a:rPr lang="en-US" dirty="0" smtClean="0">
                <a:cs typeface="Times New Roman" pitchFamily="18" charset="0"/>
              </a:rPr>
              <a:t>       It should be sufficiently hard and provide enough</a:t>
            </a:r>
          </a:p>
          <a:p>
            <a:pPr lvl="1">
              <a:buClr>
                <a:schemeClr val="accent1"/>
              </a:buClr>
            </a:pPr>
            <a:r>
              <a:rPr lang="en-US" dirty="0" smtClean="0">
                <a:cs typeface="Times New Roman" pitchFamily="18" charset="0"/>
              </a:rPr>
              <a:t>        resistance to abrasion. </a:t>
            </a:r>
            <a:endParaRPr lang="en-US" dirty="0" smtClean="0">
              <a:latin typeface="Calibri" pitchFamily="34" charset="0"/>
              <a:cs typeface="Times New Roman" pitchFamily="18" charset="0"/>
            </a:endParaRPr>
          </a:p>
        </p:txBody>
      </p:sp>
      <p:sp>
        <p:nvSpPr>
          <p:cNvPr id="3" name="Rectangle 2"/>
          <p:cNvSpPr/>
          <p:nvPr/>
        </p:nvSpPr>
        <p:spPr>
          <a:xfrm>
            <a:off x="838200" y="609600"/>
            <a:ext cx="7728398" cy="707886"/>
          </a:xfrm>
          <a:prstGeom prst="rect">
            <a:avLst/>
          </a:prstGeom>
        </p:spPr>
        <p:txBody>
          <a:bodyPr wrap="none">
            <a:spAutoFit/>
          </a:bodyPr>
          <a:lstStyle/>
          <a:p>
            <a:pPr lvl="0">
              <a:spcBef>
                <a:spcPct val="0"/>
              </a:spcBef>
              <a:defRPr/>
            </a:pPr>
            <a:r>
              <a:rPr lang="en-US" sz="4000" b="1" dirty="0" smtClean="0">
                <a:solidFill>
                  <a:schemeClr val="bg2">
                    <a:lumMod val="50000"/>
                  </a:schemeClr>
                </a:solidFill>
                <a:effectLst>
                  <a:outerShdw blurRad="31750" dist="25400" dir="5400000" algn="tl" rotWithShape="0">
                    <a:srgbClr val="000000">
                      <a:alpha val="25000"/>
                    </a:srgbClr>
                  </a:outerShdw>
                </a:effectLst>
              </a:rPr>
              <a:t>Characteristics for a good mix</a:t>
            </a:r>
            <a:endParaRPr lang="en-US" sz="4000" b="1" dirty="0">
              <a:solidFill>
                <a:schemeClr val="bg2">
                  <a:lumMod val="50000"/>
                </a:schemeClr>
              </a:solidFill>
              <a:effectLst>
                <a:outerShdw blurRad="31750" dist="25400" dir="5400000" algn="tl" rotWithShape="0">
                  <a:srgbClr val="000000">
                    <a:alpha val="25000"/>
                  </a:srgbClr>
                </a:outerShdw>
              </a:effectLst>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p:cNvSpPr>
            <a:spLocks noChangeArrowheads="1"/>
          </p:cNvSpPr>
          <p:nvPr/>
        </p:nvSpPr>
        <p:spPr bwMode="auto">
          <a:xfrm>
            <a:off x="304800" y="1447800"/>
            <a:ext cx="8534400" cy="3970318"/>
          </a:xfrm>
          <a:prstGeom prst="rect">
            <a:avLst/>
          </a:prstGeom>
          <a:noFill/>
          <a:ln w="9525">
            <a:noFill/>
            <a:miter lim="800000"/>
            <a:headEnd/>
            <a:tailEnd/>
          </a:ln>
        </p:spPr>
        <p:txBody>
          <a:bodyPr>
            <a:spAutoFit/>
          </a:bodyPr>
          <a:lstStyle/>
          <a:p>
            <a:pPr marL="571500" indent="-571500" algn="just" eaLnBrk="0" hangingPunct="0"/>
            <a:r>
              <a:rPr lang="en-US" sz="2400" b="1" dirty="0" smtClean="0">
                <a:solidFill>
                  <a:srgbClr val="0070C0"/>
                </a:solidFill>
                <a:cs typeface="Times New Roman" pitchFamily="18" charset="0"/>
              </a:rPr>
              <a:t>10. Resistance to fire</a:t>
            </a:r>
            <a:r>
              <a:rPr lang="en-US" sz="2400" dirty="0" smtClean="0">
                <a:solidFill>
                  <a:srgbClr val="0070C0"/>
                </a:solidFill>
                <a:cs typeface="Times New Roman" pitchFamily="18" charset="0"/>
              </a:rPr>
              <a:t>: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should have minimum thermal expansion so as to provide good resistance to fire.</a:t>
            </a: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11. Compactness: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must be sufficiently dense. The concrete with greater density will be more compact.</a:t>
            </a: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r>
              <a:rPr lang="en-US" sz="2000" b="1" dirty="0" smtClean="0">
                <a:cs typeface="Times New Roman" pitchFamily="18" charset="0"/>
              </a:rPr>
              <a:t> </a:t>
            </a:r>
            <a:r>
              <a:rPr lang="en-US" sz="2000" b="1" dirty="0" smtClean="0">
                <a:solidFill>
                  <a:srgbClr val="0070C0"/>
                </a:solidFill>
                <a:cs typeface="Times New Roman" pitchFamily="18" charset="0"/>
              </a:rPr>
              <a:t>12. </a:t>
            </a:r>
            <a:r>
              <a:rPr lang="en-US" sz="2400" b="1" dirty="0" smtClean="0">
                <a:solidFill>
                  <a:srgbClr val="0070C0"/>
                </a:solidFill>
                <a:cs typeface="Times New Roman" pitchFamily="18" charset="0"/>
              </a:rPr>
              <a:t>Shrinkage: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should have minimum shrinkage when it hardens.</a:t>
            </a:r>
            <a:endParaRPr lang="en-US" sz="2000" dirty="0">
              <a:cs typeface="Times New Roman" pitchFamily="18" charset="0"/>
            </a:endParaRPr>
          </a:p>
        </p:txBody>
      </p:sp>
      <p:sp>
        <p:nvSpPr>
          <p:cNvPr id="4"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Box 3"/>
          <p:cNvSpPr txBox="1"/>
          <p:nvPr/>
        </p:nvSpPr>
        <p:spPr>
          <a:xfrm>
            <a:off x="609600" y="1676400"/>
            <a:ext cx="8229600" cy="3693319"/>
          </a:xfrm>
          <a:prstGeom prst="rect">
            <a:avLst/>
          </a:prstGeom>
          <a:noFill/>
        </p:spPr>
        <p:txBody>
          <a:bodyPr wrap="square" rtlCol="0">
            <a:spAutoFit/>
          </a:bodyPr>
          <a:lstStyle/>
          <a:p>
            <a:endParaRPr lang="en-GB" dirty="0" smtClean="0"/>
          </a:p>
          <a:p>
            <a:endParaRPr lang="en-GB" dirty="0" smtClean="0"/>
          </a:p>
          <a:p>
            <a:pPr algn="just"/>
            <a:r>
              <a:rPr lang="en-GB" dirty="0" smtClean="0"/>
              <a:t>Concrete has high compressive strength but low tensile strength. Tensile strength is increased by the use of reinforcement steel.</a:t>
            </a:r>
          </a:p>
          <a:p>
            <a:pPr algn="just"/>
            <a:endParaRPr lang="en-GB" dirty="0" smtClean="0"/>
          </a:p>
          <a:p>
            <a:pPr marL="342900" indent="-342900" algn="just">
              <a:buAutoNum type="arabicPeriod"/>
            </a:pPr>
            <a:r>
              <a:rPr lang="en-GB" b="1" dirty="0" smtClean="0">
                <a:solidFill>
                  <a:srgbClr val="0070C0"/>
                </a:solidFill>
              </a:rPr>
              <a:t>Major factor affecting strength is VOIDS. </a:t>
            </a:r>
          </a:p>
          <a:p>
            <a:pPr marL="342900" indent="-342900" algn="just">
              <a:buAutoNum type="arabicPeriod"/>
            </a:pPr>
            <a:endParaRPr lang="en-GB" b="1" dirty="0" smtClean="0">
              <a:solidFill>
                <a:srgbClr val="0070C0"/>
              </a:solidFill>
            </a:endParaRPr>
          </a:p>
          <a:p>
            <a:pPr algn="just"/>
            <a:r>
              <a:rPr lang="en-GB" dirty="0" smtClean="0"/>
              <a:t>2. </a:t>
            </a:r>
            <a:r>
              <a:rPr lang="en-GB" b="1" dirty="0" smtClean="0">
                <a:solidFill>
                  <a:srgbClr val="0070C0"/>
                </a:solidFill>
              </a:rPr>
              <a:t>A low water cement  ratio mix....a DRY mix...can prove difficult to</a:t>
            </a:r>
          </a:p>
          <a:p>
            <a:pPr algn="just"/>
            <a:r>
              <a:rPr lang="en-GB" b="1" dirty="0">
                <a:solidFill>
                  <a:srgbClr val="0070C0"/>
                </a:solidFill>
              </a:rPr>
              <a:t> </a:t>
            </a:r>
            <a:r>
              <a:rPr lang="en-GB" b="1" dirty="0" smtClean="0">
                <a:solidFill>
                  <a:srgbClr val="0070C0"/>
                </a:solidFill>
              </a:rPr>
              <a:t>   place and compact, with the result of large air pockets.</a:t>
            </a:r>
          </a:p>
          <a:p>
            <a:endParaRPr lang="en-GB" dirty="0" smtClean="0"/>
          </a:p>
          <a:p>
            <a:r>
              <a:rPr lang="en-GB" dirty="0" smtClean="0"/>
              <a:t>3. There must be adequate fine aggregate to fill the voids between the</a:t>
            </a:r>
          </a:p>
          <a:p>
            <a:r>
              <a:rPr lang="en-GB" dirty="0"/>
              <a:t> </a:t>
            </a:r>
            <a:r>
              <a:rPr lang="en-GB" dirty="0" smtClean="0"/>
              <a:t>   large aggregate.</a:t>
            </a:r>
          </a:p>
          <a:p>
            <a:endParaRPr lang="en-GB" dirty="0"/>
          </a:p>
        </p:txBody>
      </p:sp>
      <p:sp>
        <p:nvSpPr>
          <p:cNvPr id="5" name="Rectangle 4"/>
          <p:cNvSpPr/>
          <p:nvPr/>
        </p:nvSpPr>
        <p:spPr>
          <a:xfrm>
            <a:off x="533400" y="914400"/>
            <a:ext cx="8077200" cy="1200329"/>
          </a:xfrm>
          <a:prstGeom prst="rect">
            <a:avLst/>
          </a:prstGeom>
        </p:spPr>
        <p:txBody>
          <a:bodyPr wrap="square">
            <a:spAutoFit/>
          </a:bodyPr>
          <a:lstStyle/>
          <a:p>
            <a:endParaRPr lang="en-GB" b="1" u="sng" dirty="0" smtClean="0"/>
          </a:p>
          <a:p>
            <a:pPr algn="just"/>
            <a:r>
              <a:rPr lang="en-GB" dirty="0" smtClean="0"/>
              <a:t>The compressive strength of concrete is given in terms of the </a:t>
            </a:r>
            <a:r>
              <a:rPr lang="en-GB" b="1" dirty="0" smtClean="0">
                <a:solidFill>
                  <a:srgbClr val="0070C0"/>
                </a:solidFill>
              </a:rPr>
              <a:t>characteristic compressive strength of 150 mm size cubes tested at 28 days .</a:t>
            </a:r>
          </a:p>
        </p:txBody>
      </p:sp>
      <p:pic>
        <p:nvPicPr>
          <p:cNvPr id="7" name="Picture 7" descr="EL"/>
          <p:cNvPicPr>
            <a:picLocks noChangeAspect="1" noChangeArrowheads="1"/>
          </p:cNvPicPr>
          <p:nvPr/>
        </p:nvPicPr>
        <p:blipFill>
          <a:blip r:embed="rId2" cstate="print"/>
          <a:srcRect/>
          <a:stretch>
            <a:fillRect/>
          </a:stretch>
        </p:blipFill>
        <p:spPr bwMode="auto">
          <a:xfrm>
            <a:off x="5943600" y="5181600"/>
            <a:ext cx="3002037" cy="1568966"/>
          </a:xfrm>
          <a:prstGeom prst="rect">
            <a:avLst/>
          </a:prstGeom>
          <a:noFill/>
          <a:ln w="9525">
            <a:noFill/>
            <a:miter lim="800000"/>
            <a:headEnd/>
            <a:tailEnd/>
          </a:ln>
        </p:spPr>
      </p:pic>
      <p:sp>
        <p:nvSpPr>
          <p:cNvPr id="8" name="Title 2"/>
          <p:cNvSpPr txBox="1">
            <a:spLocks/>
          </p:cNvSpPr>
          <p:nvPr/>
        </p:nvSpPr>
        <p:spPr>
          <a:xfrm>
            <a:off x="609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2" name="TextBox 1"/>
          <p:cNvSpPr txBox="1"/>
          <p:nvPr/>
        </p:nvSpPr>
        <p:spPr>
          <a:xfrm>
            <a:off x="381000" y="5039380"/>
            <a:ext cx="6553200" cy="523220"/>
          </a:xfrm>
          <a:prstGeom prst="rect">
            <a:avLst/>
          </a:prstGeom>
          <a:noFill/>
        </p:spPr>
        <p:txBody>
          <a:bodyPr wrap="square" rtlCol="0">
            <a:spAutoFit/>
          </a:bodyPr>
          <a:lstStyle/>
          <a:p>
            <a:r>
              <a:rPr lang="en-GB" sz="2800" b="1" dirty="0" smtClean="0">
                <a:solidFill>
                  <a:srgbClr val="0070C0"/>
                </a:solidFill>
              </a:rPr>
              <a:t>What caused the following defects?</a:t>
            </a:r>
            <a:endParaRPr lang="en-GB" sz="2800" b="1" dirty="0">
              <a:solidFill>
                <a:srgbClr val="0070C0"/>
              </a:solidFill>
            </a:endParaRPr>
          </a:p>
        </p:txBody>
      </p:sp>
      <p:cxnSp>
        <p:nvCxnSpPr>
          <p:cNvPr id="9" name="Straight Arrow Connector 8"/>
          <p:cNvCxnSpPr/>
          <p:nvPr/>
        </p:nvCxnSpPr>
        <p:spPr>
          <a:xfrm>
            <a:off x="3124200" y="5474732"/>
            <a:ext cx="0" cy="100226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304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pic>
        <p:nvPicPr>
          <p:cNvPr id="3" name="Picture 2" descr="C:\WINDOWS\Desktop\Jacks Pictures\Honeycomb &amp; Cold Jt\HoneyComb - Col 01.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4" name="TextBox 3"/>
          <p:cNvSpPr txBox="1"/>
          <p:nvPr/>
        </p:nvSpPr>
        <p:spPr>
          <a:xfrm>
            <a:off x="0" y="228600"/>
            <a:ext cx="3657600" cy="1384995"/>
          </a:xfrm>
          <a:prstGeom prst="rect">
            <a:avLst/>
          </a:prstGeom>
          <a:noFill/>
        </p:spPr>
        <p:txBody>
          <a:bodyPr wrap="square" rtlCol="0">
            <a:spAutoFit/>
          </a:bodyPr>
          <a:lstStyle/>
          <a:p>
            <a:r>
              <a:rPr lang="en-GB" sz="2800" b="1" dirty="0" smtClean="0">
                <a:solidFill>
                  <a:schemeClr val="bg1"/>
                </a:solidFill>
              </a:rPr>
              <a:t>Workability and Compaction problems</a:t>
            </a:r>
            <a:endParaRPr lang="en-GB" sz="2800" b="1" dirty="0">
              <a:solidFill>
                <a:schemeClr val="bg1"/>
              </a:solidFill>
            </a:endParaRPr>
          </a:p>
        </p:txBody>
      </p:sp>
      <p:sp>
        <p:nvSpPr>
          <p:cNvPr id="5" name="TextBox 4"/>
          <p:cNvSpPr txBox="1"/>
          <p:nvPr/>
        </p:nvSpPr>
        <p:spPr>
          <a:xfrm>
            <a:off x="0" y="1981200"/>
            <a:ext cx="3200400" cy="2246769"/>
          </a:xfrm>
          <a:prstGeom prst="rect">
            <a:avLst/>
          </a:prstGeom>
          <a:noFill/>
        </p:spPr>
        <p:txBody>
          <a:bodyPr wrap="square" rtlCol="0">
            <a:spAutoFit/>
          </a:bodyPr>
          <a:lstStyle/>
          <a:p>
            <a:r>
              <a:rPr lang="en-GB" sz="2800" b="1" dirty="0" smtClean="0">
                <a:solidFill>
                  <a:schemeClr val="bg1"/>
                </a:solidFill>
              </a:rPr>
              <a:t>Aggregate Too Large for the </a:t>
            </a:r>
          </a:p>
          <a:p>
            <a:r>
              <a:rPr lang="en-GB" sz="2800" b="1" dirty="0" smtClean="0">
                <a:solidFill>
                  <a:schemeClr val="bg1"/>
                </a:solidFill>
              </a:rPr>
              <a:t>Re-bar design</a:t>
            </a:r>
          </a:p>
          <a:p>
            <a:endParaRPr lang="en-GB" sz="2800" b="1" dirty="0">
              <a:solidFill>
                <a:schemeClr val="bg1"/>
              </a:solidFill>
            </a:endParaRPr>
          </a:p>
          <a:p>
            <a:r>
              <a:rPr lang="en-GB" sz="2800" b="1" dirty="0" smtClean="0">
                <a:solidFill>
                  <a:schemeClr val="bg1"/>
                </a:solidFill>
              </a:rPr>
              <a:t>Flow disrupted </a:t>
            </a: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pic>
        <p:nvPicPr>
          <p:cNvPr id="3" name="Picture 2050" descr="C:\My Documents\Clemson\Clemson Classes\Material &amp; Methods w Wiley\Photos tp add to CSM 203-205\Chapter 14 - Sitecast Concrete\Honeycomb.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4" name="TextBox 3"/>
          <p:cNvSpPr txBox="1"/>
          <p:nvPr/>
        </p:nvSpPr>
        <p:spPr>
          <a:xfrm>
            <a:off x="4800600" y="6019800"/>
            <a:ext cx="4114800" cy="523220"/>
          </a:xfrm>
          <a:prstGeom prst="rect">
            <a:avLst/>
          </a:prstGeom>
          <a:noFill/>
        </p:spPr>
        <p:txBody>
          <a:bodyPr wrap="square" rtlCol="0">
            <a:spAutoFit/>
          </a:bodyPr>
          <a:lstStyle/>
          <a:p>
            <a:pPr algn="r"/>
            <a:r>
              <a:rPr lang="en-GB" sz="2800" b="1" dirty="0" smtClean="0">
                <a:solidFill>
                  <a:schemeClr val="bg1"/>
                </a:solidFill>
              </a:rPr>
              <a:t>Segregation</a:t>
            </a: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1.bp.blogspot.com/-I71vBWZJFZY/UIQnaoPZ0zI/AAAAAAAAFiY/Ncp0mzZpUN0/s1600/Defective+concrete+construction+joint+due+to+lack+of+proper+vibration.jpg">
            <a:hlinkClick r:id="rId2"/>
          </p:cNvPr>
          <p:cNvPicPr>
            <a:picLocks noChangeAspect="1" noChangeArrowheads="1"/>
          </p:cNvPicPr>
          <p:nvPr/>
        </p:nvPicPr>
        <p:blipFill>
          <a:blip r:embed="rId3" cstate="print"/>
          <a:srcRect/>
          <a:stretch>
            <a:fillRect/>
          </a:stretch>
        </p:blipFill>
        <p:spPr bwMode="auto">
          <a:xfrm>
            <a:off x="914400" y="718559"/>
            <a:ext cx="7307488" cy="4305415"/>
          </a:xfrm>
          <a:prstGeom prst="rect">
            <a:avLst/>
          </a:prstGeom>
          <a:noFill/>
        </p:spPr>
      </p:pic>
      <p:sp>
        <p:nvSpPr>
          <p:cNvPr id="3" name="TextBox 2"/>
          <p:cNvSpPr txBox="1"/>
          <p:nvPr/>
        </p:nvSpPr>
        <p:spPr>
          <a:xfrm>
            <a:off x="609600" y="5334000"/>
            <a:ext cx="8001000" cy="461665"/>
          </a:xfrm>
          <a:prstGeom prst="rect">
            <a:avLst/>
          </a:prstGeom>
          <a:noFill/>
        </p:spPr>
        <p:txBody>
          <a:bodyPr wrap="square" rtlCol="0">
            <a:spAutoFit/>
          </a:bodyPr>
          <a:lstStyle/>
          <a:p>
            <a:r>
              <a:rPr lang="en-GB" sz="2400" dirty="0" smtClean="0"/>
              <a:t>Inadequate Vibration and Compaction leaving voids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http://peer.berkeley.edu/assets/media_resources/column_09.jpg">
            <a:hlinkClick r:id="rId2"/>
          </p:cNvPr>
          <p:cNvPicPr>
            <a:picLocks noChangeAspect="1" noChangeArrowheads="1"/>
          </p:cNvPicPr>
          <p:nvPr/>
        </p:nvPicPr>
        <p:blipFill>
          <a:blip r:embed="rId3" cstate="print"/>
          <a:srcRect/>
          <a:stretch>
            <a:fillRect/>
          </a:stretch>
        </p:blipFill>
        <p:spPr bwMode="auto">
          <a:xfrm>
            <a:off x="4038600" y="176009"/>
            <a:ext cx="4848225" cy="6472441"/>
          </a:xfrm>
          <a:prstGeom prst="rect">
            <a:avLst/>
          </a:prstGeom>
          <a:noFill/>
        </p:spPr>
      </p:pic>
      <p:sp>
        <p:nvSpPr>
          <p:cNvPr id="5" name="TextBox 4"/>
          <p:cNvSpPr txBox="1"/>
          <p:nvPr/>
        </p:nvSpPr>
        <p:spPr>
          <a:xfrm>
            <a:off x="762000" y="457200"/>
            <a:ext cx="2667000" cy="1323439"/>
          </a:xfrm>
          <a:prstGeom prst="rect">
            <a:avLst/>
          </a:prstGeom>
          <a:noFill/>
        </p:spPr>
        <p:txBody>
          <a:bodyPr wrap="square" rtlCol="0">
            <a:spAutoFit/>
          </a:bodyPr>
          <a:lstStyle/>
          <a:p>
            <a:r>
              <a:rPr lang="en-GB" sz="2400" dirty="0" smtClean="0"/>
              <a:t>Concrete not dense enough</a:t>
            </a:r>
          </a:p>
          <a:p>
            <a:r>
              <a:rPr lang="en-GB" sz="1600" b="1" dirty="0" smtClean="0">
                <a:solidFill>
                  <a:srgbClr val="0070C0"/>
                </a:solidFill>
              </a:rPr>
              <a:t>Note the absence of coarse aggregate</a:t>
            </a:r>
            <a:endParaRPr lang="en-GB" sz="1600" b="1" dirty="0">
              <a:solidFill>
                <a:srgbClr val="0070C0"/>
              </a:solidFill>
            </a:endParaRPr>
          </a:p>
        </p:txBody>
      </p:sp>
      <p:sp>
        <p:nvSpPr>
          <p:cNvPr id="2" name="TextBox 1"/>
          <p:cNvSpPr txBox="1"/>
          <p:nvPr/>
        </p:nvSpPr>
        <p:spPr>
          <a:xfrm>
            <a:off x="457200" y="2209800"/>
            <a:ext cx="3122776" cy="1569660"/>
          </a:xfrm>
          <a:prstGeom prst="rect">
            <a:avLst/>
          </a:prstGeom>
          <a:noFill/>
        </p:spPr>
        <p:txBody>
          <a:bodyPr wrap="square" rtlCol="0">
            <a:spAutoFit/>
          </a:bodyPr>
          <a:lstStyle/>
          <a:p>
            <a:r>
              <a:rPr lang="en-GB" sz="2400" dirty="0" smtClean="0">
                <a:solidFill>
                  <a:srgbClr val="0070C0"/>
                </a:solidFill>
              </a:rPr>
              <a:t>Where would this aggregate mix lie on the grading graph?</a:t>
            </a:r>
            <a:endParaRPr lang="en-GB"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http://crackking.ca/images/concrete_spalling2.jpg">
            <a:hlinkClick r:id="rId2"/>
          </p:cNvPr>
          <p:cNvPicPr>
            <a:picLocks noChangeAspect="1" noChangeArrowheads="1"/>
          </p:cNvPicPr>
          <p:nvPr/>
        </p:nvPicPr>
        <p:blipFill>
          <a:blip r:embed="rId3" cstate="print"/>
          <a:srcRect/>
          <a:stretch>
            <a:fillRect/>
          </a:stretch>
        </p:blipFill>
        <p:spPr bwMode="auto">
          <a:xfrm>
            <a:off x="1600200" y="457200"/>
            <a:ext cx="6057900" cy="3650684"/>
          </a:xfrm>
          <a:prstGeom prst="rect">
            <a:avLst/>
          </a:prstGeom>
          <a:noFill/>
        </p:spPr>
      </p:pic>
      <p:sp>
        <p:nvSpPr>
          <p:cNvPr id="3" name="TextBox 2"/>
          <p:cNvSpPr txBox="1"/>
          <p:nvPr/>
        </p:nvSpPr>
        <p:spPr>
          <a:xfrm>
            <a:off x="685800" y="4495800"/>
            <a:ext cx="8229600" cy="1200329"/>
          </a:xfrm>
          <a:prstGeom prst="rect">
            <a:avLst/>
          </a:prstGeom>
          <a:noFill/>
        </p:spPr>
        <p:txBody>
          <a:bodyPr wrap="square" rtlCol="0">
            <a:spAutoFit/>
          </a:bodyPr>
          <a:lstStyle/>
          <a:p>
            <a:r>
              <a:rPr lang="en-GB" sz="2400" dirty="0" smtClean="0"/>
              <a:t>Spalling...inadequate cover for the reinforcement.</a:t>
            </a:r>
          </a:p>
          <a:p>
            <a:r>
              <a:rPr lang="en-GB" sz="2400" dirty="0" smtClean="0"/>
              <a:t>Corrosion ‘blows off’ concrete cover.</a:t>
            </a:r>
          </a:p>
          <a:p>
            <a:r>
              <a:rPr lang="en-GB" sz="2400" dirty="0" smtClean="0"/>
              <a:t>Mix too permeable?</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12239894388DBDF8B0CB88004DE5FF3C82C4B28A_larg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14500" y="12032"/>
            <a:ext cx="5715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981200" y="5334000"/>
            <a:ext cx="5334000" cy="646331"/>
          </a:xfrm>
          <a:prstGeom prst="rect">
            <a:avLst/>
          </a:prstGeom>
          <a:noFill/>
        </p:spPr>
        <p:txBody>
          <a:bodyPr wrap="square" rtlCol="0">
            <a:spAutoFit/>
          </a:bodyPr>
          <a:lstStyle/>
          <a:p>
            <a:r>
              <a:rPr lang="en-GB" dirty="0" smtClean="0"/>
              <a:t>Multiple Surface Cracking – </a:t>
            </a:r>
          </a:p>
          <a:p>
            <a:r>
              <a:rPr lang="en-GB" dirty="0" smtClean="0"/>
              <a:t>Concrete pavement de-hydrated too quickly</a:t>
            </a:r>
            <a:endParaRPr lang="en-GB" dirty="0"/>
          </a:p>
        </p:txBody>
      </p:sp>
    </p:spTree>
    <p:extLst>
      <p:ext uri="{BB962C8B-B14F-4D97-AF65-F5344CB8AC3E}">
        <p14:creationId xmlns:p14="http://schemas.microsoft.com/office/powerpoint/2010/main" val="45238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Rectangle 2"/>
          <p:cNvSpPr/>
          <p:nvPr/>
        </p:nvSpPr>
        <p:spPr>
          <a:xfrm>
            <a:off x="304800" y="1295400"/>
            <a:ext cx="6615914" cy="461665"/>
          </a:xfrm>
          <a:prstGeom prst="rect">
            <a:avLst/>
          </a:prstGeom>
        </p:spPr>
        <p:txBody>
          <a:bodyPr wrap="none">
            <a:spAutoFit/>
          </a:bodyPr>
          <a:lstStyle/>
          <a:p>
            <a:r>
              <a:rPr lang="en-GB" sz="2400" dirty="0" smtClean="0"/>
              <a:t>Rate of Strength Development depends on:</a:t>
            </a:r>
            <a:endParaRPr lang="en-GB" sz="2400" dirty="0"/>
          </a:p>
        </p:txBody>
      </p:sp>
      <p:sp>
        <p:nvSpPr>
          <p:cNvPr id="5" name="TextBox 4"/>
          <p:cNvSpPr txBox="1"/>
          <p:nvPr/>
        </p:nvSpPr>
        <p:spPr>
          <a:xfrm>
            <a:off x="304800" y="1834634"/>
            <a:ext cx="8305800" cy="369332"/>
          </a:xfrm>
          <a:prstGeom prst="rect">
            <a:avLst/>
          </a:prstGeom>
          <a:noFill/>
        </p:spPr>
        <p:txBody>
          <a:bodyPr wrap="square" rtlCol="0">
            <a:spAutoFit/>
          </a:bodyPr>
          <a:lstStyle/>
          <a:p>
            <a:r>
              <a:rPr lang="en-GB" dirty="0" smtClean="0"/>
              <a:t>Type of cement: </a:t>
            </a:r>
            <a:endParaRPr lang="en-GB" dirty="0"/>
          </a:p>
        </p:txBody>
      </p:sp>
      <p:pic>
        <p:nvPicPr>
          <p:cNvPr id="1026" name="Picture 2" descr="C:\Users\Allan\Pictures\rate graph.jpg"/>
          <p:cNvPicPr>
            <a:picLocks noChangeAspect="1" noChangeArrowheads="1"/>
          </p:cNvPicPr>
          <p:nvPr/>
        </p:nvPicPr>
        <p:blipFill>
          <a:blip r:embed="rId2" cstate="print"/>
          <a:srcRect/>
          <a:stretch>
            <a:fillRect/>
          </a:stretch>
        </p:blipFill>
        <p:spPr bwMode="auto">
          <a:xfrm>
            <a:off x="4953000" y="1981200"/>
            <a:ext cx="3886200" cy="3352800"/>
          </a:xfrm>
          <a:prstGeom prst="rect">
            <a:avLst/>
          </a:prstGeom>
          <a:noFill/>
        </p:spPr>
      </p:pic>
      <p:sp>
        <p:nvSpPr>
          <p:cNvPr id="10" name="Rectangle 9"/>
          <p:cNvSpPr/>
          <p:nvPr/>
        </p:nvSpPr>
        <p:spPr>
          <a:xfrm>
            <a:off x="228600" y="2364819"/>
            <a:ext cx="4572000" cy="2769989"/>
          </a:xfrm>
          <a:prstGeom prst="rect">
            <a:avLst/>
          </a:prstGeom>
        </p:spPr>
        <p:txBody>
          <a:bodyPr>
            <a:spAutoFit/>
          </a:bodyPr>
          <a:lstStyle/>
          <a:p>
            <a:r>
              <a:rPr lang="en-US" sz="2400" dirty="0" smtClean="0"/>
              <a:t>BS EN197-1:2000 lists 5 main types of cement :-</a:t>
            </a:r>
          </a:p>
          <a:p>
            <a:pPr lvl="1"/>
            <a:endParaRPr lang="en-US" dirty="0" smtClean="0"/>
          </a:p>
          <a:p>
            <a:pPr lvl="1"/>
            <a:r>
              <a:rPr lang="en-US" dirty="0" smtClean="0"/>
              <a:t>CEM I 	Portland cement</a:t>
            </a:r>
          </a:p>
          <a:p>
            <a:pPr lvl="1"/>
            <a:r>
              <a:rPr lang="en-US" dirty="0" smtClean="0"/>
              <a:t>CEM II	Portland composite 		cement</a:t>
            </a:r>
          </a:p>
          <a:p>
            <a:pPr lvl="1"/>
            <a:r>
              <a:rPr lang="en-US" dirty="0" smtClean="0"/>
              <a:t>CEM III	Blastfurnace cement</a:t>
            </a:r>
          </a:p>
          <a:p>
            <a:pPr lvl="1"/>
            <a:r>
              <a:rPr lang="en-US" dirty="0" smtClean="0"/>
              <a:t>CEM IV	Pozzolanic cement</a:t>
            </a:r>
          </a:p>
          <a:p>
            <a:pPr lvl="1"/>
            <a:r>
              <a:rPr lang="en-US" dirty="0" smtClean="0"/>
              <a:t>CEM V	Composite cement</a:t>
            </a:r>
          </a:p>
        </p:txBody>
      </p:sp>
      <p:sp>
        <p:nvSpPr>
          <p:cNvPr id="12"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TextBox 7"/>
          <p:cNvSpPr txBox="1"/>
          <p:nvPr/>
        </p:nvSpPr>
        <p:spPr>
          <a:xfrm>
            <a:off x="5181600" y="5638800"/>
            <a:ext cx="3962400" cy="646331"/>
          </a:xfrm>
          <a:prstGeom prst="rect">
            <a:avLst/>
          </a:prstGeom>
          <a:noFill/>
        </p:spPr>
        <p:txBody>
          <a:bodyPr wrap="square" rtlCol="0">
            <a:spAutoFit/>
          </a:bodyPr>
          <a:lstStyle/>
          <a:p>
            <a:pPr algn="ctr"/>
            <a:r>
              <a:rPr lang="en-GB" dirty="0" smtClean="0"/>
              <a:t>What type has the slowest strength development rate?</a:t>
            </a:r>
            <a:endParaRPr lang="en-GB" dirty="0"/>
          </a:p>
        </p:txBody>
      </p:sp>
      <p:sp>
        <p:nvSpPr>
          <p:cNvPr id="9" name="TextBox 8"/>
          <p:cNvSpPr txBox="1"/>
          <p:nvPr/>
        </p:nvSpPr>
        <p:spPr>
          <a:xfrm>
            <a:off x="5562600" y="2133600"/>
            <a:ext cx="1219200" cy="215444"/>
          </a:xfrm>
          <a:prstGeom prst="rect">
            <a:avLst/>
          </a:prstGeom>
          <a:solidFill>
            <a:schemeClr val="bg1"/>
          </a:solidFill>
        </p:spPr>
        <p:txBody>
          <a:bodyPr wrap="square" rtlCol="0">
            <a:spAutoFit/>
          </a:bodyPr>
          <a:lstStyle/>
          <a:p>
            <a:r>
              <a:rPr lang="en-GB" sz="800" dirty="0" smtClean="0">
                <a:solidFill>
                  <a:schemeClr val="bg1"/>
                </a:solidFill>
              </a:rPr>
              <a:t>a</a:t>
            </a:r>
            <a:endParaRPr lang="en-GB" sz="800" dirty="0">
              <a:solidFill>
                <a:schemeClr val="bg1"/>
              </a:solidFill>
            </a:endParaRPr>
          </a:p>
        </p:txBody>
      </p:sp>
      <p:sp>
        <p:nvSpPr>
          <p:cNvPr id="2" name="TextBox 1"/>
          <p:cNvSpPr txBox="1"/>
          <p:nvPr/>
        </p:nvSpPr>
        <p:spPr>
          <a:xfrm>
            <a:off x="5867400" y="4419600"/>
            <a:ext cx="1600200"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371600"/>
            <a:ext cx="7315200" cy="3782574"/>
          </a:xfrm>
          <a:prstGeom prst="rect">
            <a:avLst/>
          </a:prstGeom>
        </p:spPr>
        <p:txBody>
          <a:bodyPr wrap="square">
            <a:spAutoFit/>
          </a:bodyPr>
          <a:lstStyle/>
          <a:p>
            <a:r>
              <a:rPr lang="en-US" sz="2800" b="1" dirty="0" smtClean="0"/>
              <a:t>Specified by 28 Day Compressive Strength</a:t>
            </a:r>
            <a:r>
              <a:rPr lang="en-US" dirty="0" smtClean="0">
                <a:solidFill>
                  <a:schemeClr val="tx2"/>
                </a:solidFill>
              </a:rPr>
              <a:t> in </a:t>
            </a:r>
            <a:r>
              <a:rPr lang="en-US" sz="2000" dirty="0" smtClean="0">
                <a:solidFill>
                  <a:schemeClr val="tx2"/>
                </a:solidFill>
              </a:rPr>
              <a:t>Newtons/mm2</a:t>
            </a:r>
          </a:p>
          <a:p>
            <a:pPr lvl="1"/>
            <a:endParaRPr lang="en-US" sz="2000" dirty="0" smtClean="0">
              <a:solidFill>
                <a:schemeClr val="tx2"/>
              </a:solidFill>
            </a:endParaRPr>
          </a:p>
          <a:p>
            <a:pPr lvl="1"/>
            <a:endParaRPr lang="en-US" dirty="0" smtClean="0">
              <a:solidFill>
                <a:schemeClr val="tx2"/>
              </a:solidFill>
            </a:endParaRPr>
          </a:p>
          <a:p>
            <a:pPr>
              <a:lnSpc>
                <a:spcPct val="90000"/>
              </a:lnSpc>
            </a:pPr>
            <a:r>
              <a:rPr lang="en-US" sz="2400" b="1" dirty="0" smtClean="0">
                <a:solidFill>
                  <a:srgbClr val="0070C0"/>
                </a:solidFill>
              </a:rPr>
              <a:t>Primarily Determined By what ??</a:t>
            </a:r>
          </a:p>
          <a:p>
            <a:pPr>
              <a:lnSpc>
                <a:spcPct val="90000"/>
              </a:lnSpc>
            </a:pPr>
            <a:endParaRPr lang="en-US" dirty="0" smtClean="0"/>
          </a:p>
          <a:p>
            <a:pPr lvl="1">
              <a:lnSpc>
                <a:spcPct val="90000"/>
              </a:lnSpc>
            </a:pPr>
            <a:r>
              <a:rPr lang="en-US" sz="2400" b="1" dirty="0" smtClean="0">
                <a:solidFill>
                  <a:srgbClr val="0070C0"/>
                </a:solidFill>
              </a:rPr>
              <a:t>1. Amount of Cement</a:t>
            </a:r>
          </a:p>
          <a:p>
            <a:pPr lvl="1">
              <a:lnSpc>
                <a:spcPct val="90000"/>
              </a:lnSpc>
            </a:pPr>
            <a:r>
              <a:rPr lang="en-US" sz="2400" b="1" dirty="0" smtClean="0">
                <a:solidFill>
                  <a:srgbClr val="0070C0"/>
                </a:solidFill>
              </a:rPr>
              <a:t>2. Water-Cement Ratio</a:t>
            </a:r>
          </a:p>
          <a:p>
            <a:pPr lvl="1">
              <a:lnSpc>
                <a:spcPct val="90000"/>
              </a:lnSpc>
            </a:pPr>
            <a:r>
              <a:rPr lang="en-US" sz="2400" b="1" dirty="0" smtClean="0">
                <a:solidFill>
                  <a:srgbClr val="0070C0"/>
                </a:solidFill>
              </a:rPr>
              <a:t>3. Use of Admixture(s)</a:t>
            </a:r>
          </a:p>
          <a:p>
            <a:pPr lvl="1">
              <a:lnSpc>
                <a:spcPct val="90000"/>
              </a:lnSpc>
            </a:pPr>
            <a:r>
              <a:rPr lang="en-US" sz="2400" b="1" dirty="0" smtClean="0">
                <a:solidFill>
                  <a:srgbClr val="0070C0"/>
                </a:solidFill>
              </a:rPr>
              <a:t>4. Aggregate Selection</a:t>
            </a:r>
          </a:p>
          <a:p>
            <a:pPr lvl="1">
              <a:lnSpc>
                <a:spcPct val="90000"/>
              </a:lnSpc>
            </a:pPr>
            <a:r>
              <a:rPr lang="en-US" sz="2400" b="1" dirty="0" smtClean="0">
                <a:solidFill>
                  <a:srgbClr val="0070C0"/>
                </a:solidFill>
              </a:rPr>
              <a:t>5. Gradation of the Aggregate</a:t>
            </a:r>
            <a:endParaRPr lang="en-US" sz="2400" b="1" dirty="0">
              <a:solidFill>
                <a:srgbClr val="0070C0"/>
              </a:solidFill>
            </a:endParaRPr>
          </a:p>
        </p:txBody>
      </p:sp>
      <p:sp>
        <p:nvSpPr>
          <p:cNvPr id="3" name="Title 2"/>
          <p:cNvSpPr txBox="1">
            <a:spLocks/>
          </p:cNvSpPr>
          <p:nvPr/>
        </p:nvSpPr>
        <p:spPr>
          <a:xfrm>
            <a:off x="762000" y="3810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anim calcmode="lin" valueType="num">
                                      <p:cBhvr additive="base">
                                        <p:cTn id="3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val="1125653218"/>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381000"/>
            <a:ext cx="7772400" cy="6647974"/>
          </a:xfrm>
          <a:prstGeom prst="rect">
            <a:avLst/>
          </a:prstGeom>
          <a:noFill/>
        </p:spPr>
        <p:txBody>
          <a:bodyPr wrap="square" rtlCol="0">
            <a:spAutoFit/>
          </a:bodyPr>
          <a:lstStyle/>
          <a:p>
            <a:r>
              <a:rPr lang="en-GB" sz="2400" dirty="0" smtClean="0"/>
              <a:t>Exercise:</a:t>
            </a:r>
          </a:p>
          <a:p>
            <a:endParaRPr lang="en-GB" sz="2400" dirty="0" smtClean="0"/>
          </a:p>
          <a:p>
            <a:pPr marL="342900" indent="-342900">
              <a:buAutoNum type="arabicPeriod"/>
            </a:pPr>
            <a:r>
              <a:rPr lang="en-GB" dirty="0" smtClean="0"/>
              <a:t>List the four major component compounds of OPC.</a:t>
            </a:r>
          </a:p>
          <a:p>
            <a:pPr marL="342900" indent="-342900">
              <a:buAutoNum type="arabicPeriod"/>
            </a:pPr>
            <a:endParaRPr lang="en-GB" dirty="0" smtClean="0"/>
          </a:p>
          <a:p>
            <a:pPr marL="342900" indent="-342900">
              <a:buFontTx/>
              <a:buAutoNum type="arabicPeriod"/>
            </a:pPr>
            <a:r>
              <a:rPr lang="en-GB" dirty="0" smtClean="0"/>
              <a:t>What is the ‘heat of hydration’ and in what units is it measured? What factors affect the rate of heat generation?</a:t>
            </a:r>
          </a:p>
          <a:p>
            <a:pPr marL="342900" indent="-342900">
              <a:buFontTx/>
              <a:buAutoNum type="arabicPeriod"/>
            </a:pPr>
            <a:endParaRPr lang="en-GB" dirty="0" smtClean="0"/>
          </a:p>
          <a:p>
            <a:pPr marL="342900" indent="-342900">
              <a:buFontTx/>
              <a:buAutoNum type="arabicPeriod"/>
            </a:pPr>
            <a:r>
              <a:rPr lang="en-GB" dirty="0" smtClean="0"/>
              <a:t>Distinguish between Setting and Hardening of cement.</a:t>
            </a:r>
          </a:p>
          <a:p>
            <a:pPr marL="342900" indent="-342900">
              <a:buAutoNum type="arabicPeriod"/>
            </a:pPr>
            <a:endParaRPr lang="en-GB" dirty="0" smtClean="0"/>
          </a:p>
          <a:p>
            <a:pPr marL="342900" indent="-342900">
              <a:buAutoNum type="arabicPeriod"/>
            </a:pPr>
            <a:r>
              <a:rPr lang="en-GB" dirty="0" smtClean="0"/>
              <a:t>What is added as a retarder to setting, what can be added as an accelerator?</a:t>
            </a:r>
          </a:p>
          <a:p>
            <a:pPr marL="342900" indent="-342900">
              <a:buAutoNum type="arabicPeriod"/>
            </a:pPr>
            <a:endParaRPr lang="en-GB" dirty="0" smtClean="0"/>
          </a:p>
          <a:p>
            <a:pPr marL="342900" indent="-342900">
              <a:buAutoNum type="arabicPeriod"/>
            </a:pPr>
            <a:r>
              <a:rPr lang="en-GB" dirty="0" smtClean="0"/>
              <a:t>List the major steps in the manufacture of OPC from raw material collection to finished product.</a:t>
            </a:r>
          </a:p>
          <a:p>
            <a:pPr marL="342900" indent="-342900">
              <a:buAutoNum type="arabicPeriod"/>
            </a:pPr>
            <a:endParaRPr lang="en-GB" dirty="0" smtClean="0"/>
          </a:p>
          <a:p>
            <a:pPr marL="342900" indent="-342900">
              <a:buAutoNum type="arabicPeriod"/>
            </a:pPr>
            <a:r>
              <a:rPr lang="en-GB" dirty="0" smtClean="0"/>
              <a:t>What factors are important during hot and cold weather concrete placement?</a:t>
            </a:r>
          </a:p>
          <a:p>
            <a:pPr marL="342900" indent="-342900">
              <a:buAutoNum type="arabicPeriod"/>
            </a:pPr>
            <a:endParaRPr lang="en-GB" dirty="0" smtClean="0"/>
          </a:p>
          <a:p>
            <a:pPr marL="342900" indent="-342900">
              <a:buAutoNum type="arabicPeriod"/>
            </a:pPr>
            <a:r>
              <a:rPr lang="en-GB" dirty="0" smtClean="0"/>
              <a:t>What are admixtures and what are they used for?</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extLst>
      <p:ext uri="{BB962C8B-B14F-4D97-AF65-F5344CB8AC3E}">
        <p14:creationId xmlns:p14="http://schemas.microsoft.com/office/powerpoint/2010/main" val="182725753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381000"/>
            <a:ext cx="7772400" cy="6093976"/>
          </a:xfrm>
          <a:prstGeom prst="rect">
            <a:avLst/>
          </a:prstGeom>
          <a:noFill/>
        </p:spPr>
        <p:txBody>
          <a:bodyPr wrap="square" rtlCol="0">
            <a:spAutoFit/>
          </a:bodyPr>
          <a:lstStyle/>
          <a:p>
            <a:r>
              <a:rPr lang="en-GB" sz="2400" dirty="0" smtClean="0"/>
              <a:t>Exercise:</a:t>
            </a:r>
          </a:p>
          <a:p>
            <a:endParaRPr lang="en-GB" sz="2400" dirty="0" smtClean="0"/>
          </a:p>
          <a:p>
            <a:pPr marL="342900" indent="-342900">
              <a:buAutoNum type="arabicPeriod"/>
            </a:pPr>
            <a:r>
              <a:rPr lang="en-GB" dirty="0" smtClean="0"/>
              <a:t>List the four major component oxide compounds of OPC.</a:t>
            </a:r>
          </a:p>
          <a:p>
            <a:pPr marL="342900" indent="-342900"/>
            <a:r>
              <a:rPr lang="en-GB" sz="1600" dirty="0" smtClean="0">
                <a:solidFill>
                  <a:srgbClr val="0070C0"/>
                </a:solidFill>
              </a:rPr>
              <a:t>	Di-calcium silicate, Tri-calcium Silicate, Tri-calcium Aluminate, </a:t>
            </a:r>
          </a:p>
          <a:p>
            <a:pPr marL="342900" indent="-342900"/>
            <a:r>
              <a:rPr lang="en-GB" sz="1600" dirty="0" smtClean="0">
                <a:solidFill>
                  <a:srgbClr val="0070C0"/>
                </a:solidFill>
              </a:rPr>
              <a:t>	Tetra calcium Alumino Ferrite.</a:t>
            </a:r>
          </a:p>
          <a:p>
            <a:pPr marL="342900" indent="-342900"/>
            <a:endParaRPr lang="en-GB" sz="1600" dirty="0" smtClean="0">
              <a:solidFill>
                <a:srgbClr val="0070C0"/>
              </a:solidFill>
            </a:endParaRPr>
          </a:p>
          <a:p>
            <a:pPr marL="342900" indent="-342900"/>
            <a:endParaRPr lang="en-GB" sz="1600" dirty="0" smtClean="0">
              <a:solidFill>
                <a:srgbClr val="0070C0"/>
              </a:solidFill>
            </a:endParaRPr>
          </a:p>
          <a:p>
            <a:pPr marL="342900" indent="-342900"/>
            <a:r>
              <a:rPr lang="en-GB" dirty="0" smtClean="0"/>
              <a:t>2. What is the ‘heat of hydration’ and in what units is it measured? What factors affect the rate of heat generation?</a:t>
            </a:r>
          </a:p>
          <a:p>
            <a:pPr marL="342900" indent="-342900"/>
            <a:r>
              <a:rPr lang="en-GB" sz="1600" dirty="0" smtClean="0">
                <a:solidFill>
                  <a:srgbClr val="0070C0"/>
                </a:solidFill>
              </a:rPr>
              <a:t>	Quantity of heat produced by unit mass of cement in hardening.</a:t>
            </a:r>
          </a:p>
          <a:p>
            <a:pPr marL="342900" indent="-342900"/>
            <a:r>
              <a:rPr lang="en-GB" sz="1600" dirty="0" smtClean="0">
                <a:solidFill>
                  <a:srgbClr val="0070C0"/>
                </a:solidFill>
              </a:rPr>
              <a:t>	Measured in Joules / gram.</a:t>
            </a:r>
          </a:p>
          <a:p>
            <a:pPr marL="342900" indent="-342900"/>
            <a:r>
              <a:rPr lang="en-GB" sz="1600" dirty="0" smtClean="0">
                <a:solidFill>
                  <a:srgbClr val="0070C0"/>
                </a:solidFill>
              </a:rPr>
              <a:t>	Accelerators and the relative proportion of Tri and Di-calcium silicates....</a:t>
            </a:r>
          </a:p>
          <a:p>
            <a:pPr marL="342900" indent="-342900"/>
            <a:r>
              <a:rPr lang="en-GB" sz="1600" dirty="0" smtClean="0">
                <a:solidFill>
                  <a:srgbClr val="0070C0"/>
                </a:solidFill>
              </a:rPr>
              <a:t>	</a:t>
            </a:r>
          </a:p>
          <a:p>
            <a:pPr marL="342900" indent="-342900">
              <a:buFontTx/>
              <a:buAutoNum type="arabicPeriod"/>
            </a:pPr>
            <a:endParaRPr lang="en-GB" dirty="0" smtClean="0"/>
          </a:p>
          <a:p>
            <a:pPr marL="342900" indent="-342900"/>
            <a:endParaRPr lang="en-GB" dirty="0" smtClean="0"/>
          </a:p>
          <a:p>
            <a:pPr marL="342900" indent="-342900"/>
            <a:r>
              <a:rPr lang="en-GB" dirty="0" smtClean="0"/>
              <a:t>3. Distinguish between Setting and Hardening of cement.</a:t>
            </a:r>
          </a:p>
          <a:p>
            <a:pPr marL="342900" indent="-342900"/>
            <a:r>
              <a:rPr lang="en-GB" dirty="0" smtClean="0"/>
              <a:t>	</a:t>
            </a:r>
            <a:r>
              <a:rPr lang="en-GB" sz="1600" dirty="0" smtClean="0">
                <a:solidFill>
                  <a:srgbClr val="0070C0"/>
                </a:solidFill>
              </a:rPr>
              <a:t>Setting is the gradual stiffening.</a:t>
            </a:r>
          </a:p>
          <a:p>
            <a:pPr marL="342900" indent="-342900"/>
            <a:r>
              <a:rPr lang="en-GB" sz="1600" dirty="0" smtClean="0">
                <a:solidFill>
                  <a:srgbClr val="0070C0"/>
                </a:solidFill>
              </a:rPr>
              <a:t>	Hardening is the progressive increase in strength with time.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extLst>
      <p:ext uri="{BB962C8B-B14F-4D97-AF65-F5344CB8AC3E}">
        <p14:creationId xmlns:p14="http://schemas.microsoft.com/office/powerpoint/2010/main" val="374110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anim calcmode="lin" valueType="num">
                                      <p:cBhvr additive="base">
                                        <p:cTn id="1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 calcmode="lin" valueType="num">
                                      <p:cBhvr additive="base">
                                        <p:cTn id="2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5" end="15"/>
                                            </p:txEl>
                                          </p:spTgt>
                                        </p:tgtEl>
                                        <p:attrNameLst>
                                          <p:attrName>style.visibility</p:attrName>
                                        </p:attrNameLst>
                                      </p:cBhvr>
                                      <p:to>
                                        <p:strVal val="visible"/>
                                      </p:to>
                                    </p:set>
                                    <p:anim calcmode="lin" valueType="num">
                                      <p:cBhvr additive="base">
                                        <p:cTn id="31"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6" end="16"/>
                                            </p:txEl>
                                          </p:spTgt>
                                        </p:tgtEl>
                                        <p:attrNameLst>
                                          <p:attrName>style.visibility</p:attrName>
                                        </p:attrNameLst>
                                      </p:cBhvr>
                                      <p:to>
                                        <p:strVal val="visible"/>
                                      </p:to>
                                    </p:set>
                                    <p:anim calcmode="lin" valueType="num">
                                      <p:cBhvr additive="base">
                                        <p:cTn id="3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Rectangle 2"/>
          <p:cNvSpPr/>
          <p:nvPr/>
        </p:nvSpPr>
        <p:spPr>
          <a:xfrm>
            <a:off x="457200" y="1166843"/>
            <a:ext cx="8305800" cy="5293757"/>
          </a:xfrm>
          <a:prstGeom prst="rect">
            <a:avLst/>
          </a:prstGeom>
        </p:spPr>
        <p:txBody>
          <a:bodyPr wrap="square">
            <a:spAutoFit/>
          </a:bodyPr>
          <a:lstStyle/>
          <a:p>
            <a:pPr marL="342900" indent="-342900"/>
            <a:r>
              <a:rPr lang="en-GB" dirty="0" smtClean="0"/>
              <a:t>4. What is added as a retarder to setting, what can be added as an accelerator?</a:t>
            </a:r>
          </a:p>
          <a:p>
            <a:pPr marL="342900" indent="-342900"/>
            <a:r>
              <a:rPr lang="en-GB" dirty="0" smtClean="0"/>
              <a:t>	</a:t>
            </a:r>
            <a:r>
              <a:rPr lang="en-GB" sz="1600" dirty="0" smtClean="0">
                <a:solidFill>
                  <a:srgbClr val="0070C0"/>
                </a:solidFill>
              </a:rPr>
              <a:t>Gypsum is added as a retarder, Calcium chloride as an accelerator.</a:t>
            </a:r>
          </a:p>
          <a:p>
            <a:pPr marL="342900" indent="-342900"/>
            <a:endParaRPr lang="en-GB" dirty="0" smtClean="0"/>
          </a:p>
          <a:p>
            <a:pPr marL="342900" indent="-342900"/>
            <a:r>
              <a:rPr lang="en-GB" dirty="0" smtClean="0"/>
              <a:t>5. List the major steps in the manufacture of OPC from raw material collection to finished product.</a:t>
            </a:r>
          </a:p>
          <a:p>
            <a:pPr marL="342900" indent="-342900"/>
            <a:r>
              <a:rPr lang="en-GB" dirty="0" smtClean="0"/>
              <a:t>	</a:t>
            </a:r>
            <a:r>
              <a:rPr lang="en-GB" sz="1600" dirty="0" smtClean="0">
                <a:solidFill>
                  <a:srgbClr val="0070C0"/>
                </a:solidFill>
              </a:rPr>
              <a:t>Limestone Quarry, Crushing, Rotary Kiln, Quick Lime, CO2 burnt off, </a:t>
            </a:r>
          </a:p>
          <a:p>
            <a:pPr marL="342900" indent="-342900"/>
            <a:r>
              <a:rPr lang="en-GB" sz="1600" dirty="0" smtClean="0">
                <a:solidFill>
                  <a:srgbClr val="0070C0"/>
                </a:solidFill>
              </a:rPr>
              <a:t>	Reaction with additives (silica, alumina, iron), clinker, cooled and stock-piled, ground with Gypsum to form OPC.</a:t>
            </a:r>
          </a:p>
          <a:p>
            <a:pPr marL="342900" indent="-342900">
              <a:buAutoNum type="arabicPeriod"/>
            </a:pPr>
            <a:endParaRPr lang="en-GB" dirty="0" smtClean="0"/>
          </a:p>
          <a:p>
            <a:pPr marL="342900" indent="-342900"/>
            <a:r>
              <a:rPr lang="en-GB" dirty="0" smtClean="0"/>
              <a:t>6. What factors are important during hot and cold weather concrete placement?</a:t>
            </a:r>
          </a:p>
          <a:p>
            <a:pPr marL="342900" indent="-342900"/>
            <a:r>
              <a:rPr lang="en-GB" dirty="0" smtClean="0"/>
              <a:t>	</a:t>
            </a:r>
            <a:r>
              <a:rPr lang="en-GB" sz="1600" dirty="0" smtClean="0">
                <a:solidFill>
                  <a:srgbClr val="0070C0"/>
                </a:solidFill>
              </a:rPr>
              <a:t>Protection, Insulation, Use of heated mix, Curing process, aggregates and water cooled / heated.</a:t>
            </a:r>
          </a:p>
          <a:p>
            <a:pPr marL="342900" indent="-342900"/>
            <a:endParaRPr lang="en-GB" dirty="0" smtClean="0"/>
          </a:p>
          <a:p>
            <a:pPr marL="342900" indent="-342900"/>
            <a:r>
              <a:rPr lang="en-GB" dirty="0" smtClean="0"/>
              <a:t>7. What are admixtures and what are they used for?</a:t>
            </a:r>
          </a:p>
          <a:p>
            <a:pPr marL="342900" indent="-342900"/>
            <a:r>
              <a:rPr lang="en-GB" dirty="0" smtClean="0"/>
              <a:t>	</a:t>
            </a:r>
            <a:r>
              <a:rPr lang="en-GB" sz="1600" dirty="0" smtClean="0">
                <a:solidFill>
                  <a:srgbClr val="0070C0"/>
                </a:solidFill>
              </a:rPr>
              <a:t>Any addition to the mix other than base materials. Increase workability, durability, retard or accelerate setting, impart colour, resist freezing.</a:t>
            </a:r>
          </a:p>
          <a:p>
            <a:pPr marL="342900" indent="-342900">
              <a:buAutoNum type="arabicPeriod"/>
            </a:pPr>
            <a:endParaRPr lang="en-GB" dirty="0" smtClean="0"/>
          </a:p>
        </p:txBody>
      </p:sp>
    </p:spTree>
    <p:extLst>
      <p:ext uri="{BB962C8B-B14F-4D97-AF65-F5344CB8AC3E}">
        <p14:creationId xmlns:p14="http://schemas.microsoft.com/office/powerpoint/2010/main" val="345779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anim calcmode="lin" valueType="num">
                                      <p:cBhvr additive="base">
                                        <p:cTn id="2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914400"/>
            <a:ext cx="7772400" cy="3785652"/>
          </a:xfrm>
          <a:prstGeom prst="rect">
            <a:avLst/>
          </a:prstGeom>
          <a:noFill/>
        </p:spPr>
        <p:txBody>
          <a:bodyPr wrap="square" rtlCol="0">
            <a:spAutoFit/>
          </a:bodyPr>
          <a:lstStyle/>
          <a:p>
            <a:r>
              <a:rPr lang="en-GB" sz="2400" dirty="0" smtClean="0"/>
              <a:t>Exercise:</a:t>
            </a:r>
          </a:p>
          <a:p>
            <a:pPr marL="342900" indent="-342900">
              <a:buAutoNum type="arabicPeriod"/>
            </a:pPr>
            <a:endParaRPr lang="en-GB" dirty="0" smtClean="0"/>
          </a:p>
          <a:p>
            <a:pPr marL="342900" indent="-342900">
              <a:buAutoNum type="arabicPeriod"/>
            </a:pPr>
            <a:r>
              <a:rPr lang="en-GB" dirty="0" smtClean="0"/>
              <a:t>Write a paragraph on the types of aggregates available for use, their origins and the method for their </a:t>
            </a:r>
            <a:r>
              <a:rPr lang="en-GB" b="1" dirty="0" smtClean="0"/>
              <a:t>grading</a:t>
            </a:r>
            <a:r>
              <a:rPr lang="en-GB" dirty="0" smtClean="0"/>
              <a:t>.</a:t>
            </a:r>
          </a:p>
          <a:p>
            <a:pPr marL="342900" indent="-342900">
              <a:buAutoNum type="arabicPeriod"/>
            </a:pPr>
            <a:endParaRPr lang="en-GB" dirty="0" smtClean="0"/>
          </a:p>
          <a:p>
            <a:pPr marL="342900" indent="-342900">
              <a:buAutoNum type="arabicPeriod"/>
            </a:pPr>
            <a:r>
              <a:rPr lang="en-GB" dirty="0" smtClean="0"/>
              <a:t>Write a paragraph on how you think the surface area, shape and texture of an aggregate affect;</a:t>
            </a:r>
          </a:p>
          <a:p>
            <a:pPr marL="342900" indent="-342900"/>
            <a:r>
              <a:rPr lang="en-GB" dirty="0" smtClean="0"/>
              <a:t>	a). The workability of the mix</a:t>
            </a:r>
          </a:p>
          <a:p>
            <a:pPr marL="342900" indent="-342900"/>
            <a:r>
              <a:rPr lang="en-GB" dirty="0" smtClean="0"/>
              <a:t>	b). The strength of the hardened concrete.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0419" name="Rectangle 1027"/>
          <p:cNvSpPr>
            <a:spLocks noGrp="1" noChangeArrowheads="1"/>
          </p:cNvSpPr>
          <p:nvPr>
            <p:ph idx="1"/>
          </p:nvPr>
        </p:nvSpPr>
        <p:spPr>
          <a:xfrm>
            <a:off x="304800" y="1295400"/>
            <a:ext cx="8458200" cy="4648200"/>
          </a:xfrm>
        </p:spPr>
        <p:txBody>
          <a:bodyPr/>
          <a:lstStyle/>
          <a:p>
            <a:pPr algn="just" eaLnBrk="1" hangingPunct="1">
              <a:buFont typeface="Wingdings" pitchFamily="2" charset="2"/>
              <a:buNone/>
              <a:defRPr/>
            </a:pPr>
            <a:r>
              <a:rPr lang="en-US" sz="2400" dirty="0" smtClean="0">
                <a:effectLst/>
              </a:rPr>
              <a:t>  </a:t>
            </a:r>
            <a:r>
              <a:rPr lang="en-US" sz="2800" b="1" dirty="0" smtClean="0">
                <a:solidFill>
                  <a:srgbClr val="0070C0"/>
                </a:solidFill>
                <a:effectLst/>
              </a:rPr>
              <a:t>Properties of Fresh Concrete:</a:t>
            </a:r>
          </a:p>
          <a:p>
            <a:pPr algn="just" eaLnBrk="1" hangingPunct="1">
              <a:buFont typeface="Wingdings" pitchFamily="2" charset="2"/>
              <a:buNone/>
              <a:defRPr/>
            </a:pPr>
            <a:r>
              <a:rPr lang="en-US" sz="2000" dirty="0" smtClean="0">
                <a:effectLst/>
              </a:rPr>
              <a:t> </a:t>
            </a:r>
          </a:p>
          <a:p>
            <a:pPr algn="just" eaLnBrk="1" hangingPunct="1">
              <a:buFont typeface="Wingdings" pitchFamily="2" charset="2"/>
              <a:buNone/>
              <a:defRPr/>
            </a:pPr>
            <a:r>
              <a:rPr lang="en-US" sz="2000" dirty="0" smtClean="0">
                <a:solidFill>
                  <a:schemeClr val="tx2"/>
                </a:solidFill>
                <a:effectLst/>
              </a:rPr>
              <a:t>   </a:t>
            </a:r>
            <a:r>
              <a:rPr lang="en-US" sz="2000" dirty="0" smtClean="0">
                <a:effectLst/>
              </a:rPr>
              <a:t>Concrete should be such that it can be transported, placed, compacted and finished without harmful segregation.</a:t>
            </a:r>
          </a:p>
          <a:p>
            <a:pPr algn="just" eaLnBrk="1" hangingPunct="1">
              <a:buFont typeface="Wingdings" pitchFamily="2" charset="2"/>
              <a:buNone/>
              <a:defRPr/>
            </a:pPr>
            <a:endParaRPr lang="en-US" sz="2000" dirty="0" smtClean="0"/>
          </a:p>
          <a:p>
            <a:pPr algn="just" eaLnBrk="1" hangingPunct="1">
              <a:buFont typeface="Wingdings" pitchFamily="2" charset="2"/>
              <a:buNone/>
              <a:defRPr/>
            </a:pPr>
            <a:r>
              <a:rPr lang="en-US" sz="2000" dirty="0" smtClean="0">
                <a:effectLst/>
              </a:rPr>
              <a:t>   The mix should maintain its uniformity and not </a:t>
            </a:r>
            <a:r>
              <a:rPr lang="en-US" sz="2000" b="1" dirty="0" smtClean="0">
                <a:solidFill>
                  <a:srgbClr val="0070C0"/>
                </a:solidFill>
                <a:effectLst/>
              </a:rPr>
              <a:t>bleed</a:t>
            </a:r>
            <a:r>
              <a:rPr lang="en-US" sz="2000" dirty="0" smtClean="0">
                <a:effectLst/>
              </a:rPr>
              <a:t> excessively. </a:t>
            </a:r>
          </a:p>
          <a:p>
            <a:pPr algn="just" eaLnBrk="1" hangingPunct="1">
              <a:buFont typeface="Wingdings" pitchFamily="2" charset="2"/>
              <a:buNone/>
              <a:defRPr/>
            </a:pPr>
            <a:endParaRPr lang="en-US" sz="2000" dirty="0" smtClean="0">
              <a:effectLst/>
            </a:endParaRPr>
          </a:p>
          <a:p>
            <a:pPr algn="just" eaLnBrk="1" hangingPunct="1">
              <a:buFont typeface="Wingdings" pitchFamily="2" charset="2"/>
              <a:buNone/>
              <a:defRPr/>
            </a:pPr>
            <a:r>
              <a:rPr lang="en-US" sz="2000" dirty="0"/>
              <a:t> </a:t>
            </a:r>
            <a:r>
              <a:rPr lang="en-US" sz="2000" dirty="0" smtClean="0"/>
              <a:t>  </a:t>
            </a:r>
            <a:r>
              <a:rPr lang="en-US" sz="2000" b="1" dirty="0" smtClean="0">
                <a:solidFill>
                  <a:srgbClr val="0070C0"/>
                </a:solidFill>
                <a:effectLst/>
              </a:rPr>
              <a:t>Bleeding</a:t>
            </a:r>
            <a:r>
              <a:rPr lang="en-US" sz="2000" dirty="0" smtClean="0">
                <a:effectLst/>
              </a:rPr>
              <a:t> is movement and appearance of water at the surface of freshly-placed concrete, due to settlement of heavier particles (Segregation)</a:t>
            </a:r>
          </a:p>
        </p:txBody>
      </p:sp>
      <p:sp>
        <p:nvSpPr>
          <p:cNvPr id="4"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304800" y="762000"/>
            <a:ext cx="8153400" cy="5447645"/>
          </a:xfrm>
          <a:prstGeom prst="rect">
            <a:avLst/>
          </a:prstGeom>
          <a:noFill/>
        </p:spPr>
        <p:txBody>
          <a:bodyPr wrap="square" rtlCol="0">
            <a:spAutoFit/>
          </a:bodyPr>
          <a:lstStyle/>
          <a:p>
            <a:pPr>
              <a:lnSpc>
                <a:spcPct val="150000"/>
              </a:lnSpc>
            </a:pPr>
            <a:r>
              <a:rPr lang="en-GB" sz="2400" b="1" dirty="0" smtClean="0">
                <a:solidFill>
                  <a:srgbClr val="0070C0"/>
                </a:solidFill>
              </a:rPr>
              <a:t>In cold weather:</a:t>
            </a:r>
          </a:p>
          <a:p>
            <a:pPr>
              <a:lnSpc>
                <a:spcPct val="150000"/>
              </a:lnSpc>
            </a:pPr>
            <a:r>
              <a:rPr lang="en-GB" sz="1600" b="1" dirty="0" smtClean="0">
                <a:solidFill>
                  <a:srgbClr val="0070C0"/>
                </a:solidFill>
              </a:rPr>
              <a:t>Low temps retard the hardening process</a:t>
            </a:r>
            <a:r>
              <a:rPr lang="en-GB" sz="1600" dirty="0" smtClean="0"/>
              <a:t>. Hydration ceases at 0 degree.</a:t>
            </a:r>
          </a:p>
          <a:p>
            <a:pPr>
              <a:lnSpc>
                <a:spcPct val="150000"/>
              </a:lnSpc>
            </a:pPr>
            <a:r>
              <a:rPr lang="en-GB" sz="1600" dirty="0" smtClean="0"/>
              <a:t>A mix poured in frost risk area or time must be protected. </a:t>
            </a:r>
          </a:p>
          <a:p>
            <a:pPr>
              <a:lnSpc>
                <a:spcPct val="150000"/>
              </a:lnSpc>
            </a:pPr>
            <a:r>
              <a:rPr lang="en-GB" sz="1600" dirty="0" smtClean="0"/>
              <a:t>1. Heated water </a:t>
            </a:r>
          </a:p>
          <a:p>
            <a:pPr>
              <a:lnSpc>
                <a:spcPct val="150000"/>
              </a:lnSpc>
            </a:pPr>
            <a:r>
              <a:rPr lang="en-GB" sz="1600" dirty="0" smtClean="0"/>
              <a:t>2. Heated aggregate </a:t>
            </a:r>
          </a:p>
          <a:p>
            <a:pPr>
              <a:lnSpc>
                <a:spcPct val="150000"/>
              </a:lnSpc>
            </a:pPr>
            <a:r>
              <a:rPr lang="en-GB" sz="1600" dirty="0" smtClean="0"/>
              <a:t>3. Insulation over and around the pour.</a:t>
            </a:r>
          </a:p>
          <a:p>
            <a:pPr>
              <a:lnSpc>
                <a:spcPct val="150000"/>
              </a:lnSpc>
            </a:pPr>
            <a:r>
              <a:rPr lang="en-GB" sz="1600" dirty="0" smtClean="0"/>
              <a:t>4. Mineral wool or foam mats</a:t>
            </a:r>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a:p>
        </p:txBody>
      </p:sp>
      <p:sp>
        <p:nvSpPr>
          <p:cNvPr id="6" name="TextBox 5"/>
          <p:cNvSpPr txBox="1"/>
          <p:nvPr/>
        </p:nvSpPr>
        <p:spPr>
          <a:xfrm>
            <a:off x="457200" y="3733800"/>
            <a:ext cx="8458200" cy="2462213"/>
          </a:xfrm>
          <a:prstGeom prst="rect">
            <a:avLst/>
          </a:prstGeom>
          <a:noFill/>
        </p:spPr>
        <p:txBody>
          <a:bodyPr wrap="square" rtlCol="0">
            <a:spAutoFit/>
          </a:bodyPr>
          <a:lstStyle/>
          <a:p>
            <a:r>
              <a:rPr lang="en-GB" sz="2400" b="1" dirty="0" smtClean="0">
                <a:solidFill>
                  <a:srgbClr val="0070C0"/>
                </a:solidFill>
              </a:rPr>
              <a:t>In hot weather:</a:t>
            </a:r>
          </a:p>
          <a:p>
            <a:r>
              <a:rPr lang="en-GB" sz="1600" b="1" dirty="0" smtClean="0">
                <a:solidFill>
                  <a:srgbClr val="0070C0"/>
                </a:solidFill>
              </a:rPr>
              <a:t>Increased temperature increases the rate of hydration.</a:t>
            </a:r>
          </a:p>
          <a:p>
            <a:endParaRPr lang="en-GB" sz="1600" dirty="0" smtClean="0"/>
          </a:p>
          <a:p>
            <a:r>
              <a:rPr lang="en-GB" sz="1600" dirty="0" smtClean="0"/>
              <a:t>Also increases water evaporation from the surfaces after placing and compacting, this causes multiple surface cracks.</a:t>
            </a:r>
          </a:p>
          <a:p>
            <a:endParaRPr lang="en-GB" sz="1600" dirty="0" smtClean="0"/>
          </a:p>
          <a:p>
            <a:r>
              <a:rPr lang="en-GB" sz="1600" dirty="0" smtClean="0"/>
              <a:t>Aggregate and water should be cooled by shading before the mix.                  				</a:t>
            </a:r>
          </a:p>
          <a:p>
            <a:endParaRPr lang="en-GB" dirty="0"/>
          </a:p>
        </p:txBody>
      </p:sp>
      <p:sp>
        <p:nvSpPr>
          <p:cNvPr id="7" name="Title 2"/>
          <p:cNvSpPr txBox="1">
            <a:spLocks/>
          </p:cNvSpPr>
          <p:nvPr/>
        </p:nvSpPr>
        <p:spPr>
          <a:xfrm>
            <a:off x="228600" y="1524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Concrete Curing</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val="1994169118"/>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0419" name="Rectangle 1027"/>
          <p:cNvSpPr>
            <a:spLocks noGrp="1" noChangeArrowheads="1"/>
          </p:cNvSpPr>
          <p:nvPr>
            <p:ph idx="1"/>
          </p:nvPr>
        </p:nvSpPr>
        <p:spPr>
          <a:xfrm>
            <a:off x="304800" y="1143000"/>
            <a:ext cx="8153400" cy="4953000"/>
          </a:xfrm>
        </p:spPr>
        <p:txBody>
          <a:bodyPr>
            <a:normAutofit fontScale="85000" lnSpcReduction="20000"/>
          </a:bodyPr>
          <a:lstStyle/>
          <a:p>
            <a:pPr algn="just" eaLnBrk="1" hangingPunct="1">
              <a:buFont typeface="Wingdings" pitchFamily="2" charset="2"/>
              <a:buNone/>
              <a:defRPr/>
            </a:pPr>
            <a:r>
              <a:rPr lang="en-US" sz="2800" dirty="0" smtClean="0"/>
              <a:t>  </a:t>
            </a:r>
            <a:r>
              <a:rPr lang="en-US" sz="2400" b="1" dirty="0" smtClean="0">
                <a:solidFill>
                  <a:srgbClr val="0070C0"/>
                </a:solidFill>
                <a:effectLst/>
              </a:rPr>
              <a:t>Curing of concrete : </a:t>
            </a:r>
          </a:p>
          <a:p>
            <a:pPr algn="just" eaLnBrk="1" hangingPunct="1">
              <a:lnSpc>
                <a:spcPct val="120000"/>
              </a:lnSpc>
              <a:buFont typeface="Wingdings" pitchFamily="2" charset="2"/>
              <a:buNone/>
              <a:defRPr/>
            </a:pPr>
            <a:r>
              <a:rPr lang="en-US" sz="2000" b="1" dirty="0">
                <a:solidFill>
                  <a:schemeClr val="tx2"/>
                </a:solidFill>
              </a:rPr>
              <a:t> </a:t>
            </a:r>
            <a:r>
              <a:rPr lang="en-US" sz="2000" b="1" dirty="0" smtClean="0">
                <a:solidFill>
                  <a:schemeClr val="tx2"/>
                </a:solidFill>
              </a:rPr>
              <a:t>   </a:t>
            </a:r>
            <a:r>
              <a:rPr lang="en-US" sz="2000" dirty="0" smtClean="0">
                <a:solidFill>
                  <a:schemeClr val="tx2"/>
                </a:solidFill>
              </a:rPr>
              <a:t>Is the </a:t>
            </a:r>
            <a:r>
              <a:rPr lang="en-US" sz="2000" b="1" dirty="0" smtClean="0">
                <a:solidFill>
                  <a:srgbClr val="0070C0"/>
                </a:solidFill>
              </a:rPr>
              <a:t>p</a:t>
            </a:r>
            <a:r>
              <a:rPr lang="en-US" sz="2000" b="1" dirty="0" smtClean="0">
                <a:solidFill>
                  <a:srgbClr val="0070C0"/>
                </a:solidFill>
                <a:effectLst/>
              </a:rPr>
              <a:t>rocess of maintaining enough moisture in concrete to maintain the rate of hydration during its early stages – </a:t>
            </a:r>
          </a:p>
          <a:p>
            <a:pPr algn="just" eaLnBrk="1" hangingPunct="1">
              <a:lnSpc>
                <a:spcPct val="120000"/>
              </a:lnSpc>
              <a:buFont typeface="Wingdings" pitchFamily="2" charset="2"/>
              <a:buNone/>
              <a:defRPr/>
            </a:pPr>
            <a:r>
              <a:rPr lang="en-US" sz="2000" dirty="0" smtClean="0"/>
              <a:t>    </a:t>
            </a:r>
            <a:r>
              <a:rPr lang="en-US" sz="2000" dirty="0" smtClean="0">
                <a:effectLst/>
              </a:rPr>
              <a:t>The most important single step in developing concrete strength, after proper mix design – </a:t>
            </a:r>
          </a:p>
          <a:p>
            <a:pPr algn="just" eaLnBrk="1" hangingPunct="1">
              <a:lnSpc>
                <a:spcPct val="120000"/>
              </a:lnSpc>
              <a:buFont typeface="Wingdings" pitchFamily="2" charset="2"/>
              <a:buNone/>
              <a:defRPr/>
            </a:pPr>
            <a:r>
              <a:rPr lang="en-US" sz="2000" dirty="0" smtClean="0"/>
              <a:t>    </a:t>
            </a:r>
            <a:r>
              <a:rPr lang="en-US" sz="2000" dirty="0" smtClean="0">
                <a:effectLst/>
              </a:rPr>
              <a:t>If not properly carried out, affects its strength, water tightness and durability </a:t>
            </a:r>
            <a:r>
              <a:rPr lang="en-US" sz="2000" dirty="0" smtClean="0">
                <a:solidFill>
                  <a:schemeClr val="tx2"/>
                </a:solidFill>
              </a:rPr>
              <a:t>.</a:t>
            </a:r>
          </a:p>
          <a:p>
            <a:pPr algn="just" eaLnBrk="1" hangingPunct="1">
              <a:buFont typeface="Wingdings" pitchFamily="2" charset="2"/>
              <a:buNone/>
              <a:defRPr/>
            </a:pPr>
            <a:endParaRPr lang="en-US" sz="2000" dirty="0" smtClean="0">
              <a:solidFill>
                <a:schemeClr val="tx2"/>
              </a:solidFill>
            </a:endParaRPr>
          </a:p>
          <a:p>
            <a:pPr algn="just" eaLnBrk="1" hangingPunct="1">
              <a:buFont typeface="Wingdings" pitchFamily="2" charset="2"/>
              <a:buNone/>
              <a:defRPr/>
            </a:pPr>
            <a:r>
              <a:rPr lang="en-US" sz="1800" b="1" dirty="0" smtClean="0">
                <a:solidFill>
                  <a:schemeClr val="tx2"/>
                </a:solidFill>
                <a:effectLst/>
              </a:rPr>
              <a:t>    </a:t>
            </a:r>
            <a:r>
              <a:rPr lang="en-US" sz="2400" b="1" dirty="0" smtClean="0">
                <a:solidFill>
                  <a:srgbClr val="0070C0"/>
                </a:solidFill>
                <a:effectLst/>
              </a:rPr>
              <a:t>Methods of curing: </a:t>
            </a:r>
          </a:p>
          <a:p>
            <a:pPr algn="just" eaLnBrk="1" hangingPunct="1">
              <a:lnSpc>
                <a:spcPct val="150000"/>
              </a:lnSpc>
              <a:spcBef>
                <a:spcPts val="0"/>
              </a:spcBef>
              <a:buFont typeface="Wingdings" pitchFamily="2" charset="2"/>
              <a:buNone/>
              <a:defRPr/>
            </a:pPr>
            <a:r>
              <a:rPr lang="en-US" sz="2600" b="1" dirty="0" smtClean="0">
                <a:solidFill>
                  <a:srgbClr val="0070C0"/>
                </a:solidFill>
                <a:effectLst/>
              </a:rPr>
              <a:t>   1. Ponding or immersion </a:t>
            </a:r>
            <a:r>
              <a:rPr lang="en-US" sz="2600" b="1" dirty="0" smtClean="0">
                <a:solidFill>
                  <a:srgbClr val="0070C0"/>
                </a:solidFill>
              </a:rPr>
              <a:t>  </a:t>
            </a:r>
          </a:p>
          <a:p>
            <a:pPr algn="just" eaLnBrk="1" hangingPunct="1">
              <a:lnSpc>
                <a:spcPct val="150000"/>
              </a:lnSpc>
              <a:spcBef>
                <a:spcPts val="0"/>
              </a:spcBef>
              <a:buFont typeface="Wingdings" pitchFamily="2" charset="2"/>
              <a:buNone/>
              <a:defRPr/>
            </a:pPr>
            <a:r>
              <a:rPr lang="en-US" sz="2600" b="1" dirty="0" smtClean="0">
                <a:solidFill>
                  <a:srgbClr val="0070C0"/>
                </a:solidFill>
                <a:effectLst/>
              </a:rPr>
              <a:t>    2. </a:t>
            </a:r>
            <a:r>
              <a:rPr lang="en-US" sz="2600" b="1" dirty="0" smtClean="0">
                <a:solidFill>
                  <a:srgbClr val="0070C0"/>
                </a:solidFill>
              </a:rPr>
              <a:t>S</a:t>
            </a:r>
            <a:r>
              <a:rPr lang="en-US" sz="2600" b="1" dirty="0" smtClean="0">
                <a:solidFill>
                  <a:srgbClr val="0070C0"/>
                </a:solidFill>
                <a:effectLst/>
              </a:rPr>
              <a:t>praying </a:t>
            </a:r>
          </a:p>
          <a:p>
            <a:pPr algn="just" eaLnBrk="1" hangingPunct="1">
              <a:lnSpc>
                <a:spcPct val="150000"/>
              </a:lnSpc>
              <a:spcBef>
                <a:spcPts val="0"/>
              </a:spcBef>
              <a:buFont typeface="Wingdings" pitchFamily="2" charset="2"/>
              <a:buNone/>
              <a:defRPr/>
            </a:pPr>
            <a:r>
              <a:rPr lang="en-US" sz="2600" b="1" dirty="0" smtClean="0">
                <a:solidFill>
                  <a:srgbClr val="0070C0"/>
                </a:solidFill>
              </a:rPr>
              <a:t>    3. W</a:t>
            </a:r>
            <a:r>
              <a:rPr lang="en-US" sz="2600" b="1" dirty="0" smtClean="0">
                <a:solidFill>
                  <a:srgbClr val="0070C0"/>
                </a:solidFill>
                <a:effectLst/>
              </a:rPr>
              <a:t>et coverings (hessian, sand) </a:t>
            </a:r>
          </a:p>
          <a:p>
            <a:pPr algn="just" eaLnBrk="1" hangingPunct="1">
              <a:lnSpc>
                <a:spcPct val="150000"/>
              </a:lnSpc>
              <a:spcBef>
                <a:spcPts val="0"/>
              </a:spcBef>
              <a:buFont typeface="Wingdings" pitchFamily="2" charset="2"/>
              <a:buNone/>
              <a:defRPr/>
            </a:pPr>
            <a:r>
              <a:rPr lang="en-US" sz="2600" b="1" dirty="0" smtClean="0">
                <a:solidFill>
                  <a:srgbClr val="0070C0"/>
                </a:solidFill>
              </a:rPr>
              <a:t>    4. </a:t>
            </a:r>
            <a:r>
              <a:rPr lang="en-US" sz="2600" b="1" dirty="0" smtClean="0">
                <a:solidFill>
                  <a:srgbClr val="0070C0"/>
                </a:solidFill>
                <a:effectLst/>
              </a:rPr>
              <a:t>Plastic sheets (Polyethyelene films 0.10 mm thick) </a:t>
            </a:r>
          </a:p>
          <a:p>
            <a:pPr algn="just" eaLnBrk="1" hangingPunct="1">
              <a:lnSpc>
                <a:spcPct val="150000"/>
              </a:lnSpc>
              <a:spcBef>
                <a:spcPts val="0"/>
              </a:spcBef>
              <a:buFont typeface="Wingdings" pitchFamily="2" charset="2"/>
              <a:buNone/>
              <a:defRPr/>
            </a:pPr>
            <a:r>
              <a:rPr lang="en-US" sz="2600" b="1" dirty="0" smtClean="0">
                <a:solidFill>
                  <a:srgbClr val="0070C0"/>
                </a:solidFill>
              </a:rPr>
              <a:t>    5. </a:t>
            </a:r>
            <a:r>
              <a:rPr lang="en-US" sz="2600" b="1" dirty="0" smtClean="0">
                <a:solidFill>
                  <a:srgbClr val="0070C0"/>
                </a:solidFill>
                <a:effectLst/>
              </a:rPr>
              <a:t>Steam curing</a:t>
            </a:r>
          </a:p>
          <a:p>
            <a:pPr algn="just" eaLnBrk="1" hangingPunct="1">
              <a:spcBef>
                <a:spcPts val="0"/>
              </a:spcBef>
              <a:buFont typeface="Wingdings" pitchFamily="2" charset="2"/>
              <a:buNone/>
              <a:defRPr/>
            </a:pPr>
            <a:endParaRPr lang="en-US" sz="2000" dirty="0" smtClean="0">
              <a:effectLst/>
            </a:endParaRPr>
          </a:p>
        </p:txBody>
      </p:sp>
      <p:sp>
        <p:nvSpPr>
          <p:cNvPr id="5"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Box 3"/>
          <p:cNvSpPr txBox="1"/>
          <p:nvPr/>
        </p:nvSpPr>
        <p:spPr>
          <a:xfrm>
            <a:off x="533400" y="914400"/>
            <a:ext cx="8305800" cy="5386090"/>
          </a:xfrm>
          <a:prstGeom prst="rect">
            <a:avLst/>
          </a:prstGeom>
          <a:noFill/>
        </p:spPr>
        <p:txBody>
          <a:bodyPr wrap="square" rtlCol="0">
            <a:spAutoFit/>
          </a:bodyPr>
          <a:lstStyle/>
          <a:p>
            <a:r>
              <a:rPr lang="en-GB" sz="2000" b="1" dirty="0" smtClean="0">
                <a:solidFill>
                  <a:srgbClr val="0070C0"/>
                </a:solidFill>
              </a:rPr>
              <a:t>Sulphate attack</a:t>
            </a:r>
            <a:r>
              <a:rPr lang="en-GB" sz="2000" dirty="0" smtClean="0">
                <a:solidFill>
                  <a:srgbClr val="0070C0"/>
                </a:solidFill>
              </a:rPr>
              <a:t>:</a:t>
            </a:r>
          </a:p>
          <a:p>
            <a:r>
              <a:rPr lang="en-GB" dirty="0" smtClean="0"/>
              <a:t>Sulphates in the soil and sea-water attack the Tri-Calcium Aluminate content to form calcium sulpho-aluminates. This compound expands to occupy greater volume. This expansion causes cracking and spalling on the surface.</a:t>
            </a:r>
          </a:p>
          <a:p>
            <a:endParaRPr lang="en-GB" dirty="0" smtClean="0"/>
          </a:p>
          <a:p>
            <a:r>
              <a:rPr lang="en-GB" b="1" dirty="0" smtClean="0">
                <a:solidFill>
                  <a:srgbClr val="0070C0"/>
                </a:solidFill>
              </a:rPr>
              <a:t>Frost Attack</a:t>
            </a:r>
            <a:r>
              <a:rPr lang="en-GB" dirty="0" smtClean="0">
                <a:solidFill>
                  <a:srgbClr val="0070C0"/>
                </a:solidFill>
              </a:rPr>
              <a:t>:</a:t>
            </a:r>
          </a:p>
          <a:p>
            <a:r>
              <a:rPr lang="en-GB" dirty="0" smtClean="0"/>
              <a:t>Any porous concrete is likely to be frost attacked as water expands on freezing causing damage (cracking, spalling). </a:t>
            </a:r>
          </a:p>
          <a:p>
            <a:r>
              <a:rPr lang="en-GB" dirty="0" smtClean="0"/>
              <a:t>Risk lessened by waterproofing agent.</a:t>
            </a:r>
          </a:p>
          <a:p>
            <a:endParaRPr lang="en-GB" dirty="0" smtClean="0"/>
          </a:p>
          <a:p>
            <a:r>
              <a:rPr lang="en-GB" b="1" dirty="0" smtClean="0">
                <a:solidFill>
                  <a:srgbClr val="0070C0"/>
                </a:solidFill>
              </a:rPr>
              <a:t>Dry Shrinkage</a:t>
            </a:r>
            <a:r>
              <a:rPr lang="en-GB" dirty="0" smtClean="0">
                <a:solidFill>
                  <a:srgbClr val="0070C0"/>
                </a:solidFill>
              </a:rPr>
              <a:t>:</a:t>
            </a:r>
          </a:p>
          <a:p>
            <a:r>
              <a:rPr lang="en-GB" dirty="0" smtClean="0"/>
              <a:t>Concrete shrinks on setting and hardening. If drying too quickly, cracking occurs. Avoided by proper curing.</a:t>
            </a:r>
          </a:p>
          <a:p>
            <a:endParaRPr lang="en-GB" dirty="0" smtClean="0"/>
          </a:p>
          <a:p>
            <a:r>
              <a:rPr lang="en-GB" b="1" dirty="0" smtClean="0">
                <a:solidFill>
                  <a:srgbClr val="0070C0"/>
                </a:solidFill>
              </a:rPr>
              <a:t>Corrosion of steel:</a:t>
            </a:r>
          </a:p>
          <a:p>
            <a:r>
              <a:rPr lang="en-GB" dirty="0" smtClean="0"/>
              <a:t>Concrete must be impermeable to water to stop corrosion and free of the substances causing attack....sulphates and chlorides.</a:t>
            </a:r>
          </a:p>
          <a:p>
            <a:endParaRPr lang="en-GB" dirty="0"/>
          </a:p>
        </p:txBody>
      </p:sp>
      <p:sp>
        <p:nvSpPr>
          <p:cNvPr id="5" name="Title 2"/>
          <p:cNvSpPr txBox="1">
            <a:spLocks/>
          </p:cNvSpPr>
          <p:nvPr/>
        </p:nvSpPr>
        <p:spPr>
          <a:xfrm>
            <a:off x="457200" y="2286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Defects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304800" y="304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dirty="0" smtClean="0">
                <a:latin typeface="Lucida Console" pitchFamily="49" charset="0"/>
                <a:ea typeface="+mj-ea"/>
                <a:cs typeface="+mj-cs"/>
              </a:rPr>
              <a:t>  </a:t>
            </a:r>
            <a:endParaRPr kumimoji="0" lang="en-US" sz="4100" i="0" strike="noStrike" kern="1200" cap="none" spc="0" normalizeH="0" baseline="0" noProof="0" dirty="0">
              <a:ln>
                <a:noFill/>
              </a:ln>
              <a:uLnTx/>
              <a:uFillTx/>
              <a:latin typeface="Lucida Console" pitchFamily="49" charset="0"/>
              <a:ea typeface="+mj-ea"/>
              <a:cs typeface="+mj-cs"/>
            </a:endParaRPr>
          </a:p>
        </p:txBody>
      </p:sp>
      <p:sp>
        <p:nvSpPr>
          <p:cNvPr id="3" name="TextBox 2"/>
          <p:cNvSpPr txBox="1"/>
          <p:nvPr/>
        </p:nvSpPr>
        <p:spPr>
          <a:xfrm>
            <a:off x="609600" y="1066800"/>
            <a:ext cx="5943600" cy="461665"/>
          </a:xfrm>
          <a:prstGeom prst="rect">
            <a:avLst/>
          </a:prstGeom>
          <a:noFill/>
        </p:spPr>
        <p:txBody>
          <a:bodyPr wrap="square" rtlCol="0">
            <a:spAutoFit/>
          </a:bodyPr>
          <a:lstStyle/>
          <a:p>
            <a:r>
              <a:rPr lang="en-GB" sz="2400" dirty="0" smtClean="0"/>
              <a:t>Fire Resistance</a:t>
            </a:r>
            <a:endParaRPr lang="en-GB" sz="2400" dirty="0"/>
          </a:p>
        </p:txBody>
      </p:sp>
      <p:sp>
        <p:nvSpPr>
          <p:cNvPr id="4" name="TextBox 3"/>
          <p:cNvSpPr txBox="1"/>
          <p:nvPr/>
        </p:nvSpPr>
        <p:spPr>
          <a:xfrm>
            <a:off x="609600" y="1600200"/>
            <a:ext cx="8229600" cy="4524315"/>
          </a:xfrm>
          <a:prstGeom prst="rect">
            <a:avLst/>
          </a:prstGeom>
          <a:noFill/>
        </p:spPr>
        <p:txBody>
          <a:bodyPr wrap="square" rtlCol="0">
            <a:spAutoFit/>
          </a:bodyPr>
          <a:lstStyle/>
          <a:p>
            <a:r>
              <a:rPr lang="en-GB" dirty="0" smtClean="0"/>
              <a:t>Concrete is fire resistant up to 250 degrees C and shows no marked loss in strength. </a:t>
            </a:r>
          </a:p>
          <a:p>
            <a:endParaRPr lang="en-GB" dirty="0" smtClean="0"/>
          </a:p>
          <a:p>
            <a:r>
              <a:rPr lang="en-GB" dirty="0" smtClean="0"/>
              <a:t>By 450 degrees C, strength is reduced by half and by 650 no strength remains.</a:t>
            </a:r>
          </a:p>
          <a:p>
            <a:endParaRPr lang="en-GB" dirty="0" smtClean="0"/>
          </a:p>
          <a:p>
            <a:r>
              <a:rPr lang="en-GB" dirty="0" smtClean="0"/>
              <a:t>Concrete is a good insulator though. </a:t>
            </a:r>
          </a:p>
          <a:p>
            <a:endParaRPr lang="en-GB" dirty="0" smtClean="0"/>
          </a:p>
          <a:p>
            <a:r>
              <a:rPr lang="en-GB" dirty="0" smtClean="0"/>
              <a:t>It may take  up to 4 hours under fire attack to raise the temperature to 650 C at a depth of 50mm internally.  </a:t>
            </a:r>
          </a:p>
          <a:p>
            <a:endParaRPr lang="en-GB" dirty="0" smtClean="0"/>
          </a:p>
          <a:p>
            <a:r>
              <a:rPr lang="en-GB" dirty="0" smtClean="0"/>
              <a:t>Colour changes under heat from Off white to Pink to Grey.</a:t>
            </a:r>
          </a:p>
          <a:p>
            <a:endParaRPr lang="en-GB" dirty="0" smtClean="0"/>
          </a:p>
          <a:p>
            <a:r>
              <a:rPr lang="en-GB" dirty="0" smtClean="0"/>
              <a:t>Aggregates have a significant effect, with Limestone varieties having better performance than granites or flints that internally stress and shatter due to differential expansion. </a:t>
            </a:r>
            <a:endParaRPr lang="en-GB" dirty="0"/>
          </a:p>
        </p:txBody>
      </p:sp>
      <p:sp>
        <p:nvSpPr>
          <p:cNvPr id="5" name="Title 2"/>
          <p:cNvSpPr txBox="1">
            <a:spLocks/>
          </p:cNvSpPr>
          <p:nvPr/>
        </p:nvSpPr>
        <p:spPr>
          <a:xfrm>
            <a:off x="381000" y="1524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Defects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5862</TotalTime>
  <Words>3398</Words>
  <Application>Microsoft Office PowerPoint</Application>
  <PresentationFormat>On-screen Show (4:3)</PresentationFormat>
  <Paragraphs>923</Paragraphs>
  <Slides>60</Slides>
  <Notes>1</Notes>
  <HiddenSlides>17</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60</vt:i4>
      </vt:variant>
    </vt:vector>
  </HeadingPairs>
  <TitlesOfParts>
    <vt:vector size="70" baseType="lpstr">
      <vt:lpstr>Arial</vt:lpstr>
      <vt:lpstr>Calibri</vt:lpstr>
      <vt:lpstr>Lucida Console</vt:lpstr>
      <vt:lpstr>Lucida Sans Unicode</vt:lpstr>
      <vt:lpstr>Times New Roman</vt:lpstr>
      <vt:lpstr>Verdana</vt:lpstr>
      <vt:lpstr>Wingdings</vt:lpstr>
      <vt:lpstr>Wingdings 2</vt:lpstr>
      <vt:lpstr>Wingdings 3</vt:lpstr>
      <vt:lpstr>Concourse</vt:lpstr>
      <vt:lpstr>            CONCRETE IN CONSTRUCTION </vt:lpstr>
      <vt:lpstr>PowerPoint Presentation</vt:lpstr>
      <vt:lpstr>Grading of Aggregates</vt:lpstr>
      <vt:lpstr>Grading of Aggregates</vt:lpstr>
      <vt:lpstr>Grading of Aggregates</vt:lpstr>
      <vt:lpstr>Grading of Aggregates</vt:lpstr>
      <vt:lpstr>Grading of Aggregates</vt:lpstr>
      <vt:lpstr>Grading of Aggregates</vt:lpstr>
      <vt:lpstr>PowerPoint Presentation</vt:lpstr>
      <vt:lpstr>PowerPoint Presentation</vt:lpstr>
      <vt:lpstr>PowerPoint Presentation</vt:lpstr>
      <vt:lpstr>PowerPoint Presentation</vt:lpstr>
      <vt:lpstr>Properties of Aggregates</vt:lpstr>
      <vt:lpstr>Properties of Aggregates</vt:lpstr>
      <vt:lpstr>Properties of Aggregates</vt:lpstr>
      <vt:lpstr>Moisture Content (MC) calculations</vt:lpstr>
      <vt:lpstr>Moisture Content (MC) calculations</vt:lpstr>
      <vt:lpstr>Moisture Content (MC) calculations</vt:lpstr>
      <vt:lpstr>Density of Aggregates</vt:lpstr>
      <vt:lpstr>PowerPoint Presentation</vt:lpstr>
      <vt:lpstr>Water</vt:lpstr>
      <vt:lpstr>Water</vt:lpstr>
      <vt:lpstr>PowerPoint Presentation</vt:lpstr>
      <vt:lpstr>Admixtures</vt:lpstr>
      <vt:lpstr>Admixtures</vt:lpstr>
      <vt:lpstr>PowerPoint Presentation</vt:lpstr>
      <vt:lpstr>Admixtures</vt:lpstr>
      <vt:lpstr>Admixtures</vt:lpstr>
      <vt:lpstr>Admixtures</vt:lpstr>
      <vt:lpstr>Admixtures</vt:lpstr>
      <vt:lpstr>PowerPoint Presentation</vt:lpstr>
      <vt:lpstr>PowerPoint Presentation</vt:lpstr>
      <vt:lpstr>PowerPoint Presentation</vt:lpstr>
      <vt:lpstr>PowerPoint Presentation</vt:lpstr>
      <vt:lpstr>Characteristics for a good mix</vt:lpstr>
      <vt:lpstr>PowerPoint Presentation</vt:lpstr>
      <vt:lpstr>Characteristics for a good mix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 IN CONSTRUCTION Faculty of Applied Design and Engineering School of The Built and Natural Environment</dc:title>
  <dc:creator>Vista</dc:creator>
  <cp:lastModifiedBy>Alan Nantel</cp:lastModifiedBy>
  <cp:revision>415</cp:revision>
  <cp:lastPrinted>2015-10-13T07:23:00Z</cp:lastPrinted>
  <dcterms:created xsi:type="dcterms:W3CDTF">2011-10-21T09:00:41Z</dcterms:created>
  <dcterms:modified xsi:type="dcterms:W3CDTF">2019-10-22T14:57:13Z</dcterms:modified>
</cp:coreProperties>
</file>