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48"/>
  </p:notesMasterIdLst>
  <p:sldIdLst>
    <p:sldId id="257" r:id="rId5"/>
    <p:sldId id="322" r:id="rId6"/>
    <p:sldId id="326" r:id="rId7"/>
    <p:sldId id="323" r:id="rId8"/>
    <p:sldId id="335" r:id="rId9"/>
    <p:sldId id="337" r:id="rId10"/>
    <p:sldId id="324" r:id="rId11"/>
    <p:sldId id="327" r:id="rId12"/>
    <p:sldId id="328" r:id="rId13"/>
    <p:sldId id="329" r:id="rId14"/>
    <p:sldId id="330" r:id="rId15"/>
    <p:sldId id="331" r:id="rId16"/>
    <p:sldId id="333" r:id="rId17"/>
    <p:sldId id="334" r:id="rId18"/>
    <p:sldId id="302" r:id="rId19"/>
    <p:sldId id="338" r:id="rId20"/>
    <p:sldId id="339" r:id="rId21"/>
    <p:sldId id="340" r:id="rId22"/>
    <p:sldId id="287" r:id="rId23"/>
    <p:sldId id="341" r:id="rId24"/>
    <p:sldId id="342" r:id="rId25"/>
    <p:sldId id="343" r:id="rId26"/>
    <p:sldId id="344" r:id="rId27"/>
    <p:sldId id="303" r:id="rId28"/>
    <p:sldId id="304" r:id="rId29"/>
    <p:sldId id="305" r:id="rId30"/>
    <p:sldId id="318" r:id="rId31"/>
    <p:sldId id="319" r:id="rId32"/>
    <p:sldId id="320" r:id="rId33"/>
    <p:sldId id="321" r:id="rId34"/>
    <p:sldId id="306" r:id="rId35"/>
    <p:sldId id="307" r:id="rId36"/>
    <p:sldId id="308" r:id="rId37"/>
    <p:sldId id="309" r:id="rId38"/>
    <p:sldId id="336" r:id="rId39"/>
    <p:sldId id="310" r:id="rId40"/>
    <p:sldId id="311" r:id="rId41"/>
    <p:sldId id="312" r:id="rId42"/>
    <p:sldId id="313" r:id="rId43"/>
    <p:sldId id="315" r:id="rId44"/>
    <p:sldId id="316" r:id="rId45"/>
    <p:sldId id="317" r:id="rId46"/>
    <p:sldId id="325" r:id="rId47"/>
  </p:sldIdLst>
  <p:sldSz cx="12192000" cy="6858000"/>
  <p:notesSz cx="6858000" cy="9144000"/>
  <p:embeddedFontLst>
    <p:embeddedFont>
      <p:font typeface="Calibri" panose="020F0502020204030204" pitchFamily="34" charset="0"/>
      <p:regular r:id="rId49"/>
      <p:bold r:id="rId50"/>
      <p:italic r:id="rId51"/>
      <p:boldItalic r:id="rId52"/>
    </p:embeddedFont>
    <p:embeddedFont>
      <p:font typeface="Harlow Solid Italic" panose="04030604020F02020D02" pitchFamily="82" charset="0"/>
      <p:italic r:id="rId5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78" d="100"/>
          <a:sy n="78" d="100"/>
        </p:scale>
        <p:origin x="77" y="23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font" Target="fonts/font2.fntdata"/><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font" Target="fonts/font5.fntdata"/><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font" Target="fonts/font3.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1.fntdata"/><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B2CA68-9EE8-4E4E-80AC-462503DE02D1}" type="datetimeFigureOut">
              <a:rPr lang="en-US" smtClean="0"/>
              <a:t>2/1/2021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8DEFB-83C8-4911-8D6B-E6FCB45093F4}" type="slidenum">
              <a:rPr lang="en-US" smtClean="0"/>
              <a:t>‹#›</a:t>
            </a:fld>
            <a:endParaRPr lang="en-US"/>
          </a:p>
        </p:txBody>
      </p:sp>
    </p:spTree>
    <p:extLst>
      <p:ext uri="{BB962C8B-B14F-4D97-AF65-F5344CB8AC3E}">
        <p14:creationId xmlns:p14="http://schemas.microsoft.com/office/powerpoint/2010/main" val="1145431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F857B7-3F5C-441F-B169-E78EFFFBF0B5}"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226184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F857B7-3F5C-441F-B169-E78EFFFBF0B5}"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2622465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4</a:t>
            </a:fld>
            <a:endParaRPr lang="en-GB" dirty="0"/>
          </a:p>
        </p:txBody>
      </p:sp>
    </p:spTree>
    <p:extLst>
      <p:ext uri="{BB962C8B-B14F-4D97-AF65-F5344CB8AC3E}">
        <p14:creationId xmlns:p14="http://schemas.microsoft.com/office/powerpoint/2010/main" val="6507208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6</a:t>
            </a:fld>
            <a:endParaRPr lang="en-GB" dirty="0"/>
          </a:p>
        </p:txBody>
      </p:sp>
    </p:spTree>
    <p:extLst>
      <p:ext uri="{BB962C8B-B14F-4D97-AF65-F5344CB8AC3E}">
        <p14:creationId xmlns:p14="http://schemas.microsoft.com/office/powerpoint/2010/main" val="2430000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7</a:t>
            </a:fld>
            <a:endParaRPr lang="en-GB" dirty="0"/>
          </a:p>
        </p:txBody>
      </p:sp>
    </p:spTree>
    <p:extLst>
      <p:ext uri="{BB962C8B-B14F-4D97-AF65-F5344CB8AC3E}">
        <p14:creationId xmlns:p14="http://schemas.microsoft.com/office/powerpoint/2010/main" val="2268374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8</a:t>
            </a:fld>
            <a:endParaRPr lang="en-GB" dirty="0">
              <a:solidFill>
                <a:prstClr val="black"/>
              </a:solidFill>
            </a:endParaRPr>
          </a:p>
        </p:txBody>
      </p:sp>
    </p:spTree>
    <p:extLst>
      <p:ext uri="{BB962C8B-B14F-4D97-AF65-F5344CB8AC3E}">
        <p14:creationId xmlns:p14="http://schemas.microsoft.com/office/powerpoint/2010/main" val="1224045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23922160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2127318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83653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31678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30153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639173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6768660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64648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2833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5665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19785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19374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67930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smtClean="0">
                <a:solidFill>
                  <a:prstClr val="black">
                    <a:tint val="75000"/>
                  </a:prstClr>
                </a:solidFill>
              </a:rPr>
              <a:pPr/>
              <a:t>01/02/2021</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174395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huffingtonpost.co.uk/entry/mental-health-report-theresa-may_uk_59f17a98e4b07d838d321994?utm_hp_ref=uk-homepage"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2135560" y="2132857"/>
            <a:ext cx="7772400" cy="1470025"/>
          </a:xfrm>
        </p:spPr>
        <p:txBody>
          <a:bodyPr>
            <a:noAutofit/>
          </a:bodyPr>
          <a:lstStyle/>
          <a:p>
            <a:br>
              <a:rPr lang="en-GB" sz="4000" dirty="0"/>
            </a:br>
            <a:r>
              <a:rPr lang="en-GB" sz="10000" dirty="0"/>
              <a:t>REFERENCING</a:t>
            </a:r>
            <a:br>
              <a:rPr lang="en-GB" sz="10000" dirty="0"/>
            </a:br>
            <a:r>
              <a:rPr lang="en-GB" sz="10000" dirty="0"/>
              <a:t>REVISITED </a:t>
            </a:r>
            <a:br>
              <a:rPr lang="en-GB" sz="10000" dirty="0"/>
            </a:br>
            <a:r>
              <a:rPr lang="en-GB" sz="3200" dirty="0"/>
              <a:t>What, Why, How?</a:t>
            </a:r>
            <a:endParaRPr lang="en-GB" sz="3200" dirty="0">
              <a:latin typeface="Harlow Solid Italic" panose="04030604020F02020D02" pitchFamily="82" charset="0"/>
            </a:endParaRPr>
          </a:p>
        </p:txBody>
      </p:sp>
    </p:spTree>
    <p:extLst>
      <p:ext uri="{BB962C8B-B14F-4D97-AF65-F5344CB8AC3E}">
        <p14:creationId xmlns:p14="http://schemas.microsoft.com/office/powerpoint/2010/main" val="3599067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1974195" y="2105963"/>
            <a:ext cx="7772400" cy="1470025"/>
          </a:xfrm>
        </p:spPr>
        <p:txBody>
          <a:bodyPr>
            <a:noAutofit/>
          </a:bodyPr>
          <a:lstStyle/>
          <a:p>
            <a:br>
              <a:rPr lang="en-GB" sz="10000" dirty="0"/>
            </a:br>
            <a:r>
              <a:rPr lang="en-GB" sz="10000" dirty="0"/>
              <a:t>REFERENCING</a:t>
            </a:r>
            <a:br>
              <a:rPr lang="en-GB" sz="10000" dirty="0"/>
            </a:br>
            <a:r>
              <a:rPr lang="en-GB" sz="10000" dirty="0"/>
              <a:t>FOOTNOTES </a:t>
            </a:r>
            <a:br>
              <a:rPr lang="en-GB" sz="10000" dirty="0"/>
            </a:br>
            <a:r>
              <a:rPr lang="en-GB" sz="6000" dirty="0"/>
              <a:t>Why?</a:t>
            </a:r>
            <a:br>
              <a:rPr lang="en-GB" sz="6000" dirty="0"/>
            </a:br>
            <a:endParaRPr lang="en-GB" sz="6000" dirty="0">
              <a:latin typeface="Harlow Solid Italic" panose="04030604020F02020D02" pitchFamily="82" charset="0"/>
            </a:endParaRPr>
          </a:p>
        </p:txBody>
      </p:sp>
    </p:spTree>
    <p:extLst>
      <p:ext uri="{BB962C8B-B14F-4D97-AF65-F5344CB8AC3E}">
        <p14:creationId xmlns:p14="http://schemas.microsoft.com/office/powerpoint/2010/main" val="399587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Tools of the trade …</a:t>
            </a:r>
            <a:endParaRPr lang="en-US" b="1" dirty="0"/>
          </a:p>
        </p:txBody>
      </p:sp>
      <p:sp>
        <p:nvSpPr>
          <p:cNvPr id="3" name="Content Placeholder 2"/>
          <p:cNvSpPr>
            <a:spLocks noGrp="1"/>
          </p:cNvSpPr>
          <p:nvPr>
            <p:ph idx="1"/>
          </p:nvPr>
        </p:nvSpPr>
        <p:spPr>
          <a:xfrm>
            <a:off x="609601" y="1600201"/>
            <a:ext cx="8104094" cy="4525963"/>
          </a:xfrm>
        </p:spPr>
        <p:txBody>
          <a:bodyPr>
            <a:normAutofit fontScale="92500" lnSpcReduction="10000"/>
          </a:bodyPr>
          <a:lstStyle/>
          <a:p>
            <a:pPr marL="0" indent="0" algn="just">
              <a:buNone/>
            </a:pPr>
            <a:r>
              <a:rPr lang="en-GB" dirty="0"/>
              <a:t>“[The footnote] identifies [a] work of history as the creation of a </a:t>
            </a:r>
            <a:r>
              <a:rPr lang="en-GB" b="1" dirty="0">
                <a:solidFill>
                  <a:srgbClr val="7030A0"/>
                </a:solidFill>
              </a:rPr>
              <a:t>professional</a:t>
            </a:r>
            <a:r>
              <a:rPr lang="en-GB" dirty="0"/>
              <a:t>. Like the high whine of the dentist’s drill, the low rumble of a footnote on the historian’s page reassures: </a:t>
            </a:r>
            <a:r>
              <a:rPr lang="en-GB" b="1" dirty="0"/>
              <a:t>the tedium it inflicts, </a:t>
            </a:r>
            <a:r>
              <a:rPr lang="en-GB" b="1" i="1" dirty="0"/>
              <a:t>like the pain inflicted by the drill</a:t>
            </a:r>
            <a:r>
              <a:rPr lang="en-GB" b="1" dirty="0"/>
              <a:t>, is not random but directed</a:t>
            </a:r>
            <a:r>
              <a:rPr lang="en-GB" dirty="0"/>
              <a:t>, part of the cost that the benefits of modern </a:t>
            </a:r>
            <a:r>
              <a:rPr lang="en-GB" b="1" dirty="0">
                <a:solidFill>
                  <a:srgbClr val="7030A0"/>
                </a:solidFill>
              </a:rPr>
              <a:t>science</a:t>
            </a:r>
            <a:r>
              <a:rPr lang="en-GB" dirty="0"/>
              <a:t> and technology exact.”</a:t>
            </a:r>
          </a:p>
          <a:p>
            <a:pPr algn="r">
              <a:buFontTx/>
              <a:buChar char="-"/>
            </a:pPr>
            <a:r>
              <a:rPr lang="en-GB" sz="2600" dirty="0"/>
              <a:t>Anthony Grafton, </a:t>
            </a:r>
            <a:r>
              <a:rPr lang="en-GB" sz="2600" i="1" dirty="0"/>
              <a:t>The Footnote: A Curious History </a:t>
            </a:r>
            <a:r>
              <a:rPr lang="en-GB" sz="2600" dirty="0"/>
              <a:t>(Cambridge, Massachusetts: Harvard University Press, 1997), p. 5.</a:t>
            </a:r>
          </a:p>
          <a:p>
            <a:pPr marL="0" indent="0" algn="just">
              <a:buNone/>
            </a:pPr>
            <a:r>
              <a:rPr lang="en-GB" sz="2600" i="1" dirty="0"/>
              <a:t> </a:t>
            </a:r>
            <a:endParaRPr lang="en-US" sz="2600" dirty="0"/>
          </a:p>
          <a:p>
            <a:pPr marL="0" indent="0" algn="just">
              <a:buNone/>
            </a:pPr>
            <a:endParaRPr lang="en-US" dirty="0"/>
          </a:p>
        </p:txBody>
      </p:sp>
      <p:pic>
        <p:nvPicPr>
          <p:cNvPr id="4" name="Picture 3"/>
          <p:cNvPicPr>
            <a:picLocks noChangeAspect="1"/>
          </p:cNvPicPr>
          <p:nvPr/>
        </p:nvPicPr>
        <p:blipFill>
          <a:blip r:embed="rId2"/>
          <a:stretch>
            <a:fillRect/>
          </a:stretch>
        </p:blipFill>
        <p:spPr>
          <a:xfrm>
            <a:off x="9334500" y="1417638"/>
            <a:ext cx="2857500" cy="4333875"/>
          </a:xfrm>
          <a:prstGeom prst="rect">
            <a:avLst/>
          </a:prstGeom>
        </p:spPr>
      </p:pic>
    </p:spTree>
    <p:extLst>
      <p:ext uri="{BB962C8B-B14F-4D97-AF65-F5344CB8AC3E}">
        <p14:creationId xmlns:p14="http://schemas.microsoft.com/office/powerpoint/2010/main" val="9641735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754074" y="1052736"/>
            <a:ext cx="2900966" cy="3468266"/>
          </a:xfrm>
          <a:prstGeom prst="rect">
            <a:avLst/>
          </a:prstGeom>
        </p:spPr>
      </p:pic>
      <p:sp>
        <p:nvSpPr>
          <p:cNvPr id="4" name="TextBox 3"/>
          <p:cNvSpPr txBox="1"/>
          <p:nvPr/>
        </p:nvSpPr>
        <p:spPr>
          <a:xfrm>
            <a:off x="924073" y="1558527"/>
            <a:ext cx="6011796" cy="1034808"/>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r>
              <a:rPr lang="en-GB" sz="2000" dirty="0"/>
              <a:t>!</a:t>
            </a:r>
          </a:p>
        </p:txBody>
      </p:sp>
      <p:pic>
        <p:nvPicPr>
          <p:cNvPr id="5" name="Picture 4"/>
          <p:cNvPicPr>
            <a:picLocks noChangeAspect="1"/>
          </p:cNvPicPr>
          <p:nvPr/>
        </p:nvPicPr>
        <p:blipFill>
          <a:blip r:embed="rId4"/>
          <a:stretch>
            <a:fillRect/>
          </a:stretch>
        </p:blipFill>
        <p:spPr>
          <a:xfrm>
            <a:off x="8256241" y="3802490"/>
            <a:ext cx="2176277" cy="2901702"/>
          </a:xfrm>
          <a:prstGeom prst="rect">
            <a:avLst/>
          </a:prstGeom>
        </p:spPr>
      </p:pic>
      <p:sp>
        <p:nvSpPr>
          <p:cNvPr id="8" name="Content Placeholder 7"/>
          <p:cNvSpPr>
            <a:spLocks noGrp="1"/>
          </p:cNvSpPr>
          <p:nvPr>
            <p:ph idx="1"/>
          </p:nvPr>
        </p:nvSpPr>
        <p:spPr>
          <a:xfrm>
            <a:off x="609600" y="1600201"/>
            <a:ext cx="6974541" cy="4525963"/>
          </a:xfrm>
        </p:spPr>
        <p:txBody>
          <a:bodyPr>
            <a:normAutofit/>
          </a:bodyPr>
          <a:lstStyle/>
          <a:p>
            <a:pPr algn="just"/>
            <a:r>
              <a:rPr lang="en-GB" sz="2000" b="1" dirty="0">
                <a:solidFill>
                  <a:srgbClr val="7030A0"/>
                </a:solidFill>
                <a:effectLst>
                  <a:outerShdw blurRad="38100" dist="38100" dir="2700000" algn="tl">
                    <a:srgbClr val="000000">
                      <a:alpha val="43137"/>
                    </a:srgbClr>
                  </a:outerShdw>
                </a:effectLst>
              </a:rPr>
              <a:t>Edward Gibbon, </a:t>
            </a:r>
            <a:r>
              <a:rPr lang="en-GB" sz="2000" b="1" i="1" dirty="0">
                <a:solidFill>
                  <a:srgbClr val="7030A0"/>
                </a:solidFill>
                <a:effectLst>
                  <a:outerShdw blurRad="38100" dist="38100" dir="2700000" algn="tl">
                    <a:srgbClr val="000000">
                      <a:alpha val="43137"/>
                    </a:srgbClr>
                  </a:outerShdw>
                </a:effectLst>
              </a:rPr>
              <a:t>The History of the Decline and Fall of the Roman Empire </a:t>
            </a:r>
            <a:r>
              <a:rPr lang="en-GB" sz="2000" b="1" dirty="0">
                <a:solidFill>
                  <a:srgbClr val="7030A0"/>
                </a:solidFill>
                <a:effectLst>
                  <a:outerShdw blurRad="38100" dist="38100" dir="2700000" algn="tl">
                    <a:srgbClr val="000000">
                      <a:alpha val="43137"/>
                    </a:srgbClr>
                  </a:outerShdw>
                </a:effectLst>
              </a:rPr>
              <a:t>(6 vols., 1776–1789)</a:t>
            </a:r>
          </a:p>
          <a:p>
            <a:pPr algn="just"/>
            <a:endParaRPr lang="en-GB" sz="2000" dirty="0"/>
          </a:p>
          <a:p>
            <a:pPr marL="57150" indent="0" algn="just">
              <a:buNone/>
            </a:pPr>
            <a:r>
              <a:rPr lang="en-GB" sz="2400" dirty="0"/>
              <a:t>“In the 18</a:t>
            </a:r>
            <a:r>
              <a:rPr lang="en-GB" sz="2400" baseline="30000" dirty="0"/>
              <a:t>th</a:t>
            </a:r>
            <a:r>
              <a:rPr lang="en-GB" sz="2400" dirty="0"/>
              <a:t> century, the historical footnote was </a:t>
            </a:r>
            <a:r>
              <a:rPr lang="en-GB" sz="2400" b="1" dirty="0"/>
              <a:t>a high form of literary art</a:t>
            </a:r>
            <a:r>
              <a:rPr lang="en-GB" sz="2400" dirty="0"/>
              <a:t>.”</a:t>
            </a:r>
          </a:p>
          <a:p>
            <a:pPr marL="57150" indent="0" algn="r">
              <a:buNone/>
            </a:pPr>
            <a:r>
              <a:rPr lang="en-GB" sz="2400" dirty="0"/>
              <a:t> - Grafton, </a:t>
            </a:r>
            <a:r>
              <a:rPr lang="en-GB" sz="2400" i="1" dirty="0"/>
              <a:t>The Footnote</a:t>
            </a:r>
            <a:r>
              <a:rPr lang="en-GB" sz="2400" dirty="0"/>
              <a:t>, p.1 </a:t>
            </a:r>
          </a:p>
        </p:txBody>
      </p:sp>
      <p:sp>
        <p:nvSpPr>
          <p:cNvPr id="9" name="Title 8"/>
          <p:cNvSpPr>
            <a:spLocks noGrp="1"/>
          </p:cNvSpPr>
          <p:nvPr>
            <p:ph type="title"/>
          </p:nvPr>
        </p:nvSpPr>
        <p:spPr/>
        <p:txBody>
          <a:bodyPr/>
          <a:lstStyle/>
          <a:p>
            <a:r>
              <a:rPr lang="en-GB" b="1" dirty="0"/>
              <a:t>Our debt to Gibbon … </a:t>
            </a:r>
            <a:endParaRPr lang="en-US" dirty="0"/>
          </a:p>
        </p:txBody>
      </p:sp>
    </p:spTree>
    <p:extLst>
      <p:ext uri="{BB962C8B-B14F-4D97-AF65-F5344CB8AC3E}">
        <p14:creationId xmlns:p14="http://schemas.microsoft.com/office/powerpoint/2010/main" val="1430284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7E7EC-0305-4EFC-BA58-DCA9283BDE8D}"/>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88FD963-2F65-4E94-999F-E880AEB4923C}"/>
              </a:ext>
            </a:extLst>
          </p:cNvPr>
          <p:cNvPicPr>
            <a:picLocks noGrp="1" noChangeAspect="1"/>
          </p:cNvPicPr>
          <p:nvPr>
            <p:ph idx="1"/>
          </p:nvPr>
        </p:nvPicPr>
        <p:blipFill>
          <a:blip r:embed="rId2"/>
          <a:stretch>
            <a:fillRect/>
          </a:stretch>
        </p:blipFill>
        <p:spPr>
          <a:xfrm>
            <a:off x="1217131" y="54756"/>
            <a:ext cx="9489339" cy="6748487"/>
          </a:xfrm>
        </p:spPr>
      </p:pic>
    </p:spTree>
    <p:extLst>
      <p:ext uri="{BB962C8B-B14F-4D97-AF65-F5344CB8AC3E}">
        <p14:creationId xmlns:p14="http://schemas.microsoft.com/office/powerpoint/2010/main" val="1231909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754074" y="1052736"/>
            <a:ext cx="2900966" cy="3468266"/>
          </a:xfrm>
          <a:prstGeom prst="rect">
            <a:avLst/>
          </a:prstGeom>
        </p:spPr>
      </p:pic>
      <p:sp>
        <p:nvSpPr>
          <p:cNvPr id="4" name="TextBox 3"/>
          <p:cNvSpPr txBox="1"/>
          <p:nvPr/>
        </p:nvSpPr>
        <p:spPr>
          <a:xfrm>
            <a:off x="924073" y="1558527"/>
            <a:ext cx="6011796" cy="1034808"/>
          </a:xfrm>
          <a:prstGeom prst="rect">
            <a:avLst/>
          </a:prstGeom>
          <a:noFill/>
        </p:spPr>
        <p:txBody>
          <a:bodyPr wrap="square" lIns="540000" tIns="360000" rIns="540000" bIns="360000" rtlCol="0">
            <a:spAutoFit/>
          </a:bodyPr>
          <a:lstStyle/>
          <a:p>
            <a:pPr marL="342900" indent="-342900" algn="just">
              <a:buFont typeface="Arial" panose="020B0604020202020204" pitchFamily="34" charset="0"/>
              <a:buChar char="•"/>
            </a:pPr>
            <a:r>
              <a:rPr lang="en-GB" sz="2000" dirty="0"/>
              <a:t>!</a:t>
            </a:r>
          </a:p>
        </p:txBody>
      </p:sp>
      <p:pic>
        <p:nvPicPr>
          <p:cNvPr id="5" name="Picture 4"/>
          <p:cNvPicPr>
            <a:picLocks noChangeAspect="1"/>
          </p:cNvPicPr>
          <p:nvPr/>
        </p:nvPicPr>
        <p:blipFill>
          <a:blip r:embed="rId4"/>
          <a:stretch>
            <a:fillRect/>
          </a:stretch>
        </p:blipFill>
        <p:spPr>
          <a:xfrm>
            <a:off x="8256241" y="3802490"/>
            <a:ext cx="2176277" cy="2901702"/>
          </a:xfrm>
          <a:prstGeom prst="rect">
            <a:avLst/>
          </a:prstGeom>
        </p:spPr>
      </p:pic>
      <p:sp>
        <p:nvSpPr>
          <p:cNvPr id="8" name="Content Placeholder 7"/>
          <p:cNvSpPr>
            <a:spLocks noGrp="1"/>
          </p:cNvSpPr>
          <p:nvPr>
            <p:ph idx="1"/>
          </p:nvPr>
        </p:nvSpPr>
        <p:spPr>
          <a:xfrm>
            <a:off x="609600" y="1600201"/>
            <a:ext cx="6974541" cy="4525963"/>
          </a:xfrm>
        </p:spPr>
        <p:txBody>
          <a:bodyPr>
            <a:normAutofit/>
          </a:bodyPr>
          <a:lstStyle/>
          <a:p>
            <a:pPr algn="just"/>
            <a:r>
              <a:rPr lang="en-GB" sz="2000" b="1" dirty="0">
                <a:solidFill>
                  <a:srgbClr val="7030A0"/>
                </a:solidFill>
                <a:effectLst>
                  <a:outerShdw blurRad="38100" dist="38100" dir="2700000" algn="tl">
                    <a:srgbClr val="000000">
                      <a:alpha val="43137"/>
                    </a:srgbClr>
                  </a:outerShdw>
                </a:effectLst>
              </a:rPr>
              <a:t>Edward Gibbon, </a:t>
            </a:r>
            <a:r>
              <a:rPr lang="en-GB" sz="2000" b="1" i="1" dirty="0">
                <a:solidFill>
                  <a:srgbClr val="7030A0"/>
                </a:solidFill>
                <a:effectLst>
                  <a:outerShdw blurRad="38100" dist="38100" dir="2700000" algn="tl">
                    <a:srgbClr val="000000">
                      <a:alpha val="43137"/>
                    </a:srgbClr>
                  </a:outerShdw>
                </a:effectLst>
              </a:rPr>
              <a:t>The History of the Decline and Fall of the Roman Empire </a:t>
            </a:r>
            <a:r>
              <a:rPr lang="en-GB" sz="2000" b="1" dirty="0">
                <a:solidFill>
                  <a:srgbClr val="7030A0"/>
                </a:solidFill>
                <a:effectLst>
                  <a:outerShdw blurRad="38100" dist="38100" dir="2700000" algn="tl">
                    <a:srgbClr val="000000">
                      <a:alpha val="43137"/>
                    </a:srgbClr>
                  </a:outerShdw>
                </a:effectLst>
              </a:rPr>
              <a:t>(6 vols., 1776–1789)</a:t>
            </a:r>
          </a:p>
          <a:p>
            <a:pPr algn="just"/>
            <a:endParaRPr lang="en-GB" sz="2000" dirty="0"/>
          </a:p>
          <a:p>
            <a:pPr algn="just"/>
            <a:r>
              <a:rPr lang="en-GB" sz="2000" dirty="0"/>
              <a:t>Used methods and practices which became recognisable features of history in the Western academy: </a:t>
            </a:r>
          </a:p>
          <a:p>
            <a:pPr marL="800100" lvl="1" indent="-342900" algn="just">
              <a:buFontTx/>
              <a:buChar char="-"/>
            </a:pPr>
            <a:r>
              <a:rPr lang="en-GB" sz="2000" dirty="0"/>
              <a:t>Insistence on making connections between events</a:t>
            </a:r>
          </a:p>
          <a:p>
            <a:pPr marL="800100" lvl="1" indent="-342900" algn="just">
              <a:buFontTx/>
              <a:buChar char="-"/>
            </a:pPr>
            <a:r>
              <a:rPr lang="en-GB" sz="2000" dirty="0"/>
              <a:t>Attempt to explain causes as well as telling a narrative </a:t>
            </a:r>
          </a:p>
          <a:p>
            <a:pPr marL="800100" lvl="1" indent="-342900" algn="just">
              <a:buFontTx/>
              <a:buChar char="-"/>
            </a:pPr>
            <a:r>
              <a:rPr lang="en-GB" sz="2000" dirty="0"/>
              <a:t>Analysis of </a:t>
            </a:r>
            <a:r>
              <a:rPr lang="en-GB" sz="2000" b="1" dirty="0"/>
              <a:t>human </a:t>
            </a:r>
            <a:r>
              <a:rPr lang="en-GB" sz="2000" dirty="0"/>
              <a:t>actions and circumstances</a:t>
            </a:r>
          </a:p>
          <a:p>
            <a:pPr marL="800100" lvl="1" indent="-342900" algn="just">
              <a:buFontTx/>
              <a:buChar char="-"/>
            </a:pPr>
            <a:r>
              <a:rPr lang="en-GB" sz="2000" dirty="0"/>
              <a:t>Extensive use of notes as guide to sources consulted: proto-footnotes</a:t>
            </a:r>
          </a:p>
          <a:p>
            <a:pPr marL="800100" lvl="1" indent="-342900" algn="just">
              <a:buFontTx/>
              <a:buChar char="-"/>
            </a:pPr>
            <a:endParaRPr lang="en-GB" sz="2000" dirty="0"/>
          </a:p>
          <a:p>
            <a:pPr marL="800100" lvl="1" indent="-342900" algn="just">
              <a:buFontTx/>
              <a:buChar char="-"/>
            </a:pPr>
            <a:endParaRPr lang="en-GB" sz="2000" dirty="0"/>
          </a:p>
        </p:txBody>
      </p:sp>
      <p:sp>
        <p:nvSpPr>
          <p:cNvPr id="9" name="Title 8"/>
          <p:cNvSpPr>
            <a:spLocks noGrp="1"/>
          </p:cNvSpPr>
          <p:nvPr>
            <p:ph type="title"/>
          </p:nvPr>
        </p:nvSpPr>
        <p:spPr/>
        <p:txBody>
          <a:bodyPr/>
          <a:lstStyle/>
          <a:p>
            <a:r>
              <a:rPr lang="en-GB" b="1" dirty="0"/>
              <a:t>Our debt to Gibbon … </a:t>
            </a:r>
            <a:endParaRPr lang="en-US" dirty="0"/>
          </a:p>
        </p:txBody>
      </p:sp>
    </p:spTree>
    <p:extLst>
      <p:ext uri="{BB962C8B-B14F-4D97-AF65-F5344CB8AC3E}">
        <p14:creationId xmlns:p14="http://schemas.microsoft.com/office/powerpoint/2010/main" val="1111305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228600" y="1196752"/>
            <a:ext cx="8216755" cy="6944118"/>
          </a:xfrm>
          <a:prstGeom prst="rect">
            <a:avLst/>
          </a:prstGeom>
          <a:noFill/>
        </p:spPr>
        <p:txBody>
          <a:bodyPr wrap="square" lIns="360000" tIns="360000" rIns="360000" bIns="360000" rtlCol="0">
            <a:spAutoFit/>
          </a:bodyPr>
          <a:lstStyle/>
          <a:p>
            <a:pPr marL="285750" indent="-285750" algn="just">
              <a:buFont typeface="Arial" panose="020B0604020202020204" pitchFamily="34" charset="0"/>
              <a:buChar char="•"/>
            </a:pPr>
            <a:r>
              <a:rPr lang="en-GB" sz="2800" dirty="0"/>
              <a:t>Moves towards professionalization of history – and the systemization of historians’  methods – take root in Germany in 1820s and 1830s. A leading influence was Leopold von Ranke</a:t>
            </a:r>
          </a:p>
          <a:p>
            <a:pPr marL="285750" indent="-285750" algn="just">
              <a:buFont typeface="Arial" panose="020B0604020202020204" pitchFamily="34" charset="0"/>
              <a:buChar char="•"/>
            </a:pPr>
            <a:endParaRPr lang="en-GB" sz="2800" dirty="0"/>
          </a:p>
          <a:p>
            <a:pPr marL="285750" indent="-285750" algn="just">
              <a:buFont typeface="Arial" panose="020B0604020202020204" pitchFamily="34" charset="0"/>
              <a:buChar char="•"/>
            </a:pPr>
            <a:r>
              <a:rPr lang="en-GB" sz="2800" dirty="0"/>
              <a:t>Ranke’s 1824 book </a:t>
            </a:r>
            <a:r>
              <a:rPr lang="en-GB" sz="2800" i="1" dirty="0"/>
              <a:t>History of the Latin and Teutonic Peoples from 1494 to 1514</a:t>
            </a:r>
            <a:r>
              <a:rPr lang="en-GB" sz="2800" dirty="0"/>
              <a:t> used a wide variety of primary </a:t>
            </a:r>
            <a:r>
              <a:rPr lang="en-GB" sz="2800" b="1" dirty="0"/>
              <a:t>sources </a:t>
            </a:r>
            <a:r>
              <a:rPr lang="en-GB" sz="2800" dirty="0"/>
              <a:t>including “memoirs, diaries, personal and formal missives, government documents, diplomatic dispatches and first-hand accounts of eye-witnesses”</a:t>
            </a:r>
          </a:p>
          <a:p>
            <a:pPr marL="285750" indent="-285750" algn="just">
              <a:buFont typeface="Arial" panose="020B0604020202020204" pitchFamily="34" charset="0"/>
              <a:buChar char="•"/>
            </a:pPr>
            <a:endParaRPr lang="en-GB" sz="3200" dirty="0"/>
          </a:p>
          <a:p>
            <a:pPr marL="285750" indent="-285750" algn="just">
              <a:buFont typeface="Arial" panose="020B0604020202020204" pitchFamily="34" charset="0"/>
              <a:buChar char="•"/>
            </a:pPr>
            <a:endParaRPr lang="en-GB" sz="3200" dirty="0"/>
          </a:p>
          <a:p>
            <a:pPr algn="just"/>
            <a:endParaRPr lang="en-GB" sz="3200"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08425" y="151616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694980" y="4967119"/>
            <a:ext cx="2160240" cy="1077218"/>
          </a:xfrm>
          <a:prstGeom prst="rect">
            <a:avLst/>
          </a:prstGeom>
        </p:spPr>
        <p:txBody>
          <a:bodyPr wrap="square">
            <a:spAutoFit/>
          </a:bodyPr>
          <a:lstStyle/>
          <a:p>
            <a:pPr algn="ctr"/>
            <a:r>
              <a:rPr lang="en-GB" sz="2000" dirty="0"/>
              <a:t>Leopold von Ranke (1795–1886)</a:t>
            </a:r>
          </a:p>
          <a:p>
            <a:pPr algn="ctr"/>
            <a:endParaRPr lang="en-GB" sz="1200" dirty="0"/>
          </a:p>
          <a:p>
            <a:endParaRPr lang="en-GB" sz="1200" dirty="0"/>
          </a:p>
        </p:txBody>
      </p:sp>
      <p:sp>
        <p:nvSpPr>
          <p:cNvPr id="7" name="Title 8"/>
          <p:cNvSpPr txBox="1">
            <a:spLocks/>
          </p:cNvSpPr>
          <p:nvPr/>
        </p:nvSpPr>
        <p:spPr>
          <a:xfrm>
            <a:off x="609600" y="274638"/>
            <a:ext cx="109728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Our debt to Ranke …</a:t>
            </a:r>
            <a:endParaRPr lang="en-US" dirty="0"/>
          </a:p>
        </p:txBody>
      </p:sp>
    </p:spTree>
    <p:extLst>
      <p:ext uri="{BB962C8B-B14F-4D97-AF65-F5344CB8AC3E}">
        <p14:creationId xmlns:p14="http://schemas.microsoft.com/office/powerpoint/2010/main" val="2732598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1" y="956659"/>
            <a:ext cx="9551501" cy="5688840"/>
          </a:xfrm>
          <a:prstGeom prst="rect">
            <a:avLst/>
          </a:prstGeom>
          <a:noFill/>
        </p:spPr>
        <p:txBody>
          <a:bodyPr wrap="square" lIns="720000" tIns="360000" rIns="720000" bIns="360000" rtlCol="0">
            <a:normAutofit/>
          </a:bodyPr>
          <a:lstStyle/>
          <a:p>
            <a:pPr marL="285750" indent="-285750" algn="just">
              <a:buFont typeface="Arial" panose="020B0604020202020204" pitchFamily="34" charset="0"/>
              <a:buChar char="•"/>
            </a:pPr>
            <a:r>
              <a:rPr lang="en-GB" sz="2800" dirty="0"/>
              <a:t>Ranke practised what is today a familiar three-step process</a:t>
            </a:r>
          </a:p>
          <a:p>
            <a:pPr marL="285750" indent="-285750" algn="just">
              <a:buFont typeface="Arial" panose="020B0604020202020204" pitchFamily="34" charset="0"/>
              <a:buChar char="•"/>
            </a:pPr>
            <a:endParaRPr lang="en-GB" sz="2800" dirty="0"/>
          </a:p>
          <a:p>
            <a:pPr marL="514350" indent="-514350" algn="just">
              <a:buAutoNum type="arabicParenR"/>
            </a:pPr>
            <a:r>
              <a:rPr lang="en-GB" sz="2800" dirty="0"/>
              <a:t>archival research of primary sources</a:t>
            </a:r>
          </a:p>
          <a:p>
            <a:pPr marL="514350" indent="-514350" algn="just">
              <a:buAutoNum type="arabicParenR"/>
            </a:pPr>
            <a:r>
              <a:rPr lang="en-GB" sz="2800" dirty="0"/>
              <a:t>critical interpretation of these sources</a:t>
            </a:r>
          </a:p>
          <a:p>
            <a:pPr marL="514350" indent="-514350" algn="just">
              <a:buAutoNum type="arabicParenR"/>
            </a:pPr>
            <a:r>
              <a:rPr lang="en-GB" sz="2800" dirty="0"/>
              <a:t>publication of findings in a narrative text</a:t>
            </a:r>
          </a:p>
          <a:p>
            <a:pPr marL="285750" indent="-285750" algn="just">
              <a:buFont typeface="Arial" panose="020B0604020202020204" pitchFamily="34" charset="0"/>
              <a:buChar char="•"/>
            </a:pPr>
            <a:endParaRPr lang="en-GB" sz="2800" dirty="0"/>
          </a:p>
          <a:p>
            <a:pPr marL="285750" indent="-285750" algn="just">
              <a:buFont typeface="Arial" panose="020B0604020202020204" pitchFamily="34" charset="0"/>
              <a:buChar char="•"/>
            </a:pPr>
            <a:r>
              <a:rPr lang="en-GB" sz="2800" dirty="0"/>
              <a:t>Ranke used footnotes as a means of verifying (and reifying?) the above process.</a:t>
            </a:r>
          </a:p>
          <a:p>
            <a:pPr algn="just"/>
            <a:endParaRPr lang="en-GB" sz="2200"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9551501" y="4602172"/>
            <a:ext cx="2160240" cy="707886"/>
          </a:xfrm>
          <a:prstGeom prst="rect">
            <a:avLst/>
          </a:prstGeom>
        </p:spPr>
        <p:txBody>
          <a:bodyPr wrap="square">
            <a:spAutoFit/>
          </a:bodyPr>
          <a:lstStyle/>
          <a:p>
            <a:pPr algn="ctr"/>
            <a:r>
              <a:rPr lang="en-GB" sz="2000" dirty="0"/>
              <a:t>Leopold von Ranke (1795–1886)</a:t>
            </a:r>
          </a:p>
        </p:txBody>
      </p:sp>
      <p:sp>
        <p:nvSpPr>
          <p:cNvPr id="7" name="Title 8"/>
          <p:cNvSpPr txBox="1">
            <a:spLocks/>
          </p:cNvSpPr>
          <p:nvPr/>
        </p:nvSpPr>
        <p:spPr>
          <a:xfrm>
            <a:off x="609600" y="274638"/>
            <a:ext cx="109728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Our debt to Ranke …</a:t>
            </a:r>
            <a:endParaRPr lang="en-US" dirty="0"/>
          </a:p>
        </p:txBody>
      </p:sp>
    </p:spTree>
    <p:extLst>
      <p:ext uri="{BB962C8B-B14F-4D97-AF65-F5344CB8AC3E}">
        <p14:creationId xmlns:p14="http://schemas.microsoft.com/office/powerpoint/2010/main" val="837748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Our debt to Ranke …</a:t>
            </a:r>
            <a:br>
              <a:rPr lang="en-US" dirty="0"/>
            </a:br>
            <a:endParaRPr lang="en-US" dirty="0"/>
          </a:p>
        </p:txBody>
      </p:sp>
      <p:sp>
        <p:nvSpPr>
          <p:cNvPr id="4" name="Content Placeholder 3"/>
          <p:cNvSpPr>
            <a:spLocks noGrp="1"/>
          </p:cNvSpPr>
          <p:nvPr>
            <p:ph sz="half" idx="2"/>
          </p:nvPr>
        </p:nvSpPr>
        <p:spPr>
          <a:xfrm>
            <a:off x="609600" y="2174874"/>
            <a:ext cx="7579659" cy="4252819"/>
          </a:xfrm>
        </p:spPr>
        <p:txBody>
          <a:bodyPr>
            <a:normAutofit/>
          </a:bodyPr>
          <a:lstStyle/>
          <a:p>
            <a:pPr marL="0" indent="0" algn="just">
              <a:buNone/>
            </a:pPr>
            <a:r>
              <a:rPr lang="en-GB" sz="3200" dirty="0"/>
              <a:t>“You will remember the handwritten notebook in which I entered </a:t>
            </a:r>
            <a:r>
              <a:rPr lang="en-GB" sz="3200" b="1" dirty="0"/>
              <a:t>all my notes about the historians whom I read</a:t>
            </a:r>
            <a:r>
              <a:rPr lang="en-GB" sz="3200" dirty="0"/>
              <a:t>. I could not avoid offering some justification for my treatment of these historians in my history.”</a:t>
            </a:r>
          </a:p>
          <a:p>
            <a:pPr algn="just">
              <a:buFontTx/>
              <a:buChar char="-"/>
            </a:pPr>
            <a:r>
              <a:rPr lang="en-GB" dirty="0"/>
              <a:t>Ranke writing to his brother in 1824, cited by Grafton, </a:t>
            </a:r>
            <a:r>
              <a:rPr lang="en-GB" i="1" dirty="0"/>
              <a:t>The Footnote</a:t>
            </a:r>
            <a:r>
              <a:rPr lang="en-GB" dirty="0"/>
              <a:t>, p. 46.</a:t>
            </a:r>
          </a:p>
          <a:p>
            <a:pPr marL="0" indent="0" algn="just">
              <a:buNone/>
            </a:pPr>
            <a:endParaRPr lang="en-US" dirty="0"/>
          </a:p>
        </p:txBody>
      </p:sp>
      <p:sp>
        <p:nvSpPr>
          <p:cNvPr id="5" name="Text Placeholder 4"/>
          <p:cNvSpPr>
            <a:spLocks noGrp="1"/>
          </p:cNvSpPr>
          <p:nvPr>
            <p:ph type="body" sz="quarter" idx="3"/>
          </p:nvPr>
        </p:nvSpPr>
        <p:spPr/>
        <p:txBody>
          <a:bodyPr>
            <a:normAutofit lnSpcReduction="10000"/>
          </a:bodyPr>
          <a:lstStyle/>
          <a:p>
            <a:endParaRPr lang="en-US"/>
          </a:p>
        </p:txBody>
      </p:sp>
      <p:pic>
        <p:nvPicPr>
          <p:cNvPr id="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 Placeholder 9"/>
          <p:cNvSpPr>
            <a:spLocks noGrp="1"/>
          </p:cNvSpPr>
          <p:nvPr>
            <p:ph type="body" idx="1"/>
          </p:nvPr>
        </p:nvSpPr>
        <p:spPr>
          <a:xfrm>
            <a:off x="677110" y="1330927"/>
            <a:ext cx="5386917" cy="639762"/>
          </a:xfrm>
        </p:spPr>
        <p:txBody>
          <a:bodyPr>
            <a:normAutofit lnSpcReduction="10000"/>
          </a:bodyPr>
          <a:lstStyle/>
          <a:p>
            <a:r>
              <a:rPr lang="en-US" sz="3600" dirty="0"/>
              <a:t>SHOWING YOUR WORKING </a:t>
            </a:r>
          </a:p>
        </p:txBody>
      </p:sp>
    </p:spTree>
    <p:extLst>
      <p:ext uri="{BB962C8B-B14F-4D97-AF65-F5344CB8AC3E}">
        <p14:creationId xmlns:p14="http://schemas.microsoft.com/office/powerpoint/2010/main" val="1027265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76434" y="333376"/>
            <a:ext cx="10972800" cy="1143000"/>
          </a:xfrm>
        </p:spPr>
        <p:txBody>
          <a:bodyPr>
            <a:normAutofit fontScale="90000"/>
          </a:bodyPr>
          <a:lstStyle/>
          <a:p>
            <a:r>
              <a:rPr lang="en-GB" b="1" dirty="0"/>
              <a:t>Our debt to Ranke …</a:t>
            </a:r>
            <a:br>
              <a:rPr lang="en-US" dirty="0"/>
            </a:br>
            <a:endParaRPr lang="en-US" dirty="0"/>
          </a:p>
        </p:txBody>
      </p:sp>
      <p:sp>
        <p:nvSpPr>
          <p:cNvPr id="3" name="Text Placeholder 2"/>
          <p:cNvSpPr>
            <a:spLocks noGrp="1"/>
          </p:cNvSpPr>
          <p:nvPr>
            <p:ph type="body" idx="1"/>
          </p:nvPr>
        </p:nvSpPr>
        <p:spPr>
          <a:xfrm>
            <a:off x="8724900" y="5440362"/>
            <a:ext cx="3389419" cy="1003023"/>
          </a:xfrm>
        </p:spPr>
        <p:txBody>
          <a:bodyPr>
            <a:normAutofit fontScale="92500" lnSpcReduction="10000"/>
          </a:bodyPr>
          <a:lstStyle/>
          <a:p>
            <a:r>
              <a:rPr lang="en-GB" dirty="0"/>
              <a:t>Ranke on </a:t>
            </a:r>
            <a:r>
              <a:rPr lang="en-US" i="1" dirty="0"/>
              <a:t>The History of Italy </a:t>
            </a:r>
            <a:r>
              <a:rPr lang="en-US" dirty="0"/>
              <a:t>by </a:t>
            </a:r>
            <a:r>
              <a:rPr lang="en-GB" dirty="0"/>
              <a:t>Francesco </a:t>
            </a:r>
            <a:r>
              <a:rPr lang="en-GB" dirty="0" err="1"/>
              <a:t>Guicciardini</a:t>
            </a:r>
            <a:r>
              <a:rPr lang="en-GB" dirty="0"/>
              <a:t> (1483–1540)</a:t>
            </a:r>
          </a:p>
          <a:p>
            <a:endParaRPr lang="en-US" dirty="0"/>
          </a:p>
        </p:txBody>
      </p:sp>
      <p:sp>
        <p:nvSpPr>
          <p:cNvPr id="4" name="Content Placeholder 3"/>
          <p:cNvSpPr>
            <a:spLocks noGrp="1"/>
          </p:cNvSpPr>
          <p:nvPr>
            <p:ph sz="half" idx="2"/>
          </p:nvPr>
        </p:nvSpPr>
        <p:spPr>
          <a:xfrm>
            <a:off x="609599" y="2269538"/>
            <a:ext cx="7579659" cy="4252819"/>
          </a:xfrm>
        </p:spPr>
        <p:txBody>
          <a:bodyPr>
            <a:normAutofit/>
          </a:bodyPr>
          <a:lstStyle/>
          <a:p>
            <a:pPr marL="0" indent="0" algn="just">
              <a:buNone/>
            </a:pPr>
            <a:r>
              <a:rPr lang="en-GB" dirty="0"/>
              <a:t>“Let us acknowledge, once and for all, that this book [</a:t>
            </a:r>
            <a:r>
              <a:rPr lang="en-GB" dirty="0" err="1"/>
              <a:t>Guicciardini’s</a:t>
            </a:r>
            <a:r>
              <a:rPr lang="en-GB" dirty="0"/>
              <a:t> </a:t>
            </a:r>
            <a:r>
              <a:rPr lang="en-GB" i="1" dirty="0"/>
              <a:t>History of </a:t>
            </a:r>
            <a:r>
              <a:rPr lang="en-GB" dirty="0"/>
              <a:t>Italy] </a:t>
            </a:r>
            <a:r>
              <a:rPr lang="en-GB" b="1" dirty="0"/>
              <a:t>does not deserve the unconditional respect it has enjoyed up to now</a:t>
            </a:r>
            <a:r>
              <a:rPr lang="en-GB" dirty="0"/>
              <a:t>. It should not be described as a source, </a:t>
            </a:r>
            <a:r>
              <a:rPr lang="en-GB" dirty="0">
                <a:solidFill>
                  <a:srgbClr val="FF0000"/>
                </a:solidFill>
              </a:rPr>
              <a:t>but </a:t>
            </a:r>
            <a:r>
              <a:rPr lang="en-GB" b="1" dirty="0">
                <a:solidFill>
                  <a:srgbClr val="FF0000"/>
                </a:solidFill>
              </a:rPr>
              <a:t>only as a reworking of sources, and a faulty one at that</a:t>
            </a:r>
            <a:r>
              <a:rPr lang="en-GB" dirty="0"/>
              <a:t>, if we accomplish that, we will have reached our goal [and historians] will have to stop citing </a:t>
            </a:r>
            <a:r>
              <a:rPr lang="en-GB" dirty="0" err="1"/>
              <a:t>Guicciardini</a:t>
            </a:r>
            <a:r>
              <a:rPr lang="en-GB" dirty="0"/>
              <a:t> at the bottom of every page, and always the same </a:t>
            </a:r>
            <a:r>
              <a:rPr lang="en-GB" dirty="0" err="1"/>
              <a:t>Guicciardini</a:t>
            </a:r>
            <a:r>
              <a:rPr lang="en-GB" dirty="0"/>
              <a:t>. </a:t>
            </a:r>
            <a:r>
              <a:rPr lang="en-GB" b="1" dirty="0"/>
              <a:t>They will know he does not provide any proof</a:t>
            </a:r>
            <a:r>
              <a:rPr lang="en-GB" dirty="0"/>
              <a:t>.”</a:t>
            </a:r>
          </a:p>
          <a:p>
            <a:pPr algn="r">
              <a:buFontTx/>
              <a:buChar char="-"/>
            </a:pPr>
            <a:r>
              <a:rPr lang="en-GB" dirty="0"/>
              <a:t>Ranke writing in 1824, cited by Grafton, </a:t>
            </a:r>
            <a:r>
              <a:rPr lang="en-GB" i="1" dirty="0"/>
              <a:t>The Footnote</a:t>
            </a:r>
            <a:r>
              <a:rPr lang="en-GB" dirty="0"/>
              <a:t>, p. 44.</a:t>
            </a:r>
          </a:p>
          <a:p>
            <a:pPr marL="0" indent="0" algn="just">
              <a:buNone/>
            </a:pPr>
            <a:endParaRPr lang="en-US" dirty="0"/>
          </a:p>
        </p:txBody>
      </p:sp>
      <p:sp>
        <p:nvSpPr>
          <p:cNvPr id="5" name="Text Placeholder 4"/>
          <p:cNvSpPr>
            <a:spLocks noGrp="1"/>
          </p:cNvSpPr>
          <p:nvPr>
            <p:ph type="body" sz="quarter" idx="3"/>
          </p:nvPr>
        </p:nvSpPr>
        <p:spPr/>
        <p:txBody>
          <a:bodyPr>
            <a:normAutofit fontScale="92500" lnSpcReduction="10000"/>
          </a:bodyPr>
          <a:lstStyle/>
          <a:p>
            <a:endParaRPr lang="en-US"/>
          </a:p>
        </p:txBody>
      </p:sp>
      <p:pic>
        <p:nvPicPr>
          <p:cNvPr id="7" name="Content Placeholder 6"/>
          <p:cNvPicPr>
            <a:picLocks noGrp="1" noChangeAspect="1"/>
          </p:cNvPicPr>
          <p:nvPr>
            <p:ph sz="quarter" idx="4"/>
          </p:nvPr>
        </p:nvPicPr>
        <p:blipFill>
          <a:blip r:embed="rId2"/>
          <a:stretch>
            <a:fillRect/>
          </a:stretch>
        </p:blipFill>
        <p:spPr>
          <a:xfrm>
            <a:off x="8724900" y="1417638"/>
            <a:ext cx="2857500" cy="3314700"/>
          </a:xfrm>
          <a:prstGeom prst="rect">
            <a:avLst/>
          </a:prstGeom>
        </p:spPr>
      </p:pic>
      <p:sp>
        <p:nvSpPr>
          <p:cNvPr id="8" name="Text Placeholder 9">
            <a:extLst>
              <a:ext uri="{FF2B5EF4-FFF2-40B4-BE49-F238E27FC236}">
                <a16:creationId xmlns:a16="http://schemas.microsoft.com/office/drawing/2014/main" id="{629B5921-193D-41BD-A7C7-D8F6625F2858}"/>
              </a:ext>
            </a:extLst>
          </p:cNvPr>
          <p:cNvSpPr txBox="1">
            <a:spLocks/>
          </p:cNvSpPr>
          <p:nvPr/>
        </p:nvSpPr>
        <p:spPr>
          <a:xfrm>
            <a:off x="609599" y="1171852"/>
            <a:ext cx="5454428" cy="798837"/>
          </a:xfrm>
          <a:prstGeom prst="rect">
            <a:avLst/>
          </a:prstGeom>
        </p:spPr>
        <p:txBody>
          <a:bodyPr vert="horz" lIns="91440" tIns="45720" rIns="91440" bIns="45720" rtlCol="0" anchor="b">
            <a:normAutofit/>
          </a:bodyPr>
          <a:lstStyle>
            <a:lvl1pPr marL="0" indent="0" algn="l" defTabSz="914400" rtl="0" eaLnBrk="1" latinLnBrk="0" hangingPunct="1">
              <a:spcBef>
                <a:spcPct val="20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spcBef>
                <a:spcPct val="200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spcBef>
                <a:spcPct val="200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spcBef>
                <a:spcPct val="200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spcBef>
                <a:spcPct val="20000"/>
              </a:spcBef>
              <a:buFont typeface="Arial" panose="020B0604020202020204" pitchFamily="34" charset="0"/>
              <a:buNone/>
              <a:defRPr sz="1600" b="1" kern="1200">
                <a:solidFill>
                  <a:schemeClr val="tx1"/>
                </a:solidFill>
                <a:latin typeface="+mn-lt"/>
                <a:ea typeface="+mn-ea"/>
                <a:cs typeface="+mn-cs"/>
              </a:defRPr>
            </a:lvl9pPr>
          </a:lstStyle>
          <a:p>
            <a:r>
              <a:rPr lang="en-US" sz="2800" dirty="0"/>
              <a:t>GOING TO THE ORIGINAL SOURCE</a:t>
            </a:r>
          </a:p>
        </p:txBody>
      </p:sp>
    </p:spTree>
    <p:extLst>
      <p:ext uri="{BB962C8B-B14F-4D97-AF65-F5344CB8AC3E}">
        <p14:creationId xmlns:p14="http://schemas.microsoft.com/office/powerpoint/2010/main" val="463237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Our debt to Ranke …</a:t>
            </a:r>
            <a:endParaRPr lang="en-US" dirty="0"/>
          </a:p>
        </p:txBody>
      </p:sp>
      <p:sp>
        <p:nvSpPr>
          <p:cNvPr id="3" name="Content Placeholder 2"/>
          <p:cNvSpPr>
            <a:spLocks noGrp="1"/>
          </p:cNvSpPr>
          <p:nvPr>
            <p:ph sz="half" idx="1"/>
          </p:nvPr>
        </p:nvSpPr>
        <p:spPr/>
        <p:txBody>
          <a:bodyPr>
            <a:normAutofit fontScale="92500" lnSpcReduction="20000"/>
          </a:bodyPr>
          <a:lstStyle/>
          <a:p>
            <a:pPr marL="0" indent="0">
              <a:buNone/>
            </a:pPr>
            <a:r>
              <a:rPr lang="en-GB" dirty="0"/>
              <a:t>“‘[Ranke] illuminates the works of historians who have previously been considered the chief sources of history for the period of history in question as well as the personalities of their authors … with uncompromising, strict criticism. </a:t>
            </a:r>
            <a:r>
              <a:rPr lang="en-GB" b="1" dirty="0"/>
              <a:t>Pitilessly, he deprives both of the aura in which they previously glowed</a:t>
            </a:r>
            <a:r>
              <a:rPr lang="en-GB" dirty="0"/>
              <a:t>: or, at least, he determines precisely the extent to which they really deserve and do not deserve belief, and in </a:t>
            </a:r>
            <a:r>
              <a:rPr lang="en-GB" b="1" dirty="0"/>
              <a:t>general how far they should be considered true sources</a:t>
            </a:r>
            <a:r>
              <a:rPr lang="en-GB" dirty="0"/>
              <a:t>.’”</a:t>
            </a:r>
            <a:endParaRPr lang="en-US" dirty="0"/>
          </a:p>
        </p:txBody>
      </p:sp>
      <p:sp>
        <p:nvSpPr>
          <p:cNvPr id="4" name="Content Placeholder 3"/>
          <p:cNvSpPr>
            <a:spLocks noGrp="1"/>
          </p:cNvSpPr>
          <p:nvPr>
            <p:ph sz="half" idx="2"/>
          </p:nvPr>
        </p:nvSpPr>
        <p:spPr/>
        <p:txBody>
          <a:bodyPr>
            <a:normAutofit fontScale="92500" lnSpcReduction="20000"/>
          </a:bodyPr>
          <a:lstStyle/>
          <a:p>
            <a:pPr marL="0" indent="0" algn="r">
              <a:buNone/>
            </a:pPr>
            <a:r>
              <a:rPr lang="en-GB" dirty="0"/>
              <a:t>“‘[His] contributions to the criticism of modern historians [were] the best part of Mister Ranke’s work; </a:t>
            </a:r>
            <a:r>
              <a:rPr lang="en-GB" b="1" dirty="0"/>
              <a:t>at least they reveal that he has compared the different extracts in many way</a:t>
            </a:r>
            <a:r>
              <a:rPr lang="en-GB" dirty="0"/>
              <a:t>s.’”</a:t>
            </a:r>
          </a:p>
          <a:p>
            <a:pPr marL="0" indent="0" algn="r">
              <a:buNone/>
            </a:pPr>
            <a:endParaRPr lang="en-GB" dirty="0"/>
          </a:p>
          <a:p>
            <a:pPr algn="r">
              <a:buFontTx/>
              <a:buChar char="-"/>
            </a:pPr>
            <a:r>
              <a:rPr lang="en-GB" dirty="0"/>
              <a:t>Reviews of Ranke’s </a:t>
            </a:r>
            <a:r>
              <a:rPr lang="en-GB" i="1" dirty="0"/>
              <a:t>History of the Latin and Teutonic Peoples from 1494 to 1514</a:t>
            </a:r>
            <a:r>
              <a:rPr lang="en-GB" dirty="0"/>
              <a:t> (1824), cited by Grafton, </a:t>
            </a:r>
            <a:r>
              <a:rPr lang="en-GB" i="1" dirty="0"/>
              <a:t>The Footnote</a:t>
            </a:r>
            <a:r>
              <a:rPr lang="en-GB" dirty="0"/>
              <a:t>, pp. 47–48.</a:t>
            </a:r>
          </a:p>
          <a:p>
            <a:pPr marL="0" indent="0" algn="r">
              <a:buNone/>
            </a:pPr>
            <a:endParaRPr lang="en-US" dirty="0"/>
          </a:p>
        </p:txBody>
      </p:sp>
    </p:spTree>
    <p:extLst>
      <p:ext uri="{BB962C8B-B14F-4D97-AF65-F5344CB8AC3E}">
        <p14:creationId xmlns:p14="http://schemas.microsoft.com/office/powerpoint/2010/main" val="2788127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1" y="338325"/>
            <a:ext cx="10972800" cy="1143000"/>
          </a:xfrm>
        </p:spPr>
        <p:txBody>
          <a:bodyPr>
            <a:normAutofit fontScale="90000"/>
          </a:bodyPr>
          <a:lstStyle/>
          <a:p>
            <a:r>
              <a:rPr lang="en-GB" b="1" dirty="0"/>
              <a:t>Our debt to Ranke …</a:t>
            </a:r>
            <a:br>
              <a:rPr lang="en-US" dirty="0"/>
            </a:br>
            <a:endParaRPr lang="en-US" dirty="0"/>
          </a:p>
        </p:txBody>
      </p:sp>
      <p:sp>
        <p:nvSpPr>
          <p:cNvPr id="4" name="Content Placeholder 3"/>
          <p:cNvSpPr>
            <a:spLocks noGrp="1"/>
          </p:cNvSpPr>
          <p:nvPr>
            <p:ph sz="half" idx="2"/>
          </p:nvPr>
        </p:nvSpPr>
        <p:spPr>
          <a:xfrm>
            <a:off x="797859" y="1481325"/>
            <a:ext cx="7579659" cy="4252819"/>
          </a:xfrm>
        </p:spPr>
        <p:txBody>
          <a:bodyPr>
            <a:normAutofit lnSpcReduction="10000"/>
          </a:bodyPr>
          <a:lstStyle/>
          <a:p>
            <a:pPr marL="0" indent="0" algn="just">
              <a:buNone/>
            </a:pPr>
            <a:r>
              <a:rPr lang="en-GB" sz="3200" dirty="0"/>
              <a:t>“I can see the time approach when we will no longer have to base modern history on reports, even those of contemporary historians to say nothing of derivative </a:t>
            </a:r>
            <a:r>
              <a:rPr lang="en-GB" sz="3200" dirty="0" err="1"/>
              <a:t>reworkings</a:t>
            </a:r>
            <a:r>
              <a:rPr lang="en-GB" sz="3200" dirty="0"/>
              <a:t> of sources. </a:t>
            </a:r>
            <a:r>
              <a:rPr lang="en-GB" sz="3200" b="1" dirty="0"/>
              <a:t>Rather we must construct it from the accounts of eyewitnesses and the most genuine and direct sources</a:t>
            </a:r>
            <a:r>
              <a:rPr lang="en-GB" sz="3200" dirty="0"/>
              <a:t>.”</a:t>
            </a:r>
          </a:p>
          <a:p>
            <a:pPr algn="just">
              <a:buFontTx/>
              <a:buChar char="-"/>
            </a:pPr>
            <a:r>
              <a:rPr lang="en-GB" dirty="0"/>
              <a:t>Ranke, cited by Grafton, </a:t>
            </a:r>
            <a:r>
              <a:rPr lang="en-GB" i="1" dirty="0"/>
              <a:t>The Footnote</a:t>
            </a:r>
            <a:r>
              <a:rPr lang="en-GB" dirty="0"/>
              <a:t>, p. 51.</a:t>
            </a:r>
          </a:p>
          <a:p>
            <a:pPr marL="0" indent="0" algn="just">
              <a:buNone/>
            </a:pPr>
            <a:endParaRPr lang="en-GB" dirty="0"/>
          </a:p>
          <a:p>
            <a:pPr marL="0" indent="0" algn="just">
              <a:buNone/>
            </a:pPr>
            <a:endParaRPr lang="en-US" dirty="0"/>
          </a:p>
        </p:txBody>
      </p:sp>
      <p:sp>
        <p:nvSpPr>
          <p:cNvPr id="5" name="Text Placeholder 4"/>
          <p:cNvSpPr>
            <a:spLocks noGrp="1"/>
          </p:cNvSpPr>
          <p:nvPr>
            <p:ph type="body" sz="quarter" idx="3"/>
          </p:nvPr>
        </p:nvSpPr>
        <p:spPr/>
        <p:txBody>
          <a:bodyPr/>
          <a:lstStyle/>
          <a:p>
            <a:endParaRPr lang="en-US"/>
          </a:p>
        </p:txBody>
      </p:sp>
      <p:pic>
        <p:nvPicPr>
          <p:cNvPr id="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0788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Box 1"/>
          <p:cNvSpPr txBox="1"/>
          <p:nvPr/>
        </p:nvSpPr>
        <p:spPr>
          <a:xfrm>
            <a:off x="62144" y="1196752"/>
            <a:ext cx="9444015" cy="5466790"/>
          </a:xfrm>
          <a:prstGeom prst="rect">
            <a:avLst/>
          </a:prstGeom>
          <a:noFill/>
        </p:spPr>
        <p:txBody>
          <a:bodyPr wrap="square" lIns="720000" tIns="360000" rIns="720000" bIns="360000" rtlCol="0">
            <a:spAutoFit/>
          </a:bodyPr>
          <a:lstStyle/>
          <a:p>
            <a:pPr marL="285750" indent="-285750" algn="just">
              <a:buFont typeface="Arial" panose="020B0604020202020204" pitchFamily="34" charset="0"/>
              <a:buChar char="•"/>
            </a:pPr>
            <a:r>
              <a:rPr lang="en-GB" sz="2800" dirty="0"/>
              <a:t>Ranke saw his </a:t>
            </a:r>
            <a:r>
              <a:rPr lang="en-GB" sz="2800" b="1" dirty="0"/>
              <a:t>empiricist </a:t>
            </a:r>
            <a:r>
              <a:rPr lang="en-GB" sz="2800" dirty="0"/>
              <a:t>history – a reliance on documentary sources – as the most reliable means to learn about the past: </a:t>
            </a:r>
          </a:p>
          <a:p>
            <a:pPr marL="285750" indent="-285750" algn="just">
              <a:buFont typeface="Arial" panose="020B0604020202020204" pitchFamily="34" charset="0"/>
              <a:buChar char="•"/>
            </a:pPr>
            <a:endParaRPr lang="en-GB" sz="2800" dirty="0"/>
          </a:p>
          <a:p>
            <a:pPr algn="just"/>
            <a:r>
              <a:rPr lang="en-GB" sz="2800" dirty="0"/>
              <a:t>“It is striking how history, when resting on the memory of men, always touches the bounds of mythology.”</a:t>
            </a:r>
          </a:p>
          <a:p>
            <a:pPr marL="285750" indent="-285750" algn="just">
              <a:buFont typeface="Arial" panose="020B0604020202020204" pitchFamily="34" charset="0"/>
              <a:buChar char="•"/>
            </a:pPr>
            <a:endParaRPr lang="en-GB" sz="2800" dirty="0"/>
          </a:p>
          <a:p>
            <a:pPr algn="just"/>
            <a:r>
              <a:rPr lang="en-GB" sz="2800" dirty="0"/>
              <a:t>“You have reckoned that history ought to judge the past and to instruct the contemporary world as to the future. The present attempt does not yield to that high office. </a:t>
            </a:r>
            <a:r>
              <a:rPr lang="en-GB" sz="2800" b="1" dirty="0"/>
              <a:t>It will merely tell how it really was</a:t>
            </a:r>
            <a:r>
              <a:rPr lang="en-GB" sz="2800" dirty="0"/>
              <a:t>.”</a:t>
            </a:r>
          </a:p>
        </p:txBody>
      </p:sp>
      <p:pic>
        <p:nvPicPr>
          <p:cNvPr id="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6159" y="1196752"/>
            <a:ext cx="2205582" cy="32637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p:cNvSpPr txBox="1">
            <a:spLocks/>
          </p:cNvSpPr>
          <p:nvPr/>
        </p:nvSpPr>
        <p:spPr>
          <a:xfrm>
            <a:off x="609601" y="338325"/>
            <a:ext cx="109728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Our debt to Ranke …</a:t>
            </a:r>
            <a:br>
              <a:rPr lang="en-US" dirty="0"/>
            </a:br>
            <a:endParaRPr lang="en-US" dirty="0"/>
          </a:p>
        </p:txBody>
      </p:sp>
    </p:spTree>
    <p:extLst>
      <p:ext uri="{BB962C8B-B14F-4D97-AF65-F5344CB8AC3E}">
        <p14:creationId xmlns:p14="http://schemas.microsoft.com/office/powerpoint/2010/main" val="24322211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38306"/>
            <a:ext cx="8880309" cy="6912768"/>
          </a:xfrm>
        </p:spPr>
        <p:txBody>
          <a:bodyPr lIns="731520" tIns="180000" rIns="731520" bIns="180000">
            <a:noAutofit/>
          </a:bodyPr>
          <a:lstStyle/>
          <a:p>
            <a:pPr marL="0" indent="0" algn="just">
              <a:lnSpc>
                <a:spcPct val="100000"/>
              </a:lnSpc>
              <a:spcBef>
                <a:spcPts val="0"/>
              </a:spcBef>
              <a:buNone/>
            </a:pPr>
            <a:r>
              <a:rPr lang="en-GB" sz="3200" dirty="0"/>
              <a:t>“To hear this history rehearsed, for that there be inserted in it no fables, shall be perhaps not delightful. But he that desires to look into </a:t>
            </a:r>
            <a:r>
              <a:rPr lang="en-GB" sz="3200" b="1" dirty="0">
                <a:solidFill>
                  <a:srgbClr val="7030A0"/>
                </a:solidFill>
              </a:rPr>
              <a:t>the truth of things done</a:t>
            </a:r>
            <a:r>
              <a:rPr lang="en-GB" sz="3200" dirty="0">
                <a:solidFill>
                  <a:srgbClr val="7030A0"/>
                </a:solidFill>
              </a:rPr>
              <a:t>, </a:t>
            </a:r>
            <a:r>
              <a:rPr lang="en-GB" sz="3200" b="1" dirty="0">
                <a:solidFill>
                  <a:srgbClr val="7030A0"/>
                </a:solidFill>
              </a:rPr>
              <a:t>and which may be done again</a:t>
            </a:r>
            <a:r>
              <a:rPr lang="en-GB" sz="3200" dirty="0">
                <a:solidFill>
                  <a:srgbClr val="7030A0"/>
                </a:solidFill>
              </a:rPr>
              <a:t>, </a:t>
            </a:r>
            <a:r>
              <a:rPr lang="en-GB" sz="3200" b="1" dirty="0">
                <a:solidFill>
                  <a:srgbClr val="7030A0"/>
                </a:solidFill>
              </a:rPr>
              <a:t>or at least their like</a:t>
            </a:r>
            <a:r>
              <a:rPr lang="en-GB" sz="3200" dirty="0"/>
              <a:t>, shall find enough herein to make him think it profitable.”</a:t>
            </a:r>
          </a:p>
          <a:p>
            <a:pPr algn="r">
              <a:lnSpc>
                <a:spcPct val="100000"/>
              </a:lnSpc>
              <a:spcBef>
                <a:spcPts val="0"/>
              </a:spcBef>
              <a:buFontTx/>
              <a:buChar char="-"/>
            </a:pPr>
            <a:r>
              <a:rPr lang="en-GB" sz="2000" dirty="0"/>
              <a:t>From Thucydides (bottom), </a:t>
            </a:r>
            <a:r>
              <a:rPr lang="en-GB" sz="2000" i="1" dirty="0"/>
              <a:t>History of the Peloponnesian War </a:t>
            </a:r>
            <a:r>
              <a:rPr lang="en-GB" sz="2000" dirty="0"/>
              <a:t>(430sBC) – veiled critique of Herodotus (top), </a:t>
            </a:r>
            <a:r>
              <a:rPr lang="en-GB" sz="2000" i="1" dirty="0"/>
              <a:t>The Histories</a:t>
            </a:r>
            <a:r>
              <a:rPr lang="en-GB" sz="2000" dirty="0"/>
              <a:t>  (450sBC</a:t>
            </a:r>
            <a:r>
              <a:rPr lang="en-GB" sz="1500" dirty="0"/>
              <a:t>)</a:t>
            </a:r>
          </a:p>
          <a:p>
            <a:pPr algn="just">
              <a:buFontTx/>
              <a:buChar char="-"/>
            </a:pPr>
            <a:endParaRPr lang="en-GB" sz="1500" i="1" dirty="0"/>
          </a:p>
          <a:p>
            <a:pPr marL="0" indent="0" algn="just">
              <a:buNone/>
            </a:pPr>
            <a:endParaRPr lang="en-GB" sz="1500" dirty="0"/>
          </a:p>
          <a:p>
            <a:pPr>
              <a:buFontTx/>
              <a:buChar char="-"/>
            </a:pPr>
            <a:endParaRPr lang="en-GB" sz="1500" dirty="0"/>
          </a:p>
          <a:p>
            <a:pPr marL="0" indent="0">
              <a:buNone/>
            </a:pPr>
            <a:endParaRPr lang="en-GB" sz="1600" dirty="0">
              <a:effectLst/>
            </a:endParaRPr>
          </a:p>
          <a:p>
            <a:pPr marL="0" indent="0">
              <a:buNone/>
            </a:pPr>
            <a:endParaRPr lang="en-GB" sz="1600" dirty="0"/>
          </a:p>
          <a:p>
            <a:pPr marL="0" indent="0" algn="just">
              <a:buNone/>
            </a:pPr>
            <a:endParaRPr lang="en-GB" sz="1600" dirty="0"/>
          </a:p>
          <a:p>
            <a:pPr marL="0" indent="0" algn="just">
              <a:buNone/>
            </a:pPr>
            <a:endParaRPr lang="en-GB" sz="16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2384" y="3876612"/>
            <a:ext cx="2642427" cy="29529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p:cNvPicPr>
            <a:picLocks noChangeAspect="1"/>
          </p:cNvPicPr>
          <p:nvPr/>
        </p:nvPicPr>
        <p:blipFill>
          <a:blip r:embed="rId4"/>
          <a:stretch>
            <a:fillRect/>
          </a:stretch>
        </p:blipFill>
        <p:spPr>
          <a:xfrm>
            <a:off x="8880309" y="0"/>
            <a:ext cx="3319232" cy="4040306"/>
          </a:xfrm>
          <a:prstGeom prst="rect">
            <a:avLst/>
          </a:prstGeom>
        </p:spPr>
      </p:pic>
      <p:sp>
        <p:nvSpPr>
          <p:cNvPr id="7" name="Title 1"/>
          <p:cNvSpPr txBox="1">
            <a:spLocks/>
          </p:cNvSpPr>
          <p:nvPr/>
        </p:nvSpPr>
        <p:spPr>
          <a:xfrm>
            <a:off x="609601" y="338325"/>
            <a:ext cx="109728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b="1" dirty="0"/>
              <a:t>Ranke’s debt to Thucydides …</a:t>
            </a:r>
            <a:br>
              <a:rPr lang="en-US" b="1" dirty="0"/>
            </a:br>
            <a:endParaRPr lang="en-US" b="1" dirty="0"/>
          </a:p>
        </p:txBody>
      </p:sp>
    </p:spTree>
    <p:extLst>
      <p:ext uri="{BB962C8B-B14F-4D97-AF65-F5344CB8AC3E}">
        <p14:creationId xmlns:p14="http://schemas.microsoft.com/office/powerpoint/2010/main" val="944023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Why reference …</a:t>
            </a:r>
            <a:endParaRPr lang="en-US" b="1" dirty="0"/>
          </a:p>
        </p:txBody>
      </p:sp>
      <p:sp>
        <p:nvSpPr>
          <p:cNvPr id="3" name="Content Placeholder 2"/>
          <p:cNvSpPr>
            <a:spLocks noGrp="1"/>
          </p:cNvSpPr>
          <p:nvPr>
            <p:ph idx="1"/>
          </p:nvPr>
        </p:nvSpPr>
        <p:spPr/>
        <p:txBody>
          <a:bodyPr>
            <a:normAutofit/>
          </a:bodyPr>
          <a:lstStyle/>
          <a:p>
            <a:pPr marL="0" indent="0" algn="just">
              <a:buNone/>
            </a:pPr>
            <a:r>
              <a:rPr lang="en-US" dirty="0"/>
              <a:t>“References should </a:t>
            </a:r>
            <a:r>
              <a:rPr lang="en-US" b="1" dirty="0"/>
              <a:t>document the information offered</a:t>
            </a:r>
            <a:r>
              <a:rPr lang="en-US" dirty="0"/>
              <a:t>, to allow the reader to </a:t>
            </a:r>
            <a:r>
              <a:rPr lang="en-US" b="1" dirty="0"/>
              <a:t>check the source</a:t>
            </a:r>
            <a:r>
              <a:rPr lang="en-US" dirty="0"/>
              <a:t> of a quotation or the evidence on which an argument is based. A reference must therefore enable the reader to </a:t>
            </a:r>
            <a:r>
              <a:rPr lang="en-US" b="1" dirty="0"/>
              <a:t>find the source referred to as quickly and easily as possible</a:t>
            </a:r>
            <a:r>
              <a:rPr lang="en-US" dirty="0"/>
              <a:t>.”</a:t>
            </a:r>
          </a:p>
          <a:p>
            <a:pPr algn="r">
              <a:buFontTx/>
              <a:buChar char="-"/>
            </a:pPr>
            <a:r>
              <a:rPr lang="en-US" sz="2800" dirty="0"/>
              <a:t>Modern Humanities Research Association [MHRA], </a:t>
            </a:r>
            <a:r>
              <a:rPr lang="en-US" sz="2800" i="1" dirty="0"/>
              <a:t>MHRA Style Guide a Handbook for Authors and Editors </a:t>
            </a:r>
            <a:r>
              <a:rPr lang="en-US" sz="2800" dirty="0"/>
              <a:t>(London: Modern Humanities Research Association, 2013), p. </a:t>
            </a:r>
          </a:p>
          <a:p>
            <a:pPr>
              <a:buFontTx/>
              <a:buChar char="-"/>
            </a:pPr>
            <a:endParaRPr lang="en-US" dirty="0"/>
          </a:p>
        </p:txBody>
      </p:sp>
    </p:spTree>
    <p:extLst>
      <p:ext uri="{BB962C8B-B14F-4D97-AF65-F5344CB8AC3E}">
        <p14:creationId xmlns:p14="http://schemas.microsoft.com/office/powerpoint/2010/main" val="32131284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DA3F-E112-4963-9525-8CFA5908DBDF}"/>
              </a:ext>
            </a:extLst>
          </p:cNvPr>
          <p:cNvSpPr>
            <a:spLocks noGrp="1"/>
          </p:cNvSpPr>
          <p:nvPr>
            <p:ph type="title"/>
          </p:nvPr>
        </p:nvSpPr>
        <p:spPr/>
        <p:txBody>
          <a:bodyPr/>
          <a:lstStyle/>
          <a:p>
            <a:r>
              <a:rPr lang="en-US" b="1" dirty="0"/>
              <a:t>Why reference … </a:t>
            </a:r>
            <a:endParaRPr lang="en-GB" b="1" dirty="0"/>
          </a:p>
        </p:txBody>
      </p:sp>
      <p:sp>
        <p:nvSpPr>
          <p:cNvPr id="3" name="Content Placeholder 2">
            <a:extLst>
              <a:ext uri="{FF2B5EF4-FFF2-40B4-BE49-F238E27FC236}">
                <a16:creationId xmlns:a16="http://schemas.microsoft.com/office/drawing/2014/main" id="{A07E2E58-5CB4-430C-947A-F12CDB56BB3E}"/>
              </a:ext>
            </a:extLst>
          </p:cNvPr>
          <p:cNvSpPr>
            <a:spLocks noGrp="1"/>
          </p:cNvSpPr>
          <p:nvPr>
            <p:ph idx="1"/>
          </p:nvPr>
        </p:nvSpPr>
        <p:spPr/>
        <p:txBody>
          <a:bodyPr>
            <a:normAutofit fontScale="92500" lnSpcReduction="20000"/>
          </a:bodyPr>
          <a:lstStyle/>
          <a:p>
            <a:r>
              <a:rPr lang="en-US" dirty="0"/>
              <a:t>Add strength to your discussion, showing the reader the sources and evidence for statements</a:t>
            </a:r>
          </a:p>
          <a:p>
            <a:endParaRPr lang="en-US" dirty="0"/>
          </a:p>
          <a:p>
            <a:r>
              <a:rPr lang="en-US" dirty="0"/>
              <a:t>Demonstrate that you are acquainted with relevant secondary literature and made precise and rigorous use of primary sources</a:t>
            </a:r>
          </a:p>
          <a:p>
            <a:endParaRPr lang="en-US" dirty="0"/>
          </a:p>
          <a:p>
            <a:r>
              <a:rPr lang="en-US" dirty="0"/>
              <a:t>Show your ability to follow academic conventions for presentation </a:t>
            </a:r>
          </a:p>
          <a:p>
            <a:endParaRPr lang="en-US" dirty="0"/>
          </a:p>
          <a:p>
            <a:r>
              <a:rPr lang="en-US" dirty="0"/>
              <a:t>Enable the reader to follow up and check the validity of the evidence you have used.</a:t>
            </a:r>
          </a:p>
          <a:p>
            <a:endParaRPr lang="en-US" dirty="0"/>
          </a:p>
        </p:txBody>
      </p:sp>
    </p:spTree>
    <p:extLst>
      <p:ext uri="{BB962C8B-B14F-4D97-AF65-F5344CB8AC3E}">
        <p14:creationId xmlns:p14="http://schemas.microsoft.com/office/powerpoint/2010/main" val="1093504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A1D66-5F58-4ED5-AF5E-7F1045967BC2}"/>
              </a:ext>
            </a:extLst>
          </p:cNvPr>
          <p:cNvSpPr>
            <a:spLocks noGrp="1"/>
          </p:cNvSpPr>
          <p:nvPr>
            <p:ph type="title"/>
          </p:nvPr>
        </p:nvSpPr>
        <p:spPr/>
        <p:txBody>
          <a:bodyPr/>
          <a:lstStyle/>
          <a:p>
            <a:r>
              <a:rPr lang="en-US" b="1" dirty="0"/>
              <a:t>When to reference … </a:t>
            </a:r>
            <a:endParaRPr lang="en-GB" b="1" dirty="0"/>
          </a:p>
        </p:txBody>
      </p:sp>
      <p:sp>
        <p:nvSpPr>
          <p:cNvPr id="3" name="Content Placeholder 2">
            <a:extLst>
              <a:ext uri="{FF2B5EF4-FFF2-40B4-BE49-F238E27FC236}">
                <a16:creationId xmlns:a16="http://schemas.microsoft.com/office/drawing/2014/main" id="{D6F039CA-79E5-4C18-97E6-55F498027A65}"/>
              </a:ext>
            </a:extLst>
          </p:cNvPr>
          <p:cNvSpPr>
            <a:spLocks noGrp="1"/>
          </p:cNvSpPr>
          <p:nvPr>
            <p:ph idx="1"/>
          </p:nvPr>
        </p:nvSpPr>
        <p:spPr/>
        <p:txBody>
          <a:bodyPr>
            <a:normAutofit fontScale="77500" lnSpcReduction="20000"/>
          </a:bodyPr>
          <a:lstStyle/>
          <a:p>
            <a:pPr marL="285750" indent="-285750">
              <a:buFont typeface="Arial" panose="020B0604020202020204" pitchFamily="34" charset="0"/>
              <a:buChar char="•"/>
            </a:pPr>
            <a:r>
              <a:rPr lang="en-GB" sz="3200" dirty="0"/>
              <a:t>When directly quoting from a source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When you have cut-and-pasted from elsewhere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dirty="0"/>
              <a:t>W</a:t>
            </a:r>
            <a:r>
              <a:rPr lang="en-GB" sz="3200" dirty="0"/>
              <a:t>hen you have paraphrased an author’s argument or synthesised information</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When citing statistics or numerical evidence </a:t>
            </a:r>
          </a:p>
          <a:p>
            <a:pPr marL="285750" indent="-285750">
              <a:buFont typeface="Arial" panose="020B0604020202020204" pitchFamily="34" charset="0"/>
              <a:buChar char="•"/>
            </a:pPr>
            <a:endParaRPr lang="en-GB" dirty="0"/>
          </a:p>
          <a:p>
            <a:pPr marL="0" indent="0" algn="r">
              <a:buNone/>
            </a:pPr>
            <a:r>
              <a:rPr lang="en-GB" i="1" dirty="0">
                <a:solidFill>
                  <a:srgbClr val="FF0000"/>
                </a:solidFill>
              </a:rPr>
              <a:t>Conversely</a:t>
            </a:r>
          </a:p>
          <a:p>
            <a:pPr marL="285750" indent="-285750" algn="r">
              <a:buFont typeface="Arial" panose="020B0604020202020204" pitchFamily="34" charset="0"/>
              <a:buChar char="•"/>
            </a:pPr>
            <a:r>
              <a:rPr lang="en-US" sz="3200" dirty="0">
                <a:solidFill>
                  <a:srgbClr val="FF0000"/>
                </a:solidFill>
              </a:rPr>
              <a:t>You do not need </a:t>
            </a:r>
            <a:r>
              <a:rPr lang="en-US" dirty="0">
                <a:solidFill>
                  <a:srgbClr val="FF0000"/>
                </a:solidFill>
              </a:rPr>
              <a:t>references </a:t>
            </a:r>
            <a:r>
              <a:rPr lang="en-US" sz="3200" dirty="0">
                <a:solidFill>
                  <a:srgbClr val="FF0000"/>
                </a:solidFill>
              </a:rPr>
              <a:t>to indicate where you sourced a generally-known fact; e.g. you do not need a reference to accurately state when the Battle of Hastings took place. (Admittedly this is ambiguous).</a:t>
            </a:r>
          </a:p>
          <a:p>
            <a:pPr marL="285750" indent="-285750">
              <a:buFont typeface="Arial" panose="020B0604020202020204" pitchFamily="34" charset="0"/>
              <a:buChar char="•"/>
            </a:pPr>
            <a:endParaRPr lang="en-GB" sz="3200" dirty="0">
              <a:solidFill>
                <a:srgbClr val="FF0000"/>
              </a:solidFill>
            </a:endParaRPr>
          </a:p>
          <a:p>
            <a:pPr marL="285750" indent="-285750">
              <a:buFont typeface="Arial" panose="020B0604020202020204" pitchFamily="34" charset="0"/>
              <a:buChar char="•"/>
            </a:pPr>
            <a:endParaRPr lang="en-GB" sz="3200" dirty="0"/>
          </a:p>
        </p:txBody>
      </p:sp>
    </p:spTree>
    <p:extLst>
      <p:ext uri="{BB962C8B-B14F-4D97-AF65-F5344CB8AC3E}">
        <p14:creationId xmlns:p14="http://schemas.microsoft.com/office/powerpoint/2010/main" val="1183365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A1D66-5F58-4ED5-AF5E-7F1045967BC2}"/>
              </a:ext>
            </a:extLst>
          </p:cNvPr>
          <p:cNvSpPr>
            <a:spLocks noGrp="1"/>
          </p:cNvSpPr>
          <p:nvPr>
            <p:ph type="title"/>
          </p:nvPr>
        </p:nvSpPr>
        <p:spPr/>
        <p:txBody>
          <a:bodyPr/>
          <a:lstStyle/>
          <a:p>
            <a:r>
              <a:rPr lang="en-US" b="1" dirty="0"/>
              <a:t>When to quote … </a:t>
            </a:r>
            <a:endParaRPr lang="en-GB" b="1" dirty="0"/>
          </a:p>
        </p:txBody>
      </p:sp>
      <p:sp>
        <p:nvSpPr>
          <p:cNvPr id="4" name="Content Placeholder 3">
            <a:extLst>
              <a:ext uri="{FF2B5EF4-FFF2-40B4-BE49-F238E27FC236}">
                <a16:creationId xmlns:a16="http://schemas.microsoft.com/office/drawing/2014/main" id="{ACB12E30-141B-4F5B-B9CB-F1A1DB5C8C09}"/>
              </a:ext>
            </a:extLst>
          </p:cNvPr>
          <p:cNvSpPr txBox="1">
            <a:spLocks noGrp="1"/>
          </p:cNvSpPr>
          <p:nvPr>
            <p:ph idx="1"/>
          </p:nvPr>
        </p:nvSpPr>
        <p:spPr>
          <a:xfrm>
            <a:off x="0" y="943252"/>
            <a:ext cx="12192000" cy="5368980"/>
          </a:xfrm>
          <a:prstGeom prst="rect">
            <a:avLst/>
          </a:prstGeom>
          <a:noFill/>
        </p:spPr>
        <p:txBody>
          <a:bodyPr wrap="square" lIns="684000" tIns="720000" rIns="720000" bIns="720000" rtlCol="0">
            <a:spAutoFit/>
          </a:bodyPr>
          <a:lstStyle/>
          <a:p>
            <a:pPr marL="285750" indent="-285750">
              <a:buFont typeface="Arial" panose="020B0604020202020204" pitchFamily="34" charset="0"/>
              <a:buChar char="•"/>
            </a:pPr>
            <a:r>
              <a:rPr lang="en-GB" sz="2400" dirty="0"/>
              <a:t>When you need corroborating evidence to support your points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When you deem the content or phraseology used by an author is important to the point you wish to get across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When the content or phraseology adds something to your prose that would be lost if paraphrased or edited</a:t>
            </a:r>
          </a:p>
          <a:p>
            <a:pPr marL="285750" indent="-285750">
              <a:buFont typeface="Arial" panose="020B0604020202020204" pitchFamily="34" charset="0"/>
              <a:buChar char="•"/>
            </a:pPr>
            <a:endParaRPr lang="en-GB" sz="2400" dirty="0"/>
          </a:p>
          <a:p>
            <a:pPr marL="0" indent="0">
              <a:buNone/>
            </a:pPr>
            <a:r>
              <a:rPr lang="en-GB" b="1" i="1" dirty="0"/>
              <a:t>Note: all essays should include </a:t>
            </a:r>
            <a:r>
              <a:rPr lang="en-GB" b="1" u="sng" dirty="0"/>
              <a:t>some</a:t>
            </a:r>
            <a:r>
              <a:rPr lang="en-GB" b="1" dirty="0"/>
              <a:t> </a:t>
            </a:r>
            <a:r>
              <a:rPr lang="en-GB" b="1" i="1" dirty="0"/>
              <a:t>quotations</a:t>
            </a:r>
            <a:endParaRPr lang="en-US" sz="2000" b="1" i="1" dirty="0"/>
          </a:p>
        </p:txBody>
      </p:sp>
    </p:spTree>
    <p:extLst>
      <p:ext uri="{BB962C8B-B14F-4D97-AF65-F5344CB8AC3E}">
        <p14:creationId xmlns:p14="http://schemas.microsoft.com/office/powerpoint/2010/main" val="2633236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1FFE6EC-C6C6-4CD0-92BC-BF1740812B22}"/>
              </a:ext>
            </a:extLst>
          </p:cNvPr>
          <p:cNvSpPr>
            <a:spLocks noGrp="1"/>
          </p:cNvSpPr>
          <p:nvPr>
            <p:ph type="title"/>
          </p:nvPr>
        </p:nvSpPr>
        <p:spPr/>
        <p:txBody>
          <a:bodyPr/>
          <a:lstStyle/>
          <a:p>
            <a:r>
              <a:rPr lang="en-US" b="1" dirty="0"/>
              <a:t>When to paraphrase …</a:t>
            </a:r>
            <a:endParaRPr lang="en-GB" b="1" dirty="0"/>
          </a:p>
        </p:txBody>
      </p:sp>
      <p:pic>
        <p:nvPicPr>
          <p:cNvPr id="6" name="Content Placeholder 5">
            <a:extLst>
              <a:ext uri="{FF2B5EF4-FFF2-40B4-BE49-F238E27FC236}">
                <a16:creationId xmlns:a16="http://schemas.microsoft.com/office/drawing/2014/main" id="{BEBFAE62-D9E4-4DAA-AD27-2005C48F7E3A}"/>
              </a:ext>
            </a:extLst>
          </p:cNvPr>
          <p:cNvPicPr>
            <a:picLocks noGrp="1" noChangeAspect="1"/>
          </p:cNvPicPr>
          <p:nvPr>
            <p:ph idx="1"/>
          </p:nvPr>
        </p:nvPicPr>
        <p:blipFill>
          <a:blip r:embed="rId2"/>
          <a:stretch>
            <a:fillRect/>
          </a:stretch>
        </p:blipFill>
        <p:spPr>
          <a:xfrm>
            <a:off x="3833018" y="1600200"/>
            <a:ext cx="4525963" cy="4525963"/>
          </a:xfrm>
        </p:spPr>
      </p:pic>
    </p:spTree>
    <p:extLst>
      <p:ext uri="{BB962C8B-B14F-4D97-AF65-F5344CB8AC3E}">
        <p14:creationId xmlns:p14="http://schemas.microsoft.com/office/powerpoint/2010/main" val="3497190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4476-3F1C-4392-83DB-0945D614BEB3}"/>
              </a:ext>
            </a:extLst>
          </p:cNvPr>
          <p:cNvSpPr>
            <a:spLocks noGrp="1"/>
          </p:cNvSpPr>
          <p:nvPr>
            <p:ph type="title"/>
          </p:nvPr>
        </p:nvSpPr>
        <p:spPr/>
        <p:txBody>
          <a:bodyPr/>
          <a:lstStyle/>
          <a:p>
            <a:r>
              <a:rPr lang="en-US" b="1" dirty="0"/>
              <a:t>When to paraphrase …</a:t>
            </a:r>
            <a:endParaRPr lang="en-GB" dirty="0"/>
          </a:p>
        </p:txBody>
      </p:sp>
      <p:sp>
        <p:nvSpPr>
          <p:cNvPr id="3" name="Content Placeholder 2">
            <a:extLst>
              <a:ext uri="{FF2B5EF4-FFF2-40B4-BE49-F238E27FC236}">
                <a16:creationId xmlns:a16="http://schemas.microsoft.com/office/drawing/2014/main" id="{D511CF82-A9E8-4A39-A1AA-1EBF732FB3BC}"/>
              </a:ext>
            </a:extLst>
          </p:cNvPr>
          <p:cNvSpPr>
            <a:spLocks noGrp="1"/>
          </p:cNvSpPr>
          <p:nvPr>
            <p:ph idx="1"/>
          </p:nvPr>
        </p:nvSpPr>
        <p:spPr/>
        <p:txBody>
          <a:bodyPr/>
          <a:lstStyle/>
          <a:p>
            <a:r>
              <a:rPr lang="en-US" dirty="0"/>
              <a:t>When long quotes interrupt flow of your prose</a:t>
            </a:r>
          </a:p>
          <a:p>
            <a:endParaRPr lang="en-US" dirty="0"/>
          </a:p>
          <a:p>
            <a:r>
              <a:rPr lang="en-US" dirty="0"/>
              <a:t>When you want to save words</a:t>
            </a:r>
          </a:p>
          <a:p>
            <a:endParaRPr lang="en-US" dirty="0"/>
          </a:p>
          <a:p>
            <a:r>
              <a:rPr lang="en-US" dirty="0"/>
              <a:t>When you want to briefly </a:t>
            </a:r>
            <a:r>
              <a:rPr lang="en-US" dirty="0" err="1"/>
              <a:t>summarise</a:t>
            </a:r>
            <a:r>
              <a:rPr lang="en-US" dirty="0"/>
              <a:t> points</a:t>
            </a:r>
            <a:endParaRPr lang="en-GB" dirty="0"/>
          </a:p>
        </p:txBody>
      </p:sp>
    </p:spTree>
    <p:extLst>
      <p:ext uri="{BB962C8B-B14F-4D97-AF65-F5344CB8AC3E}">
        <p14:creationId xmlns:p14="http://schemas.microsoft.com/office/powerpoint/2010/main" val="2978780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3D99A-3A38-46D0-BF67-95E14CBB0D3B}"/>
              </a:ext>
            </a:extLst>
          </p:cNvPr>
          <p:cNvSpPr>
            <a:spLocks noGrp="1"/>
          </p:cNvSpPr>
          <p:nvPr>
            <p:ph type="title"/>
          </p:nvPr>
        </p:nvSpPr>
        <p:spPr/>
        <p:txBody>
          <a:bodyPr/>
          <a:lstStyle/>
          <a:p>
            <a:r>
              <a:rPr lang="en-US" b="1" dirty="0"/>
              <a:t>Why paraphrase</a:t>
            </a:r>
            <a:endParaRPr lang="en-GB" b="1" dirty="0"/>
          </a:p>
        </p:txBody>
      </p:sp>
      <p:sp>
        <p:nvSpPr>
          <p:cNvPr id="3" name="Content Placeholder 2">
            <a:extLst>
              <a:ext uri="{FF2B5EF4-FFF2-40B4-BE49-F238E27FC236}">
                <a16:creationId xmlns:a16="http://schemas.microsoft.com/office/drawing/2014/main" id="{BF216B9D-5303-4B53-A1CB-F722C62FEB66}"/>
              </a:ext>
            </a:extLst>
          </p:cNvPr>
          <p:cNvSpPr>
            <a:spLocks noGrp="1"/>
          </p:cNvSpPr>
          <p:nvPr>
            <p:ph idx="1"/>
          </p:nvPr>
        </p:nvSpPr>
        <p:spPr/>
        <p:txBody>
          <a:bodyPr/>
          <a:lstStyle/>
          <a:p>
            <a:r>
              <a:rPr lang="en-US" dirty="0"/>
              <a:t>Concision.</a:t>
            </a:r>
          </a:p>
          <a:p>
            <a:endParaRPr lang="en-GB" dirty="0"/>
          </a:p>
        </p:txBody>
      </p:sp>
    </p:spTree>
    <p:extLst>
      <p:ext uri="{BB962C8B-B14F-4D97-AF65-F5344CB8AC3E}">
        <p14:creationId xmlns:p14="http://schemas.microsoft.com/office/powerpoint/2010/main" val="33001380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3D99A-3A38-46D0-BF67-95E14CBB0D3B}"/>
              </a:ext>
            </a:extLst>
          </p:cNvPr>
          <p:cNvSpPr>
            <a:spLocks noGrp="1"/>
          </p:cNvSpPr>
          <p:nvPr>
            <p:ph type="title"/>
          </p:nvPr>
        </p:nvSpPr>
        <p:spPr/>
        <p:txBody>
          <a:bodyPr/>
          <a:lstStyle/>
          <a:p>
            <a:r>
              <a:rPr lang="en-US" b="1" dirty="0"/>
              <a:t>Why paraphrase …</a:t>
            </a:r>
            <a:endParaRPr lang="en-GB" b="1" dirty="0"/>
          </a:p>
        </p:txBody>
      </p:sp>
      <p:sp>
        <p:nvSpPr>
          <p:cNvPr id="3" name="Content Placeholder 2">
            <a:extLst>
              <a:ext uri="{FF2B5EF4-FFF2-40B4-BE49-F238E27FC236}">
                <a16:creationId xmlns:a16="http://schemas.microsoft.com/office/drawing/2014/main" id="{BF216B9D-5303-4B53-A1CB-F722C62FEB66}"/>
              </a:ext>
            </a:extLst>
          </p:cNvPr>
          <p:cNvSpPr>
            <a:spLocks noGrp="1"/>
          </p:cNvSpPr>
          <p:nvPr>
            <p:ph idx="1"/>
          </p:nvPr>
        </p:nvSpPr>
        <p:spPr/>
        <p:txBody>
          <a:bodyPr>
            <a:normAutofit lnSpcReduction="10000"/>
          </a:bodyPr>
          <a:lstStyle/>
          <a:p>
            <a:pPr marL="0" indent="0">
              <a:buNone/>
            </a:pPr>
            <a:r>
              <a:rPr lang="en-US" dirty="0"/>
              <a:t>1. Editorially, you can tweak wording to use fewer words to meet the word count</a:t>
            </a:r>
          </a:p>
          <a:p>
            <a:pPr marL="0" indent="0">
              <a:buNone/>
            </a:pPr>
            <a:endParaRPr lang="en-US" dirty="0"/>
          </a:p>
          <a:p>
            <a:pPr marL="0" indent="0">
              <a:buNone/>
            </a:pPr>
            <a:r>
              <a:rPr lang="en-US" dirty="0"/>
              <a:t>2. Stylistically, you can integrate the information into the 'flow' of your own prose, making it a smoother read and more original</a:t>
            </a:r>
          </a:p>
          <a:p>
            <a:pPr marL="0" indent="0">
              <a:buNone/>
            </a:pPr>
            <a:endParaRPr lang="en-US" dirty="0"/>
          </a:p>
          <a:p>
            <a:pPr marL="0" indent="0">
              <a:buNone/>
            </a:pPr>
            <a:r>
              <a:rPr lang="en-US" dirty="0"/>
              <a:t>3. Intellectually, an ability to rephrase information in your own words demonstrates</a:t>
            </a:r>
            <a:r>
              <a:rPr lang="en-US" b="1" dirty="0"/>
              <a:t> information-processing </a:t>
            </a:r>
            <a:r>
              <a:rPr lang="en-US" dirty="0"/>
              <a:t>and </a:t>
            </a:r>
            <a:r>
              <a:rPr lang="en-US" b="1" dirty="0"/>
              <a:t>analytical skill </a:t>
            </a:r>
            <a:r>
              <a:rPr lang="en-US" i="1" dirty="0"/>
              <a:t>(plus an ability to do more than just cut-and-paste)</a:t>
            </a:r>
          </a:p>
        </p:txBody>
      </p:sp>
    </p:spTree>
    <p:extLst>
      <p:ext uri="{BB962C8B-B14F-4D97-AF65-F5344CB8AC3E}">
        <p14:creationId xmlns:p14="http://schemas.microsoft.com/office/powerpoint/2010/main" val="31983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E22AA-E781-4CC0-92E6-3DC40676F3AB}"/>
              </a:ext>
            </a:extLst>
          </p:cNvPr>
          <p:cNvSpPr>
            <a:spLocks noGrp="1"/>
          </p:cNvSpPr>
          <p:nvPr>
            <p:ph type="title"/>
          </p:nvPr>
        </p:nvSpPr>
        <p:spPr/>
        <p:txBody>
          <a:bodyPr/>
          <a:lstStyle/>
          <a:p>
            <a:r>
              <a:rPr lang="en-US" b="1" dirty="0"/>
              <a:t>When to paraphrase …</a:t>
            </a:r>
            <a:endParaRPr lang="en-GB" dirty="0"/>
          </a:p>
        </p:txBody>
      </p:sp>
      <p:sp>
        <p:nvSpPr>
          <p:cNvPr id="3" name="Content Placeholder 2">
            <a:extLst>
              <a:ext uri="{FF2B5EF4-FFF2-40B4-BE49-F238E27FC236}">
                <a16:creationId xmlns:a16="http://schemas.microsoft.com/office/drawing/2014/main" id="{466AC3D0-2CD3-427D-80DB-153A8580C8F3}"/>
              </a:ext>
            </a:extLst>
          </p:cNvPr>
          <p:cNvSpPr>
            <a:spLocks noGrp="1"/>
          </p:cNvSpPr>
          <p:nvPr>
            <p:ph idx="1"/>
          </p:nvPr>
        </p:nvSpPr>
        <p:spPr/>
        <p:txBody>
          <a:bodyPr/>
          <a:lstStyle/>
          <a:p>
            <a:pPr marL="0" indent="0">
              <a:buNone/>
            </a:pPr>
            <a:r>
              <a:rPr lang="en-US" dirty="0"/>
              <a:t>BUT REMEMBER – always provide a reference, even when not citing directly</a:t>
            </a:r>
          </a:p>
          <a:p>
            <a:pPr marL="0" indent="0">
              <a:buNone/>
            </a:pPr>
            <a:endParaRPr lang="en-US" dirty="0"/>
          </a:p>
          <a:p>
            <a:pPr marL="0" indent="0">
              <a:buNone/>
            </a:pPr>
            <a:r>
              <a:rPr lang="en-US" dirty="0"/>
              <a:t>IF IN DOUBT</a:t>
            </a:r>
          </a:p>
          <a:p>
            <a:r>
              <a:rPr lang="en-US" dirty="0"/>
              <a:t>PROVIDE A REFERENCE</a:t>
            </a:r>
            <a:br>
              <a:rPr lang="en-US" dirty="0"/>
            </a:br>
            <a:r>
              <a:rPr lang="en-US" dirty="0"/>
              <a:t>PROVIDE QUOTATIONS</a:t>
            </a:r>
          </a:p>
          <a:p>
            <a:r>
              <a:rPr lang="en-US" dirty="0"/>
              <a:t>USE QUOTATION MARKS</a:t>
            </a:r>
            <a:endParaRPr lang="en-GB" dirty="0"/>
          </a:p>
        </p:txBody>
      </p:sp>
    </p:spTree>
    <p:extLst>
      <p:ext uri="{BB962C8B-B14F-4D97-AF65-F5344CB8AC3E}">
        <p14:creationId xmlns:p14="http://schemas.microsoft.com/office/powerpoint/2010/main" val="324866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When to provide a reference …</a:t>
            </a:r>
            <a:endParaRPr lang="en-US" b="1" dirty="0"/>
          </a:p>
        </p:txBody>
      </p:sp>
      <p:sp>
        <p:nvSpPr>
          <p:cNvPr id="3" name="Content Placeholder 2"/>
          <p:cNvSpPr>
            <a:spLocks noGrp="1"/>
          </p:cNvSpPr>
          <p:nvPr>
            <p:ph idx="1"/>
          </p:nvPr>
        </p:nvSpPr>
        <p:spPr/>
        <p:txBody>
          <a:bodyPr/>
          <a:lstStyle/>
          <a:p>
            <a:pPr marL="0" indent="0" algn="just">
              <a:buNone/>
            </a:pPr>
            <a:r>
              <a:rPr lang="en-US" dirty="0"/>
              <a:t>“</a:t>
            </a:r>
            <a:r>
              <a:rPr lang="en-US" b="1" dirty="0"/>
              <a:t>Notes are an interruption to the reader and should be kept down to what is strictly necessary</a:t>
            </a:r>
            <a:r>
              <a:rPr lang="en-US" dirty="0"/>
              <a:t>. They are intended primarily for documentation and for the citation of sources relevant to the text.”</a:t>
            </a:r>
          </a:p>
          <a:p>
            <a:pPr algn="r">
              <a:buFontTx/>
              <a:buChar char="-"/>
            </a:pPr>
            <a:r>
              <a:rPr lang="en-US" dirty="0"/>
              <a:t>MHRA, </a:t>
            </a:r>
            <a:r>
              <a:rPr lang="en-US" i="1" dirty="0"/>
              <a:t>Style Guide</a:t>
            </a:r>
            <a:r>
              <a:rPr lang="en-US" dirty="0"/>
              <a:t>, p. 56.</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4796350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When to footnote …</a:t>
            </a:r>
            <a:endParaRPr lang="en-US" b="1" dirty="0"/>
          </a:p>
        </p:txBody>
      </p:sp>
      <p:sp>
        <p:nvSpPr>
          <p:cNvPr id="3" name="Content Placeholder 2"/>
          <p:cNvSpPr>
            <a:spLocks noGrp="1"/>
          </p:cNvSpPr>
          <p:nvPr>
            <p:ph idx="1"/>
          </p:nvPr>
        </p:nvSpPr>
        <p:spPr/>
        <p:txBody>
          <a:bodyPr>
            <a:normAutofit/>
          </a:bodyPr>
          <a:lstStyle/>
          <a:p>
            <a:pPr marL="0" indent="0" algn="just">
              <a:buNone/>
            </a:pPr>
            <a:r>
              <a:rPr lang="en-US" dirty="0"/>
              <a:t>“The number of notes can often be kept down by </a:t>
            </a:r>
            <a:r>
              <a:rPr lang="en-US" b="1" dirty="0"/>
              <a:t>grouping together</a:t>
            </a:r>
            <a:r>
              <a:rPr lang="en-US" dirty="0"/>
              <a:t>, in one note, references to several sources mentioned close together in the same paragraph. In particular, adjacent references to several pages of the same publication should be cited together in a single note.”</a:t>
            </a:r>
          </a:p>
          <a:p>
            <a:pPr algn="r">
              <a:buFontTx/>
              <a:buChar char="-"/>
            </a:pPr>
            <a:r>
              <a:rPr lang="en-US" dirty="0"/>
              <a:t>MHRA, </a:t>
            </a:r>
            <a:r>
              <a:rPr lang="en-US" i="1" dirty="0"/>
              <a:t>Style Guide</a:t>
            </a:r>
            <a:r>
              <a:rPr lang="en-US" dirty="0"/>
              <a:t>, p. 56.</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5723260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Where to footnote …</a:t>
            </a:r>
            <a:endParaRPr lang="en-US" b="1" dirty="0"/>
          </a:p>
        </p:txBody>
      </p:sp>
      <p:sp>
        <p:nvSpPr>
          <p:cNvPr id="3" name="Content Placeholder 2"/>
          <p:cNvSpPr>
            <a:spLocks noGrp="1"/>
          </p:cNvSpPr>
          <p:nvPr>
            <p:ph idx="1"/>
          </p:nvPr>
        </p:nvSpPr>
        <p:spPr/>
        <p:txBody>
          <a:bodyPr>
            <a:normAutofit/>
          </a:bodyPr>
          <a:lstStyle/>
          <a:p>
            <a:pPr marL="0" indent="0" algn="just">
              <a:buNone/>
            </a:pPr>
            <a:r>
              <a:rPr lang="en-GB" sz="3600" dirty="0"/>
              <a:t>“</a:t>
            </a:r>
            <a:r>
              <a:rPr lang="en-US" sz="3600" dirty="0"/>
              <a:t>Wherever possible, a note reference number should be placed at the </a:t>
            </a:r>
            <a:r>
              <a:rPr lang="en-US" sz="3600" b="1" dirty="0">
                <a:solidFill>
                  <a:srgbClr val="FF0000"/>
                </a:solidFill>
              </a:rPr>
              <a:t>end of a sentence … A note reference number should follow any punctuation (including a parenthesis)</a:t>
            </a:r>
            <a:r>
              <a:rPr lang="en-US" sz="3600" dirty="0"/>
              <a:t>.”</a:t>
            </a:r>
          </a:p>
          <a:p>
            <a:pPr algn="r">
              <a:buFontTx/>
              <a:buChar char="-"/>
            </a:pPr>
            <a:r>
              <a:rPr lang="en-US" dirty="0"/>
              <a:t>MHRA, </a:t>
            </a:r>
            <a:r>
              <a:rPr lang="en-US" i="1" dirty="0"/>
              <a:t>Style Guide</a:t>
            </a:r>
            <a:r>
              <a:rPr lang="en-US" dirty="0"/>
              <a:t>, p. 57.</a:t>
            </a:r>
          </a:p>
          <a:p>
            <a:pPr algn="just">
              <a:buFontTx/>
              <a:buChar char="-"/>
            </a:pPr>
            <a:endParaRPr lang="en-US" dirty="0"/>
          </a:p>
          <a:p>
            <a:pPr marL="0" indent="0" algn="just">
              <a:buNone/>
            </a:pPr>
            <a:endParaRPr lang="en-US" dirty="0"/>
          </a:p>
          <a:p>
            <a:pPr marL="0" indent="0" algn="just">
              <a:buNone/>
            </a:pPr>
            <a:endParaRPr lang="en-US" dirty="0"/>
          </a:p>
        </p:txBody>
      </p:sp>
    </p:spTree>
    <p:extLst>
      <p:ext uri="{BB962C8B-B14F-4D97-AF65-F5344CB8AC3E}">
        <p14:creationId xmlns:p14="http://schemas.microsoft.com/office/powerpoint/2010/main" val="4139506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using Microsoft Word …</a:t>
            </a:r>
            <a:endParaRPr lang="en-US"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 y="1589442"/>
            <a:ext cx="10545869" cy="4994238"/>
          </a:xfrm>
        </p:spPr>
      </p:pic>
    </p:spTree>
    <p:extLst>
      <p:ext uri="{BB962C8B-B14F-4D97-AF65-F5344CB8AC3E}">
        <p14:creationId xmlns:p14="http://schemas.microsoft.com/office/powerpoint/2010/main" val="13032368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using Microsoft Word …</a:t>
            </a:r>
            <a:endParaRPr lang="en-US"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 y="1589442"/>
            <a:ext cx="10545869" cy="4994238"/>
          </a:xfrm>
        </p:spPr>
      </p:pic>
      <p:sp>
        <p:nvSpPr>
          <p:cNvPr id="3" name="Oval 2"/>
          <p:cNvSpPr/>
          <p:nvPr/>
        </p:nvSpPr>
        <p:spPr>
          <a:xfrm>
            <a:off x="3270325" y="1589442"/>
            <a:ext cx="935915" cy="594360"/>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Arrow Connector 5"/>
          <p:cNvCxnSpPr/>
          <p:nvPr/>
        </p:nvCxnSpPr>
        <p:spPr>
          <a:xfrm flipV="1">
            <a:off x="1156447" y="2057400"/>
            <a:ext cx="2299447" cy="2622176"/>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62176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using Microsoft Word …</a:t>
            </a:r>
            <a:endParaRPr lang="en-US" dirty="0"/>
          </a:p>
        </p:txBody>
      </p:sp>
      <p:pic>
        <p:nvPicPr>
          <p:cNvPr id="8" name="Content Placeholder 7"/>
          <p:cNvPicPr>
            <a:picLocks noGrp="1" noChangeAspect="1"/>
          </p:cNvPicPr>
          <p:nvPr>
            <p:ph idx="1"/>
          </p:nvPr>
        </p:nvPicPr>
        <p:blipFill>
          <a:blip r:embed="rId2"/>
          <a:stretch>
            <a:fillRect/>
          </a:stretch>
        </p:blipFill>
        <p:spPr>
          <a:xfrm>
            <a:off x="1492623" y="1417638"/>
            <a:ext cx="8626573" cy="5199907"/>
          </a:xfrm>
          <a:prstGeom prst="rect">
            <a:avLst/>
          </a:prstGeom>
        </p:spPr>
      </p:pic>
      <p:sp>
        <p:nvSpPr>
          <p:cNvPr id="9" name="Oval 8"/>
          <p:cNvSpPr/>
          <p:nvPr/>
        </p:nvSpPr>
        <p:spPr>
          <a:xfrm>
            <a:off x="3566160" y="5799963"/>
            <a:ext cx="935915" cy="817582"/>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83058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using Microsoft Word …</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2064" y="1290918"/>
            <a:ext cx="8805974" cy="5190564"/>
          </a:xfrm>
        </p:spPr>
      </p:pic>
      <p:sp>
        <p:nvSpPr>
          <p:cNvPr id="7" name="Oval 6"/>
          <p:cNvSpPr/>
          <p:nvPr/>
        </p:nvSpPr>
        <p:spPr>
          <a:xfrm>
            <a:off x="3566160" y="5799963"/>
            <a:ext cx="5403028" cy="817582"/>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496655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b="1" dirty="0"/>
          </a:p>
        </p:txBody>
      </p:sp>
      <p:sp>
        <p:nvSpPr>
          <p:cNvPr id="3" name="Content Placeholder 2"/>
          <p:cNvSpPr>
            <a:spLocks noGrp="1"/>
          </p:cNvSpPr>
          <p:nvPr>
            <p:ph idx="1"/>
          </p:nvPr>
        </p:nvSpPr>
        <p:spPr/>
        <p:txBody>
          <a:bodyPr>
            <a:normAutofit lnSpcReduction="10000"/>
          </a:bodyPr>
          <a:lstStyle/>
          <a:p>
            <a:pPr marL="0" indent="0">
              <a:buNone/>
            </a:pPr>
            <a:r>
              <a:rPr lang="en-GB" dirty="0"/>
              <a:t>“The [relevant bibliographic] </a:t>
            </a:r>
            <a:r>
              <a:rPr lang="en-US" dirty="0"/>
              <a:t>The information should be given in the following order:</a:t>
            </a:r>
          </a:p>
          <a:p>
            <a:pPr marL="0" indent="0">
              <a:buNone/>
            </a:pPr>
            <a:endParaRPr lang="en-US" dirty="0"/>
          </a:p>
          <a:p>
            <a:pPr marL="914400" lvl="1" indent="-514350" algn="just">
              <a:buAutoNum type="arabicPeriod"/>
            </a:pPr>
            <a:r>
              <a:rPr lang="en-US" sz="3200" b="1" dirty="0">
                <a:solidFill>
                  <a:srgbClr val="7030A0"/>
                </a:solidFill>
              </a:rPr>
              <a:t>Author: </a:t>
            </a:r>
            <a:r>
              <a:rPr lang="en-US" sz="3200" dirty="0"/>
              <a:t>The author’s name should normally be given as it appears on the title page; </a:t>
            </a:r>
            <a:r>
              <a:rPr lang="en-US" sz="3200" b="1" dirty="0">
                <a:solidFill>
                  <a:srgbClr val="FF0000"/>
                </a:solidFill>
              </a:rPr>
              <a:t>forenames should precede surnames </a:t>
            </a:r>
            <a:r>
              <a:rPr lang="en-US" sz="3200" dirty="0"/>
              <a:t>and should not be reduced to initials.  The names of up to three authors should be given in full …”</a:t>
            </a:r>
          </a:p>
          <a:p>
            <a:pPr marL="0" indent="0" algn="just">
              <a:buNone/>
            </a:pPr>
            <a:endParaRPr lang="en-GB" dirty="0"/>
          </a:p>
          <a:p>
            <a:pPr algn="r">
              <a:buFontTx/>
              <a:buChar char="-"/>
            </a:pPr>
            <a:r>
              <a:rPr lang="en-US" dirty="0"/>
              <a:t>MHRA, </a:t>
            </a:r>
            <a:r>
              <a:rPr lang="en-US" i="1" dirty="0"/>
              <a:t>Style Guide</a:t>
            </a:r>
            <a:r>
              <a:rPr lang="en-US" dirty="0"/>
              <a:t>, p. 60.</a:t>
            </a:r>
          </a:p>
          <a:p>
            <a:pPr marL="0" indent="0" algn="r">
              <a:buNone/>
            </a:pPr>
            <a:endParaRPr lang="en-US" dirty="0"/>
          </a:p>
        </p:txBody>
      </p:sp>
    </p:spTree>
    <p:extLst>
      <p:ext uri="{BB962C8B-B14F-4D97-AF65-F5344CB8AC3E}">
        <p14:creationId xmlns:p14="http://schemas.microsoft.com/office/powerpoint/2010/main" val="4993797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b="1" dirty="0"/>
          </a:p>
        </p:txBody>
      </p:sp>
      <p:sp>
        <p:nvSpPr>
          <p:cNvPr id="3" name="Content Placeholder 2"/>
          <p:cNvSpPr>
            <a:spLocks noGrp="1"/>
          </p:cNvSpPr>
          <p:nvPr>
            <p:ph idx="1"/>
          </p:nvPr>
        </p:nvSpPr>
        <p:spPr>
          <a:xfrm>
            <a:off x="609600" y="1600201"/>
            <a:ext cx="10972800" cy="4929691"/>
          </a:xfrm>
        </p:spPr>
        <p:txBody>
          <a:bodyPr>
            <a:normAutofit fontScale="70000" lnSpcReduction="20000"/>
          </a:bodyPr>
          <a:lstStyle/>
          <a:p>
            <a:pPr marL="400050" lvl="1" indent="0" algn="just">
              <a:buNone/>
            </a:pPr>
            <a:r>
              <a:rPr lang="en-GB" sz="4600" b="1" dirty="0">
                <a:solidFill>
                  <a:srgbClr val="7030A0"/>
                </a:solidFill>
              </a:rPr>
              <a:t>2. </a:t>
            </a:r>
            <a:r>
              <a:rPr lang="en-US" sz="4600" b="1" dirty="0">
                <a:solidFill>
                  <a:srgbClr val="7030A0"/>
                </a:solidFill>
              </a:rPr>
              <a:t>Title: </a:t>
            </a:r>
            <a:r>
              <a:rPr lang="en-US" sz="4600" dirty="0"/>
              <a:t>The title should be given as it appears on the title page (although very long titles may be suitably abbreviated) and </a:t>
            </a:r>
            <a:r>
              <a:rPr lang="en-US" sz="4600" b="1" i="1" dirty="0">
                <a:solidFill>
                  <a:srgbClr val="00B050"/>
                </a:solidFill>
                <a:effectLst>
                  <a:outerShdw blurRad="38100" dist="38100" dir="2700000" algn="tl">
                    <a:srgbClr val="000000">
                      <a:alpha val="43137"/>
                    </a:srgbClr>
                  </a:outerShdw>
                </a:effectLst>
              </a:rPr>
              <a:t>italicized</a:t>
            </a:r>
            <a:r>
              <a:rPr lang="en-US" sz="4600" dirty="0"/>
              <a:t>. A </a:t>
            </a:r>
            <a:r>
              <a:rPr lang="en-US" sz="4600" b="1" dirty="0">
                <a:solidFill>
                  <a:srgbClr val="C00000"/>
                </a:solidFill>
              </a:rPr>
              <a:t>colon [:]</a:t>
            </a:r>
            <a:r>
              <a:rPr lang="en-US" sz="4600" dirty="0">
                <a:solidFill>
                  <a:srgbClr val="C00000"/>
                </a:solidFill>
              </a:rPr>
              <a:t> </a:t>
            </a:r>
            <a:r>
              <a:rPr lang="en-US" sz="4600" dirty="0"/>
              <a:t>should always be </a:t>
            </a:r>
            <a:r>
              <a:rPr lang="en-US" sz="4600" b="1" dirty="0"/>
              <a:t>used to separate title and subtitle</a:t>
            </a:r>
            <a:r>
              <a:rPr lang="en-US" sz="4600" dirty="0"/>
              <a:t> … For books in English and German, </a:t>
            </a:r>
            <a:r>
              <a:rPr lang="en-US" sz="4600" b="1" dirty="0"/>
              <a:t>capitalize</a:t>
            </a:r>
            <a:r>
              <a:rPr lang="en-US" sz="4600" dirty="0"/>
              <a:t> the initial letter of the first word after the colon and of all </a:t>
            </a:r>
            <a:r>
              <a:rPr lang="en-US" sz="4600" b="1" dirty="0"/>
              <a:t>principal words throughout</a:t>
            </a:r>
            <a:r>
              <a:rPr lang="en-US" sz="4600" dirty="0"/>
              <a:t> </a:t>
            </a:r>
            <a:r>
              <a:rPr lang="en-US" sz="3400" dirty="0"/>
              <a:t>… for titles in other languages, follow the capitalization rules for the language in question</a:t>
            </a:r>
            <a:r>
              <a:rPr lang="en-US" sz="4600" dirty="0"/>
              <a:t>.”</a:t>
            </a:r>
          </a:p>
          <a:p>
            <a:pPr marL="400050" lvl="1" indent="0" algn="just">
              <a:buNone/>
            </a:pPr>
            <a:endParaRPr lang="en-GB" sz="4600" dirty="0"/>
          </a:p>
          <a:p>
            <a:pPr marL="800100" lvl="2" indent="0" algn="just">
              <a:buNone/>
            </a:pPr>
            <a:r>
              <a:rPr lang="en-US" sz="3300" dirty="0"/>
              <a:t>e.g. Tom McArthur, </a:t>
            </a:r>
            <a:r>
              <a:rPr lang="en-US" sz="3300" i="1" u="sng" dirty="0"/>
              <a:t>W</a:t>
            </a:r>
            <a:r>
              <a:rPr lang="en-US" sz="3300" i="1" dirty="0"/>
              <a:t>orlds of </a:t>
            </a:r>
            <a:r>
              <a:rPr lang="en-US" sz="3300" i="1" u="sng" dirty="0"/>
              <a:t>R</a:t>
            </a:r>
            <a:r>
              <a:rPr lang="en-US" sz="3300" i="1" dirty="0"/>
              <a:t>eference: </a:t>
            </a:r>
            <a:r>
              <a:rPr lang="en-US" sz="3300" i="1" u="sng" dirty="0"/>
              <a:t>L</a:t>
            </a:r>
            <a:r>
              <a:rPr lang="en-US" sz="3300" i="1" dirty="0"/>
              <a:t>exicography, </a:t>
            </a:r>
            <a:r>
              <a:rPr lang="en-US" sz="3300" i="1" u="sng" dirty="0"/>
              <a:t>L</a:t>
            </a:r>
            <a:r>
              <a:rPr lang="en-US" sz="3300" i="1" dirty="0"/>
              <a:t>earning and </a:t>
            </a:r>
            <a:r>
              <a:rPr lang="en-US" sz="3300" i="1" u="sng" dirty="0"/>
              <a:t>L</a:t>
            </a:r>
            <a:r>
              <a:rPr lang="en-US" sz="3300" i="1" dirty="0"/>
              <a:t>anguage from the </a:t>
            </a:r>
            <a:r>
              <a:rPr lang="en-US" sz="3300" i="1" u="sng" dirty="0"/>
              <a:t>C</a:t>
            </a:r>
            <a:r>
              <a:rPr lang="en-US" sz="3300" i="1" dirty="0"/>
              <a:t>lay </a:t>
            </a:r>
            <a:r>
              <a:rPr lang="en-US" sz="3300" i="1" u="sng" dirty="0"/>
              <a:t>T</a:t>
            </a:r>
            <a:r>
              <a:rPr lang="en-US" sz="3300" i="1" dirty="0"/>
              <a:t>ablet to the </a:t>
            </a:r>
            <a:r>
              <a:rPr lang="en-US" sz="3300" i="1" u="sng" dirty="0"/>
              <a:t>C</a:t>
            </a:r>
            <a:r>
              <a:rPr lang="en-US" sz="3300" i="1" dirty="0"/>
              <a:t>omputer </a:t>
            </a:r>
            <a:r>
              <a:rPr lang="en-US" sz="3300" dirty="0"/>
              <a:t>(</a:t>
            </a:r>
            <a:r>
              <a:rPr lang="en-US" sz="3300" u="sng" dirty="0"/>
              <a:t>C</a:t>
            </a:r>
            <a:r>
              <a:rPr lang="en-US" sz="3300" dirty="0"/>
              <a:t>ambridge: </a:t>
            </a:r>
            <a:r>
              <a:rPr lang="en-US" sz="3300" u="sng" dirty="0"/>
              <a:t>C</a:t>
            </a:r>
            <a:r>
              <a:rPr lang="en-US" sz="3300" dirty="0"/>
              <a:t>ambridge </a:t>
            </a:r>
            <a:r>
              <a:rPr lang="en-US" sz="3300" u="sng" dirty="0"/>
              <a:t>U</a:t>
            </a:r>
            <a:r>
              <a:rPr lang="en-US" sz="3300" dirty="0"/>
              <a:t>niversity </a:t>
            </a:r>
            <a:r>
              <a:rPr lang="en-US" sz="3300" u="sng" dirty="0"/>
              <a:t>P</a:t>
            </a:r>
            <a:r>
              <a:rPr lang="en-US" sz="3300" dirty="0"/>
              <a:t>ress, 1986), p. 59.</a:t>
            </a:r>
            <a:endParaRPr lang="en-GB" sz="3300" dirty="0"/>
          </a:p>
          <a:p>
            <a:pPr marL="0" indent="0" algn="just">
              <a:buNone/>
            </a:pPr>
            <a:endParaRPr lang="en-GB" dirty="0"/>
          </a:p>
          <a:p>
            <a:pPr algn="r">
              <a:buFontTx/>
              <a:buChar char="-"/>
            </a:pPr>
            <a:r>
              <a:rPr lang="en-US" dirty="0"/>
              <a:t>MHRA, </a:t>
            </a:r>
            <a:r>
              <a:rPr lang="en-US" i="1" dirty="0"/>
              <a:t>Style Guide</a:t>
            </a:r>
            <a:r>
              <a:rPr lang="en-US" dirty="0"/>
              <a:t>, pp. 59, 61.</a:t>
            </a:r>
          </a:p>
          <a:p>
            <a:pPr marL="0" indent="0" algn="r">
              <a:buNone/>
            </a:pPr>
            <a:endParaRPr lang="en-US" dirty="0"/>
          </a:p>
        </p:txBody>
      </p:sp>
    </p:spTree>
    <p:extLst>
      <p:ext uri="{BB962C8B-B14F-4D97-AF65-F5344CB8AC3E}">
        <p14:creationId xmlns:p14="http://schemas.microsoft.com/office/powerpoint/2010/main" val="16020409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b="1" dirty="0"/>
          </a:p>
        </p:txBody>
      </p:sp>
      <p:sp>
        <p:nvSpPr>
          <p:cNvPr id="3" name="Content Placeholder 2"/>
          <p:cNvSpPr>
            <a:spLocks noGrp="1"/>
          </p:cNvSpPr>
          <p:nvPr>
            <p:ph idx="1"/>
          </p:nvPr>
        </p:nvSpPr>
        <p:spPr>
          <a:xfrm>
            <a:off x="609600" y="1600201"/>
            <a:ext cx="10972800" cy="4929691"/>
          </a:xfrm>
        </p:spPr>
        <p:txBody>
          <a:bodyPr>
            <a:normAutofit fontScale="62500" lnSpcReduction="20000"/>
          </a:bodyPr>
          <a:lstStyle/>
          <a:p>
            <a:pPr marL="0" indent="0">
              <a:buNone/>
            </a:pPr>
            <a:r>
              <a:rPr lang="en-GB" dirty="0"/>
              <a:t>“The [relevant bibliographic] </a:t>
            </a:r>
            <a:r>
              <a:rPr lang="en-US" dirty="0"/>
              <a:t>The information should be given in the following order:</a:t>
            </a:r>
          </a:p>
          <a:p>
            <a:pPr marL="0" indent="0" algn="just">
              <a:buNone/>
            </a:pPr>
            <a:endParaRPr lang="en-GB" sz="4600" dirty="0"/>
          </a:p>
          <a:p>
            <a:pPr marL="400050" lvl="1" indent="0">
              <a:buNone/>
            </a:pPr>
            <a:r>
              <a:rPr lang="en-GB" sz="4600" b="1" dirty="0">
                <a:solidFill>
                  <a:srgbClr val="7030A0"/>
                </a:solidFill>
              </a:rPr>
              <a:t>3. Editor, Translator, etc.: </a:t>
            </a:r>
            <a:r>
              <a:rPr lang="en-US" sz="4600" dirty="0"/>
              <a:t>The names of editors etc. should be treated in the same way as those of authors (as set out above) with regard to forenames and number to be given; they should be preceded by the accepted abbreviated forms ‘ed. by’, ‘trans. by’, ‘rev. by.”</a:t>
            </a:r>
            <a:endParaRPr lang="en-GB" sz="4600" b="1" dirty="0">
              <a:solidFill>
                <a:srgbClr val="7030A0"/>
              </a:solidFill>
            </a:endParaRPr>
          </a:p>
          <a:p>
            <a:pPr marL="400050" lvl="1" indent="0" algn="just">
              <a:buNone/>
            </a:pPr>
            <a:endParaRPr lang="en-GB" sz="4600" dirty="0"/>
          </a:p>
          <a:p>
            <a:pPr marL="400050" lvl="1" indent="0" algn="just">
              <a:buNone/>
            </a:pPr>
            <a:r>
              <a:rPr lang="en-US" sz="3800" dirty="0"/>
              <a:t>e.g. Jean </a:t>
            </a:r>
            <a:r>
              <a:rPr lang="en-US" sz="3800" dirty="0" err="1"/>
              <a:t>Starobinski</a:t>
            </a:r>
            <a:r>
              <a:rPr lang="en-US" sz="3800" dirty="0"/>
              <a:t>, </a:t>
            </a:r>
            <a:r>
              <a:rPr lang="en-US" sz="3800" i="1" dirty="0"/>
              <a:t>Montaigne in Motion</a:t>
            </a:r>
            <a:r>
              <a:rPr lang="en-US" sz="3800" dirty="0"/>
              <a:t>, trans. by Arthur </a:t>
            </a:r>
            <a:r>
              <a:rPr lang="en-US" sz="3800" dirty="0" err="1"/>
              <a:t>Goldhammer</a:t>
            </a:r>
            <a:r>
              <a:rPr lang="en-US" sz="3800" dirty="0"/>
              <a:t> (Chicago: University of Chicago Press, 1986), p. 174.</a:t>
            </a:r>
          </a:p>
          <a:p>
            <a:pPr marL="0" indent="0">
              <a:buNone/>
            </a:pPr>
            <a:endParaRPr lang="en-GB" dirty="0"/>
          </a:p>
          <a:p>
            <a:endParaRPr lang="en-GB" dirty="0"/>
          </a:p>
          <a:p>
            <a:pPr algn="r">
              <a:buFontTx/>
              <a:buChar char="-"/>
            </a:pPr>
            <a:r>
              <a:rPr lang="en-US" dirty="0"/>
              <a:t>MHRA, </a:t>
            </a:r>
            <a:r>
              <a:rPr lang="en-US" i="1" dirty="0"/>
              <a:t>Style Guide</a:t>
            </a:r>
            <a:r>
              <a:rPr lang="en-US" dirty="0"/>
              <a:t>, pp. 59, 61.</a:t>
            </a:r>
          </a:p>
          <a:p>
            <a:pPr marL="0" indent="0" algn="r">
              <a:buNone/>
            </a:pPr>
            <a:endParaRPr lang="en-US" dirty="0"/>
          </a:p>
        </p:txBody>
      </p:sp>
    </p:spTree>
    <p:extLst>
      <p:ext uri="{BB962C8B-B14F-4D97-AF65-F5344CB8AC3E}">
        <p14:creationId xmlns:p14="http://schemas.microsoft.com/office/powerpoint/2010/main" val="3748123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b="1" dirty="0"/>
          </a:p>
        </p:txBody>
      </p:sp>
      <p:sp>
        <p:nvSpPr>
          <p:cNvPr id="3" name="Content Placeholder 2"/>
          <p:cNvSpPr>
            <a:spLocks noGrp="1"/>
          </p:cNvSpPr>
          <p:nvPr>
            <p:ph idx="1"/>
          </p:nvPr>
        </p:nvSpPr>
        <p:spPr>
          <a:xfrm>
            <a:off x="609600" y="1417639"/>
            <a:ext cx="10972800" cy="5682408"/>
          </a:xfrm>
        </p:spPr>
        <p:txBody>
          <a:bodyPr>
            <a:normAutofit fontScale="70000" lnSpcReduction="20000"/>
          </a:bodyPr>
          <a:lstStyle/>
          <a:p>
            <a:pPr marL="0" indent="0">
              <a:buNone/>
            </a:pPr>
            <a:r>
              <a:rPr lang="en-GB" dirty="0"/>
              <a:t>“The [relevant bibliographic] </a:t>
            </a:r>
            <a:r>
              <a:rPr lang="en-US" dirty="0"/>
              <a:t>The information should be given in the following order:</a:t>
            </a:r>
          </a:p>
          <a:p>
            <a:pPr marL="0" indent="0" algn="just">
              <a:buNone/>
            </a:pPr>
            <a:endParaRPr lang="en-GB" sz="4600" dirty="0"/>
          </a:p>
          <a:p>
            <a:pPr marL="400050" lvl="1" indent="0">
              <a:buNone/>
            </a:pPr>
            <a:r>
              <a:rPr lang="en-US" sz="2300" b="1" dirty="0">
                <a:solidFill>
                  <a:srgbClr val="7030A0"/>
                </a:solidFill>
              </a:rPr>
              <a:t>4. Series</a:t>
            </a:r>
          </a:p>
          <a:p>
            <a:pPr marL="400050" lvl="1" indent="0">
              <a:buNone/>
            </a:pPr>
            <a:r>
              <a:rPr lang="en-US" sz="2300" b="1" dirty="0">
                <a:solidFill>
                  <a:srgbClr val="7030A0"/>
                </a:solidFill>
              </a:rPr>
              <a:t>5. Edition</a:t>
            </a:r>
          </a:p>
          <a:p>
            <a:pPr marL="400050" lvl="1" indent="0">
              <a:buNone/>
            </a:pPr>
            <a:r>
              <a:rPr lang="en-GB" sz="2300" b="1" dirty="0">
                <a:solidFill>
                  <a:srgbClr val="7030A0"/>
                </a:solidFill>
              </a:rPr>
              <a:t>6. Number of volumes</a:t>
            </a:r>
          </a:p>
          <a:p>
            <a:pPr marL="400050" lvl="1" indent="0">
              <a:buNone/>
            </a:pPr>
            <a:endParaRPr lang="en-GB" sz="3600" b="1" dirty="0">
              <a:solidFill>
                <a:srgbClr val="7030A0"/>
              </a:solidFill>
            </a:endParaRPr>
          </a:p>
          <a:p>
            <a:pPr marL="400050" lvl="1" indent="0">
              <a:buNone/>
            </a:pPr>
            <a:r>
              <a:rPr lang="en-GB" sz="3600" b="1" dirty="0">
                <a:solidFill>
                  <a:srgbClr val="7030A0"/>
                </a:solidFill>
              </a:rPr>
              <a:t>7. Details of publication</a:t>
            </a:r>
            <a:endParaRPr lang="en-US" sz="3600" b="1" dirty="0">
              <a:solidFill>
                <a:srgbClr val="7030A0"/>
              </a:solidFill>
            </a:endParaRPr>
          </a:p>
          <a:p>
            <a:pPr marL="400050" lvl="1" indent="0">
              <a:buNone/>
            </a:pPr>
            <a:r>
              <a:rPr lang="en-US" sz="3600" dirty="0"/>
              <a:t>A) The place of publication, B) the name of the publisher, and C) the date of publication should be enclosed in parentheses; a colon separates the place from the publisher, a comma separates the publisher from the date.”</a:t>
            </a:r>
          </a:p>
          <a:p>
            <a:pPr marL="400050" lvl="1" indent="0">
              <a:buNone/>
            </a:pPr>
            <a:endParaRPr lang="en-GB" sz="3600" dirty="0"/>
          </a:p>
          <a:p>
            <a:pPr marL="400050" lvl="1" indent="0">
              <a:buNone/>
            </a:pPr>
            <a:r>
              <a:rPr lang="en-US" sz="3500" dirty="0"/>
              <a:t>e.g. Tom McArthur, </a:t>
            </a:r>
            <a:r>
              <a:rPr lang="en-US" sz="3500" i="1" dirty="0"/>
              <a:t>Worlds of Reference: Lexicography, Learning and Language from the Clay Tablet to the Computer </a:t>
            </a:r>
            <a:r>
              <a:rPr lang="en-US" sz="3500" dirty="0"/>
              <a:t>(Cambridge: Cambridge University Press, 1986), p. 59.</a:t>
            </a:r>
            <a:endParaRPr lang="en-GB" sz="3500" dirty="0"/>
          </a:p>
          <a:p>
            <a:pPr algn="r">
              <a:buFontTx/>
              <a:buChar char="-"/>
            </a:pPr>
            <a:r>
              <a:rPr lang="en-US" dirty="0"/>
              <a:t>MHRA, </a:t>
            </a:r>
            <a:r>
              <a:rPr lang="en-US" i="1" dirty="0"/>
              <a:t>Style Guide</a:t>
            </a:r>
            <a:r>
              <a:rPr lang="en-US" dirty="0"/>
              <a:t>, pp. 59, 61–62.</a:t>
            </a:r>
          </a:p>
          <a:p>
            <a:pPr marL="0" indent="0" algn="r">
              <a:buNone/>
            </a:pPr>
            <a:endParaRPr lang="en-US" sz="3800" b="1" i="1" dirty="0"/>
          </a:p>
        </p:txBody>
      </p:sp>
    </p:spTree>
    <p:extLst>
      <p:ext uri="{BB962C8B-B14F-4D97-AF65-F5344CB8AC3E}">
        <p14:creationId xmlns:p14="http://schemas.microsoft.com/office/powerpoint/2010/main" val="2699532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b="1" dirty="0"/>
          </a:p>
        </p:txBody>
      </p:sp>
      <p:sp>
        <p:nvSpPr>
          <p:cNvPr id="3" name="Content Placeholder 2"/>
          <p:cNvSpPr>
            <a:spLocks noGrp="1"/>
          </p:cNvSpPr>
          <p:nvPr>
            <p:ph idx="1"/>
          </p:nvPr>
        </p:nvSpPr>
        <p:spPr>
          <a:xfrm>
            <a:off x="609600" y="1417639"/>
            <a:ext cx="10972800" cy="5682408"/>
          </a:xfrm>
        </p:spPr>
        <p:txBody>
          <a:bodyPr>
            <a:normAutofit/>
          </a:bodyPr>
          <a:lstStyle/>
          <a:p>
            <a:pPr marL="0" indent="0" algn="r">
              <a:buNone/>
            </a:pPr>
            <a:r>
              <a:rPr lang="en-GB" sz="4000" b="1" i="1" dirty="0"/>
              <a:t>ONE USEFUL ADDITION – if the book you are referring to has been published in earlier editions  </a:t>
            </a:r>
            <a:r>
              <a:rPr lang="en-US" sz="4000" b="1" i="1" dirty="0"/>
              <a:t>– </a:t>
            </a:r>
            <a:r>
              <a:rPr lang="en-GB" sz="4000" b="1" i="1" dirty="0"/>
              <a:t>especially when being used as a primary source </a:t>
            </a:r>
            <a:r>
              <a:rPr lang="en-US" sz="4000" b="1" i="1" dirty="0"/>
              <a:t>– include the original publication date [in square brackets] as well</a:t>
            </a:r>
            <a:r>
              <a:rPr lang="en-US" sz="4000" i="1" dirty="0"/>
              <a:t>.</a:t>
            </a:r>
          </a:p>
          <a:p>
            <a:pPr marL="0" indent="0" algn="r">
              <a:buNone/>
            </a:pPr>
            <a:r>
              <a:rPr lang="en-US" sz="3600" dirty="0"/>
              <a:t>e.g. </a:t>
            </a:r>
            <a:r>
              <a:rPr lang="en-GB" sz="3600" dirty="0"/>
              <a:t>Frederick Douglass, </a:t>
            </a:r>
            <a:r>
              <a:rPr lang="en-GB" sz="3600" i="1" dirty="0"/>
              <a:t>Narrative of the Life of Frederick Douglass, An American Slave</a:t>
            </a:r>
            <a:r>
              <a:rPr lang="en-GB" sz="3600" dirty="0"/>
              <a:t>, ed. By Houston A. Baker </a:t>
            </a:r>
            <a:r>
              <a:rPr lang="en-GB" sz="3600" dirty="0" err="1"/>
              <a:t>jr.</a:t>
            </a:r>
            <a:r>
              <a:rPr lang="en-GB" sz="3600" dirty="0"/>
              <a:t> (</a:t>
            </a:r>
            <a:r>
              <a:rPr lang="en-GB" sz="3600" dirty="0" err="1"/>
              <a:t>Harmondsworth</a:t>
            </a:r>
            <a:r>
              <a:rPr lang="en-GB" sz="3600" dirty="0"/>
              <a:t>: Penguin, 1982 [1845]), p. 120.</a:t>
            </a:r>
          </a:p>
          <a:p>
            <a:pPr marL="0" indent="0" algn="r">
              <a:buNone/>
            </a:pPr>
            <a:endParaRPr lang="en-US" sz="3800" b="1" i="1" dirty="0"/>
          </a:p>
        </p:txBody>
      </p:sp>
    </p:spTree>
    <p:extLst>
      <p:ext uri="{BB962C8B-B14F-4D97-AF65-F5344CB8AC3E}">
        <p14:creationId xmlns:p14="http://schemas.microsoft.com/office/powerpoint/2010/main" val="7341204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0978"/>
            <a:ext cx="10972800" cy="1143000"/>
          </a:xfrm>
        </p:spPr>
        <p:txBody>
          <a:bodyPr/>
          <a:lstStyle/>
          <a:p>
            <a:r>
              <a:rPr lang="en-GB" b="1" dirty="0"/>
              <a:t>How to footnote …</a:t>
            </a:r>
            <a:endParaRPr lang="en-US" b="1" dirty="0"/>
          </a:p>
        </p:txBody>
      </p:sp>
      <p:sp>
        <p:nvSpPr>
          <p:cNvPr id="3" name="Content Placeholder 2"/>
          <p:cNvSpPr>
            <a:spLocks noGrp="1"/>
          </p:cNvSpPr>
          <p:nvPr>
            <p:ph idx="1"/>
          </p:nvPr>
        </p:nvSpPr>
        <p:spPr>
          <a:xfrm>
            <a:off x="609600" y="1183978"/>
            <a:ext cx="10972800" cy="5682408"/>
          </a:xfrm>
        </p:spPr>
        <p:txBody>
          <a:bodyPr>
            <a:normAutofit fontScale="62500" lnSpcReduction="20000"/>
          </a:bodyPr>
          <a:lstStyle/>
          <a:p>
            <a:pPr marL="0" indent="0">
              <a:buNone/>
            </a:pPr>
            <a:r>
              <a:rPr lang="en-GB" sz="4200" b="1" dirty="0">
                <a:solidFill>
                  <a:srgbClr val="7030A0"/>
                </a:solidFill>
              </a:rPr>
              <a:t>Then, last but not least, include page numbers.</a:t>
            </a:r>
          </a:p>
          <a:p>
            <a:pPr marL="400050" lvl="1" indent="0">
              <a:buNone/>
            </a:pPr>
            <a:endParaRPr lang="en-GB" sz="4200" b="1" dirty="0">
              <a:solidFill>
                <a:srgbClr val="7030A0"/>
              </a:solidFill>
            </a:endParaRPr>
          </a:p>
          <a:p>
            <a:pPr marL="0" indent="0">
              <a:buNone/>
            </a:pPr>
            <a:r>
              <a:rPr lang="en-GB" sz="4200" b="1" dirty="0">
                <a:solidFill>
                  <a:srgbClr val="7030A0"/>
                </a:solidFill>
              </a:rPr>
              <a:t>When referencing a single page, prefix the page number with a single “p.”</a:t>
            </a:r>
          </a:p>
          <a:p>
            <a:pPr marL="400050" lvl="1" indent="0">
              <a:buNone/>
            </a:pPr>
            <a:endParaRPr lang="en-GB" sz="3600" b="1" dirty="0">
              <a:solidFill>
                <a:srgbClr val="7030A0"/>
              </a:solidFill>
            </a:endParaRPr>
          </a:p>
          <a:p>
            <a:pPr marL="400050" lvl="1" indent="0">
              <a:buNone/>
            </a:pPr>
            <a:r>
              <a:rPr lang="en-US" sz="3500" dirty="0"/>
              <a:t>e.g. Tom McArthur, </a:t>
            </a:r>
            <a:r>
              <a:rPr lang="en-US" sz="3500" i="1" dirty="0"/>
              <a:t>Worlds of Reference: Lexicography, Learning and Language from the Clay Tablet to the Computer </a:t>
            </a:r>
            <a:r>
              <a:rPr lang="en-US" sz="3500" dirty="0"/>
              <a:t>(Cambridge: Cambridge University Press, 1986), p. 59.</a:t>
            </a:r>
            <a:endParaRPr lang="en-GB" sz="3500" dirty="0"/>
          </a:p>
          <a:p>
            <a:pPr marL="0" indent="0" algn="r">
              <a:buNone/>
            </a:pPr>
            <a:endParaRPr lang="en-GB" sz="4200" b="1" i="1" dirty="0"/>
          </a:p>
          <a:p>
            <a:pPr marL="0" indent="0">
              <a:buNone/>
            </a:pPr>
            <a:r>
              <a:rPr lang="en-GB" sz="4200" b="1" dirty="0">
                <a:solidFill>
                  <a:srgbClr val="7030A0"/>
                </a:solidFill>
              </a:rPr>
              <a:t>When referencing more than one page, prefix the page numbers with “pp.”</a:t>
            </a:r>
          </a:p>
          <a:p>
            <a:pPr marL="0" indent="0" algn="r">
              <a:buNone/>
            </a:pPr>
            <a:endParaRPr lang="en-GB" sz="4200" b="1" i="1" dirty="0"/>
          </a:p>
          <a:p>
            <a:pPr marL="0" indent="0" algn="r">
              <a:buNone/>
            </a:pPr>
            <a:r>
              <a:rPr lang="en-US" sz="3500" dirty="0"/>
              <a:t>e.g. </a:t>
            </a:r>
            <a:r>
              <a:rPr lang="en-GB" sz="3500" dirty="0"/>
              <a:t>Frederick Douglass, </a:t>
            </a:r>
            <a:r>
              <a:rPr lang="en-GB" sz="3500" i="1" dirty="0"/>
              <a:t>Narrative of the Life of Frederick Douglass, An American Slave</a:t>
            </a:r>
            <a:r>
              <a:rPr lang="en-GB" sz="3500" dirty="0"/>
              <a:t>, ed. By Houston A. Baker </a:t>
            </a:r>
            <a:r>
              <a:rPr lang="en-GB" sz="3500" dirty="0" err="1"/>
              <a:t>jr.</a:t>
            </a:r>
            <a:r>
              <a:rPr lang="en-GB" sz="3500" dirty="0"/>
              <a:t> (</a:t>
            </a:r>
            <a:r>
              <a:rPr lang="en-GB" sz="3500" dirty="0" err="1"/>
              <a:t>Harmondsworth</a:t>
            </a:r>
            <a:r>
              <a:rPr lang="en-GB" sz="3500" dirty="0"/>
              <a:t>: Penguin, 1982 [1845]), pp. 120–125.</a:t>
            </a:r>
          </a:p>
          <a:p>
            <a:pPr marL="0" indent="0" algn="r">
              <a:buNone/>
            </a:pPr>
            <a:endParaRPr lang="en-GB" sz="3500" dirty="0"/>
          </a:p>
          <a:p>
            <a:pPr marL="0" indent="0" algn="r">
              <a:buNone/>
            </a:pPr>
            <a:r>
              <a:rPr lang="en-GB" sz="3500" dirty="0"/>
              <a:t>Douglass, </a:t>
            </a:r>
            <a:r>
              <a:rPr lang="en-GB" sz="3500" i="1" dirty="0"/>
              <a:t>Narrative</a:t>
            </a:r>
            <a:r>
              <a:rPr lang="en-GB" sz="3500" dirty="0"/>
              <a:t>, pp. 56, 78, 92.</a:t>
            </a:r>
          </a:p>
          <a:p>
            <a:pPr marL="0" indent="0">
              <a:buNone/>
            </a:pPr>
            <a:r>
              <a:rPr lang="en-GB" sz="7000" dirty="0">
                <a:solidFill>
                  <a:srgbClr val="7030A0"/>
                </a:solidFill>
              </a:rPr>
              <a:t>AND FINALLY … A FULL STOP.</a:t>
            </a:r>
            <a:endParaRPr lang="en-GB" sz="7000" dirty="0"/>
          </a:p>
          <a:p>
            <a:pPr marL="0" indent="0">
              <a:buNone/>
            </a:pPr>
            <a:endParaRPr lang="en-GB" sz="3500" dirty="0"/>
          </a:p>
          <a:p>
            <a:pPr marL="0" indent="0" algn="r">
              <a:buNone/>
            </a:pPr>
            <a:endParaRPr lang="en-US" sz="3500" b="1" i="1" dirty="0"/>
          </a:p>
        </p:txBody>
      </p:sp>
    </p:spTree>
    <p:extLst>
      <p:ext uri="{BB962C8B-B14F-4D97-AF65-F5344CB8AC3E}">
        <p14:creationId xmlns:p14="http://schemas.microsoft.com/office/powerpoint/2010/main" val="35369073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dirty="0"/>
          </a:p>
        </p:txBody>
      </p:sp>
      <p:sp>
        <p:nvSpPr>
          <p:cNvPr id="3" name="Content Placeholder 2"/>
          <p:cNvSpPr>
            <a:spLocks noGrp="1"/>
          </p:cNvSpPr>
          <p:nvPr>
            <p:ph idx="1"/>
          </p:nvPr>
        </p:nvSpPr>
        <p:spPr>
          <a:xfrm>
            <a:off x="609600" y="1600201"/>
            <a:ext cx="10972800" cy="5058783"/>
          </a:xfrm>
        </p:spPr>
        <p:txBody>
          <a:bodyPr>
            <a:normAutofit fontScale="70000" lnSpcReduction="20000"/>
          </a:bodyPr>
          <a:lstStyle/>
          <a:p>
            <a:pPr marL="0" indent="0">
              <a:buNone/>
            </a:pPr>
            <a:r>
              <a:rPr lang="en-US" u="sng" dirty="0"/>
              <a:t>Chapters, Essays or Articles in Books</a:t>
            </a:r>
          </a:p>
          <a:p>
            <a:pPr marL="0" indent="0">
              <a:buNone/>
            </a:pPr>
            <a:r>
              <a:rPr lang="en-GB" dirty="0"/>
              <a:t>The same general principles apply:</a:t>
            </a:r>
          </a:p>
          <a:p>
            <a:pPr marL="0" indent="0">
              <a:buNone/>
            </a:pPr>
            <a:r>
              <a:rPr lang="en-GB" dirty="0"/>
              <a:t>	</a:t>
            </a:r>
            <a:r>
              <a:rPr lang="en-US" dirty="0"/>
              <a:t>The information should be given in the following order:</a:t>
            </a:r>
          </a:p>
          <a:p>
            <a:endParaRPr lang="en-US" dirty="0"/>
          </a:p>
          <a:p>
            <a:r>
              <a:rPr lang="en-US" b="1" dirty="0"/>
              <a:t>Author’s name, exactly as it appears in the book</a:t>
            </a:r>
          </a:p>
          <a:p>
            <a:r>
              <a:rPr lang="en-US" b="1" dirty="0"/>
              <a:t>Title of chapter or article in single quotation marks</a:t>
            </a:r>
          </a:p>
          <a:p>
            <a:r>
              <a:rPr lang="en-US" b="1" dirty="0"/>
              <a:t>The word ‘in’ (preceded by a comma) followed by title, editor’s name, and full publication details of book </a:t>
            </a:r>
          </a:p>
          <a:p>
            <a:r>
              <a:rPr lang="en-US" b="1" dirty="0"/>
              <a:t>Page numbers</a:t>
            </a:r>
          </a:p>
          <a:p>
            <a:r>
              <a:rPr lang="en-GB" b="1" dirty="0"/>
              <a:t>Full stop.</a:t>
            </a:r>
            <a:endParaRPr lang="en-US" b="1" dirty="0"/>
          </a:p>
          <a:p>
            <a:endParaRPr lang="en-GB" dirty="0"/>
          </a:p>
          <a:p>
            <a:pPr marL="0" indent="0">
              <a:buNone/>
            </a:pPr>
            <a:r>
              <a:rPr lang="en-GB" sz="3100" dirty="0"/>
              <a:t>e.g.</a:t>
            </a:r>
            <a:r>
              <a:rPr lang="en-US" sz="3100" dirty="0"/>
              <a:t> </a:t>
            </a:r>
            <a:r>
              <a:rPr lang="en-US" sz="3100" dirty="0" err="1"/>
              <a:t>Fanni</a:t>
            </a:r>
            <a:r>
              <a:rPr lang="en-US" sz="3100" dirty="0"/>
              <a:t> </a:t>
            </a:r>
            <a:r>
              <a:rPr lang="en-US" sz="3100" dirty="0" err="1"/>
              <a:t>Bogdanow</a:t>
            </a:r>
            <a:r>
              <a:rPr lang="en-US" sz="3100" dirty="0"/>
              <a:t>, ‘The </a:t>
            </a:r>
            <a:r>
              <a:rPr lang="en-US" sz="3100" i="1" dirty="0"/>
              <a:t>Suite du Merlin </a:t>
            </a:r>
            <a:r>
              <a:rPr lang="en-US" sz="3100" dirty="0"/>
              <a:t>and the Post-Vulgate </a:t>
            </a:r>
            <a:r>
              <a:rPr lang="en-US" sz="3100" i="1" dirty="0"/>
              <a:t>Roman du </a:t>
            </a:r>
            <a:r>
              <a:rPr lang="en-US" sz="3100" i="1" dirty="0" err="1"/>
              <a:t>Graal</a:t>
            </a:r>
            <a:r>
              <a:rPr lang="en-US" sz="3100" dirty="0"/>
              <a:t>’ in </a:t>
            </a:r>
            <a:r>
              <a:rPr lang="en-US" sz="3100" i="1" dirty="0"/>
              <a:t>Arthurian Literature in the Middle Ages: A Collaborative History</a:t>
            </a:r>
            <a:r>
              <a:rPr lang="en-US" sz="3100" dirty="0"/>
              <a:t>, ed. by Roger Sherman Loomis (Oxford: Clarendon Press, 1959), pp. 325–35.</a:t>
            </a:r>
          </a:p>
        </p:txBody>
      </p:sp>
    </p:spTree>
    <p:extLst>
      <p:ext uri="{BB962C8B-B14F-4D97-AF65-F5344CB8AC3E}">
        <p14:creationId xmlns:p14="http://schemas.microsoft.com/office/powerpoint/2010/main" val="13750957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dirty="0"/>
          </a:p>
        </p:txBody>
      </p:sp>
      <p:sp>
        <p:nvSpPr>
          <p:cNvPr id="3" name="Content Placeholder 2"/>
          <p:cNvSpPr>
            <a:spLocks noGrp="1"/>
          </p:cNvSpPr>
          <p:nvPr>
            <p:ph idx="1"/>
          </p:nvPr>
        </p:nvSpPr>
        <p:spPr>
          <a:xfrm>
            <a:off x="609600" y="1417638"/>
            <a:ext cx="10972800" cy="5058783"/>
          </a:xfrm>
        </p:spPr>
        <p:txBody>
          <a:bodyPr>
            <a:normAutofit fontScale="77500" lnSpcReduction="20000"/>
          </a:bodyPr>
          <a:lstStyle/>
          <a:p>
            <a:pPr marL="0" indent="0">
              <a:buNone/>
            </a:pPr>
            <a:r>
              <a:rPr lang="en-US" u="sng" dirty="0"/>
              <a:t>Articles in Journals</a:t>
            </a:r>
          </a:p>
          <a:p>
            <a:pPr marL="0" indent="0">
              <a:buNone/>
            </a:pPr>
            <a:endParaRPr lang="en-GB" dirty="0"/>
          </a:p>
          <a:p>
            <a:r>
              <a:rPr lang="en-US" b="1" dirty="0"/>
              <a:t>Author’s name, exactly as it appears in the article </a:t>
            </a:r>
          </a:p>
          <a:p>
            <a:r>
              <a:rPr lang="en-US" b="1" dirty="0"/>
              <a:t>Title of article, in single quotation marks</a:t>
            </a:r>
          </a:p>
          <a:p>
            <a:r>
              <a:rPr lang="en-US" b="1" dirty="0"/>
              <a:t>Title of journal, italicized</a:t>
            </a:r>
          </a:p>
          <a:p>
            <a:r>
              <a:rPr lang="en-GB" b="1" dirty="0"/>
              <a:t>Information about volume and number of the edition of the journal cited</a:t>
            </a:r>
            <a:endParaRPr lang="en-US" b="1" dirty="0"/>
          </a:p>
          <a:p>
            <a:r>
              <a:rPr lang="en-US" b="1" dirty="0"/>
              <a:t>Year(s) of publication, in parentheses </a:t>
            </a:r>
          </a:p>
          <a:p>
            <a:r>
              <a:rPr lang="en-US" b="1" dirty="0"/>
              <a:t>Page number(s).</a:t>
            </a:r>
          </a:p>
          <a:p>
            <a:r>
              <a:rPr lang="en-GB" b="1" dirty="0"/>
              <a:t>Full stop.</a:t>
            </a:r>
            <a:endParaRPr lang="en-US" b="1" dirty="0"/>
          </a:p>
          <a:p>
            <a:endParaRPr lang="en-GB" dirty="0"/>
          </a:p>
          <a:p>
            <a:pPr marL="0" indent="0">
              <a:buNone/>
            </a:pPr>
            <a:r>
              <a:rPr lang="en-GB" dirty="0"/>
              <a:t>Leo </a:t>
            </a:r>
            <a:r>
              <a:rPr lang="en-GB" dirty="0" err="1"/>
              <a:t>Ou</a:t>
            </a:r>
            <a:r>
              <a:rPr lang="en-GB" dirty="0"/>
              <a:t>-fan Lee, ‘Shanghai Modern: Reflections on Urban Culture in China in the 1930s,’ </a:t>
            </a:r>
            <a:r>
              <a:rPr lang="en-GB" i="1" dirty="0"/>
              <a:t>Public Culture: Bulletin of the Project for Transnational Cultural Studies, </a:t>
            </a:r>
            <a:r>
              <a:rPr lang="en-GB" dirty="0"/>
              <a:t>11:1 (January 1999), pp. 76–107.</a:t>
            </a:r>
          </a:p>
          <a:p>
            <a:pPr marL="0" indent="0">
              <a:buNone/>
            </a:pPr>
            <a:endParaRPr lang="en-GB" b="1" dirty="0"/>
          </a:p>
          <a:p>
            <a:pPr marL="0" indent="0">
              <a:buNone/>
            </a:pPr>
            <a:endParaRPr lang="en-GB" b="1" dirty="0"/>
          </a:p>
          <a:p>
            <a:pPr marL="0" indent="0">
              <a:buNone/>
            </a:pPr>
            <a:endParaRPr lang="en-US" b="1" dirty="0"/>
          </a:p>
          <a:p>
            <a:pPr marL="0" indent="0">
              <a:buNone/>
            </a:pPr>
            <a:endParaRPr lang="en-US" dirty="0"/>
          </a:p>
        </p:txBody>
      </p:sp>
    </p:spTree>
    <p:extLst>
      <p:ext uri="{BB962C8B-B14F-4D97-AF65-F5344CB8AC3E}">
        <p14:creationId xmlns:p14="http://schemas.microsoft.com/office/powerpoint/2010/main" val="16111055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dirty="0"/>
          </a:p>
        </p:txBody>
      </p:sp>
      <p:sp>
        <p:nvSpPr>
          <p:cNvPr id="3" name="Content Placeholder 2"/>
          <p:cNvSpPr>
            <a:spLocks noGrp="1"/>
          </p:cNvSpPr>
          <p:nvPr>
            <p:ph idx="1"/>
          </p:nvPr>
        </p:nvSpPr>
        <p:spPr>
          <a:xfrm>
            <a:off x="609600" y="1417638"/>
            <a:ext cx="10972800" cy="5058783"/>
          </a:xfrm>
        </p:spPr>
        <p:txBody>
          <a:bodyPr>
            <a:normAutofit fontScale="92500" lnSpcReduction="20000"/>
          </a:bodyPr>
          <a:lstStyle/>
          <a:p>
            <a:pPr marL="0" indent="0">
              <a:buNone/>
            </a:pPr>
            <a:r>
              <a:rPr lang="en-US" u="sng" dirty="0"/>
              <a:t>Articles in Newspapers and Magazines</a:t>
            </a:r>
          </a:p>
          <a:p>
            <a:pPr marL="0" indent="0">
              <a:buNone/>
            </a:pPr>
            <a:r>
              <a:rPr lang="en-US" dirty="0"/>
              <a:t>References to articles in newspapers or magazines (periodical publications other than scholarly journals) require only the date of issue (day, month, and year), the section where relevant (e.g. ‘Reviews section’, ‘section G2’), and the page number(s):</a:t>
            </a:r>
          </a:p>
          <a:p>
            <a:pPr marL="0" indent="0">
              <a:buNone/>
            </a:pPr>
            <a:endParaRPr lang="en-GB" dirty="0"/>
          </a:p>
          <a:p>
            <a:r>
              <a:rPr lang="en-US" dirty="0"/>
              <a:t>Michael Schmidt, ‘Tragedy of Three Star-Crossed Lovers’, </a:t>
            </a:r>
            <a:r>
              <a:rPr lang="en-US" i="1" dirty="0"/>
              <a:t>Daily Telegraph</a:t>
            </a:r>
            <a:r>
              <a:rPr lang="en-US" dirty="0"/>
              <a:t>, 1 February 1990, p. 14.</a:t>
            </a:r>
          </a:p>
          <a:p>
            <a:r>
              <a:rPr lang="en-US" dirty="0"/>
              <a:t>Jonathan Friedland, ‘Across the Divide’, </a:t>
            </a:r>
            <a:r>
              <a:rPr lang="en-US" i="1" dirty="0"/>
              <a:t>Guardian</a:t>
            </a:r>
            <a:r>
              <a:rPr lang="en-US" dirty="0"/>
              <a:t>, 15 January 2002, section G2, pp. 10–11.</a:t>
            </a:r>
          </a:p>
          <a:p>
            <a:r>
              <a:rPr lang="fr-FR" dirty="0"/>
              <a:t>Jacques-Pierre </a:t>
            </a:r>
            <a:r>
              <a:rPr lang="fr-FR" dirty="0" err="1"/>
              <a:t>Amette</a:t>
            </a:r>
            <a:r>
              <a:rPr lang="fr-FR" dirty="0"/>
              <a:t>, ‘Thé et désespoir’, </a:t>
            </a:r>
            <a:r>
              <a:rPr lang="fr-FR" i="1" dirty="0"/>
              <a:t>Le Point</a:t>
            </a:r>
            <a:r>
              <a:rPr lang="fr-FR" dirty="0"/>
              <a:t>, 8 </a:t>
            </a:r>
            <a:r>
              <a:rPr lang="fr-FR" dirty="0" err="1"/>
              <a:t>October</a:t>
            </a:r>
            <a:r>
              <a:rPr lang="fr-FR" dirty="0"/>
              <a:t> 1989, </a:t>
            </a:r>
            <a:r>
              <a:rPr lang="en-US" dirty="0"/>
              <a:t>p. 18.</a:t>
            </a:r>
          </a:p>
          <a:p>
            <a:pPr marL="0" indent="0">
              <a:buNone/>
            </a:pPr>
            <a:endParaRPr lang="en-GB" b="1" dirty="0"/>
          </a:p>
          <a:p>
            <a:pPr marL="0" indent="0">
              <a:buNone/>
            </a:pPr>
            <a:endParaRPr lang="en-GB" b="1" dirty="0"/>
          </a:p>
          <a:p>
            <a:pPr marL="0" indent="0">
              <a:buNone/>
            </a:pPr>
            <a:endParaRPr lang="en-US" b="1" dirty="0"/>
          </a:p>
          <a:p>
            <a:pPr marL="0" indent="0">
              <a:buNone/>
            </a:pPr>
            <a:endParaRPr lang="en-US" dirty="0"/>
          </a:p>
        </p:txBody>
      </p:sp>
    </p:spTree>
    <p:extLst>
      <p:ext uri="{BB962C8B-B14F-4D97-AF65-F5344CB8AC3E}">
        <p14:creationId xmlns:p14="http://schemas.microsoft.com/office/powerpoint/2010/main" val="16958095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dirty="0"/>
          </a:p>
        </p:txBody>
      </p:sp>
      <p:sp>
        <p:nvSpPr>
          <p:cNvPr id="3" name="Content Placeholder 2"/>
          <p:cNvSpPr>
            <a:spLocks noGrp="1"/>
          </p:cNvSpPr>
          <p:nvPr>
            <p:ph idx="1"/>
          </p:nvPr>
        </p:nvSpPr>
        <p:spPr>
          <a:xfrm>
            <a:off x="609600" y="1417638"/>
            <a:ext cx="10972800" cy="5058783"/>
          </a:xfrm>
        </p:spPr>
        <p:txBody>
          <a:bodyPr>
            <a:normAutofit/>
          </a:bodyPr>
          <a:lstStyle/>
          <a:p>
            <a:pPr marL="0" indent="0">
              <a:buNone/>
            </a:pPr>
            <a:r>
              <a:rPr lang="en-US" u="sng" dirty="0"/>
              <a:t>Websites and online materials</a:t>
            </a:r>
          </a:p>
          <a:p>
            <a:pPr marL="0" indent="0" algn="just">
              <a:buNone/>
            </a:pPr>
            <a:r>
              <a:rPr lang="en-GB" dirty="0"/>
              <a:t>“</a:t>
            </a:r>
            <a:r>
              <a:rPr lang="en-US" dirty="0"/>
              <a:t>Material published online, whether at news websites, as part of electronic journals, or found only on personal web pages, </a:t>
            </a:r>
            <a:r>
              <a:rPr lang="en-US" b="1" dirty="0">
                <a:solidFill>
                  <a:srgbClr val="FF0000"/>
                </a:solidFill>
              </a:rPr>
              <a:t>should be cited as carefully as material published in print form</a:t>
            </a:r>
            <a:r>
              <a:rPr lang="en-US" dirty="0"/>
              <a:t>. Similarly, authors should exercise the </a:t>
            </a:r>
            <a:r>
              <a:rPr lang="en-US" b="1" dirty="0"/>
              <a:t>same discretion in  considering the quality and value of material published on the internet as they would for material published by more traditional means</a:t>
            </a:r>
            <a:r>
              <a:rPr lang="en-US" dirty="0"/>
              <a:t>.”</a:t>
            </a:r>
          </a:p>
          <a:p>
            <a:pPr marL="0" indent="0" algn="r">
              <a:buNone/>
            </a:pPr>
            <a:r>
              <a:rPr lang="en-GB" dirty="0"/>
              <a:t>- MHRA, </a:t>
            </a:r>
            <a:r>
              <a:rPr lang="en-GB" i="1" dirty="0"/>
              <a:t>Style Guide</a:t>
            </a:r>
            <a:r>
              <a:rPr lang="en-GB" dirty="0"/>
              <a:t>, p. 71.</a:t>
            </a:r>
          </a:p>
          <a:p>
            <a:pPr marL="0" indent="0" algn="just">
              <a:buNone/>
            </a:pPr>
            <a:endParaRPr lang="en-GB" dirty="0"/>
          </a:p>
          <a:p>
            <a:pPr marL="0" indent="0">
              <a:buNone/>
            </a:pPr>
            <a:endParaRPr lang="en-GB" b="1" dirty="0"/>
          </a:p>
          <a:p>
            <a:pPr marL="0" indent="0">
              <a:buNone/>
            </a:pPr>
            <a:endParaRPr lang="en-US" b="1" dirty="0"/>
          </a:p>
          <a:p>
            <a:pPr marL="0" indent="0">
              <a:buNone/>
            </a:pPr>
            <a:endParaRPr lang="en-US" dirty="0"/>
          </a:p>
        </p:txBody>
      </p:sp>
    </p:spTree>
    <p:extLst>
      <p:ext uri="{BB962C8B-B14F-4D97-AF65-F5344CB8AC3E}">
        <p14:creationId xmlns:p14="http://schemas.microsoft.com/office/powerpoint/2010/main" val="7280412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How to footnote …</a:t>
            </a:r>
            <a:endParaRPr lang="en-US" dirty="0"/>
          </a:p>
        </p:txBody>
      </p:sp>
      <p:sp>
        <p:nvSpPr>
          <p:cNvPr id="3" name="Content Placeholder 2"/>
          <p:cNvSpPr>
            <a:spLocks noGrp="1"/>
          </p:cNvSpPr>
          <p:nvPr>
            <p:ph idx="1"/>
          </p:nvPr>
        </p:nvSpPr>
        <p:spPr>
          <a:xfrm>
            <a:off x="609600" y="1417638"/>
            <a:ext cx="10972800" cy="5058783"/>
          </a:xfrm>
        </p:spPr>
        <p:txBody>
          <a:bodyPr>
            <a:normAutofit fontScale="55000" lnSpcReduction="20000"/>
          </a:bodyPr>
          <a:lstStyle/>
          <a:p>
            <a:pPr marL="0" indent="0">
              <a:buNone/>
            </a:pPr>
            <a:r>
              <a:rPr lang="en-US" u="sng" dirty="0"/>
              <a:t>Websites and online materials</a:t>
            </a:r>
          </a:p>
          <a:p>
            <a:pPr marL="0" indent="0">
              <a:buNone/>
            </a:pPr>
            <a:r>
              <a:rPr lang="en-GB" b="1" dirty="0"/>
              <a:t>Referencing online sources is less formalised than with printed materials. However, a</a:t>
            </a:r>
            <a:r>
              <a:rPr lang="en-US" b="1" dirty="0"/>
              <a:t>s far as possible, references to online materials should include the same information as in citations of printed publications:</a:t>
            </a:r>
          </a:p>
          <a:p>
            <a:pPr marL="0" indent="0">
              <a:buNone/>
            </a:pPr>
            <a:endParaRPr lang="en-US" b="1" dirty="0"/>
          </a:p>
          <a:p>
            <a:r>
              <a:rPr lang="en-US" b="1" dirty="0"/>
              <a:t>Author’s name</a:t>
            </a:r>
          </a:p>
          <a:p>
            <a:r>
              <a:rPr lang="en-US" b="1" dirty="0"/>
              <a:t>Title of item (essay, story, etc.)</a:t>
            </a:r>
          </a:p>
          <a:p>
            <a:r>
              <a:rPr lang="en-US" b="1" dirty="0"/>
              <a:t>Title of complete work/resource (i.e. website)</a:t>
            </a:r>
          </a:p>
          <a:p>
            <a:r>
              <a:rPr lang="en-GB" b="1" dirty="0"/>
              <a:t>Date </a:t>
            </a:r>
          </a:p>
          <a:p>
            <a:pPr marL="0" indent="0">
              <a:buNone/>
            </a:pPr>
            <a:endParaRPr lang="en-GB" b="1" dirty="0"/>
          </a:p>
          <a:p>
            <a:pPr marL="0" indent="0">
              <a:buNone/>
            </a:pPr>
            <a:r>
              <a:rPr lang="en-GB" b="1" dirty="0"/>
              <a:t>References to online sources should include the important additions of the WEB ADDRESS and the DATE ACCESSED </a:t>
            </a:r>
          </a:p>
          <a:p>
            <a:pPr marL="0" indent="0">
              <a:buNone/>
            </a:pPr>
            <a:endParaRPr lang="en-US" b="1" dirty="0"/>
          </a:p>
          <a:p>
            <a:r>
              <a:rPr lang="en-US" b="1" dirty="0"/>
              <a:t>Full address (Universal Resource Locator [URL])</a:t>
            </a:r>
          </a:p>
          <a:p>
            <a:r>
              <a:rPr lang="en-US" b="1" dirty="0"/>
              <a:t>Date at which the resource was consulted</a:t>
            </a:r>
            <a:endParaRPr lang="en-GB" b="1" dirty="0"/>
          </a:p>
          <a:p>
            <a:pPr marL="0" indent="0">
              <a:buNone/>
            </a:pPr>
            <a:endParaRPr lang="en-US" b="1" dirty="0"/>
          </a:p>
          <a:p>
            <a:pPr marL="0" indent="0" algn="r">
              <a:buNone/>
            </a:pPr>
            <a:r>
              <a:rPr lang="en-US" dirty="0"/>
              <a:t>e.g. Jack Sommers, ‘Mental Health Report Reveals 300,000 People with Long-Term Problems Lose Their Jobs Every Year,’ </a:t>
            </a:r>
            <a:r>
              <a:rPr lang="en-US" i="1" dirty="0"/>
              <a:t>Huffington Post</a:t>
            </a:r>
            <a:r>
              <a:rPr lang="en-US" dirty="0"/>
              <a:t>, 26 October 2017 &lt;</a:t>
            </a:r>
            <a:r>
              <a:rPr lang="en-US" dirty="0">
                <a:hlinkClick r:id="rId2"/>
              </a:rPr>
              <a:t>http://www.huffingtonpost.co.uk/entry/mental-health-report-theresa-may_uk_59f17a98e4b07d838d321994?utm_hp_ref=uk-homepage</a:t>
            </a:r>
            <a:r>
              <a:rPr lang="en-US" dirty="0"/>
              <a:t>&gt;[accessed 27 October 2017]</a:t>
            </a:r>
          </a:p>
          <a:p>
            <a:pPr marL="0" indent="0">
              <a:buNone/>
            </a:pPr>
            <a:endParaRPr lang="en-GB" b="1" dirty="0"/>
          </a:p>
          <a:p>
            <a:pPr marL="0" indent="0">
              <a:buNone/>
            </a:pPr>
            <a:endParaRPr lang="en-US" b="1" dirty="0"/>
          </a:p>
          <a:p>
            <a:pPr marL="0" indent="0">
              <a:buNone/>
            </a:pPr>
            <a:endParaRPr lang="en-GB" b="1" dirty="0"/>
          </a:p>
          <a:p>
            <a:pPr marL="0" indent="0">
              <a:buNone/>
            </a:pPr>
            <a:endParaRPr lang="en-GB" b="1" dirty="0"/>
          </a:p>
          <a:p>
            <a:pPr marL="0" indent="0">
              <a:buNone/>
            </a:pPr>
            <a:endParaRPr lang="en-GB" b="1" dirty="0"/>
          </a:p>
          <a:p>
            <a:pPr marL="0" indent="0">
              <a:buNone/>
            </a:pPr>
            <a:endParaRPr lang="en-US" b="1" dirty="0"/>
          </a:p>
          <a:p>
            <a:pPr marL="0" indent="0">
              <a:buNone/>
            </a:pPr>
            <a:endParaRPr lang="en-US" dirty="0"/>
          </a:p>
        </p:txBody>
      </p:sp>
    </p:spTree>
    <p:extLst>
      <p:ext uri="{BB962C8B-B14F-4D97-AF65-F5344CB8AC3E}">
        <p14:creationId xmlns:p14="http://schemas.microsoft.com/office/powerpoint/2010/main" val="288203872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Footnoting the same source on multiple occasions</a:t>
            </a:r>
            <a:endParaRPr lang="en-US" b="1" dirty="0"/>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When citing the same source on multiple occasions, footnotes can be abbreviated </a:t>
            </a:r>
            <a:r>
              <a:rPr lang="en-GB" dirty="0"/>
              <a:t>to include;</a:t>
            </a:r>
          </a:p>
          <a:p>
            <a:pPr marL="0" indent="0">
              <a:buNone/>
            </a:pPr>
            <a:r>
              <a:rPr lang="en-GB" dirty="0"/>
              <a:t> </a:t>
            </a:r>
          </a:p>
          <a:p>
            <a:r>
              <a:rPr lang="en-GB" dirty="0"/>
              <a:t>Author’s surname only (except when your essay includes authors with same surname)</a:t>
            </a:r>
          </a:p>
          <a:p>
            <a:r>
              <a:rPr lang="en-GB" dirty="0"/>
              <a:t>An abbreviated, yet clearly intelligible, shortened title</a:t>
            </a:r>
          </a:p>
          <a:p>
            <a:pPr marL="0" indent="0">
              <a:buNone/>
            </a:pPr>
            <a:endParaRPr lang="en-GB" dirty="0"/>
          </a:p>
          <a:p>
            <a:pPr marL="0" indent="0">
              <a:buNone/>
            </a:pPr>
            <a:r>
              <a:rPr lang="en-GB" dirty="0"/>
              <a:t>e.g. </a:t>
            </a:r>
          </a:p>
          <a:p>
            <a:pPr marL="0" indent="0">
              <a:buNone/>
            </a:pPr>
            <a:r>
              <a:rPr lang="en-GB" dirty="0"/>
              <a:t>MHRA, </a:t>
            </a:r>
            <a:r>
              <a:rPr lang="en-GB" i="1" dirty="0"/>
              <a:t>Style Guide</a:t>
            </a:r>
            <a:r>
              <a:rPr lang="en-GB" dirty="0"/>
              <a:t>, p. 71.</a:t>
            </a:r>
          </a:p>
          <a:p>
            <a:pPr marL="0" indent="0">
              <a:buNone/>
            </a:pPr>
            <a:r>
              <a:rPr lang="en-GB" dirty="0"/>
              <a:t>Lee, ‘Shanghai Modern,’ p. 100.</a:t>
            </a:r>
          </a:p>
          <a:p>
            <a:pPr marL="0" indent="0">
              <a:buNone/>
            </a:pPr>
            <a:r>
              <a:rPr lang="en-GB" dirty="0"/>
              <a:t>Douglass, </a:t>
            </a:r>
            <a:r>
              <a:rPr lang="en-GB" i="1" dirty="0"/>
              <a:t>Narrative</a:t>
            </a:r>
            <a:r>
              <a:rPr lang="en-GB" dirty="0"/>
              <a:t>, pp. 56, 78, 92.</a:t>
            </a:r>
          </a:p>
          <a:p>
            <a:pPr marL="0" indent="0">
              <a:buNone/>
            </a:pPr>
            <a:r>
              <a:rPr lang="en-US" dirty="0"/>
              <a:t>Sommers, ‘Mental Health Report.’</a:t>
            </a:r>
          </a:p>
          <a:p>
            <a:pPr marL="0" indent="0">
              <a:buNone/>
            </a:pPr>
            <a:endParaRPr lang="en-GB" dirty="0"/>
          </a:p>
          <a:p>
            <a:pPr marL="0" indent="0">
              <a:buNone/>
            </a:pPr>
            <a:r>
              <a:rPr lang="en-GB" dirty="0"/>
              <a:t>NOTE: </a:t>
            </a:r>
            <a:r>
              <a:rPr lang="en-GB" b="1" dirty="0"/>
              <a:t>PUBLICATION DETAILS (PUBLISHER, PLACE OF PUBLICATION, DATE CAN GENERALLY BE OMITTED). THIS MAKES FOR A TIDIER, MORE EASILY LEGIBLE SET OF FOOTNOTES.</a:t>
            </a:r>
            <a:endParaRPr lang="en-GB" dirty="0"/>
          </a:p>
        </p:txBody>
      </p:sp>
    </p:spTree>
    <p:extLst>
      <p:ext uri="{BB962C8B-B14F-4D97-AF65-F5344CB8AC3E}">
        <p14:creationId xmlns:p14="http://schemas.microsoft.com/office/powerpoint/2010/main" val="2366156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30132"/>
            <a:ext cx="10972800" cy="1143000"/>
          </a:xfrm>
        </p:spPr>
        <p:txBody>
          <a:bodyPr>
            <a:normAutofit fontScale="90000"/>
          </a:bodyPr>
          <a:lstStyle/>
          <a:p>
            <a:r>
              <a:rPr lang="en-GB" b="1" dirty="0"/>
              <a:t>Footnotes can </a:t>
            </a:r>
            <a:r>
              <a:rPr lang="en-GB" b="1" i="1" dirty="0"/>
              <a:t>distinguish </a:t>
            </a:r>
            <a:r>
              <a:rPr lang="en-GB" b="1" dirty="0"/>
              <a:t>one’s work from others’ work</a:t>
            </a:r>
            <a:endParaRPr lang="en-US" b="1" dirty="0"/>
          </a:p>
        </p:txBody>
      </p:sp>
      <p:sp>
        <p:nvSpPr>
          <p:cNvPr id="3" name="Content Placeholder 2"/>
          <p:cNvSpPr>
            <a:spLocks noGrp="1"/>
          </p:cNvSpPr>
          <p:nvPr>
            <p:ph idx="1"/>
          </p:nvPr>
        </p:nvSpPr>
        <p:spPr>
          <a:xfrm>
            <a:off x="609600" y="1882589"/>
            <a:ext cx="10972800" cy="4525963"/>
          </a:xfrm>
        </p:spPr>
        <p:txBody>
          <a:bodyPr>
            <a:normAutofit lnSpcReduction="10000"/>
          </a:bodyPr>
          <a:lstStyle/>
          <a:p>
            <a:pPr marL="0" indent="0" algn="just">
              <a:buNone/>
            </a:pPr>
            <a:r>
              <a:rPr lang="en-GB" dirty="0"/>
              <a:t>“In the modern world, historians perform two complementary tasks. They must examine sources relevant to the solution of a problem and construct a new narrative or argument from them. The footnote </a:t>
            </a:r>
            <a:r>
              <a:rPr lang="en-GB" b="1" dirty="0"/>
              <a:t>proves both tasks have been carried out</a:t>
            </a:r>
            <a:r>
              <a:rPr lang="en-GB" dirty="0"/>
              <a:t>. It identifies both the primary evidence that guarantees the novelty [of the historian’s work] and the secondary sources that do not undermine its novelty in form and thesis.”</a:t>
            </a:r>
          </a:p>
          <a:p>
            <a:pPr algn="r">
              <a:buFontTx/>
              <a:buChar char="-"/>
            </a:pPr>
            <a:r>
              <a:rPr lang="en-GB" dirty="0"/>
              <a:t>Grafton, </a:t>
            </a:r>
            <a:r>
              <a:rPr lang="en-GB" i="1" dirty="0"/>
              <a:t>The Footnote, </a:t>
            </a:r>
            <a:r>
              <a:rPr lang="en-GB" dirty="0"/>
              <a:t>p. 5.</a:t>
            </a:r>
          </a:p>
          <a:p>
            <a:pPr marL="0" indent="0" algn="just">
              <a:buNone/>
            </a:pPr>
            <a:r>
              <a:rPr lang="en-GB" i="1" dirty="0"/>
              <a:t> </a:t>
            </a:r>
            <a:endParaRPr lang="en-US" dirty="0"/>
          </a:p>
        </p:txBody>
      </p:sp>
    </p:spTree>
    <p:extLst>
      <p:ext uri="{BB962C8B-B14F-4D97-AF65-F5344CB8AC3E}">
        <p14:creationId xmlns:p14="http://schemas.microsoft.com/office/powerpoint/2010/main" val="266000500"/>
      </p:ext>
    </p:extLst>
  </p:cSld>
  <p:clrMapOvr>
    <a:masterClrMapping/>
  </p:clrMapOvr>
</p:sld>
</file>

<file path=ppt/theme/theme1.xml><?xml version="1.0" encoding="utf-8"?>
<a:theme xmlns:a="http://schemas.openxmlformats.org/drawingml/2006/main" name="1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EF72177-3B34-4060-B5FC-705312467B0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AA0C8F-6077-4875-A00A-529BAD21B6A3}">
  <ds:schemaRefs>
    <ds:schemaRef ds:uri="http://schemas.microsoft.com/sharepoint/v3/contenttype/forms"/>
  </ds:schemaRefs>
</ds:datastoreItem>
</file>

<file path=customXml/itemProps3.xml><?xml version="1.0" encoding="utf-8"?>
<ds:datastoreItem xmlns:ds="http://schemas.openxmlformats.org/officeDocument/2006/customXml" ds:itemID="{808D56D2-F1F1-4B66-996D-671B4C78EBD9}">
  <ds:schemaRefs>
    <ds:schemaRef ds:uri="http://purl.org/dc/dcmitype/"/>
    <ds:schemaRef ds:uri="http://schemas.microsoft.com/office/2006/documentManagement/types"/>
    <ds:schemaRef ds:uri="http://purl.org/dc/elements/1.1/"/>
    <ds:schemaRef ds:uri="53eb33a0-f383-4069-9f53-0e79fd56955c"/>
    <ds:schemaRef ds:uri="http://purl.org/dc/terms/"/>
    <ds:schemaRef ds:uri="http://schemas.openxmlformats.org/package/2006/metadata/core-properties"/>
    <ds:schemaRef ds:uri="http://schemas.microsoft.com/office/infopath/2007/PartnerControls"/>
    <ds:schemaRef ds:uri="18e00798-69c8-4d73-a841-5247a1895ee0"/>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588</TotalTime>
  <Words>3103</Words>
  <Application>Microsoft Office PowerPoint</Application>
  <PresentationFormat>Widescreen</PresentationFormat>
  <Paragraphs>269</Paragraphs>
  <Slides>43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Calibri</vt:lpstr>
      <vt:lpstr>Arial</vt:lpstr>
      <vt:lpstr>Harlow Solid Italic</vt:lpstr>
      <vt:lpstr>1_Office Theme</vt:lpstr>
      <vt:lpstr> REFERENCING REVISITED  What, Why, How?</vt:lpstr>
      <vt:lpstr> REFERENCING FOOTNOTES  Why? </vt:lpstr>
      <vt:lpstr>Tools of the trade …</vt:lpstr>
      <vt:lpstr>Our debt to Gibbon … </vt:lpstr>
      <vt:lpstr>PowerPoint Presentation</vt:lpstr>
      <vt:lpstr>Our debt to Gibbon … </vt:lpstr>
      <vt:lpstr>PowerPoint Presentation</vt:lpstr>
      <vt:lpstr>PowerPoint Presentation</vt:lpstr>
      <vt:lpstr>Our debt to Ranke … </vt:lpstr>
      <vt:lpstr>Our debt to Ranke … </vt:lpstr>
      <vt:lpstr>Our debt to Ranke …</vt:lpstr>
      <vt:lpstr>Our debt to Ranke … </vt:lpstr>
      <vt:lpstr>PowerPoint Presentation</vt:lpstr>
      <vt:lpstr>PowerPoint Presentation</vt:lpstr>
      <vt:lpstr>Why reference …</vt:lpstr>
      <vt:lpstr>Why reference … </vt:lpstr>
      <vt:lpstr>When to reference … </vt:lpstr>
      <vt:lpstr>When to quote … </vt:lpstr>
      <vt:lpstr>When to paraphrase …</vt:lpstr>
      <vt:lpstr>When to paraphrase …</vt:lpstr>
      <vt:lpstr>Why paraphrase</vt:lpstr>
      <vt:lpstr>Why paraphrase …</vt:lpstr>
      <vt:lpstr>When to paraphrase …</vt:lpstr>
      <vt:lpstr>When to provide a reference …</vt:lpstr>
      <vt:lpstr>When to footnote …</vt:lpstr>
      <vt:lpstr>Where to footnote …</vt:lpstr>
      <vt:lpstr>How to footnote using Microsoft Word …</vt:lpstr>
      <vt:lpstr>How to footnote using Microsoft Word …</vt:lpstr>
      <vt:lpstr>How to footnote using Microsoft Word …</vt:lpstr>
      <vt:lpstr>How to footnote using Microsoft Word …</vt:lpstr>
      <vt:lpstr>How to footnote …</vt:lpstr>
      <vt:lpstr>How to footnote …</vt:lpstr>
      <vt:lpstr>How to footnote …</vt:lpstr>
      <vt:lpstr>How to footnote …</vt:lpstr>
      <vt:lpstr>How to footnote …</vt:lpstr>
      <vt:lpstr>How to footnote …</vt:lpstr>
      <vt:lpstr>How to footnote …</vt:lpstr>
      <vt:lpstr>How to footnote …</vt:lpstr>
      <vt:lpstr>How to footnote …</vt:lpstr>
      <vt:lpstr>How to footnote …</vt:lpstr>
      <vt:lpstr>How to footnote …</vt:lpstr>
      <vt:lpstr>Footnoting the same source on multiple occasions</vt:lpstr>
      <vt:lpstr>Footnotes can distinguish one’s work from others’ work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AHSK4002  Week 3 Lecture WRITING What, Why, How</dc:title>
  <dc:creator>Alexander Scott</dc:creator>
  <cp:lastModifiedBy>Alexander</cp:lastModifiedBy>
  <cp:revision>48</cp:revision>
  <dcterms:created xsi:type="dcterms:W3CDTF">2016-10-25T12:02:12Z</dcterms:created>
  <dcterms:modified xsi:type="dcterms:W3CDTF">2021-02-01T17:25:58Z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