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Default Extension="gif" ContentType="image/gif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7" r:id="rId2"/>
    <p:sldId id="297" r:id="rId3"/>
    <p:sldId id="298" r:id="rId4"/>
    <p:sldId id="299" r:id="rId5"/>
    <p:sldId id="280" r:id="rId6"/>
    <p:sldId id="281" r:id="rId7"/>
    <p:sldId id="282" r:id="rId8"/>
    <p:sldId id="283" r:id="rId9"/>
    <p:sldId id="284" r:id="rId10"/>
    <p:sldId id="289" r:id="rId11"/>
    <p:sldId id="286" r:id="rId12"/>
    <p:sldId id="287" r:id="rId13"/>
    <p:sldId id="288" r:id="rId14"/>
    <p:sldId id="290" r:id="rId15"/>
    <p:sldId id="292" r:id="rId16"/>
    <p:sldId id="295" r:id="rId17"/>
    <p:sldId id="296" r:id="rId18"/>
    <p:sldId id="291" r:id="rId19"/>
    <p:sldId id="293" r:id="rId20"/>
    <p:sldId id="294" r:id="rId21"/>
    <p:sldId id="314" r:id="rId22"/>
    <p:sldId id="315" r:id="rId23"/>
    <p:sldId id="300" r:id="rId24"/>
    <p:sldId id="301" r:id="rId25"/>
    <p:sldId id="302" r:id="rId26"/>
    <p:sldId id="303" r:id="rId27"/>
    <p:sldId id="304" r:id="rId28"/>
    <p:sldId id="305" r:id="rId29"/>
    <p:sldId id="307" r:id="rId30"/>
    <p:sldId id="306" r:id="rId31"/>
    <p:sldId id="308" r:id="rId32"/>
    <p:sldId id="309" r:id="rId33"/>
    <p:sldId id="310" r:id="rId34"/>
    <p:sldId id="311" r:id="rId35"/>
    <p:sldId id="312" r:id="rId36"/>
    <p:sldId id="313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22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25</a:t>
            </a:fld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26</a:t>
            </a:fld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27</a:t>
            </a:fld>
            <a:endParaRPr lang="en-GB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28</a:t>
            </a:fld>
            <a:endParaRPr lang="en-GB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29</a:t>
            </a:fld>
            <a:endParaRPr lang="en-GB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30</a:t>
            </a:fld>
            <a:endParaRPr lang="en-GB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31</a:t>
            </a:fld>
            <a:endParaRPr lang="en-GB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32</a:t>
            </a:fld>
            <a:endParaRPr lang="en-GB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33</a:t>
            </a:fld>
            <a:endParaRPr lang="en-GB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34</a:t>
            </a:fld>
            <a:endParaRPr lang="en-GB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35</a:t>
            </a:fld>
            <a:endParaRPr lang="en-GB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36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moavz6r3XAhVN-qQKHam-Ac8QjRwIBw&amp;url=http://welshbuildings.blogspot.com/2012/08/&amp;psig=AOvVaw0AKKd8baVM3W5AJz6Ssm8V&amp;ust=1510740968940343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https://www.google.co.uk/url?sa=i&amp;rct=j&amp;q=&amp;esrc=s&amp;source=images&amp;cd=&amp;cad=rja&amp;uact=8&amp;ved=0ahUKEwjQ0ML-673XAhWECewKHQKOAF4QjRwIBw&amp;url=http://cornishlime.co.uk/information/introduction-to-decorating-old-buildings/&amp;psig=AOvVaw1b6x3MtZTpoqwfwiX7-EG6&amp;ust=1510741248610922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zlYL26L3XAhWSzqQKHbt7ALEQjRwIBw&amp;url=https://www.flickr.com/photos/rosrusspix/9038792012&amp;psig=AOvVaw0mh76bJBP3HbN07g24jwf5&amp;ust=151074019873457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rpeW6b3XAhUFyqQKHX0hAFwQjRwIBw&amp;url=http://www.fao.org/docrep/s1250e/S1250E0j.htm&amp;psig=AOvVaw0mh76bJBP3HbN07g24jwf5&amp;ust=1510740198734574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wney16r3XAhWIFewKHcpyBCQQjRwIBw&amp;url=http://www.abacus-stone-sales.co.uk/&amp;psig=AOvVaw3h5ettUB9uTyJ6ZVuSTXjA&amp;ust=1510740826952986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dj6ni7L3XAhURDewKHRp7Ba0QjRwIBw&amp;url=https://commons.wikimedia.org/wiki/File:Henrietta_Street_-_Dublin_2800051382.jpg&amp;psig=AOvVaw0omgRwRxVfQbHO2AatXrb0&amp;ust=1510741451688682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https://www.google.co.uk/url?sa=i&amp;rct=j&amp;q=&amp;esrc=s&amp;source=images&amp;cd=&amp;cad=rja&amp;uact=8&amp;ved=0ahUKEwjru6ub8L3XAhXHGOwKHXJeAd4QjRwIBw&amp;url=http://socialmediaworks.co/standard-brick-size&amp;psig=AOvVaw3b0yqy1pI6U-la50K6Qf8o&amp;ust=1510742378041786" TargetMode="External"/><Relationship Id="rId7" Type="http://schemas.openxmlformats.org/officeDocument/2006/relationships/hyperlink" Target="https://www.google.co.uk/url?sa=i&amp;rct=j&amp;q=&amp;esrc=s&amp;source=images&amp;cd=&amp;cad=rja&amp;uact=8&amp;ved=0ahUKEwiN1ZP48L3XAhXIp6QKHbSdD84QjRwIBw&amp;url=http://www.constructiontermsx.com/stretcher-bond-definition/&amp;psig=AOvVaw0qGSSY_2_1J7D8sVC9dY7s&amp;ust=1510742511982028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s://www.google.co.uk/url?sa=i&amp;rct=j&amp;q=&amp;esrc=s&amp;source=images&amp;cd=&amp;cad=rja&amp;uact=8&amp;ved=0ahUKEwi84e7i8L3XAhVL6KQKHdZ0CLgQjRwIBw&amp;url=http://www.constructiontermsx.com/bricks-definition/&amp;psig=AOvVaw0qGSSY_2_1J7D8sVC9dY7s&amp;ust=1510742511982028" TargetMode="Externa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x26Ko7r3XAhWSEuwKHTTWBcAQjRwIBw&amp;url=http://furnessbrick.co.uk/bond-patterns-sizes/4590012296&amp;psig=AOvVaw22Xys0T4y9OF0hoGpxAtVI&amp;ust=1510741671330448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eybn_7r3XAhUDyaQKHbd3CUkQjRwIBw&amp;url=https://theconstructor.org/building/types-bonds-brick-masonry-flemish-english-wall/11616/&amp;psig=AOvVaw22Xys0T4y9OF0hoGpxAtVI&amp;ust=1510741671330448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https://www.google.co.uk/url?sa=i&amp;rct=j&amp;q=&amp;esrc=s&amp;source=images&amp;cd=&amp;cad=rja&amp;uact=8&amp;ved=0ahUKEwjNws-T773XAhUQEewKHWkgCF8QjRwIBw&amp;url=https://www.strukts.com/2012/06/brick-work-bonds/&amp;psig=AOvVaw22Xys0T4y9OF0hoGpxAtVI&amp;ust=1510741671330448" TargetMode="External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FtKbf773XAhVR_qQKHTHOCQ8QjRwIBw&amp;url=http://civilconstructiontips.blogspot.com/2011/06/garden-wall-bonds.html&amp;psig=AOvVaw3LeP0pRZbIly2c6b7uXxLE&amp;ust=1510742281024215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ezrDgyc_XAhVRpKQKHfm0ALQQjRwIBw&amp;url=http%3A%2F%2Fwww.crystalinks.com%2Fgreekarchitecture.html&amp;psig=AOvVaw0SdKziQdDB09o5aUciuP01&amp;ust=1511350531613100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Eq6Ctys_XAhVBzKQKHWgnCZUQjRwIBw&amp;url=http%3A%2F%2Ffamouswonders.com%2Fpantheon-in-rome%2F&amp;psig=AOvVaw0-66vSim1fkGaaAgmNukfA&amp;ust=1511350702156001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www.outofoblivion.org.uk/dom_arch.asp&amp;ei=GqLsVK3QLua17gbR84DIAw&amp;bvm=bv.86475890,d.ZGU&amp;psig=AFQjCNHYr7k7zmThXx1TscvC-HK3ikmogg&amp;ust=1424880421391501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uisvStc_XAhViDcAKHUrUCGsQjRwIBw&amp;url=http%3A%2F%2Fwww.geograph.org.uk%2Fphoto%2F2533719&amp;psig=AOvVaw1F2zqsGNUNKACGhZXdJZ6l&amp;ust=1511345106544306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Tzv64uM_XAhWSGOwKHbI-DNkQjRwIBw&amp;url=http%3A%2F%2Fgrowninwales.co.uk%2Fgiw_enterprise%2Falan-ritchie-traditional-timber-frame-buildings%2F&amp;psig=AOvVaw2ogplqTk12oa52vx3u5RS6&amp;ust=1511345813285245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kme3vuM_XAhWC6aQKHfDPALMQjRwIBw&amp;url=http%3A%2F%2Fwww.geograph.org.uk%2Fphoto%2F966287&amp;psig=AOvVaw1hoEO4mh7MP1uT3vkC2run&amp;ust=1511345999426587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uvYC_uc_XAhXSKewKHYNUBUQQjRwIBw&amp;url=http%3A%2F%2Fwww.manleyconstruction.com%2F%3Fq%3Dmanley-timber-frame%2F&amp;psig=AOvVaw1xypAlvS9v537FPbH0cC7y&amp;ust=1511346173404274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hyperlink" Target="https://www.google.co.uk/url?sa=i&amp;rct=j&amp;q=&amp;esrc=s&amp;source=images&amp;cd=&amp;cad=rja&amp;uact=8&amp;ved=0ahUKEwjTqtGnvc_XAhUFyKQKHWC5BL4QjRwIBw&amp;url=https%3A%2F%2Ftriumphmodular.com%2Fblog%2Fpermanent-modular-construction%2F&amp;psig=AOvVaw3dGncs5knqPBglrBMlnii8&amp;ust=1511347210235384" TargetMode="External"/><Relationship Id="rId4" Type="http://schemas.openxmlformats.org/officeDocument/2006/relationships/image" Target="../media/image2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h8JGFu8_XAhXRoKQKHegIABgQjRwIBw&amp;url=http%3A%2F%2Fwww.pmcarchitects.com%2Fpassivehousecrawfordsburn%2Fdiaryentryno13%2F&amp;psig=AOvVaw0X547UNPRaasSiH4CWGt-R&amp;ust=1511346536812656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6htX9uc_XAhWJpaQKHe6xA30QjRwIBw&amp;url=https%3A%2F%2Fwww.sustainabledesigncollective.co.uk%2Fkit-homes%2Fbuild-passivhaus-kit-home-2-weeks%2F&amp;psig=AOvVaw263v99Zrd0iewZ9ADYDA7k&amp;ust=1511346319722705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uppTBv8_XAhVR5aQKHY2QDPQQjRwIBw&amp;url=http%3A%2F%2Fwww.understandconstruction.com%2Fsteel-frame-structures.html&amp;psig=AOvVaw2t776XK1m1vYjmInAfVwJp&amp;ust=1511347801139448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g9pmuwM_XAhUH5aQKHZ93AigQjRwIBw&amp;url=http%3A%2F%2Fwww.dailymail.co.uk%2Fnews%2Farticle-2206050%2FThe-picture-proves-iconic-photograph-workers-eating-lunch-Rockefeller-beam-publicity-stunt.html&amp;psig=AOvVaw2Bz5s4Q1x6dDv2SSXc04ci&amp;ust=1511348044888184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e_P6kwc_XAhXSGuwKHbNRBq4QjRwIBw&amp;url=http%3A%2F%2Fwww.raymondcooper.co.uk%2Fbusiness-leases%2Ftenants-carry-improvements-ii%2F&amp;psig=AOvVaw3iDvjpsavhAa4LnwrC8dCe&amp;ust=1511348208375194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6wdycws_XAhUH4qQKHZQ4BtkQjRwIBw&amp;url=https%3A%2F%2Fwww.treehugger.com%2Fgreen-architecture%2Ffoster-build-toronto-tower-what-looks-largest-living-wall-north-america.html&amp;psig=AOvVaw2r4f_fdnipdw2iaoTqechu&amp;ust=1511348376364282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N7f3pxM_XAhWIEewKHVfJC0QQjRwIBw&amp;url=https%3A%2F%2Fwww.steelconstruction.info%2FFraming_schematics&amp;psig=AOvVaw0iKEWZxA3bauQFRfsQD9y3&amp;ust=1511349243426385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857496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Walls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57290" y="192880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857496"/>
            <a:ext cx="53285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building envelope</a:t>
            </a:r>
          </a:p>
          <a:p>
            <a:endParaRPr lang="en-GB" sz="32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357290" y="192880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Rectangle 6"/>
          <p:cNvSpPr/>
          <p:nvPr/>
        </p:nvSpPr>
        <p:spPr>
          <a:xfrm>
            <a:off x="1785918" y="3441680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 smtClean="0"/>
              <a:t>The physical enclosure of a building and environmental separator </a:t>
            </a:r>
            <a:r>
              <a:rPr lang="en-GB" sz="2400" b="1" dirty="0" smtClean="0"/>
              <a:t>.</a:t>
            </a:r>
          </a:p>
          <a:p>
            <a:r>
              <a:rPr lang="en-GB" sz="2400" dirty="0" smtClean="0"/>
              <a:t> It is the physical separator between the conditioned and unconditioned environment of a building including the resistance to air, water, heat, light, and noise transfer.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857496"/>
            <a:ext cx="53285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building envelope</a:t>
            </a:r>
          </a:p>
          <a:p>
            <a:endParaRPr lang="en-GB" sz="32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357290" y="192880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Rectangle 8"/>
          <p:cNvSpPr/>
          <p:nvPr/>
        </p:nvSpPr>
        <p:spPr>
          <a:xfrm>
            <a:off x="1928794" y="3714752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 smtClean="0"/>
              <a:t>The building </a:t>
            </a:r>
            <a:r>
              <a:rPr lang="en-GB" sz="2800" b="1" dirty="0" smtClean="0"/>
              <a:t>envelope</a:t>
            </a:r>
            <a:r>
              <a:rPr lang="en-GB" sz="2800" dirty="0" smtClean="0"/>
              <a:t>  </a:t>
            </a:r>
            <a:r>
              <a:rPr lang="en-GB" sz="2800" b="1" dirty="0" smtClean="0"/>
              <a:t>components</a:t>
            </a:r>
            <a:r>
              <a:rPr lang="en-GB" sz="2800" dirty="0" smtClean="0"/>
              <a:t> usually consists of its roof, sub floor, exterior doors, windows and exterior walls. 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857496"/>
            <a:ext cx="53285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building envelope</a:t>
            </a:r>
          </a:p>
          <a:p>
            <a:endParaRPr lang="en-GB" sz="32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357290" y="192880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Rectangle 8"/>
          <p:cNvSpPr/>
          <p:nvPr/>
        </p:nvSpPr>
        <p:spPr>
          <a:xfrm>
            <a:off x="1928794" y="3714752"/>
            <a:ext cx="4572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 smtClean="0"/>
              <a:t>The building </a:t>
            </a:r>
            <a:r>
              <a:rPr lang="en-GB" sz="2800" b="1" dirty="0" smtClean="0"/>
              <a:t>components</a:t>
            </a:r>
            <a:r>
              <a:rPr lang="en-GB" sz="2800" dirty="0" smtClean="0"/>
              <a:t> are made up of the individual materials which can be structural or non-structural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000108"/>
            <a:ext cx="5857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</a:t>
            </a:r>
          </a:p>
          <a:p>
            <a:pPr algn="ctr"/>
            <a:r>
              <a:rPr lang="en-GB" sz="3200" dirty="0" smtClean="0"/>
              <a:t>Traditional – Pre 1919 solid walls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8" name="Picture 2" descr="http://www.photoplan.co.uk/blog/wp-content/uploads/2011/08/Black_Rock_Cottage_Rannoch_Moor_Scotland_1280x960-533x400.jpg"/>
          <p:cNvPicPr>
            <a:picLocks noChangeAspect="1" noChangeArrowheads="1"/>
          </p:cNvPicPr>
          <p:nvPr/>
        </p:nvPicPr>
        <p:blipFill>
          <a:blip r:embed="rId3" cstate="print"/>
          <a:srcRect t="8628" r="2930"/>
          <a:stretch>
            <a:fillRect/>
          </a:stretch>
        </p:blipFill>
        <p:spPr bwMode="auto">
          <a:xfrm>
            <a:off x="1643042" y="2428868"/>
            <a:ext cx="5521345" cy="390049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071546"/>
            <a:ext cx="5857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</a:t>
            </a:r>
          </a:p>
          <a:p>
            <a:pPr algn="ctr"/>
            <a:r>
              <a:rPr lang="en-GB" sz="3200" dirty="0" smtClean="0"/>
              <a:t>Traditional – Pre 1919 solid walls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6" name="Picture 6" descr="http://theecologist.net-genie.co.uk/siteimage/scale/0/0/297905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2507171"/>
            <a:ext cx="5092717" cy="382060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071546"/>
            <a:ext cx="5857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</a:t>
            </a:r>
          </a:p>
          <a:p>
            <a:pPr algn="ctr"/>
            <a:r>
              <a:rPr lang="en-GB" sz="3200" dirty="0" smtClean="0"/>
              <a:t>Traditional – Pre 1919 solid walls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7" name="Picture 9" descr="Lan 0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2485314"/>
            <a:ext cx="5429288" cy="4072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572000" y="1714488"/>
            <a:ext cx="392909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</a:t>
            </a:r>
          </a:p>
          <a:p>
            <a:pPr algn="ctr"/>
            <a:r>
              <a:rPr lang="en-GB" sz="3200" dirty="0" smtClean="0"/>
              <a:t>Traditional – Pre 1919 solid walls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6" name="Picture 4" descr="solid wal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214422"/>
            <a:ext cx="3745004" cy="5429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5429256" y="3857628"/>
            <a:ext cx="230306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Thick walls</a:t>
            </a:r>
          </a:p>
          <a:p>
            <a:r>
              <a:rPr lang="en-GB" sz="2000" dirty="0" smtClean="0"/>
              <a:t>Random rubble</a:t>
            </a:r>
          </a:p>
          <a:p>
            <a:r>
              <a:rPr lang="en-GB" sz="2000" dirty="0" smtClean="0"/>
              <a:t>Lime mortar</a:t>
            </a:r>
          </a:p>
          <a:p>
            <a:r>
              <a:rPr lang="en-GB" sz="2000" dirty="0" smtClean="0"/>
              <a:t>Shallow foundations</a:t>
            </a:r>
          </a:p>
          <a:p>
            <a:r>
              <a:rPr lang="en-GB" sz="2000" dirty="0" smtClean="0"/>
              <a:t>No DPC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572000" y="1714488"/>
            <a:ext cx="392909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</a:t>
            </a:r>
          </a:p>
          <a:p>
            <a:pPr algn="ctr"/>
            <a:r>
              <a:rPr lang="en-GB" sz="3200" dirty="0" smtClean="0"/>
              <a:t>Traditional – Pre 1919 solid walls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29256" y="3857628"/>
            <a:ext cx="230306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Thick walls</a:t>
            </a:r>
          </a:p>
          <a:p>
            <a:r>
              <a:rPr lang="en-GB" sz="2000" dirty="0" smtClean="0"/>
              <a:t>Random rubble</a:t>
            </a:r>
          </a:p>
          <a:p>
            <a:r>
              <a:rPr lang="en-GB" sz="2000" dirty="0" smtClean="0"/>
              <a:t>Lime mortar</a:t>
            </a:r>
          </a:p>
          <a:p>
            <a:r>
              <a:rPr lang="en-GB" sz="2000" dirty="0" smtClean="0"/>
              <a:t>Shallow foundations</a:t>
            </a:r>
          </a:p>
          <a:p>
            <a:r>
              <a:rPr lang="en-GB" sz="2000" dirty="0" smtClean="0"/>
              <a:t>No DPC</a:t>
            </a:r>
            <a:endParaRPr lang="en-GB" sz="2000" dirty="0"/>
          </a:p>
        </p:txBody>
      </p:sp>
      <p:pic>
        <p:nvPicPr>
          <p:cNvPr id="7" name="Picture 3" descr="Breathing wall 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071546"/>
            <a:ext cx="3889063" cy="557849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71736" y="1928802"/>
            <a:ext cx="19216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Earth wall - clom</a:t>
            </a:r>
          </a:p>
        </p:txBody>
      </p:sp>
      <p:pic>
        <p:nvPicPr>
          <p:cNvPr id="68610" name="Picture 2" descr="Image result for clom wall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214686"/>
            <a:ext cx="4286280" cy="3214710"/>
          </a:xfrm>
          <a:prstGeom prst="rect">
            <a:avLst/>
          </a:prstGeom>
          <a:noFill/>
        </p:spPr>
      </p:pic>
      <p:pic>
        <p:nvPicPr>
          <p:cNvPr id="68612" name="Picture 4" descr="Image result for cob building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17554" y="2357431"/>
            <a:ext cx="4088318" cy="2714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62466" name="Picture 2" descr="Image result for random rubble wall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2143116"/>
            <a:ext cx="4991100" cy="374332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215074" y="2571744"/>
            <a:ext cx="1681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Random Rubble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15074" y="6000768"/>
            <a:ext cx="27996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 coursed Random Rubble</a:t>
            </a:r>
          </a:p>
          <a:p>
            <a:endParaRPr lang="en-GB" dirty="0"/>
          </a:p>
        </p:txBody>
      </p:sp>
      <p:pic>
        <p:nvPicPr>
          <p:cNvPr id="62468" name="Picture 4" descr="Image result for random rubble wall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b="15902"/>
          <a:stretch>
            <a:fillRect/>
          </a:stretch>
        </p:blipFill>
        <p:spPr bwMode="auto">
          <a:xfrm>
            <a:off x="0" y="2071678"/>
            <a:ext cx="8999283" cy="392909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000100" y="5929330"/>
            <a:ext cx="2505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Coursed Random Rubble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71736" y="1928802"/>
            <a:ext cx="41445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Dressed stone – faced and regularised</a:t>
            </a:r>
          </a:p>
        </p:txBody>
      </p:sp>
      <p:pic>
        <p:nvPicPr>
          <p:cNvPr id="64514" name="Picture 2" descr="Image result for dressed stone walls swansea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04" y="2571744"/>
            <a:ext cx="595312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3786182" y="1857364"/>
            <a:ext cx="84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Brick</a:t>
            </a:r>
          </a:p>
        </p:txBody>
      </p:sp>
      <p:pic>
        <p:nvPicPr>
          <p:cNvPr id="70658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2285992"/>
            <a:ext cx="561975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52226" name="Picture 2" descr="http://www.fao.org/docrep/s1250e/S1250E5K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643050"/>
            <a:ext cx="7056909" cy="48767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3786182" y="1857364"/>
            <a:ext cx="84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Brick</a:t>
            </a:r>
          </a:p>
        </p:txBody>
      </p:sp>
      <p:pic>
        <p:nvPicPr>
          <p:cNvPr id="82946" name="Picture 2" descr="Image result for brick siz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1434" t="24809" r="38336" b="2671"/>
          <a:stretch>
            <a:fillRect/>
          </a:stretch>
        </p:blipFill>
        <p:spPr bwMode="auto">
          <a:xfrm>
            <a:off x="571471" y="2928934"/>
            <a:ext cx="3553101" cy="3214710"/>
          </a:xfrm>
          <a:prstGeom prst="rect">
            <a:avLst/>
          </a:prstGeom>
          <a:noFill/>
        </p:spPr>
      </p:pic>
      <p:pic>
        <p:nvPicPr>
          <p:cNvPr id="82948" name="Picture 4" descr="Image result for brick term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l="1870" t="14706" b="11764"/>
          <a:stretch>
            <a:fillRect/>
          </a:stretch>
        </p:blipFill>
        <p:spPr bwMode="auto">
          <a:xfrm>
            <a:off x="4929190" y="1857364"/>
            <a:ext cx="3857652" cy="2573420"/>
          </a:xfrm>
          <a:prstGeom prst="rect">
            <a:avLst/>
          </a:prstGeom>
          <a:noFill/>
        </p:spPr>
      </p:pic>
      <p:pic>
        <p:nvPicPr>
          <p:cNvPr id="82950" name="Picture 6" descr="Image result for brick terms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 b="14851"/>
          <a:stretch>
            <a:fillRect/>
          </a:stretch>
        </p:blipFill>
        <p:spPr bwMode="auto">
          <a:xfrm>
            <a:off x="5143504" y="4143380"/>
            <a:ext cx="3724275" cy="2457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</a:t>
            </a:r>
          </a:p>
          <a:p>
            <a:pPr algn="ctr"/>
            <a:r>
              <a:rPr lang="en-GB" sz="4000" dirty="0" smtClean="0"/>
              <a:t>Task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0100" y="2364462"/>
            <a:ext cx="714380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Individually investigate and describe, with sketches if needed, the following: </a:t>
            </a:r>
          </a:p>
          <a:p>
            <a:r>
              <a:rPr lang="en-GB" sz="2000" dirty="0" smtClean="0"/>
              <a:t>Solid brickwork is made up of individual components of the same size.</a:t>
            </a:r>
          </a:p>
          <a:p>
            <a:r>
              <a:rPr lang="en-GB" sz="2000" dirty="0" smtClean="0"/>
              <a:t>When “stacking” bricks what are the types of “Bond” used?</a:t>
            </a:r>
          </a:p>
          <a:p>
            <a:r>
              <a:rPr lang="en-GB" sz="2000" dirty="0" smtClean="0"/>
              <a:t>Consider:</a:t>
            </a:r>
          </a:p>
          <a:p>
            <a:pPr>
              <a:buFont typeface="Wingdings" pitchFamily="2" charset="2"/>
              <a:buChar char="Ø"/>
            </a:pPr>
            <a:r>
              <a:rPr lang="en-GB" sz="2000" dirty="0" smtClean="0"/>
              <a:t> Wall height</a:t>
            </a:r>
          </a:p>
          <a:p>
            <a:pPr>
              <a:buFont typeface="Wingdings" pitchFamily="2" charset="2"/>
              <a:buChar char="Ø"/>
            </a:pPr>
            <a:r>
              <a:rPr lang="en-GB" sz="2000" dirty="0" smtClean="0"/>
              <a:t> Wall thickness</a:t>
            </a:r>
          </a:p>
          <a:p>
            <a:pPr>
              <a:buFont typeface="Wingdings" pitchFamily="2" charset="2"/>
              <a:buChar char="Ø"/>
            </a:pPr>
            <a:r>
              <a:rPr lang="en-GB" sz="2000" dirty="0" smtClean="0"/>
              <a:t> Building use</a:t>
            </a:r>
          </a:p>
          <a:p>
            <a:pPr>
              <a:buFont typeface="Wingdings" pitchFamily="2" charset="2"/>
              <a:buChar char="Ø"/>
            </a:pPr>
            <a:r>
              <a:rPr lang="en-GB" sz="2000" dirty="0" smtClean="0"/>
              <a:t> Brick type</a:t>
            </a:r>
          </a:p>
          <a:p>
            <a:pPr>
              <a:buFont typeface="Wingdings" pitchFamily="2" charset="2"/>
              <a:buChar char="Ø"/>
            </a:pPr>
            <a:endParaRPr lang="en-GB" sz="2000" dirty="0" smtClean="0"/>
          </a:p>
          <a:p>
            <a:r>
              <a:rPr lang="en-GB" sz="2000" dirty="0" smtClean="0"/>
              <a:t>Present your results to the group using the whiteboard and descriptions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3786182" y="1857364"/>
            <a:ext cx="84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Brick</a:t>
            </a:r>
          </a:p>
        </p:txBody>
      </p:sp>
      <p:pic>
        <p:nvPicPr>
          <p:cNvPr id="74754" name="Picture 2" descr="Image result for brick wall bond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680926"/>
            <a:ext cx="8858280" cy="34293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3786182" y="1857364"/>
            <a:ext cx="84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Brick</a:t>
            </a:r>
          </a:p>
        </p:txBody>
      </p:sp>
      <p:pic>
        <p:nvPicPr>
          <p:cNvPr id="76802" name="Picture 2" descr="Image result for brick wall bond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1549" y="2285992"/>
            <a:ext cx="3245985" cy="3581403"/>
          </a:xfrm>
          <a:prstGeom prst="rect">
            <a:avLst/>
          </a:prstGeom>
          <a:noFill/>
        </p:spPr>
      </p:pic>
      <p:pic>
        <p:nvPicPr>
          <p:cNvPr id="76804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9123" y="2714620"/>
            <a:ext cx="3894503" cy="3219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3786182" y="1857364"/>
            <a:ext cx="84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Brick</a:t>
            </a:r>
          </a:p>
        </p:txBody>
      </p:sp>
      <p:pic>
        <p:nvPicPr>
          <p:cNvPr id="80898" name="Picture 2" descr="Image result for english garden wall bond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28" y="2571744"/>
            <a:ext cx="5857916" cy="3870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6143636" y="2714620"/>
            <a:ext cx="27146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Post and beam  - </a:t>
            </a:r>
            <a:r>
              <a:rPr lang="en-GB" sz="2800" dirty="0" err="1" smtClean="0"/>
              <a:t>Trabeated</a:t>
            </a:r>
            <a:r>
              <a:rPr lang="en-GB" sz="2800" dirty="0" smtClean="0"/>
              <a:t>  </a:t>
            </a:r>
          </a:p>
          <a:p>
            <a:endParaRPr lang="en-GB" sz="2800" dirty="0" smtClean="0"/>
          </a:p>
          <a:p>
            <a:r>
              <a:rPr lang="en-GB" sz="2800" dirty="0" smtClean="0"/>
              <a:t>Greek – The </a:t>
            </a:r>
            <a:r>
              <a:rPr lang="en-GB" sz="2800" dirty="0" err="1" smtClean="0"/>
              <a:t>Parthanon</a:t>
            </a:r>
            <a:r>
              <a:rPr lang="en-GB" sz="2800" dirty="0" smtClean="0"/>
              <a:t> 447 BC  </a:t>
            </a:r>
            <a:endParaRPr lang="en-GB" sz="2800" dirty="0" smtClean="0"/>
          </a:p>
        </p:txBody>
      </p:sp>
      <p:pic>
        <p:nvPicPr>
          <p:cNvPr id="80898" name="Picture 2" descr="Image result for trabeated architectur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285992"/>
            <a:ext cx="532447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785784" y="1785926"/>
            <a:ext cx="7143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Roman dome of the Pantheon 125 AD</a:t>
            </a:r>
            <a:endParaRPr lang="en-GB" sz="2800" dirty="0" smtClean="0"/>
          </a:p>
        </p:txBody>
      </p:sp>
      <p:pic>
        <p:nvPicPr>
          <p:cNvPr id="80900" name="Picture 4" descr="Image result for pantheon dome architectur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2500306"/>
            <a:ext cx="562927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785786" y="1785926"/>
            <a:ext cx="264320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Timber Frames</a:t>
            </a:r>
          </a:p>
          <a:p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err="1" smtClean="0"/>
              <a:t>Cruck</a:t>
            </a:r>
            <a:r>
              <a:rPr lang="en-GB" sz="2800" dirty="0" smtClean="0"/>
              <a:t> construction</a:t>
            </a:r>
            <a:endParaRPr lang="en-GB" sz="2800" dirty="0" smtClean="0"/>
          </a:p>
        </p:txBody>
      </p:sp>
      <p:pic>
        <p:nvPicPr>
          <p:cNvPr id="8" name="Picture 2" descr="http://www.outofoblivion.org.uk/images/domestic_arch/cruck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3" y="1700808"/>
            <a:ext cx="3968441" cy="4752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2857488" y="1785926"/>
            <a:ext cx="2643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Timber Frames</a:t>
            </a:r>
            <a:endParaRPr lang="en-GB" sz="2800" dirty="0" smtClean="0"/>
          </a:p>
        </p:txBody>
      </p:sp>
      <p:pic>
        <p:nvPicPr>
          <p:cNvPr id="6" name="Picture 2" descr="http://fet.uwe.ac.uk/conweb/house_ages/tf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564904"/>
            <a:ext cx="7656321" cy="3723507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214414" y="6143644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Box-frame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00694" y="6143644"/>
            <a:ext cx="1503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Post and truss</a:t>
            </a:r>
            <a:endParaRPr lang="en-GB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2857488" y="1785926"/>
            <a:ext cx="2643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Timber Frames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0418" name="Picture 2" descr="Image result for abernodwydd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2285992"/>
            <a:ext cx="5610225" cy="3743325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7072330" y="2143116"/>
            <a:ext cx="15716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Post and beam construction</a:t>
            </a:r>
          </a:p>
          <a:p>
            <a:r>
              <a:rPr lang="en-GB" dirty="0" smtClean="0"/>
              <a:t>Dwarf masonry walls</a:t>
            </a:r>
          </a:p>
          <a:p>
            <a:r>
              <a:rPr lang="en-GB" dirty="0" smtClean="0"/>
              <a:t>Deep overhanging eaves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2857488" y="1785926"/>
            <a:ext cx="2643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Timber Frames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246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2428868"/>
            <a:ext cx="573405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2857488" y="1785926"/>
            <a:ext cx="2643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Timber Frames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4514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14313" t="11450" r="8396" b="8396"/>
          <a:stretch>
            <a:fillRect/>
          </a:stretch>
        </p:blipFill>
        <p:spPr bwMode="auto">
          <a:xfrm>
            <a:off x="551061" y="2246304"/>
            <a:ext cx="5378261" cy="4183092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215074" y="3000372"/>
            <a:ext cx="12144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Staddle</a:t>
            </a:r>
            <a:r>
              <a:rPr lang="en-GB" dirty="0" smtClean="0"/>
              <a:t> stones to raise the sole plate above the ground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5643570" y="1785926"/>
            <a:ext cx="2643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Timber Frames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656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2000240"/>
            <a:ext cx="2928958" cy="2196719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4214810" y="2428868"/>
            <a:ext cx="4214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Modern pre-fabricated panels</a:t>
            </a:r>
          </a:p>
          <a:p>
            <a:r>
              <a:rPr lang="en-GB" dirty="0" smtClean="0"/>
              <a:t>Platform Flat pack or modular construction</a:t>
            </a:r>
            <a:endParaRPr lang="en-GB" dirty="0"/>
          </a:p>
        </p:txBody>
      </p:sp>
      <p:pic>
        <p:nvPicPr>
          <p:cNvPr id="66566" name="Picture 6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57620" y="3357562"/>
            <a:ext cx="4429156" cy="2973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2857488" y="1785926"/>
            <a:ext cx="2643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Timber Frames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6564" name="Picture 4" descr="Image result for Timber frame building flat pack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71604" y="2500306"/>
            <a:ext cx="5010150" cy="3743325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7072330" y="3143248"/>
            <a:ext cx="207167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Require external cladding</a:t>
            </a:r>
          </a:p>
          <a:p>
            <a:r>
              <a:rPr lang="en-GB" dirty="0" smtClean="0"/>
              <a:t>High insulation levels</a:t>
            </a:r>
          </a:p>
          <a:p>
            <a:r>
              <a:rPr lang="en-GB" dirty="0" smtClean="0"/>
              <a:t>Low thermal mass</a:t>
            </a:r>
          </a:p>
          <a:p>
            <a:r>
              <a:rPr lang="en-GB" dirty="0" smtClean="0"/>
              <a:t>Low skills</a:t>
            </a:r>
          </a:p>
          <a:p>
            <a:r>
              <a:rPr lang="en-GB" dirty="0" smtClean="0"/>
              <a:t>Fast construction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2857488" y="1785926"/>
            <a:ext cx="2643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Timber Frames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8610" name="Picture 2" descr="Image result for Timber frame building flat pack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2285992"/>
            <a:ext cx="654367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14414" y="1785926"/>
            <a:ext cx="6500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Steel Frames – Skeletal construction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2706" name="Picture 2" descr="Image result for steel framed building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643182"/>
            <a:ext cx="5076825" cy="374332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143636" y="2714620"/>
            <a:ext cx="19288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Post and beam construction</a:t>
            </a:r>
          </a:p>
          <a:p>
            <a:r>
              <a:rPr lang="en-GB" dirty="0" smtClean="0"/>
              <a:t>Speedy construction</a:t>
            </a:r>
          </a:p>
          <a:p>
            <a:r>
              <a:rPr lang="en-GB" dirty="0" smtClean="0"/>
              <a:t>Loading specific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14414" y="1785926"/>
            <a:ext cx="6500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Steel Frames – Skeletal construction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857884" y="3000372"/>
            <a:ext cx="192882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Health &amp; Safety!!</a:t>
            </a:r>
          </a:p>
          <a:p>
            <a:endParaRPr lang="en-GB" dirty="0"/>
          </a:p>
        </p:txBody>
      </p:sp>
      <p:pic>
        <p:nvPicPr>
          <p:cNvPr id="74754" name="Picture 2" descr="Image result for steel framed building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2786058"/>
            <a:ext cx="477202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14414" y="1785926"/>
            <a:ext cx="6500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Steel Frames – Skeletal construction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857884" y="3000372"/>
            <a:ext cx="22860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High rise construction</a:t>
            </a:r>
          </a:p>
          <a:p>
            <a:endParaRPr lang="en-GB" dirty="0"/>
          </a:p>
        </p:txBody>
      </p:sp>
      <p:pic>
        <p:nvPicPr>
          <p:cNvPr id="76804" name="Picture 4" descr="Image result for the shard under constructi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2389370"/>
            <a:ext cx="3000396" cy="3997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14414" y="1785926"/>
            <a:ext cx="6500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Steel Frames – Skeletal construction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857884" y="3000372"/>
            <a:ext cx="22860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Exoskeletal</a:t>
            </a:r>
            <a:r>
              <a:rPr lang="en-GB" sz="2800" dirty="0" smtClean="0"/>
              <a:t> construction</a:t>
            </a:r>
          </a:p>
          <a:p>
            <a:endParaRPr lang="en-GB" dirty="0"/>
          </a:p>
        </p:txBody>
      </p:sp>
      <p:pic>
        <p:nvPicPr>
          <p:cNvPr id="78850" name="Picture 2" descr="Image result for exoskeleton building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571744"/>
            <a:ext cx="466725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14414" y="1785926"/>
            <a:ext cx="6500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Steel Frames – Skeletal construction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857884" y="3000372"/>
            <a:ext cx="2286016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Standard </a:t>
            </a:r>
            <a:r>
              <a:rPr lang="en-GB" sz="2800" b="1" dirty="0" smtClean="0">
                <a:latin typeface="Times New Roman"/>
                <a:cs typeface="Times New Roman"/>
              </a:rPr>
              <a:t>I</a:t>
            </a:r>
            <a:r>
              <a:rPr lang="en-GB" sz="2800" dirty="0" smtClean="0">
                <a:latin typeface="Times New Roman"/>
                <a:cs typeface="Times New Roman"/>
              </a:rPr>
              <a:t> </a:t>
            </a:r>
            <a:r>
              <a:rPr lang="en-GB" sz="2800" dirty="0" smtClean="0"/>
              <a:t>beam section</a:t>
            </a:r>
          </a:p>
          <a:p>
            <a:r>
              <a:rPr lang="en-GB" dirty="0" smtClean="0"/>
              <a:t>Traditionally hot rolled steel: Heavy, single process. Large spans.</a:t>
            </a:r>
          </a:p>
          <a:p>
            <a:r>
              <a:rPr lang="en-GB" dirty="0" smtClean="0"/>
              <a:t>Technology has expanded the use of cold rolled steel: Lighter, wider applications, smaller tolerances</a:t>
            </a:r>
            <a:endParaRPr lang="en-GB" dirty="0"/>
          </a:p>
        </p:txBody>
      </p:sp>
      <p:pic>
        <p:nvPicPr>
          <p:cNvPr id="78852" name="Picture 4" descr="Image result for steel beam sec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2786058"/>
            <a:ext cx="4778238" cy="33766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</a:t>
            </a:r>
            <a:r>
              <a:rPr lang="en-GB" sz="4000" dirty="0" smtClean="0"/>
              <a:t>- Materials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85852" y="2571744"/>
            <a:ext cx="650085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Considerations: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</a:t>
            </a:r>
            <a:r>
              <a:rPr lang="en-GB" sz="2800" dirty="0" smtClean="0"/>
              <a:t>Handling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</a:t>
            </a:r>
            <a:r>
              <a:rPr lang="en-GB" sz="2800" dirty="0" smtClean="0"/>
              <a:t> Strength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</a:t>
            </a:r>
            <a:r>
              <a:rPr lang="en-GB" sz="2800" dirty="0" smtClean="0"/>
              <a:t> Durability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Fire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</a:t>
            </a:r>
            <a:r>
              <a:rPr lang="en-GB" sz="2800" dirty="0" smtClean="0"/>
              <a:t> Stability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</a:t>
            </a:r>
            <a:r>
              <a:rPr lang="en-GB" sz="2800" dirty="0" smtClean="0"/>
              <a:t> Insulation</a:t>
            </a:r>
            <a:endParaRPr lang="en-GB" sz="2800" dirty="0" smtClean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621</TotalTime>
  <Words>601</Words>
  <Application>Microsoft Office PowerPoint</Application>
  <PresentationFormat>On-screen Show (4:3)</PresentationFormat>
  <Paragraphs>201</Paragraphs>
  <Slides>36</Slides>
  <Notes>36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22</cp:revision>
  <dcterms:created xsi:type="dcterms:W3CDTF">2017-10-09T19:23:18Z</dcterms:created>
  <dcterms:modified xsi:type="dcterms:W3CDTF">2017-11-21T11:44:38Z</dcterms:modified>
</cp:coreProperties>
</file>