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handoutMasterIdLst>
    <p:handoutMasterId r:id="rId15"/>
  </p:handoutMasterIdLst>
  <p:sldIdLst>
    <p:sldId id="280" r:id="rId5"/>
    <p:sldId id="282" r:id="rId6"/>
    <p:sldId id="281" r:id="rId7"/>
    <p:sldId id="283" r:id="rId8"/>
    <p:sldId id="287" r:id="rId9"/>
    <p:sldId id="284" r:id="rId10"/>
    <p:sldId id="285" r:id="rId11"/>
    <p:sldId id="286" r:id="rId12"/>
    <p:sldId id="288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1" autoAdjust="0"/>
    <p:restoredTop sz="94619" autoAdjust="0"/>
  </p:normalViewPr>
  <p:slideViewPr>
    <p:cSldViewPr snapToGrid="0">
      <p:cViewPr varScale="1">
        <p:scale>
          <a:sx n="149" d="100"/>
          <a:sy n="149" d="100"/>
        </p:scale>
        <p:origin x="282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D24FA1-CDF2-49CC-B4C6-99554956F0C7}" type="doc">
      <dgm:prSet loTypeId="urn:microsoft.com/office/officeart/2005/8/layout/hList7" loCatId="picture" qsTypeId="urn:microsoft.com/office/officeart/2005/8/quickstyle/simple1" qsCatId="simple" csTypeId="urn:microsoft.com/office/officeart/2005/8/colors/accent1_2" csCatId="accent1" phldr="1"/>
      <dgm:spPr/>
    </dgm:pt>
    <dgm:pt modelId="{8E6F1E30-8CA9-48ED-A9CD-949B8961BDCA}">
      <dgm:prSet phldrT="[Text]"/>
      <dgm:spPr/>
      <dgm:t>
        <a:bodyPr/>
        <a:lstStyle/>
        <a:p>
          <a:r>
            <a:rPr lang="en-US" dirty="0" err="1"/>
            <a:t>Naigation</a:t>
          </a:r>
          <a:endParaRPr lang="en-GB" dirty="0"/>
        </a:p>
      </dgm:t>
    </dgm:pt>
    <dgm:pt modelId="{2A571040-48C5-4F34-A72C-B200C6FA7B44}" type="parTrans" cxnId="{AF174647-8163-432C-90FF-5F4CEB86EBEA}">
      <dgm:prSet/>
      <dgm:spPr/>
      <dgm:t>
        <a:bodyPr/>
        <a:lstStyle/>
        <a:p>
          <a:endParaRPr lang="en-GB"/>
        </a:p>
      </dgm:t>
    </dgm:pt>
    <dgm:pt modelId="{5F444918-C033-4782-9274-7875738870C5}" type="sibTrans" cxnId="{AF174647-8163-432C-90FF-5F4CEB86EBEA}">
      <dgm:prSet/>
      <dgm:spPr/>
      <dgm:t>
        <a:bodyPr/>
        <a:lstStyle/>
        <a:p>
          <a:endParaRPr lang="en-GB"/>
        </a:p>
      </dgm:t>
    </dgm:pt>
    <dgm:pt modelId="{31D2D25C-4CA3-49E2-A873-A5F86D2F6605}">
      <dgm:prSet phldrT="[Text]"/>
      <dgm:spPr/>
      <dgm:t>
        <a:bodyPr/>
        <a:lstStyle/>
        <a:p>
          <a:r>
            <a:rPr lang="en-US" dirty="0"/>
            <a:t>Visual Appeal</a:t>
          </a:r>
          <a:endParaRPr lang="en-GB" dirty="0"/>
        </a:p>
      </dgm:t>
    </dgm:pt>
    <dgm:pt modelId="{E28B7E96-54DD-4BBF-A78E-4F5DD11B3E78}" type="parTrans" cxnId="{9E87A6FE-B26E-4EF1-83C6-9E7F3870688F}">
      <dgm:prSet/>
      <dgm:spPr/>
      <dgm:t>
        <a:bodyPr/>
        <a:lstStyle/>
        <a:p>
          <a:endParaRPr lang="en-GB"/>
        </a:p>
      </dgm:t>
    </dgm:pt>
    <dgm:pt modelId="{D6FD47F0-6987-4CA2-BAA1-17FC864FC690}" type="sibTrans" cxnId="{9E87A6FE-B26E-4EF1-83C6-9E7F3870688F}">
      <dgm:prSet/>
      <dgm:spPr/>
      <dgm:t>
        <a:bodyPr/>
        <a:lstStyle/>
        <a:p>
          <a:endParaRPr lang="en-GB"/>
        </a:p>
      </dgm:t>
    </dgm:pt>
    <dgm:pt modelId="{23CD73A9-C93F-49A4-9E75-813B94B12F44}">
      <dgm:prSet phldrT="[Text]"/>
      <dgm:spPr/>
      <dgm:t>
        <a:bodyPr/>
        <a:lstStyle/>
        <a:p>
          <a:r>
            <a:rPr lang="en-US" dirty="0" err="1"/>
            <a:t>Responsivness</a:t>
          </a:r>
          <a:endParaRPr lang="en-GB" dirty="0"/>
        </a:p>
      </dgm:t>
    </dgm:pt>
    <dgm:pt modelId="{C08FBB7C-44A0-4EDB-8773-E16710ADCAFD}" type="parTrans" cxnId="{F2598C34-1102-45F7-9AAB-032C2EB19038}">
      <dgm:prSet/>
      <dgm:spPr/>
      <dgm:t>
        <a:bodyPr/>
        <a:lstStyle/>
        <a:p>
          <a:endParaRPr lang="en-GB"/>
        </a:p>
      </dgm:t>
    </dgm:pt>
    <dgm:pt modelId="{0146C117-D63A-42E9-9E0C-CCF22B50DFCF}" type="sibTrans" cxnId="{F2598C34-1102-45F7-9AAB-032C2EB19038}">
      <dgm:prSet/>
      <dgm:spPr/>
      <dgm:t>
        <a:bodyPr/>
        <a:lstStyle/>
        <a:p>
          <a:endParaRPr lang="en-GB"/>
        </a:p>
      </dgm:t>
    </dgm:pt>
    <dgm:pt modelId="{73F137BA-4AB8-4F65-8755-893D38F3651A}" type="pres">
      <dgm:prSet presAssocID="{AED24FA1-CDF2-49CC-B4C6-99554956F0C7}" presName="Name0" presStyleCnt="0">
        <dgm:presLayoutVars>
          <dgm:dir/>
          <dgm:resizeHandles val="exact"/>
        </dgm:presLayoutVars>
      </dgm:prSet>
      <dgm:spPr/>
    </dgm:pt>
    <dgm:pt modelId="{0A68D8C3-9ED6-4181-BEE1-6AD627C956A9}" type="pres">
      <dgm:prSet presAssocID="{AED24FA1-CDF2-49CC-B4C6-99554956F0C7}" presName="fgShape" presStyleLbl="fgShp" presStyleIdx="0" presStyleCnt="1"/>
      <dgm:spPr/>
    </dgm:pt>
    <dgm:pt modelId="{FB6D94DA-1906-43CA-9F9D-6BC6E3A7AF03}" type="pres">
      <dgm:prSet presAssocID="{AED24FA1-CDF2-49CC-B4C6-99554956F0C7}" presName="linComp" presStyleCnt="0"/>
      <dgm:spPr/>
    </dgm:pt>
    <dgm:pt modelId="{94CC2D35-2BD8-4D02-B2EA-1810F4A962C5}" type="pres">
      <dgm:prSet presAssocID="{8E6F1E30-8CA9-48ED-A9CD-949B8961BDCA}" presName="compNode" presStyleCnt="0"/>
      <dgm:spPr/>
    </dgm:pt>
    <dgm:pt modelId="{8E5DE20D-6FDE-460C-9401-1C2247A53A0C}" type="pres">
      <dgm:prSet presAssocID="{8E6F1E30-8CA9-48ED-A9CD-949B8961BDCA}" presName="bkgdShape" presStyleLbl="node1" presStyleIdx="0" presStyleCnt="3"/>
      <dgm:spPr/>
    </dgm:pt>
    <dgm:pt modelId="{D6F4A6A0-0C96-4558-A976-8C05294CB226}" type="pres">
      <dgm:prSet presAssocID="{8E6F1E30-8CA9-48ED-A9CD-949B8961BDCA}" presName="nodeTx" presStyleLbl="node1" presStyleIdx="0" presStyleCnt="3">
        <dgm:presLayoutVars>
          <dgm:bulletEnabled val="1"/>
        </dgm:presLayoutVars>
      </dgm:prSet>
      <dgm:spPr/>
    </dgm:pt>
    <dgm:pt modelId="{5CC1187C-B050-4811-A7C7-3195E4D39982}" type="pres">
      <dgm:prSet presAssocID="{8E6F1E30-8CA9-48ED-A9CD-949B8961BDCA}" presName="invisiNode" presStyleLbl="node1" presStyleIdx="0" presStyleCnt="3"/>
      <dgm:spPr/>
    </dgm:pt>
    <dgm:pt modelId="{B03A2E26-EEDF-4527-84AD-23BD09A93671}" type="pres">
      <dgm:prSet presAssocID="{8E6F1E30-8CA9-48ED-A9CD-949B8961BDCA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l="-12000" r="-12000"/>
          </a:stretch>
        </a:blipFill>
      </dgm:spPr>
    </dgm:pt>
    <dgm:pt modelId="{6278F22F-C2BD-4EA7-9502-DD6A982F1341}" type="pres">
      <dgm:prSet presAssocID="{5F444918-C033-4782-9274-7875738870C5}" presName="sibTrans" presStyleLbl="sibTrans2D1" presStyleIdx="0" presStyleCnt="0"/>
      <dgm:spPr/>
    </dgm:pt>
    <dgm:pt modelId="{38413A9A-F29F-459B-9324-57F8716E369E}" type="pres">
      <dgm:prSet presAssocID="{31D2D25C-4CA3-49E2-A873-A5F86D2F6605}" presName="compNode" presStyleCnt="0"/>
      <dgm:spPr/>
    </dgm:pt>
    <dgm:pt modelId="{277528AD-E036-4EB1-889E-011BED6B70F6}" type="pres">
      <dgm:prSet presAssocID="{31D2D25C-4CA3-49E2-A873-A5F86D2F6605}" presName="bkgdShape" presStyleLbl="node1" presStyleIdx="1" presStyleCnt="3"/>
      <dgm:spPr/>
    </dgm:pt>
    <dgm:pt modelId="{C2ABC70A-DC5B-414E-AD22-8600366CF194}" type="pres">
      <dgm:prSet presAssocID="{31D2D25C-4CA3-49E2-A873-A5F86D2F6605}" presName="nodeTx" presStyleLbl="node1" presStyleIdx="1" presStyleCnt="3">
        <dgm:presLayoutVars>
          <dgm:bulletEnabled val="1"/>
        </dgm:presLayoutVars>
      </dgm:prSet>
      <dgm:spPr/>
    </dgm:pt>
    <dgm:pt modelId="{EC7C380D-3E65-449F-848C-0B5D1AB03B75}" type="pres">
      <dgm:prSet presAssocID="{31D2D25C-4CA3-49E2-A873-A5F86D2F6605}" presName="invisiNode" presStyleLbl="node1" presStyleIdx="1" presStyleCnt="3"/>
      <dgm:spPr/>
    </dgm:pt>
    <dgm:pt modelId="{6955C7DC-7F03-4638-82B1-2CDC6FC6C461}" type="pres">
      <dgm:prSet presAssocID="{31D2D25C-4CA3-49E2-A873-A5F86D2F6605}" presName="imagNode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38000" r="-38000"/>
          </a:stretch>
        </a:blipFill>
      </dgm:spPr>
    </dgm:pt>
    <dgm:pt modelId="{0D3358C2-EEED-4736-B7D1-E00F143E06B2}" type="pres">
      <dgm:prSet presAssocID="{D6FD47F0-6987-4CA2-BAA1-17FC864FC690}" presName="sibTrans" presStyleLbl="sibTrans2D1" presStyleIdx="0" presStyleCnt="0"/>
      <dgm:spPr/>
    </dgm:pt>
    <dgm:pt modelId="{4AE6C1FF-AD59-44B4-AADC-4F7A8957BDFD}" type="pres">
      <dgm:prSet presAssocID="{23CD73A9-C93F-49A4-9E75-813B94B12F44}" presName="compNode" presStyleCnt="0"/>
      <dgm:spPr/>
    </dgm:pt>
    <dgm:pt modelId="{C448C920-256F-4256-9B43-01CD32B9047F}" type="pres">
      <dgm:prSet presAssocID="{23CD73A9-C93F-49A4-9E75-813B94B12F44}" presName="bkgdShape" presStyleLbl="node1" presStyleIdx="2" presStyleCnt="3"/>
      <dgm:spPr/>
    </dgm:pt>
    <dgm:pt modelId="{BD23B003-E820-4B34-9DB1-CFEAEFB0BE36}" type="pres">
      <dgm:prSet presAssocID="{23CD73A9-C93F-49A4-9E75-813B94B12F44}" presName="nodeTx" presStyleLbl="node1" presStyleIdx="2" presStyleCnt="3">
        <dgm:presLayoutVars>
          <dgm:bulletEnabled val="1"/>
        </dgm:presLayoutVars>
      </dgm:prSet>
      <dgm:spPr/>
    </dgm:pt>
    <dgm:pt modelId="{0A3049B7-4CA2-4AFA-9FB1-C063073AA9CE}" type="pres">
      <dgm:prSet presAssocID="{23CD73A9-C93F-49A4-9E75-813B94B12F44}" presName="invisiNode" presStyleLbl="node1" presStyleIdx="2" presStyleCnt="3"/>
      <dgm:spPr/>
    </dgm:pt>
    <dgm:pt modelId="{28C8626E-B27B-4FF6-A789-192F73C44501}" type="pres">
      <dgm:prSet presAssocID="{23CD73A9-C93F-49A4-9E75-813B94B12F44}" presName="imagNode" presStyleLbl="f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l="-39000" r="-39000"/>
          </a:stretch>
        </a:blipFill>
      </dgm:spPr>
    </dgm:pt>
  </dgm:ptLst>
  <dgm:cxnLst>
    <dgm:cxn modelId="{5A3AC01A-11F3-450E-A6F1-BD620D0BB7D3}" type="presOf" srcId="{8E6F1E30-8CA9-48ED-A9CD-949B8961BDCA}" destId="{D6F4A6A0-0C96-4558-A976-8C05294CB226}" srcOrd="1" destOrd="0" presId="urn:microsoft.com/office/officeart/2005/8/layout/hList7"/>
    <dgm:cxn modelId="{DE514428-1B48-4AF9-972C-78A5A04DC6A7}" type="presOf" srcId="{8E6F1E30-8CA9-48ED-A9CD-949B8961BDCA}" destId="{8E5DE20D-6FDE-460C-9401-1C2247A53A0C}" srcOrd="0" destOrd="0" presId="urn:microsoft.com/office/officeart/2005/8/layout/hList7"/>
    <dgm:cxn modelId="{F2598C34-1102-45F7-9AAB-032C2EB19038}" srcId="{AED24FA1-CDF2-49CC-B4C6-99554956F0C7}" destId="{23CD73A9-C93F-49A4-9E75-813B94B12F44}" srcOrd="2" destOrd="0" parTransId="{C08FBB7C-44A0-4EDB-8773-E16710ADCAFD}" sibTransId="{0146C117-D63A-42E9-9E0C-CCF22B50DFCF}"/>
    <dgm:cxn modelId="{9F97D566-9D2B-4ACC-9978-D57C72DE60DC}" type="presOf" srcId="{31D2D25C-4CA3-49E2-A873-A5F86D2F6605}" destId="{277528AD-E036-4EB1-889E-011BED6B70F6}" srcOrd="0" destOrd="0" presId="urn:microsoft.com/office/officeart/2005/8/layout/hList7"/>
    <dgm:cxn modelId="{AF174647-8163-432C-90FF-5F4CEB86EBEA}" srcId="{AED24FA1-CDF2-49CC-B4C6-99554956F0C7}" destId="{8E6F1E30-8CA9-48ED-A9CD-949B8961BDCA}" srcOrd="0" destOrd="0" parTransId="{2A571040-48C5-4F34-A72C-B200C6FA7B44}" sibTransId="{5F444918-C033-4782-9274-7875738870C5}"/>
    <dgm:cxn modelId="{C2D2128F-4792-4A66-8461-EC95E9145A92}" type="presOf" srcId="{5F444918-C033-4782-9274-7875738870C5}" destId="{6278F22F-C2BD-4EA7-9502-DD6A982F1341}" srcOrd="0" destOrd="0" presId="urn:microsoft.com/office/officeart/2005/8/layout/hList7"/>
    <dgm:cxn modelId="{3F47C6A7-5CBC-4219-9B64-52B8FCB35C46}" type="presOf" srcId="{D6FD47F0-6987-4CA2-BAA1-17FC864FC690}" destId="{0D3358C2-EEED-4736-B7D1-E00F143E06B2}" srcOrd="0" destOrd="0" presId="urn:microsoft.com/office/officeart/2005/8/layout/hList7"/>
    <dgm:cxn modelId="{32C3A9D3-CF49-4AAC-B94E-EF965825F9DA}" type="presOf" srcId="{23CD73A9-C93F-49A4-9E75-813B94B12F44}" destId="{BD23B003-E820-4B34-9DB1-CFEAEFB0BE36}" srcOrd="1" destOrd="0" presId="urn:microsoft.com/office/officeart/2005/8/layout/hList7"/>
    <dgm:cxn modelId="{DEDBA5DC-97AD-4F0F-97FB-2FB43C066507}" type="presOf" srcId="{23CD73A9-C93F-49A4-9E75-813B94B12F44}" destId="{C448C920-256F-4256-9B43-01CD32B9047F}" srcOrd="0" destOrd="0" presId="urn:microsoft.com/office/officeart/2005/8/layout/hList7"/>
    <dgm:cxn modelId="{C53BDFEA-F2A3-403B-9062-5CEE267832A0}" type="presOf" srcId="{31D2D25C-4CA3-49E2-A873-A5F86D2F6605}" destId="{C2ABC70A-DC5B-414E-AD22-8600366CF194}" srcOrd="1" destOrd="0" presId="urn:microsoft.com/office/officeart/2005/8/layout/hList7"/>
    <dgm:cxn modelId="{7330F6FD-FD1A-42DF-B2EC-DE8B6EE765C2}" type="presOf" srcId="{AED24FA1-CDF2-49CC-B4C6-99554956F0C7}" destId="{73F137BA-4AB8-4F65-8755-893D38F3651A}" srcOrd="0" destOrd="0" presId="urn:microsoft.com/office/officeart/2005/8/layout/hList7"/>
    <dgm:cxn modelId="{9E87A6FE-B26E-4EF1-83C6-9E7F3870688F}" srcId="{AED24FA1-CDF2-49CC-B4C6-99554956F0C7}" destId="{31D2D25C-4CA3-49E2-A873-A5F86D2F6605}" srcOrd="1" destOrd="0" parTransId="{E28B7E96-54DD-4BBF-A78E-4F5DD11B3E78}" sibTransId="{D6FD47F0-6987-4CA2-BAA1-17FC864FC690}"/>
    <dgm:cxn modelId="{70B1390B-8243-4F67-9FC7-091E4C8EEA53}" type="presParOf" srcId="{73F137BA-4AB8-4F65-8755-893D38F3651A}" destId="{0A68D8C3-9ED6-4181-BEE1-6AD627C956A9}" srcOrd="0" destOrd="0" presId="urn:microsoft.com/office/officeart/2005/8/layout/hList7"/>
    <dgm:cxn modelId="{977FCC9A-57CE-464C-9A9F-F1E612013A9D}" type="presParOf" srcId="{73F137BA-4AB8-4F65-8755-893D38F3651A}" destId="{FB6D94DA-1906-43CA-9F9D-6BC6E3A7AF03}" srcOrd="1" destOrd="0" presId="urn:microsoft.com/office/officeart/2005/8/layout/hList7"/>
    <dgm:cxn modelId="{4D89FA24-3772-43CA-BDCE-6DCED553D2AD}" type="presParOf" srcId="{FB6D94DA-1906-43CA-9F9D-6BC6E3A7AF03}" destId="{94CC2D35-2BD8-4D02-B2EA-1810F4A962C5}" srcOrd="0" destOrd="0" presId="urn:microsoft.com/office/officeart/2005/8/layout/hList7"/>
    <dgm:cxn modelId="{A268A42D-216C-45B4-875E-98337C57A0B4}" type="presParOf" srcId="{94CC2D35-2BD8-4D02-B2EA-1810F4A962C5}" destId="{8E5DE20D-6FDE-460C-9401-1C2247A53A0C}" srcOrd="0" destOrd="0" presId="urn:microsoft.com/office/officeart/2005/8/layout/hList7"/>
    <dgm:cxn modelId="{D9040135-1B7F-4542-B50A-3AD654609107}" type="presParOf" srcId="{94CC2D35-2BD8-4D02-B2EA-1810F4A962C5}" destId="{D6F4A6A0-0C96-4558-A976-8C05294CB226}" srcOrd="1" destOrd="0" presId="urn:microsoft.com/office/officeart/2005/8/layout/hList7"/>
    <dgm:cxn modelId="{E1927F7C-F899-4568-BCA0-6795AF45B8E9}" type="presParOf" srcId="{94CC2D35-2BD8-4D02-B2EA-1810F4A962C5}" destId="{5CC1187C-B050-4811-A7C7-3195E4D39982}" srcOrd="2" destOrd="0" presId="urn:microsoft.com/office/officeart/2005/8/layout/hList7"/>
    <dgm:cxn modelId="{10AC7CB2-51C3-49B1-8E81-6665EB2B0195}" type="presParOf" srcId="{94CC2D35-2BD8-4D02-B2EA-1810F4A962C5}" destId="{B03A2E26-EEDF-4527-84AD-23BD09A93671}" srcOrd="3" destOrd="0" presId="urn:microsoft.com/office/officeart/2005/8/layout/hList7"/>
    <dgm:cxn modelId="{03C6A42C-BD3A-4FFB-A094-245267097FF8}" type="presParOf" srcId="{FB6D94DA-1906-43CA-9F9D-6BC6E3A7AF03}" destId="{6278F22F-C2BD-4EA7-9502-DD6A982F1341}" srcOrd="1" destOrd="0" presId="urn:microsoft.com/office/officeart/2005/8/layout/hList7"/>
    <dgm:cxn modelId="{4284DACA-689B-4CF4-AB65-E95ECB1A255D}" type="presParOf" srcId="{FB6D94DA-1906-43CA-9F9D-6BC6E3A7AF03}" destId="{38413A9A-F29F-459B-9324-57F8716E369E}" srcOrd="2" destOrd="0" presId="urn:microsoft.com/office/officeart/2005/8/layout/hList7"/>
    <dgm:cxn modelId="{1C0F66C3-6AE1-4A60-A419-E66EE7405DE1}" type="presParOf" srcId="{38413A9A-F29F-459B-9324-57F8716E369E}" destId="{277528AD-E036-4EB1-889E-011BED6B70F6}" srcOrd="0" destOrd="0" presId="urn:microsoft.com/office/officeart/2005/8/layout/hList7"/>
    <dgm:cxn modelId="{B8AEFAB3-8BEA-4916-867D-1C72348DEC5D}" type="presParOf" srcId="{38413A9A-F29F-459B-9324-57F8716E369E}" destId="{C2ABC70A-DC5B-414E-AD22-8600366CF194}" srcOrd="1" destOrd="0" presId="urn:microsoft.com/office/officeart/2005/8/layout/hList7"/>
    <dgm:cxn modelId="{BF25CE45-1B76-4CC9-82A6-7A927789463F}" type="presParOf" srcId="{38413A9A-F29F-459B-9324-57F8716E369E}" destId="{EC7C380D-3E65-449F-848C-0B5D1AB03B75}" srcOrd="2" destOrd="0" presId="urn:microsoft.com/office/officeart/2005/8/layout/hList7"/>
    <dgm:cxn modelId="{EA50CC9D-682B-4D0A-AE3D-9DE7D6659070}" type="presParOf" srcId="{38413A9A-F29F-459B-9324-57F8716E369E}" destId="{6955C7DC-7F03-4638-82B1-2CDC6FC6C461}" srcOrd="3" destOrd="0" presId="urn:microsoft.com/office/officeart/2005/8/layout/hList7"/>
    <dgm:cxn modelId="{F3995CE9-0117-4C9F-A2A2-AD108C2BD76B}" type="presParOf" srcId="{FB6D94DA-1906-43CA-9F9D-6BC6E3A7AF03}" destId="{0D3358C2-EEED-4736-B7D1-E00F143E06B2}" srcOrd="3" destOrd="0" presId="urn:microsoft.com/office/officeart/2005/8/layout/hList7"/>
    <dgm:cxn modelId="{04883785-FDE0-414F-86A7-DA00E86FB472}" type="presParOf" srcId="{FB6D94DA-1906-43CA-9F9D-6BC6E3A7AF03}" destId="{4AE6C1FF-AD59-44B4-AADC-4F7A8957BDFD}" srcOrd="4" destOrd="0" presId="urn:microsoft.com/office/officeart/2005/8/layout/hList7"/>
    <dgm:cxn modelId="{0B9A8F22-A352-4039-8AF3-1FB434900A2C}" type="presParOf" srcId="{4AE6C1FF-AD59-44B4-AADC-4F7A8957BDFD}" destId="{C448C920-256F-4256-9B43-01CD32B9047F}" srcOrd="0" destOrd="0" presId="urn:microsoft.com/office/officeart/2005/8/layout/hList7"/>
    <dgm:cxn modelId="{BAB227CF-3AFD-4CC2-B8F8-D64302044D09}" type="presParOf" srcId="{4AE6C1FF-AD59-44B4-AADC-4F7A8957BDFD}" destId="{BD23B003-E820-4B34-9DB1-CFEAEFB0BE36}" srcOrd="1" destOrd="0" presId="urn:microsoft.com/office/officeart/2005/8/layout/hList7"/>
    <dgm:cxn modelId="{262CD2B4-5096-4B0A-A304-F4A14EE2CE4E}" type="presParOf" srcId="{4AE6C1FF-AD59-44B4-AADC-4F7A8957BDFD}" destId="{0A3049B7-4CA2-4AFA-9FB1-C063073AA9CE}" srcOrd="2" destOrd="0" presId="urn:microsoft.com/office/officeart/2005/8/layout/hList7"/>
    <dgm:cxn modelId="{521D7F99-1057-4A61-888E-773BF109BBBE}" type="presParOf" srcId="{4AE6C1FF-AD59-44B4-AADC-4F7A8957BDFD}" destId="{28C8626E-B27B-4FF6-A789-192F73C4450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DE20D-6FDE-460C-9401-1C2247A53A0C}">
      <dsp:nvSpPr>
        <dsp:cNvPr id="0" name=""/>
        <dsp:cNvSpPr/>
      </dsp:nvSpPr>
      <dsp:spPr>
        <a:xfrm>
          <a:off x="2024" y="0"/>
          <a:ext cx="3149631" cy="21465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Naigation</a:t>
          </a:r>
          <a:endParaRPr lang="en-GB" sz="3000" kern="1200" dirty="0"/>
        </a:p>
      </dsp:txBody>
      <dsp:txXfrm>
        <a:off x="2024" y="858622"/>
        <a:ext cx="3149631" cy="858622"/>
      </dsp:txXfrm>
    </dsp:sp>
    <dsp:sp modelId="{B03A2E26-EEDF-4527-84AD-23BD09A93671}">
      <dsp:nvSpPr>
        <dsp:cNvPr id="0" name=""/>
        <dsp:cNvSpPr/>
      </dsp:nvSpPr>
      <dsp:spPr>
        <a:xfrm>
          <a:off x="1219438" y="128793"/>
          <a:ext cx="714803" cy="714803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12000" r="-12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528AD-E036-4EB1-889E-011BED6B70F6}">
      <dsp:nvSpPr>
        <dsp:cNvPr id="0" name=""/>
        <dsp:cNvSpPr/>
      </dsp:nvSpPr>
      <dsp:spPr>
        <a:xfrm>
          <a:off x="3246145" y="0"/>
          <a:ext cx="3149631" cy="21465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Visual Appeal</a:t>
          </a:r>
          <a:endParaRPr lang="en-GB" sz="3000" kern="1200" dirty="0"/>
        </a:p>
      </dsp:txBody>
      <dsp:txXfrm>
        <a:off x="3246145" y="858622"/>
        <a:ext cx="3149631" cy="858622"/>
      </dsp:txXfrm>
    </dsp:sp>
    <dsp:sp modelId="{6955C7DC-7F03-4638-82B1-2CDC6FC6C461}">
      <dsp:nvSpPr>
        <dsp:cNvPr id="0" name=""/>
        <dsp:cNvSpPr/>
      </dsp:nvSpPr>
      <dsp:spPr>
        <a:xfrm>
          <a:off x="4463559" y="128793"/>
          <a:ext cx="714803" cy="714803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38000" r="-38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48C920-256F-4256-9B43-01CD32B9047F}">
      <dsp:nvSpPr>
        <dsp:cNvPr id="0" name=""/>
        <dsp:cNvSpPr/>
      </dsp:nvSpPr>
      <dsp:spPr>
        <a:xfrm>
          <a:off x="6490265" y="0"/>
          <a:ext cx="3149631" cy="21465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Responsivness</a:t>
          </a:r>
          <a:endParaRPr lang="en-GB" sz="3000" kern="1200" dirty="0"/>
        </a:p>
      </dsp:txBody>
      <dsp:txXfrm>
        <a:off x="6490265" y="858622"/>
        <a:ext cx="3149631" cy="858622"/>
      </dsp:txXfrm>
    </dsp:sp>
    <dsp:sp modelId="{28C8626E-B27B-4FF6-A789-192F73C44501}">
      <dsp:nvSpPr>
        <dsp:cNvPr id="0" name=""/>
        <dsp:cNvSpPr/>
      </dsp:nvSpPr>
      <dsp:spPr>
        <a:xfrm>
          <a:off x="7707679" y="128793"/>
          <a:ext cx="714803" cy="714803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l="-39000" r="-39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8D8C3-9ED6-4181-BEE1-6AD627C956A9}">
      <dsp:nvSpPr>
        <dsp:cNvPr id="0" name=""/>
        <dsp:cNvSpPr/>
      </dsp:nvSpPr>
      <dsp:spPr>
        <a:xfrm>
          <a:off x="385676" y="1717245"/>
          <a:ext cx="8870568" cy="321983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54F15-6DC7-4783-A0A0-8BE8428A20BE}" type="datetime1">
              <a:rPr lang="en-GB" smtClean="0"/>
              <a:t>26/08/2025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E7276-1964-4AC0-AC97-DC0C633F4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41893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4A9025-671E-44FF-B445-6099FAD3B648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D3DB-BE5E-4334-A422-70430F9F840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492048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63D3DB-BE5E-4334-A422-70430F9F840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72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63D3DB-BE5E-4334-A422-70430F9F8401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737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70E210B-014C-44DD-B6AB-61102E0995E2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2981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A1E3E5-EF0C-4835-BA43-E23FC27DC885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06277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85EE6A-FB2B-4557-9A76-03818D61BA94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64205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65C13A-732E-4ECC-8E4F-3BECF6401DF7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577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F09485-6FB2-420E-8C6F-7C75A1900EE5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20315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A9EB169-BE71-4CDE-B52C-A2C817613ED6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4334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A40D56-FB5E-4BFF-B8E7-8EEADD640017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5158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7FFE8F4-C90C-4C75-9BE6-F4A112227775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58149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DEAA19A-4264-42EC-9E65-C0C2ED1674F1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2512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C25876-FB8B-450F-AE78-B058E27F1270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19809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516848-8943-425F-B05C-5433D7EB11BD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8192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B179FF-13F9-4A5B-B858-22E393B1B71B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2098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EA3162-20BD-482D-BF05-73B46E28E922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06324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DEE701-89E8-45BA-84DC-B5AA952C3627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79758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9F81C0B-5095-4264-A117-7C997285C007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2545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CD3D8389-5F2D-46E3-B46F-1F3A29A6D223}" type="datetime1">
              <a:rPr lang="en-GB" noProof="0" smtClean="0"/>
              <a:t>26/08/2025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127440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large, sitting, white, numbers">
            <a:extLst>
              <a:ext uri="{FF2B5EF4-FFF2-40B4-BE49-F238E27FC236}">
                <a16:creationId xmlns:a16="http://schemas.microsoft.com/office/drawing/2014/main" id="{9A5D9ED1-DFCC-4799-89E2-D118451B98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4" y="0"/>
            <a:ext cx="12191356" cy="6858000"/>
          </a:xfrm>
          <a:prstGeom prst="rect">
            <a:avLst/>
          </a:prstGeom>
        </p:spPr>
      </p:pic>
      <p:sp useBgFill="1">
        <p:nvSpPr>
          <p:cNvPr id="9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p14="http://schemas.microsoft.com/office/powerpoint/2010/main"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7307" y="1555954"/>
            <a:ext cx="4100418" cy="2420504"/>
          </a:xfrm>
        </p:spPr>
        <p:txBody>
          <a:bodyPr rtlCol="0">
            <a:normAutofit fontScale="90000"/>
          </a:bodyPr>
          <a:lstStyle/>
          <a:p>
            <a:r>
              <a:rPr lang="en-GB" sz="4000" dirty="0"/>
              <a:t>Module: LCLM4002 –Digital skills</a:t>
            </a:r>
            <a:br>
              <a:rPr lang="en-GB" sz="4000" dirty="0"/>
            </a:br>
            <a:br>
              <a:rPr lang="en-GB" sz="4000" dirty="0"/>
            </a:br>
            <a:r>
              <a:rPr lang="en-US" sz="2000" dirty="0"/>
              <a:t>Using Social Media to reach Customers.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4980" y="4275502"/>
            <a:ext cx="3485072" cy="1026544"/>
          </a:xfrm>
        </p:spPr>
        <p:txBody>
          <a:bodyPr rtlCol="0">
            <a:normAutofit/>
          </a:bodyPr>
          <a:lstStyle/>
          <a:p>
            <a:pPr lvl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defRPr/>
            </a:pPr>
            <a:r>
              <a:rPr lang="en-US" sz="2400" kern="0" dirty="0">
                <a:ln>
                  <a:noFill/>
                </a:ln>
                <a:solidFill>
                  <a:srgbClr val="4472C4"/>
                </a:solidFill>
                <a:effectLst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Karam </a:t>
            </a:r>
            <a:r>
              <a:rPr lang="en-US" sz="2400" kern="0" dirty="0" err="1">
                <a:ln>
                  <a:noFill/>
                </a:ln>
                <a:solidFill>
                  <a:srgbClr val="4472C4"/>
                </a:solidFill>
                <a:effectLst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Sherkhan</a:t>
            </a:r>
            <a:endParaRPr lang="en-US" sz="2400" kern="0" dirty="0">
              <a:ln>
                <a:noFill/>
              </a:ln>
              <a:solidFill>
                <a:srgbClr val="4472C4"/>
              </a:solidFill>
              <a:effectLst/>
              <a:latin typeface="Calibri" panose="020F0502020204030204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defRPr/>
            </a:pPr>
            <a:r>
              <a:rPr lang="en-US" sz="2400" kern="0" dirty="0">
                <a:ln>
                  <a:noFill/>
                </a:ln>
                <a:solidFill>
                  <a:srgbClr val="4472C4"/>
                </a:solidFill>
                <a:effectLst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I’D; 2425459</a:t>
            </a:r>
          </a:p>
        </p:txBody>
      </p:sp>
    </p:spTree>
    <p:extLst>
      <p:ext uri="{BB962C8B-B14F-4D97-AF65-F5344CB8AC3E}">
        <p14:creationId xmlns:p14="http://schemas.microsoft.com/office/powerpoint/2010/main" val="1583120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1A80D-EF96-18EE-C9BE-15967378D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10353762" cy="1363943"/>
          </a:xfrm>
        </p:spPr>
        <p:txBody>
          <a:bodyPr/>
          <a:lstStyle/>
          <a:p>
            <a:r>
              <a:rPr lang="en-GB" dirty="0">
                <a:effectLst/>
              </a:rPr>
              <a:t>Website Evaluation – </a:t>
            </a:r>
            <a:r>
              <a:rPr lang="en-GB" dirty="0" err="1">
                <a:effectLst/>
              </a:rPr>
              <a:t>Edenspaharborne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F6C310-036E-CFB7-CFD4-CFB0D83DE4A6}"/>
              </a:ext>
            </a:extLst>
          </p:cNvPr>
          <p:cNvSpPr txBox="1"/>
          <p:nvPr/>
        </p:nvSpPr>
        <p:spPr>
          <a:xfrm>
            <a:off x="1187116" y="1604211"/>
            <a:ext cx="5309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/>
              <a:t>Website overview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CDD7176-AAC6-95A6-33A3-83750D88E6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9435" y="3419537"/>
            <a:ext cx="8957596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website is hosted </a:t>
            </a:r>
            <a:r>
              <a:rPr lang="en-US" altLang="en-US" sz="18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Wix and has a basic structure, there’s a homepage, with links to "The Spa," "Treatments," "Contact,“ </a:t>
            </a:r>
            <a:r>
              <a:rPr lang="en-US" altLang="en-US" sz="18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design is very, very basic, with a plain layout element, limited navigation options with an annoying pop-up that won’t go away, and old style styling, which you can even see is includes a footer stating it was created in 2014. </a:t>
            </a:r>
            <a:r>
              <a:rPr lang="en-US" altLang="en-US" sz="18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design needs a modern update, and the entire site needs an upgrade.</a:t>
            </a:r>
          </a:p>
        </p:txBody>
      </p:sp>
    </p:spTree>
    <p:extLst>
      <p:ext uri="{BB962C8B-B14F-4D97-AF65-F5344CB8AC3E}">
        <p14:creationId xmlns:p14="http://schemas.microsoft.com/office/powerpoint/2010/main" val="1478839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1F205-E8A9-4237-8AD2-ABD9BF694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637309"/>
          </a:xfrm>
        </p:spPr>
        <p:txBody>
          <a:bodyPr rtlCol="0">
            <a:normAutofit fontScale="90000"/>
          </a:bodyPr>
          <a:lstStyle/>
          <a:p>
            <a:r>
              <a:rPr lang="en-GB" dirty="0">
                <a:effectLst/>
              </a:rPr>
              <a:t>Website Design &amp; User Experience</a:t>
            </a:r>
            <a:br>
              <a:rPr lang="en-GB" dirty="0">
                <a:effectLst/>
              </a:rPr>
            </a:br>
            <a:endParaRPr lang="en-GB" dirty="0">
              <a:effectLst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88A1A1A-5C30-7F31-F3E5-7B28D222E4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8945171"/>
              </p:ext>
            </p:extLst>
          </p:nvPr>
        </p:nvGraphicFramePr>
        <p:xfrm>
          <a:off x="1269715" y="1047404"/>
          <a:ext cx="9641922" cy="2146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37C4340-E6B6-A1F3-D37A-AB96B3535686}"/>
              </a:ext>
            </a:extLst>
          </p:cNvPr>
          <p:cNvSpPr txBox="1"/>
          <p:nvPr/>
        </p:nvSpPr>
        <p:spPr>
          <a:xfrm>
            <a:off x="1269715" y="3631765"/>
            <a:ext cx="9997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Navigation is minimal but straightforward, with basic tabs for core pages for Treatments and Contact.</a:t>
            </a:r>
          </a:p>
          <a:p>
            <a:r>
              <a:rPr lang="en-US" dirty="0"/>
              <a:t>However, the actual content appears simple; there are no visible details on the treatments offered, pricing, team information, or customer testimonials directly on the site.</a:t>
            </a:r>
          </a:p>
          <a:p>
            <a:r>
              <a:rPr lang="en-US" dirty="0"/>
              <a:t>There are social icons for Facebook and Twitter, suggesting an aim to connect with users on social media, but it’s unclear if those profiles are active or up-to-date.</a:t>
            </a:r>
          </a:p>
        </p:txBody>
      </p:sp>
    </p:spTree>
    <p:extLst>
      <p:ext uri="{BB962C8B-B14F-4D97-AF65-F5344CB8AC3E}">
        <p14:creationId xmlns:p14="http://schemas.microsoft.com/office/powerpoint/2010/main" val="3265077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560AD-49C6-7CC2-E420-C037E26CA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Services Offered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76FB8-B291-2632-4D15-C5DB36D0F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443" y="1855899"/>
            <a:ext cx="10353762" cy="3714749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Despite the simple website, Eden Spa Harborne has a good local presence and consistently positive reviews everywhere else.</a:t>
            </a:r>
          </a:p>
          <a:p>
            <a:r>
              <a:rPr lang="en-US" dirty="0"/>
              <a:t>On </a:t>
            </a:r>
            <a:r>
              <a:rPr lang="en-US" b="1" dirty="0"/>
              <a:t>the Yell website</a:t>
            </a:r>
            <a:r>
              <a:rPr lang="en-US" dirty="0"/>
              <a:t>, it boasts a 5-star rating from two reviewers, highlighting its tranquil, comfortable atmosphere and excellent facials. The listing also notes that the spa is "located in the heart of Harborne Village" and offers a range of services, from facials to waxing, massage, and microdermabrasion.</a:t>
            </a:r>
          </a:p>
          <a:p>
            <a:r>
              <a:rPr lang="en-US" dirty="0"/>
              <a:t>On </a:t>
            </a:r>
            <a:r>
              <a:rPr lang="en-US" b="1" dirty="0" err="1"/>
              <a:t>Treatwell</a:t>
            </a:r>
            <a:r>
              <a:rPr lang="en-US" dirty="0"/>
              <a:t>, Eden Spa (also referred to as Harborne Spa &amp; Clinic) has amassed over 1,100 customer reviews with an overall rating of 4.6, indicating that clients regularly praise the spa’s professionalism, ambience, and quality of treatments.</a:t>
            </a:r>
          </a:p>
          <a:p>
            <a:r>
              <a:rPr lang="en-US" dirty="0"/>
              <a:t>Customers describe a warm, welcoming feel, knowledgeable therapists, soothing environments, and effective treatments that often lead to repeat bookings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1FA0E8-5ADE-8246-0937-0AAB4D6A821E}"/>
              </a:ext>
            </a:extLst>
          </p:cNvPr>
          <p:cNvSpPr txBox="1"/>
          <p:nvPr/>
        </p:nvSpPr>
        <p:spPr>
          <a:xfrm>
            <a:off x="1144599" y="5786937"/>
            <a:ext cx="6790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(Harborne Spa &amp; Clinic, </a:t>
            </a:r>
            <a:r>
              <a:rPr lang="en-US" i="1"/>
              <a:t>Spa beauty: Harborne spa &amp; clinic - home</a:t>
            </a:r>
            <a:r>
              <a:rPr lang="en-US"/>
              <a:t> 2025)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24378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5460-30DE-0AC2-563A-4177927E5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83792"/>
            <a:ext cx="10353762" cy="1068410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C7A66-93CA-9A0B-453E-94DC70CBE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699" y="991674"/>
            <a:ext cx="11719774" cy="5630214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/>
              <a:t>1. Modern Website Design</a:t>
            </a:r>
          </a:p>
          <a:p>
            <a:r>
              <a:rPr lang="en-US" dirty="0"/>
              <a:t>The spa should have a modern, mobile-friendly design. This could use relaxing backgrounds, up-to-date photography, and a layout that feels clean and inviting. A redesigned site would instantly communicate professionalism and trust.</a:t>
            </a:r>
          </a:p>
          <a:p>
            <a:r>
              <a:rPr lang="en-US" b="1" dirty="0"/>
              <a:t>2. more details</a:t>
            </a:r>
          </a:p>
          <a:p>
            <a:r>
              <a:rPr lang="en-US" dirty="0"/>
              <a:t>Each treatment should have its own section with clear descriptions. For example:</a:t>
            </a:r>
          </a:p>
          <a:p>
            <a:r>
              <a:rPr lang="en-US" b="1" dirty="0"/>
              <a:t>Swedish Massage</a:t>
            </a:r>
            <a:r>
              <a:rPr lang="en-US" dirty="0"/>
              <a:t> – a relaxing full-body massage to relieve tension, lasting 60 minutes.</a:t>
            </a:r>
          </a:p>
          <a:p>
            <a:r>
              <a:rPr lang="en-US" b="1" dirty="0"/>
              <a:t>Facial Treatments</a:t>
            </a:r>
            <a:r>
              <a:rPr lang="en-US" dirty="0"/>
              <a:t> – </a:t>
            </a:r>
            <a:r>
              <a:rPr lang="en-US" dirty="0" err="1"/>
              <a:t>customised</a:t>
            </a:r>
            <a:r>
              <a:rPr lang="en-US" dirty="0"/>
              <a:t> to skin type, lasting 45 minutes, with details about products used.</a:t>
            </a:r>
          </a:p>
          <a:p>
            <a:r>
              <a:rPr lang="en-US" dirty="0"/>
              <a:t>This type of detail helps customers understand what they are booking.</a:t>
            </a:r>
          </a:p>
          <a:p>
            <a:r>
              <a:rPr lang="en-US" b="1" dirty="0"/>
              <a:t>3. Integrated Booking System</a:t>
            </a:r>
          </a:p>
          <a:p>
            <a:r>
              <a:rPr lang="en-US" dirty="0"/>
              <a:t>Adding a booking tool (or linking directly to </a:t>
            </a:r>
            <a:r>
              <a:rPr lang="en-US" dirty="0" err="1"/>
              <a:t>Treatwell</a:t>
            </a:r>
            <a:r>
              <a:rPr lang="en-US" dirty="0"/>
              <a:t>) would make it easy for customers to secure appointments without leaving the site. This convenience is essential for busy customers.</a:t>
            </a:r>
          </a:p>
          <a:p>
            <a:r>
              <a:rPr lang="en-US" b="1" dirty="0"/>
              <a:t>4. Staff Introductions</a:t>
            </a:r>
          </a:p>
          <a:p>
            <a:r>
              <a:rPr lang="en-US" dirty="0"/>
              <a:t>Profiles of therapists with photos and qualifications would build trust. Customers often want to know who will be providing their service.</a:t>
            </a:r>
          </a:p>
          <a:p>
            <a:r>
              <a:rPr lang="en-US" b="1" dirty="0"/>
              <a:t>5. Testimonials and Reviews</a:t>
            </a:r>
            <a:endParaRPr lang="en-US" dirty="0"/>
          </a:p>
          <a:p>
            <a:r>
              <a:rPr lang="en-US" b="1" dirty="0"/>
              <a:t>6. Updated Branding and Contact Info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022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8770D-AE51-ECD6-F68E-5D22B7C0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Customer Feedback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64AD6-19AE-D907-AF97-3398FAD91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66900"/>
            <a:ext cx="10353762" cy="3714749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Despite the simple website, Eden Spa Harborne has a solid local presence and consistently positive reviews elsewhere:</a:t>
            </a:r>
          </a:p>
          <a:p>
            <a:r>
              <a:rPr lang="en-US" dirty="0"/>
              <a:t>On </a:t>
            </a:r>
            <a:r>
              <a:rPr lang="en-US" b="1" dirty="0"/>
              <a:t>Yell.com</a:t>
            </a:r>
            <a:r>
              <a:rPr lang="en-US" dirty="0"/>
              <a:t>, it boasts a 5-star rating from two reviewers, highlighting its tranquil, comfortable atmosphere and excellent facials. The listing also notes that the spa is "located in the heart of Harborne Village" and offers a range of services, from facials to waxing, massage.</a:t>
            </a:r>
          </a:p>
          <a:p>
            <a:r>
              <a:rPr lang="en-US" dirty="0"/>
              <a:t>On </a:t>
            </a:r>
            <a:r>
              <a:rPr lang="en-US" b="1" dirty="0" err="1"/>
              <a:t>Treatwell</a:t>
            </a:r>
            <a:r>
              <a:rPr lang="en-US" dirty="0"/>
              <a:t>, Eden Spa (also referred to as Harborne Spa &amp; Clinic) has amassed over 1,100 customer reviews with an overall rating of 4.6, indicating that clients regularly praise the spa’s professionalism &amp; quality of treatments.</a:t>
            </a:r>
          </a:p>
          <a:p>
            <a:r>
              <a:rPr lang="en-US" dirty="0"/>
              <a:t>Customers describe a warm, welcoming feel, knowledgeable therapists, soothing environments, and effective treatments that often lead to more bookings.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633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5F8BE-D9B6-882F-82BC-2DF292D8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Business Status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6CD77D-39A3-FD2F-CA5F-EF7F893BE8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9070818"/>
              </p:ext>
            </p:extLst>
          </p:nvPr>
        </p:nvGraphicFramePr>
        <p:xfrm>
          <a:off x="914400" y="2470785"/>
          <a:ext cx="10353674" cy="2926080"/>
        </p:xfrm>
        <a:graphic>
          <a:graphicData uri="http://schemas.openxmlformats.org/drawingml/2006/table">
            <a:tbl>
              <a:tblPr/>
              <a:tblGrid>
                <a:gridCol w="5176837">
                  <a:extLst>
                    <a:ext uri="{9D8B030D-6E8A-4147-A177-3AD203B41FA5}">
                      <a16:colId xmlns:a16="http://schemas.microsoft.com/office/drawing/2014/main" val="2668788929"/>
                    </a:ext>
                  </a:extLst>
                </a:gridCol>
                <a:gridCol w="5176837">
                  <a:extLst>
                    <a:ext uri="{9D8B030D-6E8A-4147-A177-3AD203B41FA5}">
                      <a16:colId xmlns:a16="http://schemas.microsoft.com/office/drawing/2014/main" val="1663403736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Strengths (Offline &amp; Reputation)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Weaknesses (Online Representation)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856786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Great customer reviews and a strong reputation in Harborne.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Website design is outdated and sparse.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044835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Offers a wide range of treatments and maintains positive feedback on third-party platforms.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Minimal content on site—lacks service details, pricing, imagery, and team profiles.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228358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Known for its relaxing and </a:t>
                      </a:r>
                      <a:r>
                        <a:rPr lang="en-US" sz="1800" dirty="0" err="1"/>
                        <a:t>cosy</a:t>
                      </a:r>
                      <a:r>
                        <a:rPr lang="en-US" sz="1800" dirty="0"/>
                        <a:t> ambience and well-trained therapists.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No visible booking interface or straightforward user navigation on the website itself.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752868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Located centrally in Harborne Village, easy to find physically.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Branding elements (logo, style, tone) feel basic and dated.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913437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DB166F25-C8ED-E8F9-3290-76E8A22D7D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ummary: Strengths and Weaknesses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048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F6CD-4D55-3A06-838E-355D993E1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Conclusion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B19FA-C9E7-2F96-E3B0-74FDBF682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While Eden Spa Harborne is great offline, with a bad layout that doesn’t appeal to customers, it reflects badly towards their reputation. A Refreshing website with a modern design &amp; better content, furthermore better constructed booking options, and clear branding would better align its digital presence with the quality of first-person experience it provides.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336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78EF6-08EF-473B-D279-3B5A2BDF4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26A1D-CF50-3B21-C431-468BDC386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Harborne Spa &amp; Clinic (2025) </a:t>
            </a:r>
            <a:r>
              <a:rPr lang="en-GB" i="1" dirty="0">
                <a:effectLst/>
              </a:rPr>
              <a:t>Spa beauty: Harborne spa &amp; clinic - home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Harborne Spa &amp; Clinic</a:t>
            </a:r>
            <a:r>
              <a:rPr lang="en-GB" dirty="0">
                <a:effectLst/>
              </a:rPr>
              <a:t>. Available at: https://harbornespaandclinic.co.uk/ (Accessed: 26 August 2025).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157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Arial Nova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26_TF11665031.potx" id="{FA9C5999-0DD3-48B1-BD42-68D05B7FF8C4}" vid="{DE28AD91-3A41-46BC-9E8C-37FAA1DD7D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60E646-30AD-4BA0-97EA-A7A07DF549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7E70FC5-1855-47AB-8CE1-CB3C873A898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0CB38EC-895A-4F8F-8F75-E263501ABB5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{87B81310-0E8B-4864-BE7F-E3D8FE19FCE3}tf11665031_win32</Template>
  <TotalTime>9106</TotalTime>
  <Words>921</Words>
  <Application>Microsoft Office PowerPoint</Application>
  <PresentationFormat>Widescreen</PresentationFormat>
  <Paragraphs>57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Nova</vt:lpstr>
      <vt:lpstr>Arial Nova Light</vt:lpstr>
      <vt:lpstr>Calibri</vt:lpstr>
      <vt:lpstr>Wingdings 2</vt:lpstr>
      <vt:lpstr>SlateVTI</vt:lpstr>
      <vt:lpstr>Module: LCLM4002 –Digital skills  Using Social Media to reach Customers. </vt:lpstr>
      <vt:lpstr>Website Evaluation – Edenspaharborne</vt:lpstr>
      <vt:lpstr>Website Design &amp; User Experience </vt:lpstr>
      <vt:lpstr>Services Offered </vt:lpstr>
      <vt:lpstr>Recommendations</vt:lpstr>
      <vt:lpstr>Customer Feedback </vt:lpstr>
      <vt:lpstr>Business Status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Clayton mubita</dc:creator>
  <cp:lastModifiedBy>Clayton mubita</cp:lastModifiedBy>
  <cp:revision>2</cp:revision>
  <dcterms:created xsi:type="dcterms:W3CDTF">2025-08-12T19:46:23Z</dcterms:created>
  <dcterms:modified xsi:type="dcterms:W3CDTF">2025-08-26T20:41:25Z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