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9EF6F-4352-44F8-99D3-2ABE67B42225}" v="23" dt="2025-04-01T14:37:14.182"/>
    <p1510:client id="{8DE7ED64-0F63-4F9D-B05B-C5263FE931D4}" v="5" dt="2025-04-01T15:19:41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dan Aldred" userId="3bb06d02-95c5-4161-b26c-43400d370f6d" providerId="ADAL" clId="{7029EF6F-4352-44F8-99D3-2ABE67B42225}"/>
    <pc:docChg chg="modSld">
      <pc:chgData name="Aidan Aldred" userId="3bb06d02-95c5-4161-b26c-43400d370f6d" providerId="ADAL" clId="{7029EF6F-4352-44F8-99D3-2ABE67B42225}" dt="2025-04-01T14:37:14.179" v="10"/>
      <pc:docMkLst>
        <pc:docMk/>
      </pc:docMkLst>
      <pc:sldChg chg="addSp modSp">
        <pc:chgData name="Aidan Aldred" userId="3bb06d02-95c5-4161-b26c-43400d370f6d" providerId="ADAL" clId="{7029EF6F-4352-44F8-99D3-2ABE67B42225}" dt="2025-04-01T14:22:26.081" v="0"/>
        <pc:sldMkLst>
          <pc:docMk/>
          <pc:sldMk cId="2040895318" sldId="256"/>
        </pc:sldMkLst>
        <pc:picChg chg="add mod">
          <ac:chgData name="Aidan Aldred" userId="3bb06d02-95c5-4161-b26c-43400d370f6d" providerId="ADAL" clId="{7029EF6F-4352-44F8-99D3-2ABE67B42225}" dt="2025-04-01T14:22:26.081" v="0"/>
          <ac:picMkLst>
            <pc:docMk/>
            <pc:sldMk cId="2040895318" sldId="256"/>
            <ac:picMk id="7" creationId="{84E71337-A832-FFFA-38E9-1A8FD6D1F9D8}"/>
          </ac:picMkLst>
        </pc:picChg>
      </pc:sldChg>
      <pc:sldChg chg="addSp delSp modSp modTransition modAnim">
        <pc:chgData name="Aidan Aldred" userId="3bb06d02-95c5-4161-b26c-43400d370f6d" providerId="ADAL" clId="{7029EF6F-4352-44F8-99D3-2ABE67B42225}" dt="2025-04-01T14:27:22.570" v="3"/>
        <pc:sldMkLst>
          <pc:docMk/>
          <pc:sldMk cId="3604814224" sldId="257"/>
        </pc:sldMkLst>
        <pc:picChg chg="add del mod">
          <ac:chgData name="Aidan Aldred" userId="3bb06d02-95c5-4161-b26c-43400d370f6d" providerId="ADAL" clId="{7029EF6F-4352-44F8-99D3-2ABE67B42225}" dt="2025-04-01T14:26:26.238" v="2"/>
          <ac:picMkLst>
            <pc:docMk/>
            <pc:sldMk cId="3604814224" sldId="257"/>
            <ac:picMk id="10" creationId="{8A7850DA-E6A5-BD1A-4195-A7F838B177C0}"/>
          </ac:picMkLst>
        </pc:picChg>
        <pc:picChg chg="del">
          <ac:chgData name="Aidan Aldred" userId="3bb06d02-95c5-4161-b26c-43400d370f6d" providerId="ADAL" clId="{7029EF6F-4352-44F8-99D3-2ABE67B42225}" dt="2025-04-01T14:27:22.570" v="3"/>
          <ac:picMkLst>
            <pc:docMk/>
            <pc:sldMk cId="3604814224" sldId="257"/>
            <ac:picMk id="13" creationId="{C1320A02-22F1-A511-1DF6-FCB0317E6D41}"/>
          </ac:picMkLst>
        </pc:picChg>
        <pc:picChg chg="add mod">
          <ac:chgData name="Aidan Aldred" userId="3bb06d02-95c5-4161-b26c-43400d370f6d" providerId="ADAL" clId="{7029EF6F-4352-44F8-99D3-2ABE67B42225}" dt="2025-04-01T14:27:22.570" v="3"/>
          <ac:picMkLst>
            <pc:docMk/>
            <pc:sldMk cId="3604814224" sldId="257"/>
            <ac:picMk id="14" creationId="{98025265-6D22-2B96-75F7-93F3E2F97C09}"/>
          </ac:picMkLst>
        </pc:picChg>
      </pc:sldChg>
      <pc:sldChg chg="addSp modSp">
        <pc:chgData name="Aidan Aldred" userId="3bb06d02-95c5-4161-b26c-43400d370f6d" providerId="ADAL" clId="{7029EF6F-4352-44F8-99D3-2ABE67B42225}" dt="2025-04-01T14:30:21.054" v="4"/>
        <pc:sldMkLst>
          <pc:docMk/>
          <pc:sldMk cId="3590678582" sldId="258"/>
        </pc:sldMkLst>
        <pc:picChg chg="add mod">
          <ac:chgData name="Aidan Aldred" userId="3bb06d02-95c5-4161-b26c-43400d370f6d" providerId="ADAL" clId="{7029EF6F-4352-44F8-99D3-2ABE67B42225}" dt="2025-04-01T14:30:21.054" v="4"/>
          <ac:picMkLst>
            <pc:docMk/>
            <pc:sldMk cId="3590678582" sldId="258"/>
            <ac:picMk id="9" creationId="{3EA64A4E-DCF8-DE4C-0D08-494C0937049E}"/>
          </ac:picMkLst>
        </pc:picChg>
      </pc:sldChg>
      <pc:sldChg chg="addSp modSp">
        <pc:chgData name="Aidan Aldred" userId="3bb06d02-95c5-4161-b26c-43400d370f6d" providerId="ADAL" clId="{7029EF6F-4352-44F8-99D3-2ABE67B42225}" dt="2025-04-01T14:32:36.119" v="5"/>
        <pc:sldMkLst>
          <pc:docMk/>
          <pc:sldMk cId="328579790" sldId="259"/>
        </pc:sldMkLst>
        <pc:picChg chg="add mod">
          <ac:chgData name="Aidan Aldred" userId="3bb06d02-95c5-4161-b26c-43400d370f6d" providerId="ADAL" clId="{7029EF6F-4352-44F8-99D3-2ABE67B42225}" dt="2025-04-01T14:32:36.119" v="5"/>
          <ac:picMkLst>
            <pc:docMk/>
            <pc:sldMk cId="328579790" sldId="259"/>
            <ac:picMk id="5" creationId="{DAF12E7D-83B9-741B-E3FD-B058CCD3E75F}"/>
          </ac:picMkLst>
        </pc:picChg>
      </pc:sldChg>
      <pc:sldChg chg="addSp modSp">
        <pc:chgData name="Aidan Aldred" userId="3bb06d02-95c5-4161-b26c-43400d370f6d" providerId="ADAL" clId="{7029EF6F-4352-44F8-99D3-2ABE67B42225}" dt="2025-04-01T14:34:06.199" v="6"/>
        <pc:sldMkLst>
          <pc:docMk/>
          <pc:sldMk cId="2213097881" sldId="260"/>
        </pc:sldMkLst>
        <pc:picChg chg="add mod">
          <ac:chgData name="Aidan Aldred" userId="3bb06d02-95c5-4161-b26c-43400d370f6d" providerId="ADAL" clId="{7029EF6F-4352-44F8-99D3-2ABE67B42225}" dt="2025-04-01T14:34:06.199" v="6"/>
          <ac:picMkLst>
            <pc:docMk/>
            <pc:sldMk cId="2213097881" sldId="260"/>
            <ac:picMk id="4" creationId="{9D214666-A74D-18BE-C457-847C3A15ECB2}"/>
          </ac:picMkLst>
        </pc:picChg>
      </pc:sldChg>
      <pc:sldChg chg="addSp delSp modSp modTransition modAnim">
        <pc:chgData name="Aidan Aldred" userId="3bb06d02-95c5-4161-b26c-43400d370f6d" providerId="ADAL" clId="{7029EF6F-4352-44F8-99D3-2ABE67B42225}" dt="2025-04-01T14:36:50.148" v="9"/>
        <pc:sldMkLst>
          <pc:docMk/>
          <pc:sldMk cId="288238914" sldId="261"/>
        </pc:sldMkLst>
        <pc:picChg chg="add del mod">
          <ac:chgData name="Aidan Aldred" userId="3bb06d02-95c5-4161-b26c-43400d370f6d" providerId="ADAL" clId="{7029EF6F-4352-44F8-99D3-2ABE67B42225}" dt="2025-04-01T14:35:25.299" v="8"/>
          <ac:picMkLst>
            <pc:docMk/>
            <pc:sldMk cId="288238914" sldId="261"/>
            <ac:picMk id="4" creationId="{C84179E6-F25F-90BA-7CC8-5A10B647D226}"/>
          </ac:picMkLst>
        </pc:picChg>
        <pc:picChg chg="del">
          <ac:chgData name="Aidan Aldred" userId="3bb06d02-95c5-4161-b26c-43400d370f6d" providerId="ADAL" clId="{7029EF6F-4352-44F8-99D3-2ABE67B42225}" dt="2025-04-01T14:36:50.148" v="9"/>
          <ac:picMkLst>
            <pc:docMk/>
            <pc:sldMk cId="288238914" sldId="261"/>
            <ac:picMk id="8" creationId="{E82B9728-0C17-AA06-4D0C-F276C64EAC2D}"/>
          </ac:picMkLst>
        </pc:picChg>
        <pc:picChg chg="add mod">
          <ac:chgData name="Aidan Aldred" userId="3bb06d02-95c5-4161-b26c-43400d370f6d" providerId="ADAL" clId="{7029EF6F-4352-44F8-99D3-2ABE67B42225}" dt="2025-04-01T14:36:50.148" v="9"/>
          <ac:picMkLst>
            <pc:docMk/>
            <pc:sldMk cId="288238914" sldId="261"/>
            <ac:picMk id="9" creationId="{2DF8A6C0-46D5-F733-2E2A-000957D493A7}"/>
          </ac:picMkLst>
        </pc:picChg>
      </pc:sldChg>
      <pc:sldChg chg="addSp modSp">
        <pc:chgData name="Aidan Aldred" userId="3bb06d02-95c5-4161-b26c-43400d370f6d" providerId="ADAL" clId="{7029EF6F-4352-44F8-99D3-2ABE67B42225}" dt="2025-04-01T14:37:14.179" v="10"/>
        <pc:sldMkLst>
          <pc:docMk/>
          <pc:sldMk cId="3145056100" sldId="264"/>
        </pc:sldMkLst>
        <pc:picChg chg="add mod">
          <ac:chgData name="Aidan Aldred" userId="3bb06d02-95c5-4161-b26c-43400d370f6d" providerId="ADAL" clId="{7029EF6F-4352-44F8-99D3-2ABE67B42225}" dt="2025-04-01T14:37:14.179" v="10"/>
          <ac:picMkLst>
            <pc:docMk/>
            <pc:sldMk cId="3145056100" sldId="264"/>
            <ac:picMk id="8" creationId="{DAA68886-4086-2D08-000E-ABA032EACD1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7EEAE-DD75-EB96-3FC6-BE64363981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B26452-9541-A982-493A-C52B8404AC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16870-762F-5C0F-417F-E2042930E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40261-B1E4-455E-0B25-CE3496187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C6369-B482-D240-6E0C-99D8CF516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368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B8D54-D7BE-A283-08B1-8497B10C0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1CF69-B553-5424-1A98-16457F32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15393-E758-6025-53F0-54E336403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62134-7919-1666-7407-186C6490D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6E76C-29A1-BA50-5B7D-49DCA2915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252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AED3F-5C2A-44D2-5B20-6420EC0D7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657190-F336-45CF-AA5C-B0E773B04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9274B-246B-A049-A146-B16633AE6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C7EF6-7D90-4180-B6AD-9BE197BFD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ABD8D-E7CD-3B1A-99C1-CAA6F86A0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568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A87BA-6347-1ADE-F4F7-DCC18E808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4B523-0828-452E-B3D7-EF9872AA55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17581-4DCC-FBE7-CEE1-93A69F5902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4843C9-10A3-FD45-DFA6-105F9C3F2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96387-0D05-8D4F-39C7-F4403E944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356EFD-876B-F51B-F1E9-3BED1B4E1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31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B468F-3DD8-6520-A3F9-0B7BEC49F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73433B-7414-0E1B-835C-A26B007434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615B61-605E-305E-1DBB-D92FF3B934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16BD29-06A7-72D0-FEA7-D9D31A5996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F591C3-3EB1-9C5D-9419-343560E8CB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803827-E3D0-5CA4-FF7A-009F103EC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A4F47D-14FD-C9B4-3228-BCD1BCC0E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6DF6AD-AE0A-027B-6C8F-BD8A430BD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192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349F6-9AE2-1454-6147-D1DD432CB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2CA51B-2AC2-0322-E6F6-A3C7C865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366549-6317-4B0C-3CC0-E3F02E5BF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35111-5788-AD4C-4505-989030207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774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076708-9D1F-4D96-63D8-B8666F909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4B9716-A357-02CA-A6AC-854A4A7E8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B3641A-561B-2FE8-628D-FDD6B4177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689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2F618-28A6-95DD-02EF-3D74EC671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BEFAB-8E04-236D-D8DA-C2103CB16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EEB0D2-B476-5899-8CD9-8EE1BE0BA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9C230-BCC8-C0E9-22A8-6970C6764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2C2667-C6AD-CD5B-8BBD-E8A0F03E1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3EEF1-1B4F-9BA2-81D8-AC4851633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50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4F467-53C6-CE8D-5BC1-8C534DD81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A6CB87-574D-A6FE-C00C-7D90D3A9FA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7577F-29C1-8F17-F39B-A4D2E2479D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B629D8-BC3A-3E1F-7450-0BC1B5491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4BC7A-3E91-4A09-FE4D-6B3FFB69C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5D2616-AFB1-4305-3A3D-63741F29F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54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DB42F-E7F9-A354-19D0-9905A1ED2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001EE-1A22-3483-4630-9B11098E9E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CE6A8-4A8E-A18F-ED43-85ABFD765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B1F49-7CA4-BDAE-DE9F-EAC936B43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1A07D-D84D-07C4-A841-E83FB448F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542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D483FC-00EA-CAF0-4E20-E30337C17D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B2E596-1B93-2B3A-330F-F70A799BB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C4468-92C2-13A4-9284-FD4316321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C0498-B8EC-8E75-9036-C3D2CF8EC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1290E-0DA6-8D43-35C9-4CF26D49F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8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574A4E-9F3E-277F-0DD8-B84DB0BD8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4BF3E-2FC7-21B5-03DD-AF2D69F0B9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9FA326-78C6-9D63-D936-461E878ECC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52AB0-6AEA-86E5-9BE1-8E50128DA5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0C7351-839B-B466-FE56-1E34DEFE91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980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png"/><Relationship Id="rId5" Type="http://schemas.openxmlformats.org/officeDocument/2006/relationships/hyperlink" Target="https://openclipart.org/detail/170134/ecology%20recycle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flickr.com/photos/ryanvanetten/5928662611" TargetMode="Externa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jpeg"/><Relationship Id="rId5" Type="http://schemas.openxmlformats.org/officeDocument/2006/relationships/hyperlink" Target="https://pixabay.com/en/pound-coins-currency-bank-note-414418/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n/photo/912916" TargetMode="External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jpeg"/><Relationship Id="rId12" Type="http://schemas.openxmlformats.org/officeDocument/2006/relationships/hyperlink" Target="https://www.windley.com/archives/2023/11/cloudless_computing_at_the_edge.shtml" TargetMode="External"/><Relationship Id="rId2" Type="http://schemas.openxmlformats.org/officeDocument/2006/relationships/video" Target="../media/media6.mp4"/><Relationship Id="rId16" Type="http://schemas.openxmlformats.org/officeDocument/2006/relationships/image" Target="../media/image16.png"/><Relationship Id="rId1" Type="http://schemas.microsoft.com/office/2007/relationships/media" Target="../media/media6.mp4"/><Relationship Id="rId6" Type="http://schemas.openxmlformats.org/officeDocument/2006/relationships/hyperlink" Target="https://foto.wuestenigel.com/where-to-next/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5" Type="http://schemas.openxmlformats.org/officeDocument/2006/relationships/hyperlink" Target="https://pxhere.com/en/photo/938459" TargetMode="External"/><Relationship Id="rId10" Type="http://schemas.openxmlformats.org/officeDocument/2006/relationships/hyperlink" Target="https://pxhere.com/en/photo/535678" TargetMode="External"/><Relationship Id="rId4" Type="http://schemas.openxmlformats.org/officeDocument/2006/relationships/image" Target="../media/image1.png"/><Relationship Id="rId9" Type="http://schemas.openxmlformats.org/officeDocument/2006/relationships/image" Target="../media/image13.jpeg"/><Relationship Id="rId1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7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DC14F-5C9A-83CD-F562-EACEE91D65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2039" y="1085474"/>
            <a:ext cx="5667374" cy="1623592"/>
          </a:xfrm>
        </p:spPr>
        <p:txBody>
          <a:bodyPr anchor="b">
            <a:normAutofit/>
          </a:bodyPr>
          <a:lstStyle/>
          <a:p>
            <a:pPr algn="justLow"/>
            <a:r>
              <a:rPr lang="en-GB" sz="4800">
                <a:solidFill>
                  <a:srgbClr val="FFFFFF"/>
                </a:solidFill>
              </a:rPr>
              <a:t>SmartSuit: The Future of Sustainable Travel.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B1F2F-261A-E8B3-A263-562F3FA09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sz="1300">
                <a:solidFill>
                  <a:srgbClr val="FFFFFF"/>
                </a:solidFill>
              </a:rPr>
              <a:t>Aidan Aldred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2317625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UWTSD Business School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Assignment 2 2024/25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of an airplane&#10;&#10;AI-generated content may be incorrect.">
            <a:extLst>
              <a:ext uri="{FF2B5EF4-FFF2-40B4-BE49-F238E27FC236}">
                <a16:creationId xmlns:a16="http://schemas.microsoft.com/office/drawing/2014/main" id="{F60C04FD-D444-200C-F650-3F9899C526F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449" y="2130552"/>
            <a:ext cx="3854274" cy="2534183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84E71337-A832-FFFA-38E9-1A8FD6D1F9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0895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87"/>
    </mc:Choice>
    <mc:Fallback>
      <p:transition spd="slow" advTm="9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D05C3-AA77-B51C-F8CC-07AAE4B04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Overview of Product and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896B5-7DD5-B804-8551-279DD580C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260" y="1325563"/>
            <a:ext cx="11079480" cy="475964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1400" b="1"/>
              <a:t>Revolutionary, Eco-Conscious Travel Solution:</a:t>
            </a:r>
            <a:endParaRPr lang="en-GB" sz="1400"/>
          </a:p>
          <a:p>
            <a:r>
              <a:rPr lang="en-GB" sz="1400"/>
              <a:t>Made from 100% recycled plastics &amp; biodegradable components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Combines sustainability with cutting-edge technology</a:t>
            </a:r>
          </a:p>
          <a:p>
            <a:pPr marL="0" indent="0">
              <a:buNone/>
            </a:pPr>
            <a:endParaRPr lang="en-GB" sz="1400"/>
          </a:p>
          <a:p>
            <a:pPr>
              <a:buNone/>
            </a:pPr>
            <a:r>
              <a:rPr lang="en-GB" sz="1400"/>
              <a:t> </a:t>
            </a:r>
            <a:r>
              <a:rPr lang="en-GB" sz="1400" b="1"/>
              <a:t>Smart Features for Modern Travellers:</a:t>
            </a:r>
            <a:endParaRPr lang="en-GB" sz="1400"/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GPS tracking for real-time location updates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Weight sensors to prevent excess baggage fees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Digital companion app for security &amp; convenience</a:t>
            </a:r>
          </a:p>
          <a:p>
            <a:pPr marL="0" indent="0">
              <a:buNone/>
            </a:pPr>
            <a:endParaRPr lang="en-GB" sz="1400"/>
          </a:p>
          <a:p>
            <a:pPr>
              <a:buNone/>
            </a:pPr>
            <a:r>
              <a:rPr lang="en-GB" sz="1400" b="1"/>
              <a:t>Sustainability &amp; Circular Economy Model:</a:t>
            </a:r>
            <a:endParaRPr lang="en-GB" sz="1400"/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Repair, refurbishment, &amp; recycling programs to reduce waste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Designed to extend product life &amp; minimize environmental impact</a:t>
            </a:r>
          </a:p>
          <a:p>
            <a:pPr marL="0" indent="0">
              <a:buNone/>
            </a:pPr>
            <a:endParaRPr lang="en-GB" sz="1400"/>
          </a:p>
          <a:p>
            <a:pPr>
              <a:buNone/>
            </a:pPr>
            <a:r>
              <a:rPr lang="en-GB" sz="1400" b="1"/>
              <a:t>Revenue Streams &amp; Market Positioning:</a:t>
            </a:r>
            <a:endParaRPr lang="en-GB" sz="1400"/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Direct sales &amp; app subscriptions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Partnerships with airlines &amp; travel agencies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Meeting rising demand for sustainable travel solutions</a:t>
            </a:r>
          </a:p>
          <a:p>
            <a:endParaRPr lang="en-GB"/>
          </a:p>
        </p:txBody>
      </p:sp>
      <p:pic>
        <p:nvPicPr>
          <p:cNvPr id="4" name="Picture 3" descr="A logo of an airplane&#10;&#10;AI-generated content may be incorrect.">
            <a:extLst>
              <a:ext uri="{FF2B5EF4-FFF2-40B4-BE49-F238E27FC236}">
                <a16:creationId xmlns:a16="http://schemas.microsoft.com/office/drawing/2014/main" id="{83A8F60B-5D2E-E081-0EED-8EE6A956009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656" y="957943"/>
            <a:ext cx="3854274" cy="2471057"/>
          </a:xfrm>
          <a:prstGeom prst="rect">
            <a:avLst/>
          </a:prstGeom>
        </p:spPr>
      </p:pic>
      <p:pic>
        <p:nvPicPr>
          <p:cNvPr id="1026" name="Picture 2" descr="AI generated Huge pile of suitcases of hand luggage in the airport ...">
            <a:extLst>
              <a:ext uri="{FF2B5EF4-FFF2-40B4-BE49-F238E27FC236}">
                <a16:creationId xmlns:a16="http://schemas.microsoft.com/office/drawing/2014/main" id="{09ACC67B-CF5D-5AC8-1628-50E655D580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3" b="10267"/>
          <a:stretch/>
        </p:blipFill>
        <p:spPr bwMode="auto">
          <a:xfrm>
            <a:off x="7102395" y="3429000"/>
            <a:ext cx="4298795" cy="235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98025265-6D22-2B96-75F7-93F3E2F97C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04814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517"/>
    </mc:Choice>
    <mc:Fallback>
      <p:transition spd="slow" advTm="51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93BFC-3312-383F-C8E0-BEFA86751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004" y="1243267"/>
            <a:ext cx="11365992" cy="4851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300" b="1"/>
              <a:t>Environmental Sustainability</a:t>
            </a:r>
            <a:endParaRPr lang="en-GB" sz="1300"/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Made from 100% recycled plastics &amp; biodegradable materials to reduce waste and pollution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Circular Economy Model: Customers can repair, refurbish, or recycle their suitcases, minimizing landfill waste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Eco-Friendly Manufacturing: Prioritizing renewable energy and water-efficient production to lower our carbon footprint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300"/>
          </a:p>
          <a:p>
            <a:pPr>
              <a:buNone/>
            </a:pPr>
            <a:r>
              <a:rPr lang="en-GB" sz="1300" b="1"/>
              <a:t>Social Responsibility</a:t>
            </a:r>
            <a:endParaRPr lang="en-GB" sz="1300"/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Ethical sourcing and fair labour practices ensure safe working conditions in the supply chain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Consumer education promotes sustainable travel habits and empowers customers to make eco-conscious choices</a:t>
            </a:r>
          </a:p>
          <a:p>
            <a:pPr marL="0" indent="0">
              <a:buNone/>
            </a:pPr>
            <a:endParaRPr lang="en-GB" sz="1300"/>
          </a:p>
          <a:p>
            <a:pPr>
              <a:buNone/>
            </a:pPr>
            <a:r>
              <a:rPr lang="en-GB" sz="1300" b="1"/>
              <a:t>Economic Sustainability</a:t>
            </a:r>
            <a:endParaRPr lang="en-GB" sz="1300"/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Long-lasting, high-quality materials reduce the need for frequent replacements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Appeals to the growing eco-conscious market, ensuring strong demand and long-term profitability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Multiple revenue streams: Direct sales, app subscriptions, and airline partnerships drive financial growth</a:t>
            </a:r>
          </a:p>
          <a:p>
            <a:endParaRPr lang="en-GB" b="1"/>
          </a:p>
          <a:p>
            <a:pPr marL="0" indent="0">
              <a:buNone/>
            </a:pPr>
            <a:r>
              <a:rPr lang="en-GB" sz="1800" b="1" i="1"/>
              <a:t>SmartSuit: More than a Product – A Movement Towards Responsible Travel</a:t>
            </a:r>
            <a:r>
              <a:rPr lang="en-GB" sz="1800" i="1"/>
              <a:t>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193889E-F2D2-FB00-A286-EE8003CF0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Why SmartSuit is Sustainable</a:t>
            </a:r>
          </a:p>
        </p:txBody>
      </p:sp>
      <p:pic>
        <p:nvPicPr>
          <p:cNvPr id="8" name="Picture 7" descr="A green globe with arrows around it&#10;&#10;AI-generated content may be incorrect.">
            <a:extLst>
              <a:ext uri="{FF2B5EF4-FFF2-40B4-BE49-F238E27FC236}">
                <a16:creationId xmlns:a16="http://schemas.microsoft.com/office/drawing/2014/main" id="{E0519E16-CE07-2911-A91F-5128DAFC26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59443" y="3732467"/>
            <a:ext cx="2362200" cy="2362200"/>
          </a:xfrm>
          <a:prstGeom prst="rect">
            <a:avLst/>
          </a:prstGeom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3EA64A4E-DCF8-DE4C-0D08-494C093704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90678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838"/>
    </mc:Choice>
    <mc:Fallback>
      <p:transition spd="slow" advTm="90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11D7B-9FA1-19A9-9B71-C40522E13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" y="1078675"/>
            <a:ext cx="10969752" cy="485140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5200" b="1"/>
              <a:t>Marketing </a:t>
            </a:r>
          </a:p>
          <a:p>
            <a:pPr>
              <a:buNone/>
            </a:pPr>
            <a:r>
              <a:rPr lang="en-GB" sz="5200" b="1"/>
              <a:t>Multi-Channel Approach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Social Media &amp; Digital Advertising.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Influencer &amp; Travel Partnerships.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SEO &amp; Content Marketing.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Retail &amp; Airline Collaborations.</a:t>
            </a:r>
          </a:p>
          <a:p>
            <a:pPr>
              <a:buNone/>
            </a:pPr>
            <a:endParaRPr lang="en-GB" sz="5200"/>
          </a:p>
          <a:p>
            <a:pPr>
              <a:buNone/>
            </a:pPr>
            <a:r>
              <a:rPr lang="en-GB" sz="5200" b="1"/>
              <a:t>Financial Plan</a:t>
            </a:r>
          </a:p>
          <a:p>
            <a:pPr>
              <a:buNone/>
            </a:pPr>
            <a:r>
              <a:rPr lang="en-GB" sz="5200" b="1"/>
              <a:t>Startup Costs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Estimated at £100,000 covering product development, manufacturing, marketing, and operations.</a:t>
            </a:r>
          </a:p>
          <a:p>
            <a:pPr>
              <a:buNone/>
            </a:pPr>
            <a:r>
              <a:rPr lang="en-GB" sz="5200" b="1"/>
              <a:t>Revenue Streams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Direct Sales: £79.99 per suitcase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App Subscriptions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Repair &amp; Recycling Programs</a:t>
            </a:r>
          </a:p>
          <a:p>
            <a:pPr>
              <a:buNone/>
            </a:pPr>
            <a:r>
              <a:rPr lang="en-GB" sz="5200" b="1"/>
              <a:t>Projected Growth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Break even by month 7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Estimated £340,000 profit by the end of year one</a:t>
            </a:r>
          </a:p>
          <a:p>
            <a:pPr>
              <a:buNone/>
            </a:pPr>
            <a:r>
              <a:rPr lang="en-GB" sz="5200" b="1"/>
              <a:t>Funding Strategy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Seeking investment from venture capital, angel investors, crowdfunding, and government grants for sustainable innovation.</a:t>
            </a:r>
          </a:p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11AEDE7-0AED-75DE-0C85-C37540B0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Marketing Strategy and Financial Plan</a:t>
            </a:r>
          </a:p>
        </p:txBody>
      </p:sp>
      <p:pic>
        <p:nvPicPr>
          <p:cNvPr id="8" name="Picture 7" descr="A close-up of some currency&#10;&#10;AI-generated content may be incorrect.">
            <a:extLst>
              <a:ext uri="{FF2B5EF4-FFF2-40B4-BE49-F238E27FC236}">
                <a16:creationId xmlns:a16="http://schemas.microsoft.com/office/drawing/2014/main" id="{8B3A593D-45FB-CAE3-44C7-AF01F74FEA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629460" y="3732594"/>
            <a:ext cx="2515838" cy="1677225"/>
          </a:xfrm>
          <a:prstGeom prst="rect">
            <a:avLst/>
          </a:prstGeom>
        </p:spPr>
      </p:pic>
      <p:pic>
        <p:nvPicPr>
          <p:cNvPr id="10" name="Picture 9" descr="A diagram of marketing mix">
            <a:extLst>
              <a:ext uri="{FF2B5EF4-FFF2-40B4-BE49-F238E27FC236}">
                <a16:creationId xmlns:a16="http://schemas.microsoft.com/office/drawing/2014/main" id="{E110FD3D-3ECE-2CEE-E0BD-ABB80D01FA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783098" y="1133222"/>
            <a:ext cx="2208562" cy="2208562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AF12E7D-83B9-741B-E3FD-B058CCD3E7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579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995"/>
    </mc:Choice>
    <mc:Fallback>
      <p:transition spd="slow" advTm="95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6DA281-471D-065E-3C84-337870D6F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Risk Management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50D0CEC-5624-5C5A-2AF8-102D0921F1F2}"/>
              </a:ext>
            </a:extLst>
          </p:cNvPr>
          <p:cNvSpPr/>
          <p:nvPr/>
        </p:nvSpPr>
        <p:spPr>
          <a:xfrm>
            <a:off x="496825" y="1042416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1. Supply Chain Delays.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Diversify suppliers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Secure backup manufacturers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Maintain inventory buffers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9DCD5B5-05DB-B89A-234A-3AEE9E184E81}"/>
              </a:ext>
            </a:extLst>
          </p:cNvPr>
          <p:cNvSpPr/>
          <p:nvPr/>
        </p:nvSpPr>
        <p:spPr>
          <a:xfrm>
            <a:off x="7205472" y="1042416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2. Regulatory Compliance.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Stay updated on GDPR and battery regulations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Work with legal experts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Ensure certifications for all components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405C7D5-57E8-BB0F-164F-ECDB19470BC5}"/>
              </a:ext>
            </a:extLst>
          </p:cNvPr>
          <p:cNvSpPr/>
          <p:nvPr/>
        </p:nvSpPr>
        <p:spPr>
          <a:xfrm>
            <a:off x="3851149" y="2673477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3. Technological Malfunctions.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Implement rigorous testing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Offer firmware updates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Provide warranty/repair programs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B114E7D-58C6-FEFF-4510-47250B518AD4}"/>
              </a:ext>
            </a:extLst>
          </p:cNvPr>
          <p:cNvSpPr/>
          <p:nvPr/>
        </p:nvSpPr>
        <p:spPr>
          <a:xfrm>
            <a:off x="496825" y="4304538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4. Market Competition.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Differentiate with sustainability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Emphasize recycling programs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Continuously innovate smart features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689A39C-602D-9AAF-28C9-B4B01F6F62AF}"/>
              </a:ext>
            </a:extLst>
          </p:cNvPr>
          <p:cNvSpPr/>
          <p:nvPr/>
        </p:nvSpPr>
        <p:spPr>
          <a:xfrm>
            <a:off x="7205471" y="4304538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5. Economic Downturns.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Offer flexible pricing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Promote repair/refurbishment options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Secure alternative funding sources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9D214666-A74D-18BE-C457-847C3A15EC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3097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920"/>
    </mc:Choice>
    <mc:Fallback>
      <p:transition spd="slow" advTm="71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F8F7B83-8A1D-2F64-ABF9-75C7D5703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Why SmartSuit Will Be Successful</a:t>
            </a: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18DBEC0A-8B42-5B06-76C4-51ED2E5B6F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7542" y="1020838"/>
            <a:ext cx="8031162" cy="3705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Growing Demand for Sustainable Products: </a:t>
            </a:r>
            <a:r>
              <a:rPr lang="en-US" altLang="en-US" sz="1300"/>
              <a:t>Millennials &amp; Gen Z prioritize eco-friendly purchases, giving SmartSuit a strong competitive edge.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First-Mover Advantage: </a:t>
            </a:r>
            <a:r>
              <a:rPr lang="en-US" altLang="en-US" sz="1300"/>
              <a:t>Unique combination of technology (GPS tracking, weight sensors) &amp; sustainability (recycled materials).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Scalable Business Model: </a:t>
            </a:r>
            <a:r>
              <a:rPr lang="en-US" altLang="en-US" sz="1300"/>
              <a:t>Revenue from direct sales, app subscriptions, repair/recycling programs, and airline partnerships.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Affordable Tech &amp; Competitive Pricing: </a:t>
            </a:r>
            <a:r>
              <a:rPr lang="en-US" altLang="en-US" sz="1300"/>
              <a:t>High-tech features at £79.99, regular app updates to enhance customer loyalty.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Solid Financial Projections: </a:t>
            </a:r>
            <a:r>
              <a:rPr lang="en-US" altLang="en-US" sz="1300"/>
              <a:t>Break-even by month 7, £340,000 profit by end of year one.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/>
              <a:t>SmartSuit is a movement towards responsible travel that customers will embrace.</a:t>
            </a:r>
          </a:p>
        </p:txBody>
      </p:sp>
      <p:pic>
        <p:nvPicPr>
          <p:cNvPr id="14" name="Picture 13" descr="A logo of an airplane&#10;&#10;AI-generated content may be incorrect.">
            <a:extLst>
              <a:ext uri="{FF2B5EF4-FFF2-40B4-BE49-F238E27FC236}">
                <a16:creationId xmlns:a16="http://schemas.microsoft.com/office/drawing/2014/main" id="{C0270C34-D664-E6FB-E36D-8E6AB09493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1947" y="1848971"/>
            <a:ext cx="3116809" cy="2049300"/>
          </a:xfrm>
          <a:prstGeom prst="rect">
            <a:avLst/>
          </a:prstGeom>
        </p:spPr>
      </p:pic>
      <p:pic>
        <p:nvPicPr>
          <p:cNvPr id="18" name="Picture 17" descr="A camera and a magnifying glass on a map&#10;&#10;AI-generated content may be incorrect.">
            <a:extLst>
              <a:ext uri="{FF2B5EF4-FFF2-40B4-BE49-F238E27FC236}">
                <a16:creationId xmlns:a16="http://schemas.microsoft.com/office/drawing/2014/main" id="{6AE19930-CF4A-3603-7F98-8BBC3819DE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01460" y="5054965"/>
            <a:ext cx="1959275" cy="1469456"/>
          </a:xfrm>
          <a:prstGeom prst="rect">
            <a:avLst/>
          </a:prstGeom>
        </p:spPr>
      </p:pic>
      <p:pic>
        <p:nvPicPr>
          <p:cNvPr id="21" name="Picture 20" descr="Hot air balloons in the sky&#10;&#10;AI-generated content may be incorrect.">
            <a:extLst>
              <a:ext uri="{FF2B5EF4-FFF2-40B4-BE49-F238E27FC236}">
                <a16:creationId xmlns:a16="http://schemas.microsoft.com/office/drawing/2014/main" id="{94495FC3-D534-2AA9-AE50-158A35BD6F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957633" y="5054965"/>
            <a:ext cx="1959275" cy="1469456"/>
          </a:xfrm>
          <a:prstGeom prst="rect">
            <a:avLst/>
          </a:prstGeom>
        </p:spPr>
      </p:pic>
      <p:pic>
        <p:nvPicPr>
          <p:cNvPr id="23" name="Picture 22" descr="A yellow airplane on a grass field&#10;&#10;AI-generated content may be incorrect.">
            <a:extLst>
              <a:ext uri="{FF2B5EF4-FFF2-40B4-BE49-F238E27FC236}">
                <a16:creationId xmlns:a16="http://schemas.microsoft.com/office/drawing/2014/main" id="{3C14CAC5-0BD4-4AF3-9544-315DE85669E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213807" y="5054965"/>
            <a:ext cx="1960386" cy="1469456"/>
          </a:xfrm>
          <a:prstGeom prst="rect">
            <a:avLst/>
          </a:prstGeom>
        </p:spPr>
      </p:pic>
      <p:pic>
        <p:nvPicPr>
          <p:cNvPr id="25" name="Picture 24" descr="A sunset over a body of water&#10;&#10;AI-generated content may be incorrect.">
            <a:extLst>
              <a:ext uri="{FF2B5EF4-FFF2-40B4-BE49-F238E27FC236}">
                <a16:creationId xmlns:a16="http://schemas.microsoft.com/office/drawing/2014/main" id="{EFE3AA04-50CD-E804-A9D8-86C3578F9DF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7471092" y="5054965"/>
            <a:ext cx="1938393" cy="146945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2DF5ED7-E7DC-166A-5275-3F6E729A991C}"/>
              </a:ext>
            </a:extLst>
          </p:cNvPr>
          <p:cNvSpPr txBox="1"/>
          <p:nvPr/>
        </p:nvSpPr>
        <p:spPr>
          <a:xfrm>
            <a:off x="7015002" y="12057031"/>
            <a:ext cx="168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2" tooltip="https://www.windley.com/archives/2023/11/cloudless_computing_at_the_edge.s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3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28" name="Picture 27" descr="A beach with umbrellas and chairs&#10;&#10;AI-generated content may be incorrect.">
            <a:extLst>
              <a:ext uri="{FF2B5EF4-FFF2-40B4-BE49-F238E27FC236}">
                <a16:creationId xmlns:a16="http://schemas.microsoft.com/office/drawing/2014/main" id="{FE829222-1B80-18E5-3DC6-B12FFF7B2F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9706384" y="5054965"/>
            <a:ext cx="1938393" cy="1469456"/>
          </a:xfrm>
          <a:prstGeom prst="rect">
            <a:avLst/>
          </a:prstGeom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2DF8A6C0-46D5-F733-2E2A-000957D493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8238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190"/>
    </mc:Choice>
    <mc:Fallback>
      <p:transition spd="slow" advTm="82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2FFCA2-A2AD-E07E-A5DB-4774C2B89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D4AC0-95A9-60B1-6F8F-82411FCC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0E469C-215F-104F-E63F-F07A8557E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DB82CD-FF32-309C-BF9C-40515D658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E09092-483E-3D15-CCD8-7C9F88A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60833-F149-1C91-F794-82BEDCECA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946" y="273678"/>
            <a:ext cx="5667374" cy="1623592"/>
          </a:xfrm>
        </p:spPr>
        <p:txBody>
          <a:bodyPr anchor="b">
            <a:normAutofit/>
          </a:bodyPr>
          <a:lstStyle/>
          <a:p>
            <a:pPr algn="justLow"/>
            <a:r>
              <a:rPr lang="en-GB" sz="4800">
                <a:solidFill>
                  <a:srgbClr val="FFFFFF"/>
                </a:solidFill>
              </a:rPr>
              <a:t>SmartSuit: The Future of Sustainable Travel.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910A8B-15EF-02E2-2C8B-81E1C18C0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52CFFA-7A75-2BD5-F437-694C8494BA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sz="1300">
                <a:solidFill>
                  <a:srgbClr val="FFFFFF"/>
                </a:solidFill>
              </a:rPr>
              <a:t>Aidan Aldred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2317625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UWTSD Business School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Assignment 2 2024/25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0369C71-8847-357E-5F1C-A5A5EE169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4" name="Picture 3" descr="A logo of an airplane&#10;&#10;AI-generated content may be incorrect.">
            <a:extLst>
              <a:ext uri="{FF2B5EF4-FFF2-40B4-BE49-F238E27FC236}">
                <a16:creationId xmlns:a16="http://schemas.microsoft.com/office/drawing/2014/main" id="{ED57C4BC-46ED-C6B6-09C9-0C3E1FAE8E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449" y="2130552"/>
            <a:ext cx="3854274" cy="25341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664A3D-1EC9-410F-34F2-BB9834842B42}"/>
              </a:ext>
            </a:extLst>
          </p:cNvPr>
          <p:cNvSpPr txBox="1"/>
          <p:nvPr/>
        </p:nvSpPr>
        <p:spPr>
          <a:xfrm>
            <a:off x="552946" y="2486518"/>
            <a:ext cx="51064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Thanks for listening and I hope you buy / invest in my product!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DAA68886-4086-2D08-000E-ABA032EACD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45056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01"/>
    </mc:Choice>
    <mc:Fallback>
      <p:transition spd="slow" advTm="6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SmartSuit: The Future of Sustainable Travel.</vt:lpstr>
      <vt:lpstr>Overview of Product and Business</vt:lpstr>
      <vt:lpstr>Why SmartSuit is Sustainable</vt:lpstr>
      <vt:lpstr>Marketing Strategy and Financial Plan</vt:lpstr>
      <vt:lpstr>Risk Management</vt:lpstr>
      <vt:lpstr>Why SmartSuit Will Be Successful</vt:lpstr>
      <vt:lpstr>SmartSuit: The Future of Sustainable Travel.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Aidan Aldred</dc:creator>
  <cp:revision>1</cp:revision>
  <dcterms:created xsi:type="dcterms:W3CDTF">2025-04-01T11:00:21Z</dcterms:created>
  <dcterms:modified xsi:type="dcterms:W3CDTF">2025-04-01T15:20:06Z</dcterms:modified>
</cp:coreProperties>
</file>