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60" r:id="rId5"/>
    <p:sldId id="264" r:id="rId6"/>
    <p:sldId id="265"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516" autoAdjust="0"/>
  </p:normalViewPr>
  <p:slideViewPr>
    <p:cSldViewPr>
      <p:cViewPr varScale="1">
        <p:scale>
          <a:sx n="64" d="100"/>
          <a:sy n="64" d="100"/>
        </p:scale>
        <p:origin x="2002" y="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6F540A-96DE-4CEA-A046-33A28D6D4B64}" type="datetimeFigureOut">
              <a:rPr lang="en-US" smtClean="0"/>
              <a:pPr/>
              <a:t>10/20/2024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BC344A-76DD-49CF-BB67-5F9D82664AC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rtl="0"/>
            <a:r>
              <a:rPr lang="en-US" sz="1200" b="0" i="0" u="none" strike="noStrike" kern="1200" dirty="0">
                <a:solidFill>
                  <a:schemeClr val="tx1"/>
                </a:solidFill>
                <a:latin typeface="Arial" panose="020B0604020202020204" pitchFamily="34" charset="0"/>
                <a:ea typeface="+mn-ea"/>
                <a:cs typeface="Arial" panose="020B0604020202020204" pitchFamily="34" charset="0"/>
              </a:rPr>
              <a:t>I understand the fact that EI helps me in understanding my emotions, feelings, expressions and </a:t>
            </a:r>
            <a:r>
              <a:rPr lang="en-US" sz="1200" b="0" i="0" u="none" strike="noStrike" kern="1200" dirty="0" err="1">
                <a:solidFill>
                  <a:schemeClr val="tx1"/>
                </a:solidFill>
                <a:latin typeface="Arial" panose="020B0604020202020204" pitchFamily="34" charset="0"/>
                <a:ea typeface="+mn-ea"/>
                <a:cs typeface="Arial" panose="020B0604020202020204" pitchFamily="34" charset="0"/>
              </a:rPr>
              <a:t>behaviour</a:t>
            </a:r>
            <a:r>
              <a:rPr lang="en-US" sz="1200" b="0" i="0" u="none" strike="noStrike" kern="1200" dirty="0">
                <a:solidFill>
                  <a:schemeClr val="tx1"/>
                </a:solidFill>
                <a:latin typeface="Arial" panose="020B0604020202020204" pitchFamily="34" charset="0"/>
                <a:ea typeface="+mn-ea"/>
                <a:cs typeface="Arial" panose="020B0604020202020204" pitchFamily="34" charset="0"/>
              </a:rPr>
              <a:t> patterns of emotional outburst. I </a:t>
            </a:r>
            <a:r>
              <a:rPr lang="en-US" sz="1200" b="0" i="0" u="none" strike="noStrike" kern="1200" dirty="0" err="1">
                <a:solidFill>
                  <a:schemeClr val="tx1"/>
                </a:solidFill>
                <a:latin typeface="Arial" panose="020B0604020202020204" pitchFamily="34" charset="0"/>
                <a:ea typeface="+mn-ea"/>
                <a:cs typeface="Arial" panose="020B0604020202020204" pitchFamily="34" charset="0"/>
              </a:rPr>
              <a:t>realise</a:t>
            </a:r>
            <a:r>
              <a:rPr lang="en-US" sz="1200" b="0" i="0" u="none" strike="noStrike" kern="1200" dirty="0">
                <a:solidFill>
                  <a:schemeClr val="tx1"/>
                </a:solidFill>
                <a:latin typeface="Arial" panose="020B0604020202020204" pitchFamily="34" charset="0"/>
                <a:ea typeface="+mn-ea"/>
                <a:cs typeface="Arial" panose="020B0604020202020204" pitchFamily="34" charset="0"/>
              </a:rPr>
              <a:t> that I must share my emotions to the closed ones for releasing my stress and anxiety that have been associated with the emotions. The concept EI explains the capability of understanding an individual's own emotions, feelings and the ways to manage stress. In addition, I acknowledge that EI helps us in identifying our own emotional outburst, expressions, feelings and reactions to certain situations and aids us to handle the situations effectively. EI influences work performance of individuals and aids the management for revising </a:t>
            </a:r>
            <a:r>
              <a:rPr lang="en-US" sz="1200" b="0" i="0" u="none" strike="noStrike" kern="1200" dirty="0" err="1">
                <a:solidFill>
                  <a:schemeClr val="tx1"/>
                </a:solidFill>
                <a:latin typeface="Arial" panose="020B0604020202020204" pitchFamily="34" charset="0"/>
                <a:ea typeface="+mn-ea"/>
                <a:cs typeface="Arial" panose="020B0604020202020204" pitchFamily="34" charset="0"/>
              </a:rPr>
              <a:t>organisational</a:t>
            </a:r>
            <a:r>
              <a:rPr lang="en-US" sz="1200" b="0" i="0" u="none" strike="noStrike" kern="1200" dirty="0">
                <a:solidFill>
                  <a:schemeClr val="tx1"/>
                </a:solidFill>
                <a:latin typeface="Arial" panose="020B0604020202020204" pitchFamily="34" charset="0"/>
                <a:ea typeface="+mn-ea"/>
                <a:cs typeface="Arial" panose="020B0604020202020204" pitchFamily="34" charset="0"/>
              </a:rPr>
              <a:t> commitment using EI skills such as “maintaining effective communication”, “</a:t>
            </a:r>
            <a:r>
              <a:rPr lang="en-US" sz="1200" b="0" i="0" u="none" strike="noStrike" kern="1200" dirty="0" err="1">
                <a:solidFill>
                  <a:schemeClr val="tx1"/>
                </a:solidFill>
                <a:latin typeface="Arial" panose="020B0604020202020204" pitchFamily="34" charset="0"/>
                <a:ea typeface="+mn-ea"/>
                <a:cs typeface="Arial" panose="020B0604020202020204" pitchFamily="34" charset="0"/>
              </a:rPr>
              <a:t>emphasising</a:t>
            </a:r>
            <a:r>
              <a:rPr lang="en-US" sz="1200" b="0" i="0" u="none" strike="noStrike" kern="1200" dirty="0">
                <a:solidFill>
                  <a:schemeClr val="tx1"/>
                </a:solidFill>
                <a:latin typeface="Arial" panose="020B0604020202020204" pitchFamily="34" charset="0"/>
                <a:ea typeface="+mn-ea"/>
                <a:cs typeface="Arial" panose="020B0604020202020204" pitchFamily="34" charset="0"/>
              </a:rPr>
              <a:t> others” and “listening to others” (Edward and </a:t>
            </a:r>
            <a:r>
              <a:rPr lang="en-US" sz="1200" b="0" i="0" u="none" strike="noStrike" kern="1200" dirty="0" err="1">
                <a:solidFill>
                  <a:schemeClr val="tx1"/>
                </a:solidFill>
                <a:latin typeface="Arial" panose="020B0604020202020204" pitchFamily="34" charset="0"/>
                <a:ea typeface="+mn-ea"/>
                <a:cs typeface="Arial" panose="020B0604020202020204" pitchFamily="34" charset="0"/>
              </a:rPr>
              <a:t>Purba</a:t>
            </a:r>
            <a:r>
              <a:rPr lang="en-US" sz="1200" b="0" i="0" u="none" strike="noStrike" kern="1200" dirty="0">
                <a:solidFill>
                  <a:schemeClr val="tx1"/>
                </a:solidFill>
                <a:latin typeface="Arial" panose="020B0604020202020204" pitchFamily="34" charset="0"/>
                <a:ea typeface="+mn-ea"/>
                <a:cs typeface="Arial" panose="020B0604020202020204" pitchFamily="34" charset="0"/>
              </a:rPr>
              <a:t>, 2020). However, I must control my emotional outburst because harsh words can depress others. EI helps me in assessing the situation, reflect in understanding other’s emotions and then make a decision. So, I control my emotional outburst by thinking rationally. </a:t>
            </a:r>
            <a:endParaRPr lang="en-US" b="0" dirty="0">
              <a:latin typeface="Arial" panose="020B0604020202020204" pitchFamily="34" charset="0"/>
              <a:cs typeface="Arial" panose="020B0604020202020204" pitchFamily="34" charset="0"/>
            </a:endParaRPr>
          </a:p>
          <a:p>
            <a:pPr algn="just"/>
            <a:br>
              <a:rPr lang="en-US" dirty="0"/>
            </a:br>
            <a:endParaRPr lang="en-US" dirty="0"/>
          </a:p>
        </p:txBody>
      </p:sp>
      <p:sp>
        <p:nvSpPr>
          <p:cNvPr id="4" name="Slide Number Placeholder 3"/>
          <p:cNvSpPr>
            <a:spLocks noGrp="1"/>
          </p:cNvSpPr>
          <p:nvPr>
            <p:ph type="sldNum" sz="quarter" idx="10"/>
          </p:nvPr>
        </p:nvSpPr>
        <p:spPr/>
        <p:txBody>
          <a:bodyPr/>
          <a:lstStyle/>
          <a:p>
            <a:fld id="{89BC344A-76DD-49CF-BB67-5F9D82664AC4}"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rtl="0"/>
            <a:r>
              <a:rPr lang="en-US" sz="1200" b="0" i="0" u="none" strike="noStrike" kern="1200" dirty="0">
                <a:solidFill>
                  <a:schemeClr val="tx1"/>
                </a:solidFill>
                <a:latin typeface="Arial" panose="020B0604020202020204" pitchFamily="34" charset="0"/>
                <a:ea typeface="+mn-ea"/>
                <a:cs typeface="Arial" panose="020B0604020202020204" pitchFamily="34" charset="0"/>
              </a:rPr>
              <a:t>It has been considered that “‘lack of facilitating thoughts” is the scenario where leaders fail to assess the thoughts and apply it into the actions for the improvement of work performance of employees. In addition, “afraid of apology” is the characteristic of an individual as myself that leads to form issues associated with the EI. As stated by </a:t>
            </a:r>
            <a:r>
              <a:rPr lang="en-US" sz="1200" b="0" i="0" u="none" strike="noStrike" kern="1200" dirty="0" err="1">
                <a:solidFill>
                  <a:schemeClr val="tx1"/>
                </a:solidFill>
                <a:latin typeface="Arial" panose="020B0604020202020204" pitchFamily="34" charset="0"/>
                <a:ea typeface="+mn-ea"/>
                <a:cs typeface="Arial" panose="020B0604020202020204" pitchFamily="34" charset="0"/>
              </a:rPr>
              <a:t>Portela-Pino</a:t>
            </a:r>
            <a:r>
              <a:rPr lang="en-US" sz="1200" b="0" i="0" u="none" strike="noStrike" kern="1200" dirty="0">
                <a:solidFill>
                  <a:schemeClr val="tx1"/>
                </a:solidFill>
                <a:latin typeface="Arial" panose="020B0604020202020204" pitchFamily="34" charset="0"/>
                <a:ea typeface="+mn-ea"/>
                <a:cs typeface="Arial" panose="020B0604020202020204" pitchFamily="34" charset="0"/>
              </a:rPr>
              <a:t> </a:t>
            </a:r>
            <a:r>
              <a:rPr lang="en-US" sz="1200" b="0" i="1" u="none" strike="noStrike" kern="1200" dirty="0">
                <a:solidFill>
                  <a:schemeClr val="tx1"/>
                </a:solidFill>
                <a:latin typeface="Arial" panose="020B0604020202020204" pitchFamily="34" charset="0"/>
                <a:ea typeface="+mn-ea"/>
                <a:cs typeface="Arial" panose="020B0604020202020204" pitchFamily="34" charset="0"/>
              </a:rPr>
              <a:t>et al.</a:t>
            </a:r>
            <a:r>
              <a:rPr lang="en-US" sz="1200" b="0" i="0" u="none" strike="noStrike" kern="1200" dirty="0">
                <a:solidFill>
                  <a:schemeClr val="tx1"/>
                </a:solidFill>
                <a:latin typeface="Arial" panose="020B0604020202020204" pitchFamily="34" charset="0"/>
                <a:ea typeface="+mn-ea"/>
                <a:cs typeface="Arial" panose="020B0604020202020204" pitchFamily="34" charset="0"/>
              </a:rPr>
              <a:t> (2022), knowledge of personal, social and academic variables influences development of EI and enhances personal effectiveness. In accordance, lack of understanding about the variables may create the gap that leads to issues of managing emotions of one's own and others and this has been evident in issues related to EI. Poor listening skills is the key skill-gap that affects an individual’s EI skills that has a negative impact on understanding others’ emotions and failing to guide them effectively. As suggested by </a:t>
            </a:r>
            <a:r>
              <a:rPr lang="en-US" sz="1200" b="0" i="0" u="none" strike="noStrike" kern="1200" dirty="0" err="1">
                <a:solidFill>
                  <a:schemeClr val="tx1"/>
                </a:solidFill>
                <a:latin typeface="Arial" panose="020B0604020202020204" pitchFamily="34" charset="0"/>
                <a:ea typeface="+mn-ea"/>
                <a:cs typeface="Arial" panose="020B0604020202020204" pitchFamily="34" charset="0"/>
              </a:rPr>
              <a:t>Alzoubi</a:t>
            </a:r>
            <a:r>
              <a:rPr lang="en-US" sz="1200" b="0" i="0" u="none" strike="noStrike" kern="1200" dirty="0">
                <a:solidFill>
                  <a:schemeClr val="tx1"/>
                </a:solidFill>
                <a:latin typeface="Arial" panose="020B0604020202020204" pitchFamily="34" charset="0"/>
                <a:ea typeface="+mn-ea"/>
                <a:cs typeface="Arial" panose="020B0604020202020204" pitchFamily="34" charset="0"/>
              </a:rPr>
              <a:t> and Aziz (2021), EI contributes to the enhancement of the quality of strategic decision making that leads to improve individual’s creative thinking and innovativeness. In relevance, I </a:t>
            </a:r>
            <a:r>
              <a:rPr lang="en-US" sz="1200" b="0" i="0" u="none" strike="noStrike" kern="1200" dirty="0" err="1">
                <a:solidFill>
                  <a:schemeClr val="tx1"/>
                </a:solidFill>
                <a:latin typeface="Arial" panose="020B0604020202020204" pitchFamily="34" charset="0"/>
                <a:ea typeface="+mn-ea"/>
                <a:cs typeface="Arial" panose="020B0604020202020204" pitchFamily="34" charset="0"/>
              </a:rPr>
              <a:t>realise</a:t>
            </a:r>
            <a:r>
              <a:rPr lang="en-US" sz="1200" b="0" i="0" u="none" strike="noStrike" kern="1200" dirty="0">
                <a:solidFill>
                  <a:schemeClr val="tx1"/>
                </a:solidFill>
                <a:latin typeface="Arial" panose="020B0604020202020204" pitchFamily="34" charset="0"/>
                <a:ea typeface="+mn-ea"/>
                <a:cs typeface="Arial" panose="020B0604020202020204" pitchFamily="34" charset="0"/>
              </a:rPr>
              <a:t> that EI aids an individual in listening to others for understanding their emotional states. This could help individuals and me also for guiding others respecting their emotional states, which contributes to enrich work performance. </a:t>
            </a:r>
            <a:endParaRPr lang="en-US" b="0" dirty="0">
              <a:latin typeface="Arial" panose="020B0604020202020204" pitchFamily="34" charset="0"/>
              <a:cs typeface="Arial" panose="020B0604020202020204" pitchFamily="34" charset="0"/>
            </a:endParaRPr>
          </a:p>
          <a:p>
            <a:pPr algn="just"/>
            <a:br>
              <a:rPr lang="en-US" dirty="0"/>
            </a:br>
            <a:endParaRPr lang="en-US" dirty="0"/>
          </a:p>
        </p:txBody>
      </p:sp>
      <p:sp>
        <p:nvSpPr>
          <p:cNvPr id="4" name="Slide Number Placeholder 3"/>
          <p:cNvSpPr>
            <a:spLocks noGrp="1"/>
          </p:cNvSpPr>
          <p:nvPr>
            <p:ph type="sldNum" sz="quarter" idx="10"/>
          </p:nvPr>
        </p:nvSpPr>
        <p:spPr/>
        <p:txBody>
          <a:bodyPr/>
          <a:lstStyle/>
          <a:p>
            <a:fld id="{89BC344A-76DD-49CF-BB67-5F9D82664AC4}"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Arial" panose="020B0604020202020204" pitchFamily="34" charset="0"/>
                <a:ea typeface="+mn-ea"/>
                <a:cs typeface="Arial" panose="020B0604020202020204" pitchFamily="34" charset="0"/>
              </a:rPr>
              <a:t>As opined by Brown, Yu and </a:t>
            </a:r>
            <a:r>
              <a:rPr lang="en-GB" sz="1200" kern="1200" dirty="0" err="1">
                <a:solidFill>
                  <a:schemeClr val="tx1"/>
                </a:solidFill>
                <a:latin typeface="Arial" panose="020B0604020202020204" pitchFamily="34" charset="0"/>
                <a:ea typeface="+mn-ea"/>
                <a:cs typeface="Arial" panose="020B0604020202020204" pitchFamily="34" charset="0"/>
              </a:rPr>
              <a:t>Etherington</a:t>
            </a:r>
            <a:r>
              <a:rPr lang="en-GB" sz="1200" kern="1200" dirty="0">
                <a:solidFill>
                  <a:schemeClr val="tx1"/>
                </a:solidFill>
                <a:latin typeface="Arial" panose="020B0604020202020204" pitchFamily="34" charset="0"/>
                <a:ea typeface="+mn-ea"/>
                <a:cs typeface="Arial" panose="020B0604020202020204" pitchFamily="34" charset="0"/>
              </a:rPr>
              <a:t> (2020), active listening is part of developing communication that reduces poor listening ability. I found this way effective in improving my </a:t>
            </a:r>
            <a:r>
              <a:rPr lang="en-GB" sz="1200" kern="1200" dirty="0" err="1">
                <a:solidFill>
                  <a:schemeClr val="tx1"/>
                </a:solidFill>
                <a:latin typeface="Arial" panose="020B0604020202020204" pitchFamily="34" charset="0"/>
                <a:ea typeface="+mn-ea"/>
                <a:cs typeface="Arial" panose="020B0604020202020204" pitchFamily="34" charset="0"/>
              </a:rPr>
              <a:t>EI</a:t>
            </a:r>
            <a:r>
              <a:rPr lang="en-GB" sz="1200" kern="1200" dirty="0">
                <a:solidFill>
                  <a:schemeClr val="tx1"/>
                </a:solidFill>
                <a:latin typeface="Arial" panose="020B0604020202020204" pitchFamily="34" charset="0"/>
                <a:ea typeface="+mn-ea"/>
                <a:cs typeface="Arial" panose="020B0604020202020204" pitchFamily="34" charset="0"/>
              </a:rPr>
              <a:t> potential in terms of facing difficulty in managing others’ emotions. Following another issue found in being “afraid of apology” as a major </a:t>
            </a:r>
            <a:r>
              <a:rPr lang="en-GB" sz="1200" kern="1200" dirty="0" err="1">
                <a:solidFill>
                  <a:schemeClr val="tx1"/>
                </a:solidFill>
                <a:latin typeface="Arial" panose="020B0604020202020204" pitchFamily="34" charset="0"/>
                <a:ea typeface="+mn-ea"/>
                <a:cs typeface="Arial" panose="020B0604020202020204" pitchFamily="34" charset="0"/>
              </a:rPr>
              <a:t>EI</a:t>
            </a:r>
            <a:r>
              <a:rPr lang="en-GB" sz="1200" kern="1200" dirty="0">
                <a:solidFill>
                  <a:schemeClr val="tx1"/>
                </a:solidFill>
                <a:latin typeface="Arial" panose="020B0604020202020204" pitchFamily="34" charset="0"/>
                <a:ea typeface="+mn-ea"/>
                <a:cs typeface="Arial" panose="020B0604020202020204" pitchFamily="34" charset="0"/>
              </a:rPr>
              <a:t> issue, developing self-confidence and humility is essential that improve my emotions to offer sincere apologies. Moreover, self-reflection and mindfulness are effective in processing emotions that support generating constructive responses. </a:t>
            </a:r>
            <a:r>
              <a:rPr lang="en-GB" sz="1200" kern="1200" dirty="0" err="1">
                <a:solidFill>
                  <a:schemeClr val="tx1"/>
                </a:solidFill>
                <a:latin typeface="Arial" panose="020B0604020202020204" pitchFamily="34" charset="0"/>
                <a:ea typeface="+mn-ea"/>
                <a:cs typeface="Arial" panose="020B0604020202020204" pitchFamily="34" charset="0"/>
              </a:rPr>
              <a:t>Yorke</a:t>
            </a:r>
            <a:r>
              <a:rPr lang="en-GB" sz="1200" kern="1200" dirty="0">
                <a:solidFill>
                  <a:schemeClr val="tx1"/>
                </a:solidFill>
                <a:latin typeface="Arial" panose="020B0604020202020204" pitchFamily="34" charset="0"/>
                <a:ea typeface="+mn-ea"/>
                <a:cs typeface="Arial" panose="020B0604020202020204" pitchFamily="34" charset="0"/>
              </a:rPr>
              <a:t> (2022) suggested that having a positive mindset and a sense of empathy are the key drivers in terms of facilitating thoughts to generate constructive responses in difficult situations.</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9BC344A-76DD-49CF-BB67-5F9D82664AC4}"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r>
              <a:rPr lang="en-US" dirty="0"/>
            </a:br>
            <a:endParaRPr lang="en-US" dirty="0"/>
          </a:p>
        </p:txBody>
      </p:sp>
      <p:sp>
        <p:nvSpPr>
          <p:cNvPr id="4" name="Slide Number Placeholder 3"/>
          <p:cNvSpPr>
            <a:spLocks noGrp="1"/>
          </p:cNvSpPr>
          <p:nvPr>
            <p:ph type="sldNum" sz="quarter" idx="10"/>
          </p:nvPr>
        </p:nvSpPr>
        <p:spPr/>
        <p:txBody>
          <a:bodyPr/>
          <a:lstStyle/>
          <a:p>
            <a:fld id="{89BC344A-76DD-49CF-BB67-5F9D82664AC4}" type="slidenum">
              <a:rPr lang="en-US" smtClean="0"/>
              <a:pPr/>
              <a:t>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5CF25A66-D96A-4A06-807E-31371B299040}" type="datetimeFigureOut">
              <a:rPr lang="en-US" smtClean="0"/>
              <a:pPr/>
              <a:t>10/20/2024</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6B60F09-F5F3-4138-A61F-BDB0E84FF5B9}"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5CF25A66-D96A-4A06-807E-31371B299040}" type="datetimeFigureOut">
              <a:rPr lang="en-US" smtClean="0"/>
              <a:pPr/>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A6B60F09-F5F3-4138-A61F-BDB0E84FF5B9}"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5CF25A66-D96A-4A06-807E-31371B299040}" type="datetimeFigureOut">
              <a:rPr lang="en-US" smtClean="0"/>
              <a:pPr/>
              <a:t>10/20/2024</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6B60F09-F5F3-4138-A61F-BDB0E84FF5B9}"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5CF25A66-D96A-4A06-807E-31371B299040}" type="datetimeFigureOut">
              <a:rPr lang="en-US" smtClean="0"/>
              <a:pPr/>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B60F09-F5F3-4138-A61F-BDB0E84FF5B9}"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5CF25A66-D96A-4A06-807E-31371B299040}" type="datetimeFigureOut">
              <a:rPr lang="en-US" smtClean="0"/>
              <a:pPr/>
              <a:t>10/20/2024</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A6B60F09-F5F3-4138-A61F-BDB0E84FF5B9}"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CF25A66-D96A-4A06-807E-31371B299040}" type="datetimeFigureOut">
              <a:rPr lang="en-US" smtClean="0"/>
              <a:pPr/>
              <a:t>10/20/2024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A6B60F09-F5F3-4138-A61F-BDB0E84FF5B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5CF25A66-D96A-4A06-807E-31371B299040}" type="datetimeFigureOut">
              <a:rPr lang="en-US" smtClean="0"/>
              <a:pPr/>
              <a:t>10/20/2024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A6B60F09-F5F3-4138-A61F-BDB0E84FF5B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A6B60F09-F5F3-4138-A61F-BDB0E84FF5B9}"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5CF25A66-D96A-4A06-807E-31371B299040}" type="datetimeFigureOut">
              <a:rPr lang="en-US" smtClean="0"/>
              <a:pPr/>
              <a:t>10/20/2024</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A6B60F09-F5F3-4138-A61F-BDB0E84FF5B9}"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5CF25A66-D96A-4A06-807E-31371B299040}" type="datetimeFigureOut">
              <a:rPr lang="en-US" smtClean="0"/>
              <a:pPr/>
              <a:t>10/20/2024</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CF25A66-D96A-4A06-807E-31371B299040}" type="datetimeFigureOut">
              <a:rPr lang="en-US" smtClean="0"/>
              <a:pPr/>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B60F09-F5F3-4138-A61F-BDB0E84FF5B9}"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A6B60F09-F5F3-4138-A61F-BDB0E84FF5B9}"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CF25A66-D96A-4A06-807E-31371B299040}" type="datetimeFigureOut">
              <a:rPr lang="en-US" smtClean="0"/>
              <a:pPr/>
              <a:t>10/20/2024</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alpha val="40000"/>
          </a:schemeClr>
        </a:solidFill>
        <a:effectLst/>
      </p:bgPr>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5CF25A66-D96A-4A06-807E-31371B299040}" type="datetimeFigureOut">
              <a:rPr lang="en-US" smtClean="0"/>
              <a:pPr/>
              <a:t>10/20/2024</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A6B60F09-F5F3-4138-A61F-BDB0E84FF5B9}"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3390/joitmc702013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doi.org/10.3390/children9020286" TargetMode="External"/><Relationship Id="rId4" Type="http://schemas.openxmlformats.org/officeDocument/2006/relationships/hyperlink" Target="https://doi.org/10.33258/birci.v3i3.1084"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819400"/>
            <a:ext cx="6400800" cy="3324244"/>
          </a:xfrm>
        </p:spPr>
        <p:txBody>
          <a:bodyPr>
            <a:normAutofit fontScale="85000" lnSpcReduction="10000"/>
          </a:bodyPr>
          <a:lstStyle/>
          <a:p>
            <a:r>
              <a:rPr lang="en-GB" sz="2400" cap="none" dirty="0">
                <a:solidFill>
                  <a:schemeClr val="tx1"/>
                </a:solidFill>
                <a:latin typeface="Arial" panose="020B0604020202020204" pitchFamily="34" charset="0"/>
                <a:cs typeface="Arial" panose="020B0604020202020204" pitchFamily="34" charset="0"/>
              </a:rPr>
              <a:t>Program: BA Leadership and Management Skills For The Workplace</a:t>
            </a:r>
          </a:p>
          <a:p>
            <a:pPr algn="l"/>
            <a:endParaRPr lang="en-GB" sz="2400" cap="none" dirty="0">
              <a:solidFill>
                <a:schemeClr val="tx1"/>
              </a:solidFill>
              <a:latin typeface="Arial" panose="020B0604020202020204" pitchFamily="34" charset="0"/>
              <a:cs typeface="Arial" panose="020B0604020202020204" pitchFamily="34" charset="0"/>
            </a:endParaRPr>
          </a:p>
          <a:p>
            <a:pPr algn="l"/>
            <a:r>
              <a:rPr lang="en-GB" sz="2400" cap="none" dirty="0">
                <a:solidFill>
                  <a:schemeClr val="tx1"/>
                </a:solidFill>
                <a:latin typeface="Arial" panose="020B0604020202020204" pitchFamily="34" charset="0"/>
                <a:cs typeface="Arial" panose="020B0604020202020204" pitchFamily="34" charset="0"/>
              </a:rPr>
              <a:t>Module Code and Title: BMSW6106 </a:t>
            </a:r>
            <a:r>
              <a:rPr lang="en-US" sz="2400" cap="none" dirty="0">
                <a:solidFill>
                  <a:schemeClr val="tx1"/>
                </a:solidFill>
                <a:latin typeface="Arial" panose="020B0604020202020204" pitchFamily="34" charset="0"/>
                <a:cs typeface="Arial" panose="020B0604020202020204" pitchFamily="34" charset="0"/>
              </a:rPr>
              <a:t>Developing Emotional Intelligence Skills for the Workplace</a:t>
            </a:r>
          </a:p>
          <a:p>
            <a:endParaRPr lang="en-US" sz="2400" cap="none" dirty="0">
              <a:solidFill>
                <a:schemeClr val="tx1"/>
              </a:solidFill>
              <a:latin typeface="Arial" panose="020B0604020202020204" pitchFamily="34" charset="0"/>
              <a:cs typeface="Arial" panose="020B0604020202020204" pitchFamily="34" charset="0"/>
            </a:endParaRPr>
          </a:p>
          <a:p>
            <a:pPr algn="l"/>
            <a:r>
              <a:rPr lang="en-US" sz="2400" cap="none" dirty="0">
                <a:solidFill>
                  <a:schemeClr val="tx1"/>
                </a:solidFill>
                <a:latin typeface="Arial" panose="020B0604020202020204" pitchFamily="34" charset="0"/>
                <a:cs typeface="Arial" panose="020B0604020202020204" pitchFamily="34" charset="0"/>
              </a:rPr>
              <a:t>Student Name: Ovidiu Ionel Badea</a:t>
            </a:r>
          </a:p>
          <a:p>
            <a:pPr algn="l"/>
            <a:r>
              <a:rPr lang="en-US" sz="2400" cap="none" dirty="0">
                <a:solidFill>
                  <a:schemeClr val="tx1"/>
                </a:solidFill>
                <a:latin typeface="Arial" panose="020B0604020202020204" pitchFamily="34" charset="0"/>
                <a:cs typeface="Arial" panose="020B0604020202020204" pitchFamily="34" charset="0"/>
              </a:rPr>
              <a:t>Student ID number:2021298</a:t>
            </a:r>
          </a:p>
          <a:p>
            <a:pPr algn="l"/>
            <a:r>
              <a:rPr lang="en-US" sz="2400" cap="none" dirty="0">
                <a:solidFill>
                  <a:schemeClr val="tx1"/>
                </a:solidFill>
                <a:latin typeface="Arial" panose="020B0604020202020204" pitchFamily="34" charset="0"/>
                <a:cs typeface="Arial" panose="020B0604020202020204" pitchFamily="34" charset="0"/>
              </a:rPr>
              <a:t>Lecturer: Md </a:t>
            </a:r>
            <a:r>
              <a:rPr lang="en-US" sz="2400" cap="none" dirty="0" err="1">
                <a:solidFill>
                  <a:schemeClr val="tx1"/>
                </a:solidFill>
                <a:latin typeface="Arial" panose="020B0604020202020204" pitchFamily="34" charset="0"/>
                <a:cs typeface="Arial" panose="020B0604020202020204" pitchFamily="34" charset="0"/>
              </a:rPr>
              <a:t>Ashikul</a:t>
            </a:r>
            <a:r>
              <a:rPr lang="en-US" sz="2400" cap="none" dirty="0">
                <a:solidFill>
                  <a:schemeClr val="tx1"/>
                </a:solidFill>
                <a:latin typeface="Arial" panose="020B0604020202020204" pitchFamily="34" charset="0"/>
                <a:cs typeface="Arial" panose="020B0604020202020204" pitchFamily="34" charset="0"/>
              </a:rPr>
              <a:t> Khan</a:t>
            </a:r>
          </a:p>
          <a:p>
            <a:endParaRPr lang="en-US" sz="2400" cap="none" dirty="0">
              <a:solidFill>
                <a:schemeClr val="tx1"/>
              </a:solidFill>
              <a:latin typeface="Times New Roman" pitchFamily="18" charset="0"/>
              <a:cs typeface="Times New Roman" pitchFamily="18" charset="0"/>
            </a:endParaRPr>
          </a:p>
        </p:txBody>
      </p:sp>
      <p:pic>
        <p:nvPicPr>
          <p:cNvPr id="25601" name="Picture 1"/>
          <p:cNvPicPr>
            <a:picLocks noChangeAspect="1" noChangeArrowheads="1"/>
          </p:cNvPicPr>
          <p:nvPr/>
        </p:nvPicPr>
        <p:blipFill>
          <a:blip r:embed="rId2"/>
          <a:srcRect/>
          <a:stretch>
            <a:fillRect/>
          </a:stretch>
        </p:blipFill>
        <p:spPr bwMode="auto">
          <a:xfrm>
            <a:off x="5500694" y="285728"/>
            <a:ext cx="3238500" cy="14097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b="1" dirty="0">
                <a:solidFill>
                  <a:schemeClr val="tx1"/>
                </a:solidFill>
                <a:latin typeface="Arial" panose="020B0604020202020204" pitchFamily="34" charset="0"/>
                <a:cs typeface="Arial" panose="020B0604020202020204" pitchFamily="34" charset="0"/>
              </a:rPr>
              <a:t>Reflecting concept “Emotional Intelligence (EI) and assessing my emotions </a:t>
            </a:r>
            <a:endParaRPr lang="en-US" sz="24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301752" y="1527048"/>
            <a:ext cx="3627306" cy="4572000"/>
          </a:xfrm>
        </p:spPr>
        <p:txBody>
          <a:bodyPr>
            <a:normAutofit lnSpcReduction="10000"/>
          </a:bodyPr>
          <a:lstStyle/>
          <a:p>
            <a:pPr algn="just" fontAlgn="base"/>
            <a:r>
              <a:rPr lang="en-US" sz="2200" dirty="0">
                <a:latin typeface="Arial" panose="020B0604020202020204" pitchFamily="34" charset="0"/>
                <a:cs typeface="Arial" panose="020B0604020202020204" pitchFamily="34" charset="0"/>
              </a:rPr>
              <a:t>The concept “EI” reflects understanding of own emotions</a:t>
            </a:r>
          </a:p>
          <a:p>
            <a:pPr algn="just" fontAlgn="base"/>
            <a:r>
              <a:rPr lang="en-US" sz="2200" dirty="0">
                <a:latin typeface="Arial" panose="020B0604020202020204" pitchFamily="34" charset="0"/>
                <a:cs typeface="Arial" panose="020B0604020202020204" pitchFamily="34" charset="0"/>
              </a:rPr>
              <a:t>I consider EI is relevant because it helps to achieve the goals </a:t>
            </a:r>
          </a:p>
          <a:p>
            <a:pPr algn="just" fontAlgn="base"/>
            <a:r>
              <a:rPr lang="en-US" sz="2200" dirty="0">
                <a:latin typeface="Arial" panose="020B0604020202020204" pitchFamily="34" charset="0"/>
                <a:cs typeface="Arial" panose="020B0604020202020204" pitchFamily="34" charset="0"/>
              </a:rPr>
              <a:t>EI improves work performance of individuals (Edward and </a:t>
            </a:r>
            <a:r>
              <a:rPr lang="en-US" sz="2200" dirty="0" err="1">
                <a:latin typeface="Arial" panose="020B0604020202020204" pitchFamily="34" charset="0"/>
                <a:cs typeface="Arial" panose="020B0604020202020204" pitchFamily="34" charset="0"/>
              </a:rPr>
              <a:t>Purba</a:t>
            </a:r>
            <a:r>
              <a:rPr lang="en-US" sz="2200" dirty="0">
                <a:latin typeface="Arial" panose="020B0604020202020204" pitchFamily="34" charset="0"/>
                <a:cs typeface="Arial" panose="020B0604020202020204" pitchFamily="34" charset="0"/>
              </a:rPr>
              <a:t>, 2020)</a:t>
            </a:r>
          </a:p>
          <a:p>
            <a:pPr algn="just" fontAlgn="base"/>
            <a:r>
              <a:rPr lang="en-US" sz="2200" dirty="0">
                <a:latin typeface="Arial" panose="020B0604020202020204" pitchFamily="34" charset="0"/>
                <a:cs typeface="Arial" panose="020B0604020202020204" pitchFamily="34" charset="0"/>
              </a:rPr>
              <a:t>I acknowledge that I have potential in decisions-making skills</a:t>
            </a:r>
          </a:p>
          <a:p>
            <a:pPr algn="just">
              <a:buNone/>
            </a:pPr>
            <a:endParaRPr lang="en-US" sz="2200" dirty="0">
              <a:latin typeface="Times New Roman" pitchFamily="18" charset="0"/>
              <a:cs typeface="Times New Roman" pitchFamily="18" charset="0"/>
            </a:endParaRPr>
          </a:p>
        </p:txBody>
      </p:sp>
      <p:pic>
        <p:nvPicPr>
          <p:cNvPr id="12290" name="Picture 2" descr="Emotional Intelligence | The Neurosurgical Atlas"/>
          <p:cNvPicPr>
            <a:picLocks noChangeAspect="1" noChangeArrowheads="1"/>
          </p:cNvPicPr>
          <p:nvPr/>
        </p:nvPicPr>
        <p:blipFill>
          <a:blip r:embed="rId3" cstate="print"/>
          <a:srcRect/>
          <a:stretch>
            <a:fillRect/>
          </a:stretch>
        </p:blipFill>
        <p:spPr bwMode="auto">
          <a:xfrm>
            <a:off x="4214810" y="1857364"/>
            <a:ext cx="4710198" cy="3429024"/>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428604"/>
            <a:ext cx="8534400" cy="1357322"/>
          </a:xfrm>
        </p:spPr>
        <p:txBody>
          <a:bodyPr>
            <a:normAutofit fontScale="90000"/>
          </a:bodyPr>
          <a:lstStyle/>
          <a:p>
            <a:r>
              <a:rPr lang="en-US" sz="3200" b="1" dirty="0">
                <a:solidFill>
                  <a:schemeClr val="tx1"/>
                </a:solidFill>
                <a:latin typeface="Arial" panose="020B0604020202020204" pitchFamily="34" charset="0"/>
                <a:cs typeface="Arial" panose="020B0604020202020204" pitchFamily="34" charset="0"/>
              </a:rPr>
              <a:t>Issues of EI</a:t>
            </a:r>
            <a:br>
              <a:rPr lang="en-US" sz="3200" dirty="0">
                <a:solidFill>
                  <a:schemeClr val="tx1"/>
                </a:solidFill>
                <a:latin typeface="Times New Roman" pitchFamily="18" charset="0"/>
                <a:cs typeface="Times New Roman" pitchFamily="18" charset="0"/>
              </a:rPr>
            </a:br>
            <a:br>
              <a:rPr lang="en-US" sz="3200" dirty="0">
                <a:solidFill>
                  <a:schemeClr val="tx1"/>
                </a:solidFill>
                <a:latin typeface="Times New Roman" pitchFamily="18" charset="0"/>
                <a:cs typeface="Times New Roman" pitchFamily="18" charset="0"/>
              </a:rPr>
            </a:b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301752" y="1527048"/>
            <a:ext cx="8503920" cy="1330448"/>
          </a:xfrm>
        </p:spPr>
        <p:txBody>
          <a:bodyPr>
            <a:normAutofit fontScale="92500"/>
          </a:bodyPr>
          <a:lstStyle/>
          <a:p>
            <a:pPr algn="just" fontAlgn="base"/>
            <a:r>
              <a:rPr lang="en-US" sz="2200" dirty="0">
                <a:latin typeface="Arial" panose="020B0604020202020204" pitchFamily="34" charset="0"/>
                <a:cs typeface="Arial" panose="020B0604020202020204" pitchFamily="34" charset="0"/>
              </a:rPr>
              <a:t>Difficulty in managing others’ emotions due to poor listening skills</a:t>
            </a:r>
          </a:p>
          <a:p>
            <a:pPr algn="just" fontAlgn="base"/>
            <a:r>
              <a:rPr lang="en-US" sz="2200" dirty="0">
                <a:latin typeface="Arial" panose="020B0604020202020204" pitchFamily="34" charset="0"/>
                <a:cs typeface="Arial" panose="020B0604020202020204" pitchFamily="34" charset="0"/>
              </a:rPr>
              <a:t>“Afraid of apology” is the reason behind hindrances related to EI</a:t>
            </a:r>
          </a:p>
          <a:p>
            <a:pPr algn="just" fontAlgn="base"/>
            <a:r>
              <a:rPr lang="en-US" sz="2200" dirty="0">
                <a:latin typeface="Arial" panose="020B0604020202020204" pitchFamily="34" charset="0"/>
                <a:cs typeface="Arial" panose="020B0604020202020204" pitchFamily="34" charset="0"/>
              </a:rPr>
              <a:t>“Lack of facilitating thoughts” is the key issue of EI</a:t>
            </a:r>
          </a:p>
          <a:p>
            <a:pPr algn="just">
              <a:buNone/>
            </a:pPr>
            <a:endParaRPr lang="en-US" sz="2200" dirty="0">
              <a:latin typeface="Times New Roman" pitchFamily="18" charset="0"/>
              <a:cs typeface="Times New Roman" pitchFamily="18" charset="0"/>
            </a:endParaRPr>
          </a:p>
        </p:txBody>
      </p:sp>
      <p:pic>
        <p:nvPicPr>
          <p:cNvPr id="11267" name="Picture 3"/>
          <p:cNvPicPr>
            <a:picLocks noChangeAspect="1" noChangeArrowheads="1"/>
          </p:cNvPicPr>
          <p:nvPr/>
        </p:nvPicPr>
        <p:blipFill>
          <a:blip r:embed="rId3"/>
          <a:srcRect/>
          <a:stretch>
            <a:fillRect/>
          </a:stretch>
        </p:blipFill>
        <p:spPr bwMode="auto">
          <a:xfrm>
            <a:off x="2071670" y="3000372"/>
            <a:ext cx="5429288" cy="32766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312594"/>
            <a:ext cx="8534400" cy="758952"/>
          </a:xfrm>
        </p:spPr>
        <p:txBody>
          <a:bodyPr>
            <a:noAutofit/>
          </a:bodyPr>
          <a:lstStyle/>
          <a:p>
            <a:r>
              <a:rPr lang="en-US" sz="2800" b="1" dirty="0">
                <a:solidFill>
                  <a:schemeClr val="tx1"/>
                </a:solidFill>
                <a:latin typeface="Arial" panose="020B0604020202020204" pitchFamily="34" charset="0"/>
                <a:cs typeface="Arial" panose="020B0604020202020204" pitchFamily="34" charset="0"/>
              </a:rPr>
              <a:t>Ways to improve my EI potential by resolving key issues</a:t>
            </a:r>
            <a:endParaRPr lang="en-US" sz="28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301752" y="1527048"/>
            <a:ext cx="4270248" cy="4572000"/>
          </a:xfrm>
        </p:spPr>
        <p:txBody>
          <a:bodyPr>
            <a:normAutofit fontScale="92500" lnSpcReduction="10000"/>
          </a:bodyPr>
          <a:lstStyle/>
          <a:p>
            <a:pPr lvl="0" algn="just"/>
            <a:r>
              <a:rPr lang="en-GB" dirty="0">
                <a:latin typeface="Arial" panose="020B0604020202020204" pitchFamily="34" charset="0"/>
                <a:cs typeface="Arial" panose="020B0604020202020204" pitchFamily="34" charset="0"/>
              </a:rPr>
              <a:t>Practice active listening as a part of developed communication to reduce poor listening (Brown, Yu and </a:t>
            </a:r>
            <a:r>
              <a:rPr lang="en-GB" dirty="0" err="1">
                <a:latin typeface="Arial" panose="020B0604020202020204" pitchFamily="34" charset="0"/>
                <a:cs typeface="Arial" panose="020B0604020202020204" pitchFamily="34" charset="0"/>
              </a:rPr>
              <a:t>Etherington</a:t>
            </a:r>
            <a:r>
              <a:rPr lang="en-GB" dirty="0">
                <a:latin typeface="Arial" panose="020B0604020202020204" pitchFamily="34" charset="0"/>
                <a:cs typeface="Arial" panose="020B0604020202020204" pitchFamily="34" charset="0"/>
              </a:rPr>
              <a:t>, 2020)</a:t>
            </a:r>
            <a:endParaRPr lang="en-US"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Self-confidence and humility to deal with the fear of apology</a:t>
            </a:r>
            <a:endParaRPr lang="en-US"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Self-reflection and mindfulness help to build facilitating thoughts (</a:t>
            </a:r>
            <a:r>
              <a:rPr lang="en-GB" dirty="0" err="1">
                <a:latin typeface="Arial" panose="020B0604020202020204" pitchFamily="34" charset="0"/>
                <a:cs typeface="Arial" panose="020B0604020202020204" pitchFamily="34" charset="0"/>
              </a:rPr>
              <a:t>Yorke</a:t>
            </a:r>
            <a:r>
              <a:rPr lang="en-GB" dirty="0">
                <a:latin typeface="Arial" panose="020B0604020202020204" pitchFamily="34" charset="0"/>
                <a:cs typeface="Arial" panose="020B0604020202020204" pitchFamily="34" charset="0"/>
              </a:rPr>
              <a:t>, 2022)</a:t>
            </a:r>
            <a:endParaRPr lang="en-US" dirty="0">
              <a:latin typeface="Arial" panose="020B0604020202020204" pitchFamily="34" charset="0"/>
              <a:cs typeface="Arial" panose="020B0604020202020204" pitchFamily="34" charset="0"/>
            </a:endParaRPr>
          </a:p>
        </p:txBody>
      </p:sp>
      <p:pic>
        <p:nvPicPr>
          <p:cNvPr id="11266" name="Picture 2" descr="What is Active Listening and How Can It Help in School?"/>
          <p:cNvPicPr>
            <a:picLocks noChangeAspect="1" noChangeArrowheads="1"/>
          </p:cNvPicPr>
          <p:nvPr/>
        </p:nvPicPr>
        <p:blipFill>
          <a:blip r:embed="rId3"/>
          <a:srcRect l="3000" b="8499"/>
          <a:stretch>
            <a:fillRect/>
          </a:stretch>
        </p:blipFill>
        <p:spPr bwMode="auto">
          <a:xfrm>
            <a:off x="4643438" y="1785926"/>
            <a:ext cx="4262434" cy="4163354"/>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312594"/>
            <a:ext cx="8534400" cy="758952"/>
          </a:xfrm>
        </p:spPr>
        <p:txBody>
          <a:bodyPr>
            <a:normAutofit/>
          </a:bodyPr>
          <a:lstStyle/>
          <a:p>
            <a:r>
              <a:rPr lang="en-US" sz="2800" b="1" dirty="0">
                <a:solidFill>
                  <a:schemeClr val="tx1"/>
                </a:solidFill>
                <a:latin typeface="Arial" panose="020B0604020202020204" pitchFamily="34" charset="0"/>
                <a:cs typeface="Arial" panose="020B0604020202020204" pitchFamily="34" charset="0"/>
              </a:rPr>
              <a:t>References</a:t>
            </a:r>
            <a:endParaRPr lang="en-US" sz="28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301752" y="1571612"/>
            <a:ext cx="8627966" cy="4857784"/>
          </a:xfrm>
        </p:spPr>
        <p:txBody>
          <a:bodyPr>
            <a:noAutofit/>
          </a:bodyPr>
          <a:lstStyle/>
          <a:p>
            <a:pPr algn="just"/>
            <a:r>
              <a:rPr lang="en-GB" sz="1100" dirty="0">
                <a:latin typeface="Arial" panose="020B0604020202020204" pitchFamily="34" charset="0"/>
                <a:cs typeface="Arial" panose="020B0604020202020204" pitchFamily="34" charset="0"/>
              </a:rPr>
              <a:t>Alzoubi, H.M. and Aziz, R. (2021) ‘Does Emotional Intelligence Contribute to Quality of Strategic Decisions? The Mediating Role of Open Innovation’, Journal of Open Innovation: Technology, Market, and Complexity, 7(2), p. 130. Available at:</a:t>
            </a:r>
            <a:r>
              <a:rPr lang="en-GB" sz="1100" dirty="0">
                <a:latin typeface="Arial" panose="020B0604020202020204" pitchFamily="34" charset="0"/>
                <a:cs typeface="Arial" panose="020B0604020202020204" pitchFamily="34" charset="0"/>
                <a:hlinkClick r:id="rId3"/>
              </a:rPr>
              <a:t> https://doi.org/10.3390/joitmc7020130</a:t>
            </a:r>
            <a:r>
              <a:rPr lang="en-GB"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Brown, T., Yu, M. and </a:t>
            </a:r>
            <a:r>
              <a:rPr lang="en-GB" sz="1100" dirty="0" err="1">
                <a:latin typeface="Arial" panose="020B0604020202020204" pitchFamily="34" charset="0"/>
                <a:cs typeface="Arial" panose="020B0604020202020204" pitchFamily="34" charset="0"/>
              </a:rPr>
              <a:t>Etherington</a:t>
            </a:r>
            <a:r>
              <a:rPr lang="en-GB" sz="1100" dirty="0">
                <a:latin typeface="Arial" panose="020B0604020202020204" pitchFamily="34" charset="0"/>
                <a:cs typeface="Arial" panose="020B0604020202020204" pitchFamily="34" charset="0"/>
              </a:rPr>
              <a:t>, J. (2020) ‘Are Listening and Interpersonal Communication Skills Predictive of Professionalism in Undergraduate Occupational Therapy Students?’, </a:t>
            </a:r>
            <a:r>
              <a:rPr lang="en-GB" sz="1100" i="1" dirty="0">
                <a:latin typeface="Arial" panose="020B0604020202020204" pitchFamily="34" charset="0"/>
                <a:cs typeface="Arial" panose="020B0604020202020204" pitchFamily="34" charset="0"/>
              </a:rPr>
              <a:t>Health Professions Education</a:t>
            </a:r>
            <a:r>
              <a:rPr lang="en-GB" sz="1100" dirty="0">
                <a:latin typeface="Arial" panose="020B0604020202020204" pitchFamily="34" charset="0"/>
                <a:cs typeface="Arial" panose="020B0604020202020204" pitchFamily="34" charset="0"/>
              </a:rPr>
              <a:t>, 6(2), pp. 187–200. Available at: https://doi.org/10.1016/j.hpe.2020.01.001.</a:t>
            </a:r>
            <a:endParaRPr lang="en-US"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Edward, </a:t>
            </a:r>
            <a:r>
              <a:rPr lang="en-GB" sz="1100" dirty="0" err="1">
                <a:latin typeface="Arial" panose="020B0604020202020204" pitchFamily="34" charset="0"/>
                <a:cs typeface="Arial" panose="020B0604020202020204" pitchFamily="34" charset="0"/>
              </a:rPr>
              <a:t>Y.R.</a:t>
            </a:r>
            <a:r>
              <a:rPr lang="en-GB" sz="1100" dirty="0">
                <a:latin typeface="Arial" panose="020B0604020202020204" pitchFamily="34" charset="0"/>
                <a:cs typeface="Arial" panose="020B0604020202020204" pitchFamily="34" charset="0"/>
              </a:rPr>
              <a:t> and </a:t>
            </a:r>
            <a:r>
              <a:rPr lang="en-GB" sz="1100" dirty="0" err="1">
                <a:latin typeface="Arial" panose="020B0604020202020204" pitchFamily="34" charset="0"/>
                <a:cs typeface="Arial" panose="020B0604020202020204" pitchFamily="34" charset="0"/>
              </a:rPr>
              <a:t>Purba</a:t>
            </a:r>
            <a:r>
              <a:rPr lang="en-GB" sz="1100" dirty="0">
                <a:latin typeface="Arial" panose="020B0604020202020204" pitchFamily="34" charset="0"/>
                <a:cs typeface="Arial" panose="020B0604020202020204" pitchFamily="34" charset="0"/>
              </a:rPr>
              <a:t>, K. (2020) ‘The Effect Analysis of Emotional Intelligence and Work Environment on Employee Performance with Organizational Commitment as Intervening Variables in PT </a:t>
            </a:r>
            <a:r>
              <a:rPr lang="en-GB" sz="1100" dirty="0" err="1">
                <a:latin typeface="Arial" panose="020B0604020202020204" pitchFamily="34" charset="0"/>
                <a:cs typeface="Arial" panose="020B0604020202020204" pitchFamily="34" charset="0"/>
              </a:rPr>
              <a:t>Berkat</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Bima</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Sentana</a:t>
            </a:r>
            <a:r>
              <a:rPr lang="en-GB" sz="1100" dirty="0">
                <a:latin typeface="Arial" panose="020B0604020202020204" pitchFamily="34" charset="0"/>
                <a:cs typeface="Arial" panose="020B0604020202020204" pitchFamily="34" charset="0"/>
              </a:rPr>
              <a:t>’, Budapest International Research and Critics Institute  (</a:t>
            </a:r>
            <a:r>
              <a:rPr lang="en-GB" sz="1100" dirty="0" err="1">
                <a:latin typeface="Arial" panose="020B0604020202020204" pitchFamily="34" charset="0"/>
                <a:cs typeface="Arial" panose="020B0604020202020204" pitchFamily="34" charset="0"/>
              </a:rPr>
              <a:t>BIRCI</a:t>
            </a:r>
            <a:r>
              <a:rPr lang="en-GB" sz="1100" dirty="0">
                <a:latin typeface="Arial" panose="020B0604020202020204" pitchFamily="34" charset="0"/>
                <a:cs typeface="Arial" panose="020B0604020202020204" pitchFamily="34" charset="0"/>
              </a:rPr>
              <a:t>-Journal): Humanities and Social Sciences, 3(3), pp. 1552–1563. Available at:</a:t>
            </a:r>
            <a:r>
              <a:rPr lang="en-GB" sz="1100" dirty="0">
                <a:latin typeface="Arial" panose="020B0604020202020204" pitchFamily="34" charset="0"/>
                <a:cs typeface="Arial" panose="020B0604020202020204" pitchFamily="34" charset="0"/>
                <a:hlinkClick r:id="rId4"/>
              </a:rPr>
              <a:t> https://doi.org/10.33258/birci.v3i3.1084</a:t>
            </a:r>
            <a:r>
              <a:rPr lang="en-GB"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pPr algn="just"/>
            <a:r>
              <a:rPr lang="en-GB" sz="1100" dirty="0" err="1">
                <a:latin typeface="Arial" panose="020B0604020202020204" pitchFamily="34" charset="0"/>
                <a:cs typeface="Arial" panose="020B0604020202020204" pitchFamily="34" charset="0"/>
              </a:rPr>
              <a:t>Portela</a:t>
            </a:r>
            <a:r>
              <a:rPr lang="en-GB" sz="1100" dirty="0">
                <a:latin typeface="Arial" panose="020B0604020202020204" pitchFamily="34" charset="0"/>
                <a:cs typeface="Arial" panose="020B0604020202020204" pitchFamily="34" charset="0"/>
              </a:rPr>
              <a:t>-Pino, I. et al. (2022) ‘Influence of Personal, Academic, Social, and Level of Physical Activity Variables on Emotional Intelligence’, Children, 9(2), p. 286. Available at:</a:t>
            </a:r>
            <a:r>
              <a:rPr lang="en-GB" sz="1100" dirty="0">
                <a:latin typeface="Arial" panose="020B0604020202020204" pitchFamily="34" charset="0"/>
                <a:cs typeface="Arial" panose="020B0604020202020204" pitchFamily="34" charset="0"/>
                <a:hlinkClick r:id="rId5"/>
              </a:rPr>
              <a:t> https://doi.org/10.3390/children9020286</a:t>
            </a:r>
            <a:r>
              <a:rPr lang="en-GB"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Yorke, C. (2022) ‘Is empathy a strategic imperative? A review essay’, </a:t>
            </a:r>
            <a:r>
              <a:rPr lang="en-GB" sz="1100" i="1" dirty="0">
                <a:latin typeface="Arial" panose="020B0604020202020204" pitchFamily="34" charset="0"/>
                <a:cs typeface="Arial" panose="020B0604020202020204" pitchFamily="34" charset="0"/>
              </a:rPr>
              <a:t>Journal of Strategic Studies</a:t>
            </a:r>
            <a:r>
              <a:rPr lang="en-GB" sz="1100" dirty="0">
                <a:latin typeface="Arial" panose="020B0604020202020204" pitchFamily="34" charset="0"/>
                <a:cs typeface="Arial" panose="020B0604020202020204" pitchFamily="34" charset="0"/>
              </a:rPr>
              <a:t>, 46(5), pp. 1–21. Available at: https://doi.org/10.1080/01402390.2022.2152800.</a:t>
            </a:r>
            <a:endParaRPr lang="en-US" sz="1100" dirty="0">
              <a:latin typeface="Arial" panose="020B0604020202020204" pitchFamily="34" charset="0"/>
              <a:cs typeface="Arial" panose="020B0604020202020204" pitchFamily="34" charset="0"/>
            </a:endParaRPr>
          </a:p>
          <a:p>
            <a:pPr algn="just">
              <a:buNone/>
            </a:pPr>
            <a:endParaRPr lang="en-US" sz="1050" dirty="0">
              <a:latin typeface="Times New Roman" pitchFamily="18" charset="0"/>
              <a:cs typeface="Times New Roman" pitchFamily="18" charset="0"/>
            </a:endParaRPr>
          </a:p>
        </p:txBody>
      </p:sp>
      <p:sp>
        <p:nvSpPr>
          <p:cNvPr id="5122" name="AutoShape 2" descr="dimensions of resilience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dimensions of resilience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6" name="AutoShape 6" descr="dimensions of resilience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Thank You Vectors &amp; Illustrations for Free Download | Freepik"/>
          <p:cNvPicPr>
            <a:picLocks noChangeAspect="1" noChangeArrowheads="1"/>
          </p:cNvPicPr>
          <p:nvPr/>
        </p:nvPicPr>
        <p:blipFill>
          <a:blip r:embed="rId2"/>
          <a:srcRect/>
          <a:stretch>
            <a:fillRect/>
          </a:stretch>
        </p:blipFill>
        <p:spPr bwMode="auto">
          <a:xfrm>
            <a:off x="1428728" y="285728"/>
            <a:ext cx="5962650" cy="596265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131</TotalTime>
  <Words>1027</Words>
  <Application>Microsoft Office PowerPoint</Application>
  <PresentationFormat>On-screen Show (4:3)</PresentationFormat>
  <Paragraphs>36</Paragraphs>
  <Slides>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Georgia</vt:lpstr>
      <vt:lpstr>Times New Roman</vt:lpstr>
      <vt:lpstr>Wingdings</vt:lpstr>
      <vt:lpstr>Wingdings 2</vt:lpstr>
      <vt:lpstr>Civic</vt:lpstr>
      <vt:lpstr>PowerPoint Presentation</vt:lpstr>
      <vt:lpstr>Reflecting concept “Emotional Intelligence (EI) and assessing my emotions </vt:lpstr>
      <vt:lpstr>Issues of EI  </vt:lpstr>
      <vt:lpstr>Ways to improve my EI potential by resolving key issues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Ovidiu Ionel Badea</dc:creator>
  <cp:lastModifiedBy>Ana Maria Bundea (2021299)</cp:lastModifiedBy>
  <cp:revision>11</cp:revision>
  <dcterms:created xsi:type="dcterms:W3CDTF">2024-10-14T06:25:37Z</dcterms:created>
  <dcterms:modified xsi:type="dcterms:W3CDTF">2024-10-20T18:28:10Z</dcterms:modified>
</cp:coreProperties>
</file>