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1"/>
  </p:notesMasterIdLst>
  <p:sldIdLst>
    <p:sldId id="296" r:id="rId2"/>
    <p:sldId id="335" r:id="rId3"/>
    <p:sldId id="318" r:id="rId4"/>
    <p:sldId id="309" r:id="rId5"/>
    <p:sldId id="311" r:id="rId6"/>
    <p:sldId id="329" r:id="rId7"/>
    <p:sldId id="322" r:id="rId8"/>
    <p:sldId id="321" r:id="rId9"/>
    <p:sldId id="326" r:id="rId10"/>
    <p:sldId id="327" r:id="rId11"/>
    <p:sldId id="315" r:id="rId12"/>
    <p:sldId id="313" r:id="rId13"/>
    <p:sldId id="330" r:id="rId14"/>
    <p:sldId id="328" r:id="rId15"/>
    <p:sldId id="331" r:id="rId16"/>
    <p:sldId id="312" r:id="rId17"/>
    <p:sldId id="337" r:id="rId18"/>
    <p:sldId id="333" r:id="rId19"/>
    <p:sldId id="334"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129"/>
    <p:restoredTop sz="94674"/>
  </p:normalViewPr>
  <p:slideViewPr>
    <p:cSldViewPr>
      <p:cViewPr varScale="1">
        <p:scale>
          <a:sx n="122" d="100"/>
          <a:sy n="122" d="100"/>
        </p:scale>
        <p:origin x="1736" y="184"/>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1F11B5-A556-4C07-A4E2-CE2F2D20671F}" type="datetimeFigureOut">
              <a:rPr lang="en-GB" smtClean="0"/>
              <a:pPr/>
              <a:t>25/10/2018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9CAC8D-33B7-41A9-8BF5-D0982361CE1E}" type="slidenum">
              <a:rPr lang="en-GB" smtClean="0"/>
              <a:pPr/>
              <a:t>‹#›</a:t>
            </a:fld>
            <a:endParaRPr lang="en-GB"/>
          </a:p>
        </p:txBody>
      </p:sp>
    </p:spTree>
    <p:extLst>
      <p:ext uri="{BB962C8B-B14F-4D97-AF65-F5344CB8AC3E}">
        <p14:creationId xmlns:p14="http://schemas.microsoft.com/office/powerpoint/2010/main" val="37378963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F806446-D6C8-4173-8E38-2B9FE1EEE4D9}" type="datetimeFigureOut">
              <a:rPr lang="en-GB" smtClean="0"/>
              <a:pPr/>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8DF8C-6000-41C1-80F8-4177203D8F8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06446-D6C8-4173-8E38-2B9FE1EEE4D9}" type="datetimeFigureOut">
              <a:rPr lang="en-GB" smtClean="0"/>
              <a:pPr/>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8DF8C-6000-41C1-80F8-4177203D8F81}" type="slidenum">
              <a:rPr lang="en-GB" smtClean="0"/>
              <a:pPr/>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806446-D6C8-4173-8E38-2B9FE1EEE4D9}" type="datetimeFigureOut">
              <a:rPr lang="en-GB" smtClean="0"/>
              <a:pPr/>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8DF8C-6000-41C1-80F8-4177203D8F81}"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FF806446-D6C8-4173-8E38-2B9FE1EEE4D9}" type="datetimeFigureOut">
              <a:rPr lang="en-GB" smtClean="0"/>
              <a:pPr/>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F8DF8C-6000-41C1-80F8-4177203D8F81}" type="slidenum">
              <a:rPr lang="en-GB" smtClean="0"/>
              <a:pPr/>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806446-D6C8-4173-8E38-2B9FE1EEE4D9}" type="datetimeFigureOut">
              <a:rPr lang="en-GB" smtClean="0"/>
              <a:pPr/>
              <a:t>25/10/2018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F8DF8C-6000-41C1-80F8-4177203D8F8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F806446-D6C8-4173-8E38-2B9FE1EEE4D9}" type="datetimeFigureOut">
              <a:rPr lang="en-GB" smtClean="0"/>
              <a:pPr/>
              <a:t>25/10/2018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F8DF8C-6000-41C1-80F8-4177203D8F8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FF806446-D6C8-4173-8E38-2B9FE1EEE4D9}" type="datetimeFigureOut">
              <a:rPr lang="en-GB" smtClean="0"/>
              <a:pPr/>
              <a:t>25/10/2018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F8DF8C-6000-41C1-80F8-4177203D8F8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FF806446-D6C8-4173-8E38-2B9FE1EEE4D9}" type="datetimeFigureOut">
              <a:rPr lang="en-GB" smtClean="0"/>
              <a:pPr/>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F8DF8C-6000-41C1-80F8-4177203D8F81}" type="slidenum">
              <a:rPr lang="en-GB" smtClean="0"/>
              <a:pPr/>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806446-D6C8-4173-8E38-2B9FE1EEE4D9}" type="datetimeFigureOut">
              <a:rPr lang="en-GB" smtClean="0"/>
              <a:pPr/>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F8DF8C-6000-41C1-80F8-4177203D8F81}" type="slidenum">
              <a:rPr lang="en-GB" smtClean="0"/>
              <a:pPr/>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06446-D6C8-4173-8E38-2B9FE1EEE4D9}" type="datetimeFigureOut">
              <a:rPr lang="en-GB" smtClean="0"/>
              <a:pPr/>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8DF8C-6000-41C1-80F8-4177203D8F8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FF806446-D6C8-4173-8E38-2B9FE1EEE4D9}" type="datetimeFigureOut">
              <a:rPr lang="en-GB" smtClean="0"/>
              <a:pPr/>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8DF8C-6000-41C1-80F8-4177203D8F81}" type="slidenum">
              <a:rPr lang="en-GB" smtClean="0"/>
              <a:pPr/>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FF806446-D6C8-4173-8E38-2B9FE1EEE4D9}" type="datetimeFigureOut">
              <a:rPr lang="en-GB" smtClean="0"/>
              <a:pPr/>
              <a:t>25/10/2018</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CAF8DF8C-6000-41C1-80F8-4177203D8F81}" type="slidenum">
              <a:rPr lang="en-GB" smtClean="0"/>
              <a:pPr/>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learning.gov.wales/resources/browse-all/observing-children/?skip=1&amp;lang=cy/" TargetMode="External"/><Relationship Id="rId2" Type="http://schemas.openxmlformats.org/officeDocument/2006/relationships/hyperlink" Target="http://learning.gov.wales/docs/learningwales/publications/140828-observing-children-en.pdf" TargetMode="External"/><Relationship Id="rId1" Type="http://schemas.openxmlformats.org/officeDocument/2006/relationships/slideLayout" Target="../slideLayouts/slideLayout2.xml"/><Relationship Id="rId4" Type="http://schemas.openxmlformats.org/officeDocument/2006/relationships/hyperlink" Target="http://learning.gov.wales/docs/learningwales/publications/140828-observing-children-en.pdf%20/"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11.emf"/></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2" Type="http://schemas.openxmlformats.org/officeDocument/2006/relationships/hyperlink" Target="mailto:Helen.denny@uwtsd.ac.u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3608" y="1988840"/>
            <a:ext cx="3456384" cy="4392488"/>
          </a:xfrm>
        </p:spPr>
        <p:txBody>
          <a:bodyPr>
            <a:normAutofit/>
          </a:bodyPr>
          <a:lstStyle/>
          <a:p>
            <a:br>
              <a:rPr lang="en-GB" dirty="0">
                <a:solidFill>
                  <a:schemeClr val="bg2">
                    <a:lumMod val="25000"/>
                  </a:schemeClr>
                </a:solidFill>
                <a:latin typeface="Arial" charset="0"/>
                <a:ea typeface="Arial" charset="0"/>
                <a:cs typeface="Arial" charset="0"/>
              </a:rPr>
            </a:br>
            <a:endParaRPr lang="en-GB" dirty="0">
              <a:solidFill>
                <a:schemeClr val="bg2">
                  <a:lumMod val="25000"/>
                </a:schemeClr>
              </a:solidFill>
              <a:latin typeface="Arial" charset="0"/>
              <a:ea typeface="Arial" charset="0"/>
              <a:cs typeface="Arial"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4828" y="692696"/>
            <a:ext cx="6569099" cy="1149593"/>
          </a:xfrm>
          <a:prstGeom prst="rect">
            <a:avLst/>
          </a:prstGeom>
        </p:spPr>
      </p:pic>
      <p:sp>
        <p:nvSpPr>
          <p:cNvPr id="3" name="TextBox 2">
            <a:extLst>
              <a:ext uri="{FF2B5EF4-FFF2-40B4-BE49-F238E27FC236}">
                <a16:creationId xmlns:a16="http://schemas.microsoft.com/office/drawing/2014/main" id="{6D8595ED-E64A-C24F-84FC-5951AF28CF90}"/>
              </a:ext>
            </a:extLst>
          </p:cNvPr>
          <p:cNvSpPr txBox="1"/>
          <p:nvPr/>
        </p:nvSpPr>
        <p:spPr>
          <a:xfrm>
            <a:off x="4644008" y="1795457"/>
            <a:ext cx="4320480" cy="5816977"/>
          </a:xfrm>
          <a:prstGeom prst="rect">
            <a:avLst/>
          </a:prstGeom>
          <a:noFill/>
        </p:spPr>
        <p:txBody>
          <a:bodyPr wrap="square" rtlCol="0">
            <a:spAutoFit/>
          </a:bodyPr>
          <a:lstStyle/>
          <a:p>
            <a:endParaRPr lang="en-GB" sz="3200" b="1" dirty="0">
              <a:latin typeface="Arial" panose="020B0604020202020204" pitchFamily="34" charset="0"/>
              <a:cs typeface="Arial" panose="020B0604020202020204" pitchFamily="34" charset="0"/>
            </a:endParaRPr>
          </a:p>
          <a:p>
            <a:pPr algn="ctr"/>
            <a:r>
              <a:rPr lang="en-GB" sz="4000" b="1" dirty="0"/>
              <a:t>Module ECAD5004</a:t>
            </a:r>
          </a:p>
          <a:p>
            <a:pPr algn="ctr"/>
            <a:endParaRPr lang="en-GB" sz="4000" b="1" dirty="0"/>
          </a:p>
          <a:p>
            <a:pPr algn="ctr"/>
            <a:endParaRPr lang="en-GB" sz="4000" b="1" dirty="0"/>
          </a:p>
          <a:p>
            <a:pPr algn="ctr"/>
            <a:r>
              <a:rPr lang="en-GB" sz="4000" b="1" dirty="0"/>
              <a:t>Teaching Language and Mathematics </a:t>
            </a:r>
            <a:endParaRPr lang="en-GB" sz="4000" dirty="0"/>
          </a:p>
          <a:p>
            <a:pPr algn="ctr"/>
            <a:endParaRPr lang="en-GB" sz="3200" b="1" dirty="0">
              <a:latin typeface="Arial" panose="020B0604020202020204" pitchFamily="34" charset="0"/>
              <a:cs typeface="Arial" panose="020B0604020202020204" pitchFamily="34" charset="0"/>
            </a:endParaRPr>
          </a:p>
          <a:p>
            <a:pPr algn="ctr"/>
            <a:endParaRPr lang="en-GB" sz="3200" b="1" dirty="0">
              <a:latin typeface="Arial" panose="020B0604020202020204" pitchFamily="34" charset="0"/>
              <a:cs typeface="Arial" panose="020B0604020202020204" pitchFamily="34" charset="0"/>
            </a:endParaRPr>
          </a:p>
          <a:p>
            <a:pPr algn="ctr"/>
            <a:endParaRPr lang="en-US" dirty="0"/>
          </a:p>
          <a:p>
            <a:endParaRPr lang="en-US" dirty="0"/>
          </a:p>
        </p:txBody>
      </p:sp>
      <p:sp>
        <p:nvSpPr>
          <p:cNvPr id="4" name="TextBox 3">
            <a:extLst>
              <a:ext uri="{FF2B5EF4-FFF2-40B4-BE49-F238E27FC236}">
                <a16:creationId xmlns:a16="http://schemas.microsoft.com/office/drawing/2014/main" id="{950BFC21-E6A9-F743-A0FD-62E5AC3F8AC9}"/>
              </a:ext>
            </a:extLst>
          </p:cNvPr>
          <p:cNvSpPr txBox="1"/>
          <p:nvPr/>
        </p:nvSpPr>
        <p:spPr>
          <a:xfrm>
            <a:off x="4572000" y="1988840"/>
            <a:ext cx="4248472" cy="923330"/>
          </a:xfrm>
          <a:prstGeom prst="rect">
            <a:avLst/>
          </a:prstGeom>
          <a:noFill/>
        </p:spPr>
        <p:txBody>
          <a:bodyPr wrap="square" rtlCol="0">
            <a:spAutoFit/>
          </a:bodyPr>
          <a:lstStyle/>
          <a:p>
            <a:endParaRPr lang="en-US" b="1" dirty="0"/>
          </a:p>
          <a:p>
            <a:endParaRPr lang="en-US" b="1" dirty="0"/>
          </a:p>
          <a:p>
            <a:endParaRPr lang="en-US" b="1" dirty="0"/>
          </a:p>
        </p:txBody>
      </p:sp>
      <p:sp>
        <p:nvSpPr>
          <p:cNvPr id="5" name="TextBox 4">
            <a:extLst>
              <a:ext uri="{FF2B5EF4-FFF2-40B4-BE49-F238E27FC236}">
                <a16:creationId xmlns:a16="http://schemas.microsoft.com/office/drawing/2014/main" id="{E3F98711-A82E-ED41-9C39-AB2D8DD9FAED}"/>
              </a:ext>
            </a:extLst>
          </p:cNvPr>
          <p:cNvSpPr txBox="1"/>
          <p:nvPr/>
        </p:nvSpPr>
        <p:spPr>
          <a:xfrm>
            <a:off x="611560" y="1842289"/>
            <a:ext cx="3528392" cy="5632311"/>
          </a:xfrm>
          <a:prstGeom prst="rect">
            <a:avLst/>
          </a:prstGeom>
          <a:noFill/>
        </p:spPr>
        <p:txBody>
          <a:bodyPr wrap="square" rtlCol="0">
            <a:spAutoFit/>
          </a:bodyPr>
          <a:lstStyle/>
          <a:p>
            <a:r>
              <a:rPr lang="en-US" sz="3600" b="1" dirty="0" err="1">
                <a:solidFill>
                  <a:srgbClr val="FF0000"/>
                </a:solidFill>
              </a:rPr>
              <a:t>Modwl</a:t>
            </a:r>
            <a:r>
              <a:rPr lang="en-US" sz="3600" b="1" dirty="0">
                <a:solidFill>
                  <a:srgbClr val="FF0000"/>
                </a:solidFill>
              </a:rPr>
              <a:t> ECAD5004C</a:t>
            </a:r>
          </a:p>
          <a:p>
            <a:endParaRPr lang="en-US" sz="3600" b="1" dirty="0">
              <a:solidFill>
                <a:srgbClr val="FF0000"/>
              </a:solidFill>
            </a:endParaRPr>
          </a:p>
          <a:p>
            <a:endParaRPr lang="en-US" sz="3600" b="1" dirty="0">
              <a:solidFill>
                <a:srgbClr val="FF0000"/>
              </a:solidFill>
            </a:endParaRPr>
          </a:p>
          <a:p>
            <a:endParaRPr lang="en-US" sz="3600" b="1" dirty="0">
              <a:solidFill>
                <a:srgbClr val="FF0000"/>
              </a:solidFill>
            </a:endParaRPr>
          </a:p>
          <a:p>
            <a:r>
              <a:rPr lang="cy-GB" sz="3600" b="1" dirty="0">
                <a:solidFill>
                  <a:srgbClr val="FF0000"/>
                </a:solidFill>
              </a:rPr>
              <a:t>Addysgu Iaith a Mathemateg</a:t>
            </a:r>
            <a:endParaRPr lang="en-GB" sz="3600" b="1" dirty="0">
              <a:solidFill>
                <a:srgbClr val="FF0000"/>
              </a:solidFill>
            </a:endParaRPr>
          </a:p>
          <a:p>
            <a:endParaRPr lang="en-US" b="1" dirty="0"/>
          </a:p>
          <a:p>
            <a:endParaRPr lang="en-US" b="1" dirty="0"/>
          </a:p>
          <a:p>
            <a:endParaRPr lang="en-US" b="1" dirty="0"/>
          </a:p>
          <a:p>
            <a:endParaRPr lang="en-US" b="1" dirty="0"/>
          </a:p>
          <a:p>
            <a:endParaRPr lang="en-US" b="1" dirty="0"/>
          </a:p>
          <a:p>
            <a:endParaRPr lang="en-US" b="1" dirty="0"/>
          </a:p>
        </p:txBody>
      </p:sp>
    </p:spTree>
    <p:extLst>
      <p:ext uri="{BB962C8B-B14F-4D97-AF65-F5344CB8AC3E}">
        <p14:creationId xmlns:p14="http://schemas.microsoft.com/office/powerpoint/2010/main" val="523441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EF83600-5424-7F41-9379-6DC3C1C56C92}"/>
              </a:ext>
            </a:extLst>
          </p:cNvPr>
          <p:cNvSpPr>
            <a:spLocks noGrp="1"/>
          </p:cNvSpPr>
          <p:nvPr>
            <p:ph idx="1"/>
          </p:nvPr>
        </p:nvSpPr>
        <p:spPr>
          <a:xfrm>
            <a:off x="4716016" y="2564904"/>
            <a:ext cx="3970783" cy="3600400"/>
          </a:xfrm>
        </p:spPr>
        <p:txBody>
          <a:bodyPr/>
          <a:lstStyle/>
          <a:p>
            <a:pPr marL="0" indent="0">
              <a:buNone/>
            </a:pPr>
            <a:r>
              <a:rPr lang="en-GB" b="1" dirty="0">
                <a:latin typeface="Arial" panose="020B0604020202020204" pitchFamily="34" charset="0"/>
                <a:cs typeface="Arial" panose="020B0604020202020204" pitchFamily="34" charset="0"/>
              </a:rPr>
              <a:t>What helps me learn language and mathematics? </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An analysis of a child’s learning in mathematics and language with recommendations for ensuring progress. </a:t>
            </a:r>
            <a:endParaRPr lang="en-GB"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p>
        </p:txBody>
      </p:sp>
      <p:sp>
        <p:nvSpPr>
          <p:cNvPr id="3" name="Title 2">
            <a:extLst>
              <a:ext uri="{FF2B5EF4-FFF2-40B4-BE49-F238E27FC236}">
                <a16:creationId xmlns:a16="http://schemas.microsoft.com/office/drawing/2014/main" id="{C1CD5228-7B79-4345-A454-839060F01106}"/>
              </a:ext>
            </a:extLst>
          </p:cNvPr>
          <p:cNvSpPr>
            <a:spLocks noGrp="1"/>
          </p:cNvSpPr>
          <p:nvPr>
            <p:ph type="title"/>
          </p:nvPr>
        </p:nvSpPr>
        <p:spPr/>
        <p:txBody>
          <a:bodyPr>
            <a:normAutofit fontScale="90000"/>
          </a:bodyPr>
          <a:lstStyle/>
          <a:p>
            <a:br>
              <a:rPr lang="cy-GB" dirty="0">
                <a:solidFill>
                  <a:srgbClr val="FF0000"/>
                </a:solidFill>
              </a:rPr>
            </a:br>
            <a:r>
              <a:rPr lang="cy-GB" dirty="0">
                <a:solidFill>
                  <a:srgbClr val="FF0000"/>
                </a:solidFill>
              </a:rPr>
              <a:t>Teitl aseiniad</a:t>
            </a:r>
            <a:r>
              <a:rPr lang="en-GB" dirty="0">
                <a:solidFill>
                  <a:srgbClr val="FF0000"/>
                </a:solidFill>
              </a:rPr>
              <a:t> </a:t>
            </a:r>
            <a:r>
              <a:rPr lang="en-US" dirty="0"/>
              <a:t>/Assignment title </a:t>
            </a:r>
            <a:br>
              <a:rPr lang="en-US" dirty="0"/>
            </a:br>
            <a:endParaRPr lang="en-US" dirty="0">
              <a:solidFill>
                <a:srgbClr val="FF0000"/>
              </a:solidFill>
            </a:endParaRPr>
          </a:p>
        </p:txBody>
      </p:sp>
      <p:sp>
        <p:nvSpPr>
          <p:cNvPr id="6" name="TextBox 5">
            <a:extLst>
              <a:ext uri="{FF2B5EF4-FFF2-40B4-BE49-F238E27FC236}">
                <a16:creationId xmlns:a16="http://schemas.microsoft.com/office/drawing/2014/main" id="{2F0E23C2-9DC1-DB42-89C7-311B2F8B5428}"/>
              </a:ext>
            </a:extLst>
          </p:cNvPr>
          <p:cNvSpPr txBox="1"/>
          <p:nvPr/>
        </p:nvSpPr>
        <p:spPr>
          <a:xfrm>
            <a:off x="755576" y="1700808"/>
            <a:ext cx="3600400" cy="4431983"/>
          </a:xfrm>
          <a:prstGeom prst="rect">
            <a:avLst/>
          </a:prstGeom>
          <a:noFill/>
        </p:spPr>
        <p:txBody>
          <a:bodyPr wrap="square" rtlCol="0">
            <a:spAutoFit/>
          </a:bodyPr>
          <a:lstStyle/>
          <a:p>
            <a:endParaRPr lang="cy-GB" sz="2400" b="1" dirty="0">
              <a:solidFill>
                <a:srgbClr val="FF0000"/>
              </a:solidFill>
              <a:latin typeface="Arial" panose="020B0604020202020204" pitchFamily="34" charset="0"/>
              <a:cs typeface="Arial" panose="020B0604020202020204" pitchFamily="34" charset="0"/>
            </a:endParaRPr>
          </a:p>
          <a:p>
            <a:endParaRPr lang="cy-GB" sz="2400" b="1" dirty="0">
              <a:solidFill>
                <a:srgbClr val="FF0000"/>
              </a:solidFill>
              <a:latin typeface="Arial" panose="020B0604020202020204" pitchFamily="34" charset="0"/>
              <a:cs typeface="Arial" panose="020B0604020202020204" pitchFamily="34" charset="0"/>
            </a:endParaRPr>
          </a:p>
          <a:p>
            <a:r>
              <a:rPr lang="cy-GB" sz="2400" b="1" dirty="0">
                <a:solidFill>
                  <a:srgbClr val="FF0000"/>
                </a:solidFill>
                <a:latin typeface="Arial" panose="020B0604020202020204" pitchFamily="34" charset="0"/>
                <a:cs typeface="Arial" panose="020B0604020202020204" pitchFamily="34" charset="0"/>
              </a:rPr>
              <a:t>Beth sy’n fy helpu i ddysgu iaith a mathemateg?</a:t>
            </a:r>
          </a:p>
          <a:p>
            <a:endParaRPr lang="cy-GB" sz="2400" b="1" dirty="0">
              <a:solidFill>
                <a:srgbClr val="FF0000"/>
              </a:solidFill>
              <a:latin typeface="Arial" panose="020B0604020202020204" pitchFamily="34" charset="0"/>
              <a:cs typeface="Arial" panose="020B0604020202020204" pitchFamily="34" charset="0"/>
            </a:endParaRPr>
          </a:p>
          <a:p>
            <a:r>
              <a:rPr lang="cy-GB" sz="2400" b="1" dirty="0">
                <a:solidFill>
                  <a:srgbClr val="FF0000"/>
                </a:solidFill>
                <a:latin typeface="Arial" panose="020B0604020202020204" pitchFamily="34" charset="0"/>
                <a:cs typeface="Arial" panose="020B0604020202020204" pitchFamily="34" charset="0"/>
              </a:rPr>
              <a:t> Dadansoddiad o sut mae plentyn yn dysgu iaith a mathemateg gydag argymhellion ar gyfer sicrhau cynnydd.</a:t>
            </a:r>
            <a:endParaRPr lang="en-GB" sz="2400" dirty="0">
              <a:solidFill>
                <a:srgbClr val="FF0000"/>
              </a:solidFill>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973996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91D2A5D-48D1-3E40-81D2-B186ED6CCB06}"/>
              </a:ext>
            </a:extLst>
          </p:cNvPr>
          <p:cNvSpPr>
            <a:spLocks noGrp="1"/>
          </p:cNvSpPr>
          <p:nvPr>
            <p:ph idx="1"/>
          </p:nvPr>
        </p:nvSpPr>
        <p:spPr>
          <a:xfrm>
            <a:off x="323528" y="1591056"/>
            <a:ext cx="3672408" cy="4214208"/>
          </a:xfrm>
        </p:spPr>
        <p:txBody>
          <a:bodyPr>
            <a:normAutofit/>
          </a:bodyPr>
          <a:lstStyle/>
          <a:p>
            <a:endParaRPr lang="en-US" dirty="0"/>
          </a:p>
        </p:txBody>
      </p:sp>
      <p:sp>
        <p:nvSpPr>
          <p:cNvPr id="3" name="Title 2">
            <a:extLst>
              <a:ext uri="{FF2B5EF4-FFF2-40B4-BE49-F238E27FC236}">
                <a16:creationId xmlns:a16="http://schemas.microsoft.com/office/drawing/2014/main" id="{1950A20D-8D31-4245-874F-B335A2CA1CC3}"/>
              </a:ext>
            </a:extLst>
          </p:cNvPr>
          <p:cNvSpPr>
            <a:spLocks noGrp="1"/>
          </p:cNvSpPr>
          <p:nvPr>
            <p:ph type="title"/>
          </p:nvPr>
        </p:nvSpPr>
        <p:spPr/>
        <p:txBody>
          <a:bodyPr>
            <a:normAutofit fontScale="90000"/>
          </a:bodyPr>
          <a:lstStyle/>
          <a:p>
            <a:br>
              <a:rPr lang="cy-GB" b="1" dirty="0">
                <a:solidFill>
                  <a:srgbClr val="FF0000"/>
                </a:solidFill>
              </a:rPr>
            </a:br>
            <a:r>
              <a:rPr lang="cy-GB" b="1" dirty="0">
                <a:solidFill>
                  <a:srgbClr val="FF0000"/>
                </a:solidFill>
              </a:rPr>
              <a:t>Aseiniad Ysgrifenedig</a:t>
            </a:r>
            <a:br>
              <a:rPr lang="en-US" dirty="0"/>
            </a:br>
            <a:r>
              <a:rPr lang="en-US" dirty="0"/>
              <a:t>/Written Assignment </a:t>
            </a:r>
            <a:br>
              <a:rPr lang="en-US" dirty="0"/>
            </a:br>
            <a:endParaRPr lang="en-US" dirty="0"/>
          </a:p>
        </p:txBody>
      </p:sp>
      <p:sp>
        <p:nvSpPr>
          <p:cNvPr id="4" name="TextBox 3">
            <a:extLst>
              <a:ext uri="{FF2B5EF4-FFF2-40B4-BE49-F238E27FC236}">
                <a16:creationId xmlns:a16="http://schemas.microsoft.com/office/drawing/2014/main" id="{DE56337D-53BD-9A41-AB56-B799AB72F5A7}"/>
              </a:ext>
            </a:extLst>
          </p:cNvPr>
          <p:cNvSpPr txBox="1"/>
          <p:nvPr/>
        </p:nvSpPr>
        <p:spPr>
          <a:xfrm>
            <a:off x="323528" y="2276872"/>
            <a:ext cx="3600400" cy="4308872"/>
          </a:xfrm>
          <a:prstGeom prst="rect">
            <a:avLst/>
          </a:prstGeom>
          <a:noFill/>
        </p:spPr>
        <p:txBody>
          <a:bodyPr wrap="square" rtlCol="0">
            <a:spAutoFit/>
          </a:bodyPr>
          <a:lstStyle/>
          <a:p>
            <a:r>
              <a:rPr lang="cy-GB" sz="3200" b="1" dirty="0">
                <a:solidFill>
                  <a:srgbClr val="FF0000"/>
                </a:solidFill>
              </a:rPr>
              <a:t>Aseiniad Ysgrifenedig: 3,500 o eiriau.</a:t>
            </a:r>
          </a:p>
          <a:p>
            <a:endParaRPr lang="cy-GB" sz="3200" b="1" dirty="0">
              <a:solidFill>
                <a:srgbClr val="FF0000"/>
              </a:solidFill>
            </a:endParaRPr>
          </a:p>
          <a:p>
            <a:endParaRPr lang="cy-GB" sz="3200" b="1" dirty="0">
              <a:solidFill>
                <a:srgbClr val="FF0000"/>
              </a:solidFill>
            </a:endParaRPr>
          </a:p>
          <a:p>
            <a:r>
              <a:rPr lang="cy-GB" sz="3200" b="1" dirty="0">
                <a:solidFill>
                  <a:srgbClr val="FF0000"/>
                </a:solidFill>
              </a:rPr>
              <a:t>Chyfwerth o 1,500 o eiriau ar gyfer yr atodiadau.</a:t>
            </a:r>
            <a:endParaRPr lang="en-GB" sz="3200" dirty="0">
              <a:solidFill>
                <a:srgbClr val="FF0000"/>
              </a:solidFill>
            </a:endParaRPr>
          </a:p>
          <a:p>
            <a:endParaRPr lang="en-US" dirty="0"/>
          </a:p>
        </p:txBody>
      </p:sp>
      <p:sp>
        <p:nvSpPr>
          <p:cNvPr id="5" name="TextBox 4">
            <a:extLst>
              <a:ext uri="{FF2B5EF4-FFF2-40B4-BE49-F238E27FC236}">
                <a16:creationId xmlns:a16="http://schemas.microsoft.com/office/drawing/2014/main" id="{EDBA902A-D318-0445-80B8-A781BFFBEFE3}"/>
              </a:ext>
            </a:extLst>
          </p:cNvPr>
          <p:cNvSpPr txBox="1"/>
          <p:nvPr/>
        </p:nvSpPr>
        <p:spPr>
          <a:xfrm>
            <a:off x="5076056" y="1700808"/>
            <a:ext cx="3096344" cy="4524315"/>
          </a:xfrm>
          <a:prstGeom prst="rect">
            <a:avLst/>
          </a:prstGeom>
          <a:noFill/>
        </p:spPr>
        <p:txBody>
          <a:bodyPr wrap="square" rtlCol="0">
            <a:spAutoFit/>
          </a:bodyPr>
          <a:lstStyle/>
          <a:p>
            <a:endParaRPr lang="en-GB" sz="3200" b="1" dirty="0"/>
          </a:p>
          <a:p>
            <a:r>
              <a:rPr lang="en-GB" sz="3200" b="1" dirty="0"/>
              <a:t>Written Assignment:</a:t>
            </a:r>
          </a:p>
          <a:p>
            <a:r>
              <a:rPr lang="en-GB" sz="3200" b="1" dirty="0"/>
              <a:t> 3,500 words</a:t>
            </a:r>
          </a:p>
          <a:p>
            <a:endParaRPr lang="en-GB" sz="3200" i="1" dirty="0"/>
          </a:p>
          <a:p>
            <a:endParaRPr lang="en-GB" sz="3200" i="1" dirty="0"/>
          </a:p>
          <a:p>
            <a:r>
              <a:rPr lang="en-GB" sz="3200" b="1" dirty="0"/>
              <a:t>1, 500 word equivalent for the appendices </a:t>
            </a:r>
            <a:endParaRPr lang="en-GB" sz="3200" b="1" i="1" dirty="0"/>
          </a:p>
        </p:txBody>
      </p:sp>
    </p:spTree>
    <p:extLst>
      <p:ext uri="{BB962C8B-B14F-4D97-AF65-F5344CB8AC3E}">
        <p14:creationId xmlns:p14="http://schemas.microsoft.com/office/powerpoint/2010/main" val="14151534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8109D58-4EC4-894B-898E-633D614B8789}"/>
              </a:ext>
            </a:extLst>
          </p:cNvPr>
          <p:cNvSpPr>
            <a:spLocks noGrp="1"/>
          </p:cNvSpPr>
          <p:nvPr>
            <p:ph idx="1"/>
          </p:nvPr>
        </p:nvSpPr>
        <p:spPr>
          <a:xfrm>
            <a:off x="4932040" y="2060848"/>
            <a:ext cx="3960440" cy="4536504"/>
          </a:xfrm>
        </p:spPr>
        <p:txBody>
          <a:bodyPr>
            <a:normAutofit fontScale="77500" lnSpcReduction="20000"/>
          </a:bodyPr>
          <a:lstStyle/>
          <a:p>
            <a:r>
              <a:rPr lang="en-GB" sz="2000" dirty="0"/>
              <a:t>The ‘mosaic approach’ was developed by Clark and Moss as a way of seeking the perspectives of young children (see Clark and Moss, 2011 for further detail). The mosaic approach was designed for use with very young children but can be adapted for use with older children. </a:t>
            </a:r>
          </a:p>
          <a:p>
            <a:endParaRPr lang="en-GB" sz="2000" dirty="0"/>
          </a:p>
          <a:p>
            <a:r>
              <a:rPr lang="en-GB" sz="2000" dirty="0"/>
              <a:t>The main idea behind the mosaic approach is that multiple sources are used </a:t>
            </a:r>
            <a:r>
              <a:rPr lang="en-GB" sz="2000" b="1" dirty="0"/>
              <a:t>by the child </a:t>
            </a:r>
            <a:r>
              <a:rPr lang="en-GB" sz="2000" dirty="0"/>
              <a:t>to gather perspectives; these can then be used in a collaborative way, with the child to establish the child’s views. </a:t>
            </a:r>
          </a:p>
          <a:p>
            <a:endParaRPr lang="en-GB" sz="2000" dirty="0"/>
          </a:p>
          <a:p>
            <a:r>
              <a:rPr lang="en-GB" sz="2000" dirty="0"/>
              <a:t>In this assignment you will not be using all aspects of the mosaic approach, but you will be asked to use some aspects of this approach to help investigate the question ‘What helps me learn language and mathematics?’ </a:t>
            </a:r>
          </a:p>
          <a:p>
            <a:endParaRPr lang="en-US" dirty="0"/>
          </a:p>
        </p:txBody>
      </p:sp>
      <p:sp>
        <p:nvSpPr>
          <p:cNvPr id="3" name="Title 2">
            <a:extLst>
              <a:ext uri="{FF2B5EF4-FFF2-40B4-BE49-F238E27FC236}">
                <a16:creationId xmlns:a16="http://schemas.microsoft.com/office/drawing/2014/main" id="{A39656E3-328E-FB43-8AA5-473E9F28EAF8}"/>
              </a:ext>
            </a:extLst>
          </p:cNvPr>
          <p:cNvSpPr>
            <a:spLocks noGrp="1"/>
          </p:cNvSpPr>
          <p:nvPr>
            <p:ph type="title"/>
          </p:nvPr>
        </p:nvSpPr>
        <p:spPr>
          <a:xfrm>
            <a:off x="457200" y="338328"/>
            <a:ext cx="8229600" cy="1722520"/>
          </a:xfrm>
        </p:spPr>
        <p:txBody>
          <a:bodyPr>
            <a:normAutofit fontScale="90000"/>
          </a:bodyPr>
          <a:lstStyle/>
          <a:p>
            <a:br>
              <a:rPr lang="en-GB" b="1" dirty="0"/>
            </a:br>
            <a:r>
              <a:rPr lang="en-GB" b="1" dirty="0">
                <a:solidFill>
                  <a:srgbClr val="FF0000"/>
                </a:solidFill>
              </a:rPr>
              <a:t>Y Dull </a:t>
            </a:r>
            <a:r>
              <a:rPr lang="en-GB" b="1" dirty="0" err="1">
                <a:solidFill>
                  <a:srgbClr val="FF0000"/>
                </a:solidFill>
              </a:rPr>
              <a:t>Mosaig</a:t>
            </a:r>
            <a:r>
              <a:rPr lang="en-GB" b="1" dirty="0">
                <a:solidFill>
                  <a:srgbClr val="FF0000"/>
                </a:solidFill>
              </a:rPr>
              <a:t> </a:t>
            </a:r>
            <a:r>
              <a:rPr lang="en-GB" b="1" dirty="0"/>
              <a:t>/The Mosaic Approach</a:t>
            </a:r>
            <a:br>
              <a:rPr lang="en-GB" b="1" dirty="0"/>
            </a:br>
            <a:br>
              <a:rPr lang="en-GB" dirty="0"/>
            </a:br>
            <a:r>
              <a:rPr lang="en-GB" b="1" dirty="0"/>
              <a:t> </a:t>
            </a:r>
            <a:br>
              <a:rPr lang="en-GB" dirty="0"/>
            </a:br>
            <a:endParaRPr lang="en-US" dirty="0"/>
          </a:p>
        </p:txBody>
      </p:sp>
      <p:sp>
        <p:nvSpPr>
          <p:cNvPr id="5" name="TextBox 4">
            <a:extLst>
              <a:ext uri="{FF2B5EF4-FFF2-40B4-BE49-F238E27FC236}">
                <a16:creationId xmlns:a16="http://schemas.microsoft.com/office/drawing/2014/main" id="{8EE83A75-EFDD-274E-B7EB-1E65F2B6CA2F}"/>
              </a:ext>
            </a:extLst>
          </p:cNvPr>
          <p:cNvSpPr txBox="1"/>
          <p:nvPr/>
        </p:nvSpPr>
        <p:spPr>
          <a:xfrm>
            <a:off x="323528" y="1772816"/>
            <a:ext cx="4464497" cy="5293757"/>
          </a:xfrm>
          <a:prstGeom prst="rect">
            <a:avLst/>
          </a:prstGeom>
          <a:noFill/>
        </p:spPr>
        <p:txBody>
          <a:bodyPr wrap="square" rtlCol="0">
            <a:spAutoFit/>
          </a:bodyPr>
          <a:lstStyle/>
          <a:p>
            <a:pPr marL="285750" indent="-285750">
              <a:buFont typeface="Arial" panose="020B0604020202020204" pitchFamily="34" charset="0"/>
              <a:buChar char="•"/>
            </a:pPr>
            <a:r>
              <a:rPr lang="en-GB" sz="1600" dirty="0" err="1">
                <a:solidFill>
                  <a:srgbClr val="FF0000"/>
                </a:solidFill>
              </a:rPr>
              <a:t>Datblygwyd</a:t>
            </a:r>
            <a:r>
              <a:rPr lang="en-GB" sz="1600" dirty="0">
                <a:solidFill>
                  <a:srgbClr val="FF0000"/>
                </a:solidFill>
              </a:rPr>
              <a:t> y ‘dull </a:t>
            </a:r>
            <a:r>
              <a:rPr lang="en-GB" sz="1600" dirty="0" err="1">
                <a:solidFill>
                  <a:srgbClr val="FF0000"/>
                </a:solidFill>
              </a:rPr>
              <a:t>mosaig</a:t>
            </a:r>
            <a:r>
              <a:rPr lang="en-GB" sz="1600" dirty="0">
                <a:solidFill>
                  <a:srgbClr val="FF0000"/>
                </a:solidFill>
              </a:rPr>
              <a:t>’ </a:t>
            </a:r>
            <a:r>
              <a:rPr lang="en-GB" sz="1600" dirty="0" err="1">
                <a:solidFill>
                  <a:srgbClr val="FF0000"/>
                </a:solidFill>
              </a:rPr>
              <a:t>gan</a:t>
            </a:r>
            <a:r>
              <a:rPr lang="en-GB" sz="1600" dirty="0">
                <a:solidFill>
                  <a:srgbClr val="FF0000"/>
                </a:solidFill>
              </a:rPr>
              <a:t> Clark a Moss </a:t>
            </a:r>
            <a:r>
              <a:rPr lang="en-GB" sz="1600" dirty="0" err="1">
                <a:solidFill>
                  <a:srgbClr val="FF0000"/>
                </a:solidFill>
              </a:rPr>
              <a:t>fel</a:t>
            </a:r>
            <a:r>
              <a:rPr lang="en-GB" sz="1600" dirty="0">
                <a:solidFill>
                  <a:srgbClr val="FF0000"/>
                </a:solidFill>
              </a:rPr>
              <a:t> </a:t>
            </a:r>
            <a:r>
              <a:rPr lang="en-GB" sz="1600" dirty="0" err="1">
                <a:solidFill>
                  <a:srgbClr val="FF0000"/>
                </a:solidFill>
              </a:rPr>
              <a:t>ffordd</a:t>
            </a:r>
            <a:r>
              <a:rPr lang="en-GB" sz="1600" dirty="0">
                <a:solidFill>
                  <a:srgbClr val="FF0000"/>
                </a:solidFill>
              </a:rPr>
              <a:t> o </a:t>
            </a:r>
            <a:r>
              <a:rPr lang="en-GB" sz="1600" dirty="0" err="1">
                <a:solidFill>
                  <a:srgbClr val="FF0000"/>
                </a:solidFill>
              </a:rPr>
              <a:t>ddod</a:t>
            </a:r>
            <a:r>
              <a:rPr lang="en-GB" sz="1600" dirty="0">
                <a:solidFill>
                  <a:srgbClr val="FF0000"/>
                </a:solidFill>
              </a:rPr>
              <a:t> o </a:t>
            </a:r>
            <a:r>
              <a:rPr lang="en-GB" sz="1600" dirty="0" err="1">
                <a:solidFill>
                  <a:srgbClr val="FF0000"/>
                </a:solidFill>
              </a:rPr>
              <a:t>hyd</a:t>
            </a:r>
            <a:r>
              <a:rPr lang="en-GB" sz="1600" dirty="0">
                <a:solidFill>
                  <a:srgbClr val="FF0000"/>
                </a:solidFill>
              </a:rPr>
              <a:t> </a:t>
            </a:r>
            <a:r>
              <a:rPr lang="en-GB" sz="1600" dirty="0" err="1">
                <a:solidFill>
                  <a:srgbClr val="FF0000"/>
                </a:solidFill>
              </a:rPr>
              <a:t>i</a:t>
            </a:r>
            <a:r>
              <a:rPr lang="en-GB" sz="1600" dirty="0">
                <a:solidFill>
                  <a:srgbClr val="FF0000"/>
                </a:solidFill>
              </a:rPr>
              <a:t> </a:t>
            </a:r>
            <a:r>
              <a:rPr lang="en-GB" sz="1600" dirty="0" err="1">
                <a:solidFill>
                  <a:srgbClr val="FF0000"/>
                </a:solidFill>
              </a:rPr>
              <a:t>safbwyntiau</a:t>
            </a:r>
            <a:r>
              <a:rPr lang="en-GB" sz="1600" dirty="0">
                <a:solidFill>
                  <a:srgbClr val="FF0000"/>
                </a:solidFill>
              </a:rPr>
              <a:t> </a:t>
            </a:r>
            <a:r>
              <a:rPr lang="en-GB" sz="1600" dirty="0" err="1">
                <a:solidFill>
                  <a:srgbClr val="FF0000"/>
                </a:solidFill>
              </a:rPr>
              <a:t>pobl</a:t>
            </a:r>
            <a:r>
              <a:rPr lang="en-GB" sz="1600" dirty="0">
                <a:solidFill>
                  <a:srgbClr val="FF0000"/>
                </a:solidFill>
              </a:rPr>
              <a:t> </a:t>
            </a:r>
            <a:r>
              <a:rPr lang="en-GB" sz="1600" dirty="0" err="1">
                <a:solidFill>
                  <a:srgbClr val="FF0000"/>
                </a:solidFill>
              </a:rPr>
              <a:t>ifanc</a:t>
            </a:r>
            <a:r>
              <a:rPr lang="en-GB" sz="1600" dirty="0">
                <a:solidFill>
                  <a:srgbClr val="FF0000"/>
                </a:solidFill>
              </a:rPr>
              <a:t> (</a:t>
            </a:r>
            <a:r>
              <a:rPr lang="en-GB" sz="1600" dirty="0" err="1">
                <a:solidFill>
                  <a:srgbClr val="FF0000"/>
                </a:solidFill>
              </a:rPr>
              <a:t>gweler</a:t>
            </a:r>
            <a:r>
              <a:rPr lang="en-GB" sz="1600" dirty="0">
                <a:solidFill>
                  <a:srgbClr val="FF0000"/>
                </a:solidFill>
              </a:rPr>
              <a:t> Clark a Moss, 2011 am </a:t>
            </a:r>
            <a:r>
              <a:rPr lang="en-GB" sz="1600" dirty="0" err="1">
                <a:solidFill>
                  <a:srgbClr val="FF0000"/>
                </a:solidFill>
              </a:rPr>
              <a:t>fanylion</a:t>
            </a:r>
            <a:r>
              <a:rPr lang="en-GB" sz="1600" dirty="0">
                <a:solidFill>
                  <a:srgbClr val="FF0000"/>
                </a:solidFill>
              </a:rPr>
              <a:t> </a:t>
            </a:r>
            <a:r>
              <a:rPr lang="en-GB" sz="1600" dirty="0" err="1">
                <a:solidFill>
                  <a:srgbClr val="FF0000"/>
                </a:solidFill>
              </a:rPr>
              <a:t>pellach</a:t>
            </a:r>
            <a:r>
              <a:rPr lang="en-GB" sz="1600" dirty="0">
                <a:solidFill>
                  <a:srgbClr val="FF0000"/>
                </a:solidFill>
              </a:rPr>
              <a:t>). </a:t>
            </a:r>
            <a:r>
              <a:rPr lang="en-GB" sz="1600" dirty="0" err="1">
                <a:solidFill>
                  <a:srgbClr val="FF0000"/>
                </a:solidFill>
              </a:rPr>
              <a:t>Cafodd</a:t>
            </a:r>
            <a:r>
              <a:rPr lang="en-GB" sz="1600" dirty="0">
                <a:solidFill>
                  <a:srgbClr val="FF0000"/>
                </a:solidFill>
              </a:rPr>
              <a:t> y dull </a:t>
            </a:r>
            <a:r>
              <a:rPr lang="en-GB" sz="1600" dirty="0" err="1">
                <a:solidFill>
                  <a:srgbClr val="FF0000"/>
                </a:solidFill>
              </a:rPr>
              <a:t>mosaig</a:t>
            </a:r>
            <a:r>
              <a:rPr lang="en-GB" sz="1600" dirty="0">
                <a:solidFill>
                  <a:srgbClr val="FF0000"/>
                </a:solidFill>
              </a:rPr>
              <a:t> </a:t>
            </a:r>
            <a:r>
              <a:rPr lang="en-GB" sz="1600" dirty="0" err="1">
                <a:solidFill>
                  <a:srgbClr val="FF0000"/>
                </a:solidFill>
              </a:rPr>
              <a:t>ei</a:t>
            </a:r>
            <a:r>
              <a:rPr lang="en-GB" sz="1600" dirty="0">
                <a:solidFill>
                  <a:srgbClr val="FF0000"/>
                </a:solidFill>
              </a:rPr>
              <a:t> </a:t>
            </a:r>
            <a:r>
              <a:rPr lang="en-GB" sz="1600" dirty="0" err="1">
                <a:solidFill>
                  <a:srgbClr val="FF0000"/>
                </a:solidFill>
              </a:rPr>
              <a:t>ddylunio</a:t>
            </a:r>
            <a:r>
              <a:rPr lang="en-GB" sz="1600" dirty="0">
                <a:solidFill>
                  <a:srgbClr val="FF0000"/>
                </a:solidFill>
              </a:rPr>
              <a:t> </a:t>
            </a:r>
            <a:r>
              <a:rPr lang="en-GB" sz="1600" dirty="0" err="1">
                <a:solidFill>
                  <a:srgbClr val="FF0000"/>
                </a:solidFill>
              </a:rPr>
              <a:t>i’w</a:t>
            </a:r>
            <a:r>
              <a:rPr lang="en-GB" sz="1600" dirty="0">
                <a:solidFill>
                  <a:srgbClr val="FF0000"/>
                </a:solidFill>
              </a:rPr>
              <a:t> </a:t>
            </a:r>
            <a:r>
              <a:rPr lang="en-GB" sz="1600" dirty="0" err="1">
                <a:solidFill>
                  <a:srgbClr val="FF0000"/>
                </a:solidFill>
              </a:rPr>
              <a:t>ddefnyddio</a:t>
            </a:r>
            <a:r>
              <a:rPr lang="en-GB" sz="1600" dirty="0">
                <a:solidFill>
                  <a:srgbClr val="FF0000"/>
                </a:solidFill>
              </a:rPr>
              <a:t> </a:t>
            </a:r>
            <a:r>
              <a:rPr lang="en-GB" sz="1600" dirty="0" err="1">
                <a:solidFill>
                  <a:srgbClr val="FF0000"/>
                </a:solidFill>
              </a:rPr>
              <a:t>gyda</a:t>
            </a:r>
            <a:r>
              <a:rPr lang="en-GB" sz="1600" dirty="0">
                <a:solidFill>
                  <a:srgbClr val="FF0000"/>
                </a:solidFill>
              </a:rPr>
              <a:t> </a:t>
            </a:r>
            <a:r>
              <a:rPr lang="en-GB" sz="1600" dirty="0" err="1">
                <a:solidFill>
                  <a:srgbClr val="FF0000"/>
                </a:solidFill>
              </a:rPr>
              <a:t>phlant</a:t>
            </a:r>
            <a:r>
              <a:rPr lang="en-GB" sz="1600" dirty="0">
                <a:solidFill>
                  <a:srgbClr val="FF0000"/>
                </a:solidFill>
              </a:rPr>
              <a:t> </a:t>
            </a:r>
            <a:r>
              <a:rPr lang="en-GB" sz="1600" dirty="0" err="1">
                <a:solidFill>
                  <a:srgbClr val="FF0000"/>
                </a:solidFill>
              </a:rPr>
              <a:t>ifanc</a:t>
            </a:r>
            <a:r>
              <a:rPr lang="en-GB" sz="1600" dirty="0">
                <a:solidFill>
                  <a:srgbClr val="FF0000"/>
                </a:solidFill>
              </a:rPr>
              <a:t> </a:t>
            </a:r>
            <a:r>
              <a:rPr lang="en-GB" sz="1600" dirty="0" err="1">
                <a:solidFill>
                  <a:srgbClr val="FF0000"/>
                </a:solidFill>
              </a:rPr>
              <a:t>iawn</a:t>
            </a:r>
            <a:r>
              <a:rPr lang="en-GB" sz="1600" dirty="0">
                <a:solidFill>
                  <a:srgbClr val="FF0000"/>
                </a:solidFill>
              </a:rPr>
              <a:t>, </a:t>
            </a:r>
            <a:r>
              <a:rPr lang="en-GB" sz="1600" dirty="0" err="1">
                <a:solidFill>
                  <a:srgbClr val="FF0000"/>
                </a:solidFill>
              </a:rPr>
              <a:t>ond</a:t>
            </a:r>
            <a:r>
              <a:rPr lang="en-GB" sz="1600" dirty="0">
                <a:solidFill>
                  <a:srgbClr val="FF0000"/>
                </a:solidFill>
              </a:rPr>
              <a:t> </a:t>
            </a:r>
            <a:r>
              <a:rPr lang="en-GB" sz="1600" dirty="0" err="1">
                <a:solidFill>
                  <a:srgbClr val="FF0000"/>
                </a:solidFill>
              </a:rPr>
              <a:t>gellir</a:t>
            </a:r>
            <a:r>
              <a:rPr lang="en-GB" sz="1600" dirty="0">
                <a:solidFill>
                  <a:srgbClr val="FF0000"/>
                </a:solidFill>
              </a:rPr>
              <a:t> </a:t>
            </a:r>
            <a:r>
              <a:rPr lang="en-GB" sz="1600" dirty="0" err="1">
                <a:solidFill>
                  <a:srgbClr val="FF0000"/>
                </a:solidFill>
              </a:rPr>
              <a:t>ei</a:t>
            </a:r>
            <a:r>
              <a:rPr lang="en-GB" sz="1600" dirty="0">
                <a:solidFill>
                  <a:srgbClr val="FF0000"/>
                </a:solidFill>
              </a:rPr>
              <a:t> </a:t>
            </a:r>
            <a:r>
              <a:rPr lang="en-GB" sz="1600" dirty="0" err="1">
                <a:solidFill>
                  <a:srgbClr val="FF0000"/>
                </a:solidFill>
              </a:rPr>
              <a:t>addasu</a:t>
            </a:r>
            <a:r>
              <a:rPr lang="en-GB" sz="1600" dirty="0">
                <a:solidFill>
                  <a:srgbClr val="FF0000"/>
                </a:solidFill>
              </a:rPr>
              <a:t> </a:t>
            </a:r>
            <a:r>
              <a:rPr lang="en-GB" sz="1600" dirty="0" err="1">
                <a:solidFill>
                  <a:srgbClr val="FF0000"/>
                </a:solidFill>
              </a:rPr>
              <a:t>a’i</a:t>
            </a:r>
            <a:r>
              <a:rPr lang="en-GB" sz="1600" dirty="0">
                <a:solidFill>
                  <a:srgbClr val="FF0000"/>
                </a:solidFill>
              </a:rPr>
              <a:t> </a:t>
            </a:r>
            <a:r>
              <a:rPr lang="en-GB" sz="1600" dirty="0" err="1">
                <a:solidFill>
                  <a:srgbClr val="FF0000"/>
                </a:solidFill>
              </a:rPr>
              <a:t>ddefnyddio</a:t>
            </a:r>
            <a:r>
              <a:rPr lang="en-GB" sz="1600" dirty="0">
                <a:solidFill>
                  <a:srgbClr val="FF0000"/>
                </a:solidFill>
              </a:rPr>
              <a:t> </a:t>
            </a:r>
            <a:r>
              <a:rPr lang="en-GB" sz="1600" dirty="0" err="1">
                <a:solidFill>
                  <a:srgbClr val="FF0000"/>
                </a:solidFill>
              </a:rPr>
              <a:t>gyda</a:t>
            </a:r>
            <a:r>
              <a:rPr lang="en-GB" sz="1600" dirty="0">
                <a:solidFill>
                  <a:srgbClr val="FF0000"/>
                </a:solidFill>
              </a:rPr>
              <a:t> </a:t>
            </a:r>
            <a:r>
              <a:rPr lang="en-GB" sz="1600" dirty="0" err="1">
                <a:solidFill>
                  <a:srgbClr val="FF0000"/>
                </a:solidFill>
              </a:rPr>
              <a:t>phlant</a:t>
            </a:r>
            <a:r>
              <a:rPr lang="en-GB" sz="1600" dirty="0">
                <a:solidFill>
                  <a:srgbClr val="FF0000"/>
                </a:solidFill>
              </a:rPr>
              <a:t> </a:t>
            </a:r>
            <a:r>
              <a:rPr lang="en-GB" sz="1600" dirty="0" err="1">
                <a:solidFill>
                  <a:srgbClr val="FF0000"/>
                </a:solidFill>
              </a:rPr>
              <a:t>hŷn</a:t>
            </a:r>
            <a:r>
              <a:rPr lang="en-GB" sz="1600" dirty="0">
                <a:solidFill>
                  <a:srgbClr val="FF0000"/>
                </a:solidFill>
              </a:rPr>
              <a:t> </a:t>
            </a:r>
            <a:r>
              <a:rPr lang="en-GB" sz="1600" dirty="0" err="1">
                <a:solidFill>
                  <a:srgbClr val="FF0000"/>
                </a:solidFill>
              </a:rPr>
              <a:t>hefyd</a:t>
            </a:r>
            <a:r>
              <a:rPr lang="en-GB" sz="1600" dirty="0">
                <a:solidFill>
                  <a:srgbClr val="FF0000"/>
                </a:solidFill>
              </a:rPr>
              <a:t>. </a:t>
            </a:r>
          </a:p>
          <a:p>
            <a:pPr marL="285750" indent="-285750">
              <a:buFont typeface="Arial" panose="020B0604020202020204" pitchFamily="34" charset="0"/>
              <a:buChar char="•"/>
            </a:pPr>
            <a:endParaRPr lang="en-GB" sz="1600" dirty="0">
              <a:solidFill>
                <a:srgbClr val="FF0000"/>
              </a:solidFill>
            </a:endParaRPr>
          </a:p>
          <a:p>
            <a:pPr marL="285750" indent="-285750">
              <a:buFont typeface="Arial" panose="020B0604020202020204" pitchFamily="34" charset="0"/>
              <a:buChar char="•"/>
            </a:pPr>
            <a:r>
              <a:rPr lang="en-GB" sz="1600" dirty="0">
                <a:solidFill>
                  <a:srgbClr val="FF0000"/>
                </a:solidFill>
              </a:rPr>
              <a:t>Y </a:t>
            </a:r>
            <a:r>
              <a:rPr lang="en-GB" sz="1600" dirty="0" err="1">
                <a:solidFill>
                  <a:srgbClr val="FF0000"/>
                </a:solidFill>
              </a:rPr>
              <a:t>prif</a:t>
            </a:r>
            <a:r>
              <a:rPr lang="en-GB" sz="1600" dirty="0">
                <a:solidFill>
                  <a:srgbClr val="FF0000"/>
                </a:solidFill>
              </a:rPr>
              <a:t> </a:t>
            </a:r>
            <a:r>
              <a:rPr lang="en-GB" sz="1600" dirty="0" err="1">
                <a:solidFill>
                  <a:srgbClr val="FF0000"/>
                </a:solidFill>
              </a:rPr>
              <a:t>syniad</a:t>
            </a:r>
            <a:r>
              <a:rPr lang="en-GB" sz="1600" dirty="0">
                <a:solidFill>
                  <a:srgbClr val="FF0000"/>
                </a:solidFill>
              </a:rPr>
              <a:t> </a:t>
            </a:r>
            <a:r>
              <a:rPr lang="en-GB" sz="1600" dirty="0" err="1">
                <a:solidFill>
                  <a:srgbClr val="FF0000"/>
                </a:solidFill>
              </a:rPr>
              <a:t>sydd</a:t>
            </a:r>
            <a:r>
              <a:rPr lang="en-GB" sz="1600" dirty="0">
                <a:solidFill>
                  <a:srgbClr val="FF0000"/>
                </a:solidFill>
              </a:rPr>
              <a:t> y </a:t>
            </a:r>
            <a:r>
              <a:rPr lang="en-GB" sz="1600" dirty="0" err="1">
                <a:solidFill>
                  <a:srgbClr val="FF0000"/>
                </a:solidFill>
              </a:rPr>
              <a:t>tu</a:t>
            </a:r>
            <a:r>
              <a:rPr lang="en-GB" sz="1600" dirty="0">
                <a:solidFill>
                  <a:srgbClr val="FF0000"/>
                </a:solidFill>
              </a:rPr>
              <a:t> </a:t>
            </a:r>
            <a:r>
              <a:rPr lang="en-GB" sz="1600" dirty="0" err="1">
                <a:solidFill>
                  <a:srgbClr val="FF0000"/>
                </a:solidFill>
              </a:rPr>
              <a:t>ôl</a:t>
            </a:r>
            <a:r>
              <a:rPr lang="en-GB" sz="1600" dirty="0">
                <a:solidFill>
                  <a:srgbClr val="FF0000"/>
                </a:solidFill>
              </a:rPr>
              <a:t> </a:t>
            </a:r>
            <a:r>
              <a:rPr lang="en-GB" sz="1600" dirty="0" err="1">
                <a:solidFill>
                  <a:srgbClr val="FF0000"/>
                </a:solidFill>
              </a:rPr>
              <a:t>i’r</a:t>
            </a:r>
            <a:r>
              <a:rPr lang="en-GB" sz="1600" dirty="0">
                <a:solidFill>
                  <a:srgbClr val="FF0000"/>
                </a:solidFill>
              </a:rPr>
              <a:t> dull </a:t>
            </a:r>
            <a:r>
              <a:rPr lang="en-GB" sz="1600" dirty="0" err="1">
                <a:solidFill>
                  <a:srgbClr val="FF0000"/>
                </a:solidFill>
              </a:rPr>
              <a:t>mosaig</a:t>
            </a:r>
            <a:r>
              <a:rPr lang="en-GB" sz="1600" dirty="0">
                <a:solidFill>
                  <a:srgbClr val="FF0000"/>
                </a:solidFill>
              </a:rPr>
              <a:t> </a:t>
            </a:r>
            <a:r>
              <a:rPr lang="en-GB" sz="1600" dirty="0" err="1">
                <a:solidFill>
                  <a:srgbClr val="FF0000"/>
                </a:solidFill>
              </a:rPr>
              <a:t>yw</a:t>
            </a:r>
            <a:r>
              <a:rPr lang="en-GB" sz="1600" dirty="0">
                <a:solidFill>
                  <a:srgbClr val="FF0000"/>
                </a:solidFill>
              </a:rPr>
              <a:t> bod </a:t>
            </a:r>
            <a:r>
              <a:rPr lang="en-GB" sz="1600" dirty="0" err="1">
                <a:solidFill>
                  <a:srgbClr val="FF0000"/>
                </a:solidFill>
              </a:rPr>
              <a:t>nifer</a:t>
            </a:r>
            <a:r>
              <a:rPr lang="en-GB" sz="1600" dirty="0">
                <a:solidFill>
                  <a:srgbClr val="FF0000"/>
                </a:solidFill>
              </a:rPr>
              <a:t> o </a:t>
            </a:r>
            <a:r>
              <a:rPr lang="en-GB" sz="1600" dirty="0" err="1">
                <a:solidFill>
                  <a:srgbClr val="FF0000"/>
                </a:solidFill>
              </a:rPr>
              <a:t>ffynonellau</a:t>
            </a:r>
            <a:r>
              <a:rPr lang="en-GB" sz="1600" dirty="0">
                <a:solidFill>
                  <a:srgbClr val="FF0000"/>
                </a:solidFill>
              </a:rPr>
              <a:t> </a:t>
            </a:r>
            <a:r>
              <a:rPr lang="en-GB" sz="1600" dirty="0" err="1">
                <a:solidFill>
                  <a:srgbClr val="FF0000"/>
                </a:solidFill>
              </a:rPr>
              <a:t>yn</a:t>
            </a:r>
            <a:r>
              <a:rPr lang="en-GB" sz="1600" dirty="0">
                <a:solidFill>
                  <a:srgbClr val="FF0000"/>
                </a:solidFill>
              </a:rPr>
              <a:t> </a:t>
            </a:r>
            <a:r>
              <a:rPr lang="en-GB" sz="1600" dirty="0" err="1">
                <a:solidFill>
                  <a:srgbClr val="FF0000"/>
                </a:solidFill>
              </a:rPr>
              <a:t>cael</a:t>
            </a:r>
            <a:r>
              <a:rPr lang="en-GB" sz="1600" dirty="0">
                <a:solidFill>
                  <a:srgbClr val="FF0000"/>
                </a:solidFill>
              </a:rPr>
              <a:t> </a:t>
            </a:r>
            <a:r>
              <a:rPr lang="en-GB" sz="1600" dirty="0" err="1">
                <a:solidFill>
                  <a:srgbClr val="FF0000"/>
                </a:solidFill>
              </a:rPr>
              <a:t>eu</a:t>
            </a:r>
            <a:r>
              <a:rPr lang="en-GB" sz="1600" dirty="0">
                <a:solidFill>
                  <a:srgbClr val="FF0000"/>
                </a:solidFill>
              </a:rPr>
              <a:t> </a:t>
            </a:r>
            <a:r>
              <a:rPr lang="en-GB" sz="1600" dirty="0" err="1">
                <a:solidFill>
                  <a:srgbClr val="FF0000"/>
                </a:solidFill>
              </a:rPr>
              <a:t>defnyddio</a:t>
            </a:r>
            <a:r>
              <a:rPr lang="en-GB" sz="1600" dirty="0">
                <a:solidFill>
                  <a:srgbClr val="FF0000"/>
                </a:solidFill>
              </a:rPr>
              <a:t> </a:t>
            </a:r>
            <a:r>
              <a:rPr lang="en-GB" sz="1600" b="1" dirty="0" err="1">
                <a:solidFill>
                  <a:srgbClr val="FF0000"/>
                </a:solidFill>
              </a:rPr>
              <a:t>gan</a:t>
            </a:r>
            <a:r>
              <a:rPr lang="en-GB" sz="1600" b="1" dirty="0">
                <a:solidFill>
                  <a:srgbClr val="FF0000"/>
                </a:solidFill>
              </a:rPr>
              <a:t> y </a:t>
            </a:r>
            <a:r>
              <a:rPr lang="en-GB" sz="1600" b="1" dirty="0" err="1">
                <a:solidFill>
                  <a:srgbClr val="FF0000"/>
                </a:solidFill>
              </a:rPr>
              <a:t>plentyn</a:t>
            </a:r>
            <a:r>
              <a:rPr lang="en-GB" sz="1600" b="1" dirty="0">
                <a:solidFill>
                  <a:srgbClr val="FF0000"/>
                </a:solidFill>
              </a:rPr>
              <a:t> </a:t>
            </a:r>
            <a:r>
              <a:rPr lang="en-GB" sz="1600" dirty="0" err="1">
                <a:solidFill>
                  <a:srgbClr val="FF0000"/>
                </a:solidFill>
              </a:rPr>
              <a:t>i</a:t>
            </a:r>
            <a:r>
              <a:rPr lang="en-GB" sz="1600" dirty="0">
                <a:solidFill>
                  <a:srgbClr val="FF0000"/>
                </a:solidFill>
              </a:rPr>
              <a:t> </a:t>
            </a:r>
            <a:r>
              <a:rPr lang="en-GB" sz="1600" dirty="0" err="1">
                <a:solidFill>
                  <a:srgbClr val="FF0000"/>
                </a:solidFill>
              </a:rPr>
              <a:t>gasglu</a:t>
            </a:r>
            <a:r>
              <a:rPr lang="en-GB" sz="1600" dirty="0">
                <a:solidFill>
                  <a:srgbClr val="FF0000"/>
                </a:solidFill>
              </a:rPr>
              <a:t> </a:t>
            </a:r>
            <a:r>
              <a:rPr lang="en-GB" sz="1600" dirty="0" err="1">
                <a:solidFill>
                  <a:srgbClr val="FF0000"/>
                </a:solidFill>
              </a:rPr>
              <a:t>safbwyntiau</a:t>
            </a:r>
            <a:r>
              <a:rPr lang="en-GB" sz="1600" dirty="0">
                <a:solidFill>
                  <a:srgbClr val="FF0000"/>
                </a:solidFill>
              </a:rPr>
              <a:t>: </a:t>
            </a:r>
            <a:r>
              <a:rPr lang="en-GB" sz="1600" dirty="0" err="1">
                <a:solidFill>
                  <a:srgbClr val="FF0000"/>
                </a:solidFill>
              </a:rPr>
              <a:t>yna</a:t>
            </a:r>
            <a:r>
              <a:rPr lang="en-GB" sz="1600" dirty="0">
                <a:solidFill>
                  <a:srgbClr val="FF0000"/>
                </a:solidFill>
              </a:rPr>
              <a:t>, </a:t>
            </a:r>
            <a:r>
              <a:rPr lang="en-GB" sz="1600" dirty="0" err="1">
                <a:solidFill>
                  <a:srgbClr val="FF0000"/>
                </a:solidFill>
              </a:rPr>
              <a:t>gellir</a:t>
            </a:r>
            <a:r>
              <a:rPr lang="en-GB" sz="1600" dirty="0">
                <a:solidFill>
                  <a:srgbClr val="FF0000"/>
                </a:solidFill>
              </a:rPr>
              <a:t> </a:t>
            </a:r>
            <a:r>
              <a:rPr lang="en-GB" sz="1600" dirty="0" err="1">
                <a:solidFill>
                  <a:srgbClr val="FF0000"/>
                </a:solidFill>
              </a:rPr>
              <a:t>eu</a:t>
            </a:r>
            <a:r>
              <a:rPr lang="en-GB" sz="1600" dirty="0">
                <a:solidFill>
                  <a:srgbClr val="FF0000"/>
                </a:solidFill>
              </a:rPr>
              <a:t> </a:t>
            </a:r>
            <a:r>
              <a:rPr lang="en-GB" sz="1600" dirty="0" err="1">
                <a:solidFill>
                  <a:srgbClr val="FF0000"/>
                </a:solidFill>
              </a:rPr>
              <a:t>defnyddio</a:t>
            </a:r>
            <a:r>
              <a:rPr lang="en-GB" sz="1600" dirty="0">
                <a:solidFill>
                  <a:srgbClr val="FF0000"/>
                </a:solidFill>
              </a:rPr>
              <a:t> </a:t>
            </a:r>
            <a:r>
              <a:rPr lang="en-GB" sz="1600" dirty="0" err="1">
                <a:solidFill>
                  <a:srgbClr val="FF0000"/>
                </a:solidFill>
              </a:rPr>
              <a:t>mewn</a:t>
            </a:r>
            <a:r>
              <a:rPr lang="en-GB" sz="1600" dirty="0">
                <a:solidFill>
                  <a:srgbClr val="FF0000"/>
                </a:solidFill>
              </a:rPr>
              <a:t> </a:t>
            </a:r>
            <a:r>
              <a:rPr lang="en-GB" sz="1600" dirty="0" err="1">
                <a:solidFill>
                  <a:srgbClr val="FF0000"/>
                </a:solidFill>
              </a:rPr>
              <a:t>ffordd</a:t>
            </a:r>
            <a:r>
              <a:rPr lang="en-GB" sz="1600" dirty="0">
                <a:solidFill>
                  <a:srgbClr val="FF0000"/>
                </a:solidFill>
              </a:rPr>
              <a:t> </a:t>
            </a:r>
            <a:r>
              <a:rPr lang="en-GB" sz="1600" dirty="0" err="1">
                <a:solidFill>
                  <a:srgbClr val="FF0000"/>
                </a:solidFill>
              </a:rPr>
              <a:t>gydweithredol</a:t>
            </a:r>
            <a:r>
              <a:rPr lang="en-GB" sz="1600" dirty="0">
                <a:solidFill>
                  <a:srgbClr val="FF0000"/>
                </a:solidFill>
              </a:rPr>
              <a:t> </a:t>
            </a:r>
            <a:r>
              <a:rPr lang="en-GB" sz="1600" dirty="0" err="1">
                <a:solidFill>
                  <a:srgbClr val="FF0000"/>
                </a:solidFill>
              </a:rPr>
              <a:t>gyda’r</a:t>
            </a:r>
            <a:r>
              <a:rPr lang="en-GB" sz="1600" dirty="0">
                <a:solidFill>
                  <a:srgbClr val="FF0000"/>
                </a:solidFill>
              </a:rPr>
              <a:t> </a:t>
            </a:r>
            <a:r>
              <a:rPr lang="en-GB" sz="1600" dirty="0" err="1">
                <a:solidFill>
                  <a:srgbClr val="FF0000"/>
                </a:solidFill>
              </a:rPr>
              <a:t>plentyn</a:t>
            </a:r>
            <a:r>
              <a:rPr lang="en-GB" sz="1600" dirty="0">
                <a:solidFill>
                  <a:srgbClr val="FF0000"/>
                </a:solidFill>
              </a:rPr>
              <a:t> </a:t>
            </a:r>
            <a:r>
              <a:rPr lang="en-GB" sz="1600" dirty="0" err="1">
                <a:solidFill>
                  <a:srgbClr val="FF0000"/>
                </a:solidFill>
              </a:rPr>
              <a:t>er</a:t>
            </a:r>
            <a:r>
              <a:rPr lang="en-GB" sz="1600" dirty="0">
                <a:solidFill>
                  <a:srgbClr val="FF0000"/>
                </a:solidFill>
              </a:rPr>
              <a:t> </a:t>
            </a:r>
            <a:r>
              <a:rPr lang="en-GB" sz="1600" dirty="0" err="1">
                <a:solidFill>
                  <a:srgbClr val="FF0000"/>
                </a:solidFill>
              </a:rPr>
              <a:t>mwyn</a:t>
            </a:r>
            <a:r>
              <a:rPr lang="en-GB" sz="1600" dirty="0">
                <a:solidFill>
                  <a:srgbClr val="FF0000"/>
                </a:solidFill>
              </a:rPr>
              <a:t> </a:t>
            </a:r>
            <a:r>
              <a:rPr lang="en-GB" sz="1600" dirty="0" err="1">
                <a:solidFill>
                  <a:srgbClr val="FF0000"/>
                </a:solidFill>
              </a:rPr>
              <a:t>darganfod</a:t>
            </a:r>
            <a:r>
              <a:rPr lang="en-GB" sz="1600" dirty="0">
                <a:solidFill>
                  <a:srgbClr val="FF0000"/>
                </a:solidFill>
              </a:rPr>
              <a:t> </a:t>
            </a:r>
            <a:r>
              <a:rPr lang="en-GB" sz="1600" dirty="0" err="1">
                <a:solidFill>
                  <a:srgbClr val="FF0000"/>
                </a:solidFill>
              </a:rPr>
              <a:t>beth</a:t>
            </a:r>
            <a:r>
              <a:rPr lang="en-GB" sz="1600" dirty="0">
                <a:solidFill>
                  <a:srgbClr val="FF0000"/>
                </a:solidFill>
              </a:rPr>
              <a:t> </a:t>
            </a:r>
            <a:r>
              <a:rPr lang="en-GB" sz="1600" dirty="0" err="1">
                <a:solidFill>
                  <a:srgbClr val="FF0000"/>
                </a:solidFill>
              </a:rPr>
              <a:t>yw</a:t>
            </a:r>
            <a:r>
              <a:rPr lang="en-GB" sz="1600" dirty="0">
                <a:solidFill>
                  <a:srgbClr val="FF0000"/>
                </a:solidFill>
              </a:rPr>
              <a:t> barn y </a:t>
            </a:r>
            <a:r>
              <a:rPr lang="en-GB" sz="1600" dirty="0" err="1">
                <a:solidFill>
                  <a:srgbClr val="FF0000"/>
                </a:solidFill>
              </a:rPr>
              <a:t>plentyn</a:t>
            </a:r>
            <a:r>
              <a:rPr lang="en-GB" sz="1600" dirty="0">
                <a:solidFill>
                  <a:srgbClr val="FF0000"/>
                </a:solidFill>
              </a:rPr>
              <a:t>. </a:t>
            </a:r>
          </a:p>
          <a:p>
            <a:pPr marL="285750" indent="-285750">
              <a:buFont typeface="Arial" panose="020B0604020202020204" pitchFamily="34" charset="0"/>
              <a:buChar char="•"/>
            </a:pPr>
            <a:endParaRPr lang="en-GB" sz="1600" dirty="0">
              <a:solidFill>
                <a:srgbClr val="FF0000"/>
              </a:solidFill>
            </a:endParaRPr>
          </a:p>
          <a:p>
            <a:pPr marL="285750" indent="-285750">
              <a:buFont typeface="Arial" panose="020B0604020202020204" pitchFamily="34" charset="0"/>
              <a:buChar char="•"/>
            </a:pPr>
            <a:r>
              <a:rPr lang="en-GB" sz="1600" dirty="0" err="1">
                <a:solidFill>
                  <a:srgbClr val="FF0000"/>
                </a:solidFill>
              </a:rPr>
              <a:t>Yn</a:t>
            </a:r>
            <a:r>
              <a:rPr lang="en-GB" sz="1600" dirty="0">
                <a:solidFill>
                  <a:srgbClr val="FF0000"/>
                </a:solidFill>
              </a:rPr>
              <a:t> </a:t>
            </a:r>
            <a:r>
              <a:rPr lang="en-GB" sz="1600" dirty="0" err="1">
                <a:solidFill>
                  <a:srgbClr val="FF0000"/>
                </a:solidFill>
              </a:rPr>
              <a:t>yr</a:t>
            </a:r>
            <a:r>
              <a:rPr lang="en-GB" sz="1600" dirty="0">
                <a:solidFill>
                  <a:srgbClr val="FF0000"/>
                </a:solidFill>
              </a:rPr>
              <a:t> </a:t>
            </a:r>
            <a:r>
              <a:rPr lang="en-GB" sz="1600" dirty="0" err="1">
                <a:solidFill>
                  <a:srgbClr val="FF0000"/>
                </a:solidFill>
              </a:rPr>
              <a:t>aseiniad</a:t>
            </a:r>
            <a:r>
              <a:rPr lang="en-GB" sz="1600" dirty="0">
                <a:solidFill>
                  <a:srgbClr val="FF0000"/>
                </a:solidFill>
              </a:rPr>
              <a:t> </a:t>
            </a:r>
            <a:r>
              <a:rPr lang="en-GB" sz="1600" dirty="0" err="1">
                <a:solidFill>
                  <a:srgbClr val="FF0000"/>
                </a:solidFill>
              </a:rPr>
              <a:t>hwn</a:t>
            </a:r>
            <a:r>
              <a:rPr lang="en-GB" sz="1600" dirty="0">
                <a:solidFill>
                  <a:srgbClr val="FF0000"/>
                </a:solidFill>
              </a:rPr>
              <a:t>, </a:t>
            </a:r>
            <a:r>
              <a:rPr lang="en-GB" sz="1600" dirty="0" err="1">
                <a:solidFill>
                  <a:srgbClr val="FF0000"/>
                </a:solidFill>
              </a:rPr>
              <a:t>ni</a:t>
            </a:r>
            <a:r>
              <a:rPr lang="en-GB" sz="1600" dirty="0">
                <a:solidFill>
                  <a:srgbClr val="FF0000"/>
                </a:solidFill>
              </a:rPr>
              <a:t> </a:t>
            </a:r>
            <a:r>
              <a:rPr lang="en-GB" sz="1600" dirty="0" err="1">
                <a:solidFill>
                  <a:srgbClr val="FF0000"/>
                </a:solidFill>
              </a:rPr>
              <a:t>fyddwch</a:t>
            </a:r>
            <a:r>
              <a:rPr lang="en-GB" sz="1600" dirty="0">
                <a:solidFill>
                  <a:srgbClr val="FF0000"/>
                </a:solidFill>
              </a:rPr>
              <a:t> </a:t>
            </a:r>
            <a:r>
              <a:rPr lang="en-GB" sz="1600" dirty="0" err="1">
                <a:solidFill>
                  <a:srgbClr val="FF0000"/>
                </a:solidFill>
              </a:rPr>
              <a:t>yn</a:t>
            </a:r>
            <a:r>
              <a:rPr lang="en-GB" sz="1600" dirty="0">
                <a:solidFill>
                  <a:srgbClr val="FF0000"/>
                </a:solidFill>
              </a:rPr>
              <a:t> </a:t>
            </a:r>
            <a:r>
              <a:rPr lang="en-GB" sz="1600" dirty="0" err="1">
                <a:solidFill>
                  <a:srgbClr val="FF0000"/>
                </a:solidFill>
              </a:rPr>
              <a:t>defnyddio</a:t>
            </a:r>
            <a:r>
              <a:rPr lang="en-GB" sz="1600" dirty="0">
                <a:solidFill>
                  <a:srgbClr val="FF0000"/>
                </a:solidFill>
              </a:rPr>
              <a:t> </a:t>
            </a:r>
            <a:r>
              <a:rPr lang="en-GB" sz="1600" dirty="0" err="1">
                <a:solidFill>
                  <a:srgbClr val="FF0000"/>
                </a:solidFill>
              </a:rPr>
              <a:t>pob</a:t>
            </a:r>
            <a:r>
              <a:rPr lang="en-GB" sz="1600" dirty="0">
                <a:solidFill>
                  <a:srgbClr val="FF0000"/>
                </a:solidFill>
              </a:rPr>
              <a:t> </a:t>
            </a:r>
            <a:r>
              <a:rPr lang="en-GB" sz="1600" dirty="0" err="1">
                <a:solidFill>
                  <a:srgbClr val="FF0000"/>
                </a:solidFill>
              </a:rPr>
              <a:t>agwedd</a:t>
            </a:r>
            <a:r>
              <a:rPr lang="en-GB" sz="1600" dirty="0">
                <a:solidFill>
                  <a:srgbClr val="FF0000"/>
                </a:solidFill>
              </a:rPr>
              <a:t> </a:t>
            </a:r>
            <a:r>
              <a:rPr lang="en-GB" sz="1600" dirty="0" err="1">
                <a:solidFill>
                  <a:srgbClr val="FF0000"/>
                </a:solidFill>
              </a:rPr>
              <a:t>o’r</a:t>
            </a:r>
            <a:r>
              <a:rPr lang="en-GB" sz="1600" dirty="0">
                <a:solidFill>
                  <a:srgbClr val="FF0000"/>
                </a:solidFill>
              </a:rPr>
              <a:t> dull </a:t>
            </a:r>
            <a:r>
              <a:rPr lang="en-GB" sz="1600" dirty="0" err="1">
                <a:solidFill>
                  <a:srgbClr val="FF0000"/>
                </a:solidFill>
              </a:rPr>
              <a:t>mosaig</a:t>
            </a:r>
            <a:r>
              <a:rPr lang="en-GB" sz="1600" dirty="0">
                <a:solidFill>
                  <a:srgbClr val="FF0000"/>
                </a:solidFill>
              </a:rPr>
              <a:t>, </a:t>
            </a:r>
            <a:r>
              <a:rPr lang="en-GB" sz="1600" dirty="0" err="1">
                <a:solidFill>
                  <a:srgbClr val="FF0000"/>
                </a:solidFill>
              </a:rPr>
              <a:t>ond</a:t>
            </a:r>
            <a:r>
              <a:rPr lang="en-GB" sz="1600" dirty="0">
                <a:solidFill>
                  <a:srgbClr val="FF0000"/>
                </a:solidFill>
              </a:rPr>
              <a:t> </a:t>
            </a:r>
            <a:r>
              <a:rPr lang="en-GB" sz="1600" dirty="0" err="1">
                <a:solidFill>
                  <a:srgbClr val="FF0000"/>
                </a:solidFill>
              </a:rPr>
              <a:t>gofynnir</a:t>
            </a:r>
            <a:r>
              <a:rPr lang="en-GB" sz="1600" dirty="0">
                <a:solidFill>
                  <a:srgbClr val="FF0000"/>
                </a:solidFill>
              </a:rPr>
              <a:t> </a:t>
            </a:r>
            <a:r>
              <a:rPr lang="en-GB" sz="1600" dirty="0" err="1">
                <a:solidFill>
                  <a:srgbClr val="FF0000"/>
                </a:solidFill>
              </a:rPr>
              <a:t>i</a:t>
            </a:r>
            <a:r>
              <a:rPr lang="en-GB" sz="1600" dirty="0">
                <a:solidFill>
                  <a:srgbClr val="FF0000"/>
                </a:solidFill>
              </a:rPr>
              <a:t> chi </a:t>
            </a:r>
            <a:r>
              <a:rPr lang="en-GB" sz="1600" dirty="0" err="1">
                <a:solidFill>
                  <a:srgbClr val="FF0000"/>
                </a:solidFill>
              </a:rPr>
              <a:t>ddefnyddio</a:t>
            </a:r>
            <a:r>
              <a:rPr lang="en-GB" sz="1600" dirty="0">
                <a:solidFill>
                  <a:srgbClr val="FF0000"/>
                </a:solidFill>
              </a:rPr>
              <a:t> </a:t>
            </a:r>
            <a:r>
              <a:rPr lang="en-GB" sz="1600" dirty="0" err="1">
                <a:solidFill>
                  <a:srgbClr val="FF0000"/>
                </a:solidFill>
              </a:rPr>
              <a:t>rhai</a:t>
            </a:r>
            <a:r>
              <a:rPr lang="en-GB" sz="1600" dirty="0">
                <a:solidFill>
                  <a:srgbClr val="FF0000"/>
                </a:solidFill>
              </a:rPr>
              <a:t> </a:t>
            </a:r>
            <a:r>
              <a:rPr lang="en-GB" sz="1600" dirty="0" err="1">
                <a:solidFill>
                  <a:srgbClr val="FF0000"/>
                </a:solidFill>
              </a:rPr>
              <a:t>agweddau</a:t>
            </a:r>
            <a:r>
              <a:rPr lang="en-GB" sz="1600" dirty="0">
                <a:solidFill>
                  <a:srgbClr val="FF0000"/>
                </a:solidFill>
              </a:rPr>
              <a:t> </a:t>
            </a:r>
            <a:r>
              <a:rPr lang="en-GB" sz="1600" dirty="0" err="1">
                <a:solidFill>
                  <a:srgbClr val="FF0000"/>
                </a:solidFill>
              </a:rPr>
              <a:t>o’r</a:t>
            </a:r>
            <a:r>
              <a:rPr lang="en-GB" sz="1600" dirty="0">
                <a:solidFill>
                  <a:srgbClr val="FF0000"/>
                </a:solidFill>
              </a:rPr>
              <a:t> dull </a:t>
            </a:r>
            <a:r>
              <a:rPr lang="en-GB" sz="1600" dirty="0" err="1">
                <a:solidFill>
                  <a:srgbClr val="FF0000"/>
                </a:solidFill>
              </a:rPr>
              <a:t>hwn</a:t>
            </a:r>
            <a:r>
              <a:rPr lang="en-GB" sz="1600" dirty="0">
                <a:solidFill>
                  <a:srgbClr val="FF0000"/>
                </a:solidFill>
              </a:rPr>
              <a:t> </a:t>
            </a:r>
            <a:r>
              <a:rPr lang="en-GB" sz="1600" dirty="0" err="1">
                <a:solidFill>
                  <a:srgbClr val="FF0000"/>
                </a:solidFill>
              </a:rPr>
              <a:t>er</a:t>
            </a:r>
            <a:r>
              <a:rPr lang="en-GB" sz="1600" dirty="0">
                <a:solidFill>
                  <a:srgbClr val="FF0000"/>
                </a:solidFill>
              </a:rPr>
              <a:t> </a:t>
            </a:r>
            <a:r>
              <a:rPr lang="en-GB" sz="1600" dirty="0" err="1">
                <a:solidFill>
                  <a:srgbClr val="FF0000"/>
                </a:solidFill>
              </a:rPr>
              <a:t>mwyn</a:t>
            </a:r>
            <a:r>
              <a:rPr lang="en-GB" sz="1600" dirty="0">
                <a:solidFill>
                  <a:srgbClr val="FF0000"/>
                </a:solidFill>
              </a:rPr>
              <a:t> </a:t>
            </a:r>
            <a:r>
              <a:rPr lang="en-GB" sz="1600" dirty="0" err="1">
                <a:solidFill>
                  <a:srgbClr val="FF0000"/>
                </a:solidFill>
              </a:rPr>
              <a:t>helpu</a:t>
            </a:r>
            <a:r>
              <a:rPr lang="en-GB" sz="1600" dirty="0">
                <a:solidFill>
                  <a:srgbClr val="FF0000"/>
                </a:solidFill>
              </a:rPr>
              <a:t> </a:t>
            </a:r>
            <a:r>
              <a:rPr lang="en-GB" sz="1600" dirty="0" err="1">
                <a:solidFill>
                  <a:srgbClr val="FF0000"/>
                </a:solidFill>
              </a:rPr>
              <a:t>archwilio’r</a:t>
            </a:r>
            <a:r>
              <a:rPr lang="en-GB" sz="1600" dirty="0">
                <a:solidFill>
                  <a:srgbClr val="FF0000"/>
                </a:solidFill>
              </a:rPr>
              <a:t> </a:t>
            </a:r>
            <a:r>
              <a:rPr lang="en-GB" sz="1600" dirty="0" err="1">
                <a:solidFill>
                  <a:srgbClr val="FF0000"/>
                </a:solidFill>
              </a:rPr>
              <a:t>cwestiwn</a:t>
            </a:r>
            <a:r>
              <a:rPr lang="en-GB" sz="1600" dirty="0">
                <a:solidFill>
                  <a:srgbClr val="FF0000"/>
                </a:solidFill>
              </a:rPr>
              <a:t> ‘Beth </a:t>
            </a:r>
            <a:r>
              <a:rPr lang="en-GB" sz="1600" dirty="0" err="1">
                <a:solidFill>
                  <a:srgbClr val="FF0000"/>
                </a:solidFill>
              </a:rPr>
              <a:t>sy’n</a:t>
            </a:r>
            <a:r>
              <a:rPr lang="en-GB" sz="1600" dirty="0">
                <a:solidFill>
                  <a:srgbClr val="FF0000"/>
                </a:solidFill>
              </a:rPr>
              <a:t> </a:t>
            </a:r>
            <a:r>
              <a:rPr lang="en-GB" sz="1600" dirty="0" err="1">
                <a:solidFill>
                  <a:srgbClr val="FF0000"/>
                </a:solidFill>
              </a:rPr>
              <a:t>fy</a:t>
            </a:r>
            <a:r>
              <a:rPr lang="en-GB" sz="1600" dirty="0">
                <a:solidFill>
                  <a:srgbClr val="FF0000"/>
                </a:solidFill>
              </a:rPr>
              <a:t> </a:t>
            </a:r>
            <a:r>
              <a:rPr lang="en-GB" sz="1600" dirty="0" err="1">
                <a:solidFill>
                  <a:srgbClr val="FF0000"/>
                </a:solidFill>
              </a:rPr>
              <a:t>helpu</a:t>
            </a:r>
            <a:r>
              <a:rPr lang="en-GB" sz="1600" dirty="0">
                <a:solidFill>
                  <a:srgbClr val="FF0000"/>
                </a:solidFill>
              </a:rPr>
              <a:t> </a:t>
            </a:r>
            <a:r>
              <a:rPr lang="en-GB" sz="1600" dirty="0" err="1">
                <a:solidFill>
                  <a:srgbClr val="FF0000"/>
                </a:solidFill>
              </a:rPr>
              <a:t>i</a:t>
            </a:r>
            <a:r>
              <a:rPr lang="en-GB" sz="1600" dirty="0">
                <a:solidFill>
                  <a:srgbClr val="FF0000"/>
                </a:solidFill>
              </a:rPr>
              <a:t> </a:t>
            </a:r>
            <a:r>
              <a:rPr lang="en-GB" sz="1600" dirty="0" err="1">
                <a:solidFill>
                  <a:srgbClr val="FF0000"/>
                </a:solidFill>
              </a:rPr>
              <a:t>ddysgu</a:t>
            </a:r>
            <a:r>
              <a:rPr lang="en-GB" sz="1600" dirty="0">
                <a:solidFill>
                  <a:srgbClr val="FF0000"/>
                </a:solidFill>
              </a:rPr>
              <a:t> </a:t>
            </a:r>
            <a:r>
              <a:rPr lang="en-GB" sz="1600" dirty="0" err="1">
                <a:solidFill>
                  <a:srgbClr val="FF0000"/>
                </a:solidFill>
              </a:rPr>
              <a:t>iaith</a:t>
            </a:r>
            <a:r>
              <a:rPr lang="en-GB" sz="1600" dirty="0">
                <a:solidFill>
                  <a:srgbClr val="FF0000"/>
                </a:solidFill>
              </a:rPr>
              <a:t> a </a:t>
            </a:r>
            <a:r>
              <a:rPr lang="en-GB" sz="1600" dirty="0" err="1">
                <a:solidFill>
                  <a:srgbClr val="FF0000"/>
                </a:solidFill>
              </a:rPr>
              <a:t>mathemateg</a:t>
            </a:r>
            <a:r>
              <a:rPr lang="en-GB" sz="1600" dirty="0">
                <a:solidFill>
                  <a:srgbClr val="FF0000"/>
                </a:solidFill>
              </a:rPr>
              <a:t>?’ </a:t>
            </a:r>
          </a:p>
          <a:p>
            <a:endParaRPr lang="en-US" dirty="0"/>
          </a:p>
        </p:txBody>
      </p:sp>
    </p:spTree>
    <p:extLst>
      <p:ext uri="{BB962C8B-B14F-4D97-AF65-F5344CB8AC3E}">
        <p14:creationId xmlns:p14="http://schemas.microsoft.com/office/powerpoint/2010/main" val="2367486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0194D5A-E4F0-3846-880E-8051BC0DE9D5}"/>
              </a:ext>
            </a:extLst>
          </p:cNvPr>
          <p:cNvSpPr>
            <a:spLocks noGrp="1"/>
          </p:cNvSpPr>
          <p:nvPr>
            <p:ph idx="1"/>
          </p:nvPr>
        </p:nvSpPr>
        <p:spPr>
          <a:xfrm>
            <a:off x="127000" y="2300417"/>
            <a:ext cx="4300984" cy="5632311"/>
          </a:xfrm>
        </p:spPr>
        <p:txBody>
          <a:bodyPr>
            <a:noAutofit/>
          </a:bodyPr>
          <a:lstStyle/>
          <a:p>
            <a:pPr eaLnBrk="0" fontAlgn="base" hangingPunct="0">
              <a:spcBef>
                <a:spcPct val="0"/>
              </a:spcBef>
              <a:spcAft>
                <a:spcPct val="0"/>
              </a:spcAft>
              <a:buClrTx/>
              <a:buSzTx/>
            </a:pPr>
            <a:endParaRPr lang="en-US" altLang="en-US" sz="2000" dirty="0">
              <a:solidFill>
                <a:schemeClr val="tx1"/>
              </a:solidFill>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CA2E3E03-5ECD-8745-81E2-31230134BE2B}"/>
              </a:ext>
            </a:extLst>
          </p:cNvPr>
          <p:cNvSpPr>
            <a:spLocks noGrp="1"/>
          </p:cNvSpPr>
          <p:nvPr>
            <p:ph type="title"/>
          </p:nvPr>
        </p:nvSpPr>
        <p:spPr/>
        <p:txBody>
          <a:bodyPr>
            <a:normAutofit fontScale="90000"/>
          </a:bodyPr>
          <a:lstStyle/>
          <a:p>
            <a:br>
              <a:rPr lang="en-US" altLang="en-US" b="1" dirty="0">
                <a:solidFill>
                  <a:schemeClr val="bg1"/>
                </a:solidFill>
                <a:latin typeface="Arial" panose="020B0604020202020204" pitchFamily="34" charset="0"/>
                <a:cs typeface="Arial" panose="020B0604020202020204" pitchFamily="34" charset="0"/>
              </a:rPr>
            </a:br>
            <a:br>
              <a:rPr lang="en-US" altLang="en-US" b="1" dirty="0">
                <a:solidFill>
                  <a:schemeClr val="bg1"/>
                </a:solidFill>
                <a:latin typeface="Arial" panose="020B0604020202020204" pitchFamily="34" charset="0"/>
                <a:cs typeface="Arial" panose="020B0604020202020204" pitchFamily="34" charset="0"/>
              </a:rPr>
            </a:br>
            <a:br>
              <a:rPr lang="en-US" altLang="en-US" b="1" dirty="0">
                <a:solidFill>
                  <a:schemeClr val="bg1"/>
                </a:solidFill>
                <a:latin typeface="Arial" panose="020B0604020202020204" pitchFamily="34" charset="0"/>
                <a:cs typeface="Arial" panose="020B0604020202020204" pitchFamily="34" charset="0"/>
              </a:rPr>
            </a:br>
            <a:r>
              <a:rPr lang="en-GB" b="1" dirty="0">
                <a:solidFill>
                  <a:srgbClr val="FF0000"/>
                </a:solidFill>
              </a:rPr>
              <a:t>Beth </a:t>
            </a:r>
            <a:r>
              <a:rPr lang="en-GB" b="1" dirty="0" err="1">
                <a:solidFill>
                  <a:srgbClr val="FF0000"/>
                </a:solidFill>
              </a:rPr>
              <a:t>i</a:t>
            </a:r>
            <a:r>
              <a:rPr lang="en-GB" b="1" dirty="0">
                <a:solidFill>
                  <a:srgbClr val="FF0000"/>
                </a:solidFill>
              </a:rPr>
              <a:t> </a:t>
            </a:r>
            <a:r>
              <a:rPr lang="en-GB" b="1" dirty="0" err="1">
                <a:solidFill>
                  <a:srgbClr val="FF0000"/>
                </a:solidFill>
              </a:rPr>
              <a:t>wneud</a:t>
            </a:r>
            <a:r>
              <a:rPr lang="en-GB" b="1" dirty="0">
                <a:solidFill>
                  <a:srgbClr val="FF0000"/>
                </a:solidFill>
              </a:rPr>
              <a:t> </a:t>
            </a:r>
            <a:r>
              <a:rPr lang="en-GB" b="1" dirty="0" err="1">
                <a:solidFill>
                  <a:srgbClr val="FF0000"/>
                </a:solidFill>
              </a:rPr>
              <a:t>ar</a:t>
            </a:r>
            <a:r>
              <a:rPr lang="en-GB" b="1" dirty="0">
                <a:solidFill>
                  <a:srgbClr val="FF0000"/>
                </a:solidFill>
              </a:rPr>
              <a:t> PAP /</a:t>
            </a:r>
            <a:br>
              <a:rPr lang="en-GB" b="1" dirty="0">
                <a:solidFill>
                  <a:srgbClr val="FF0000"/>
                </a:solidFill>
              </a:rPr>
            </a:br>
            <a:r>
              <a:rPr lang="en-US" altLang="en-US" b="1" dirty="0">
                <a:solidFill>
                  <a:schemeClr val="bg1"/>
                </a:solidFill>
                <a:latin typeface="Arial" panose="020B0604020202020204" pitchFamily="34" charset="0"/>
                <a:cs typeface="Arial" panose="020B0604020202020204" pitchFamily="34" charset="0"/>
              </a:rPr>
              <a:t>What to do in PTE  </a:t>
            </a:r>
            <a:br>
              <a:rPr lang="en-US" altLang="en-US" b="1" dirty="0">
                <a:solidFill>
                  <a:schemeClr val="bg1"/>
                </a:solidFill>
                <a:latin typeface="Arial" panose="020B0604020202020204" pitchFamily="34" charset="0"/>
                <a:cs typeface="Arial" panose="020B0604020202020204" pitchFamily="34" charset="0"/>
              </a:rPr>
            </a:br>
            <a:br>
              <a:rPr lang="en-GB" sz="3600" dirty="0"/>
            </a:br>
            <a:br>
              <a:rPr lang="en-US" altLang="en-US" sz="3600" dirty="0">
                <a:solidFill>
                  <a:schemeClr val="tx1"/>
                </a:solidFill>
              </a:rPr>
            </a:br>
            <a:endParaRPr lang="en-US" dirty="0"/>
          </a:p>
        </p:txBody>
      </p:sp>
      <p:sp>
        <p:nvSpPr>
          <p:cNvPr id="4" name="Rectangle 1">
            <a:extLst>
              <a:ext uri="{FF2B5EF4-FFF2-40B4-BE49-F238E27FC236}">
                <a16:creationId xmlns:a16="http://schemas.microsoft.com/office/drawing/2014/main" id="{D26A870D-8C5F-7D4B-9785-D5A625C21846}"/>
              </a:ext>
            </a:extLst>
          </p:cNvPr>
          <p:cNvSpPr>
            <a:spLocks noChangeArrowheads="1"/>
          </p:cNvSpPr>
          <p:nvPr/>
        </p:nvSpPr>
        <p:spPr bwMode="auto">
          <a:xfrm>
            <a:off x="127000" y="1047689"/>
            <a:ext cx="4051565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b="0" i="0" u="none" strike="noStrike" cap="none" normalizeH="0" baseline="0" dirty="0">
                <a:ln>
                  <a:noFill/>
                </a:ln>
                <a:solidFill>
                  <a:schemeClr val="tx1"/>
                </a:solidFill>
                <a:effectLst/>
                <a:latin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b="0" i="0" u="none" strike="noStrike" cap="none" normalizeH="0" baseline="0" dirty="0">
                <a:ln>
                  <a:noFill/>
                </a:ln>
                <a:solidFill>
                  <a:schemeClr val="tx1"/>
                </a:solidFill>
                <a:effectLst/>
                <a:latin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pic>
        <p:nvPicPr>
          <p:cNvPr id="2050" name="Picture 2" descr="page3image1618000">
            <a:extLst>
              <a:ext uri="{FF2B5EF4-FFF2-40B4-BE49-F238E27FC236}">
                <a16:creationId xmlns:a16="http://schemas.microsoft.com/office/drawing/2014/main" id="{8F1647B2-0EE0-A244-BB67-CFFDA82275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000" y="-1493838"/>
            <a:ext cx="3949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page3image1689760">
            <a:extLst>
              <a:ext uri="{FF2B5EF4-FFF2-40B4-BE49-F238E27FC236}">
                <a16:creationId xmlns:a16="http://schemas.microsoft.com/office/drawing/2014/main" id="{655C85DB-5561-4A43-9565-F8F533033E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18000" y="-1493838"/>
            <a:ext cx="635000" cy="127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page3image1689136">
            <a:extLst>
              <a:ext uri="{FF2B5EF4-FFF2-40B4-BE49-F238E27FC236}">
                <a16:creationId xmlns:a16="http://schemas.microsoft.com/office/drawing/2014/main" id="{53BEF74D-31D1-FE44-B3F6-C192DF9E93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3500" y="-1493838"/>
            <a:ext cx="4127500" cy="12700"/>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page3image1651696">
            <a:extLst>
              <a:ext uri="{FF2B5EF4-FFF2-40B4-BE49-F238E27FC236}">
                <a16:creationId xmlns:a16="http://schemas.microsoft.com/office/drawing/2014/main" id="{B46EBE38-1AD8-0246-BE94-B2C3E78C1A9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61500" y="-1493838"/>
            <a:ext cx="1092200" cy="127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page3image1692880">
            <a:extLst>
              <a:ext uri="{FF2B5EF4-FFF2-40B4-BE49-F238E27FC236}">
                <a16:creationId xmlns:a16="http://schemas.microsoft.com/office/drawing/2014/main" id="{F72B3792-7011-644B-8CAF-81EF1FED2CB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795000" y="-1493838"/>
            <a:ext cx="685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2059" name="Picture 11" descr="page4image1616960">
            <a:extLst>
              <a:ext uri="{FF2B5EF4-FFF2-40B4-BE49-F238E27FC236}">
                <a16:creationId xmlns:a16="http://schemas.microsoft.com/office/drawing/2014/main" id="{2A75E9F2-E4D9-D943-AB88-E9AF6D3C99B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192000" y="2743200"/>
            <a:ext cx="3365500" cy="127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6C77137-42C8-DB40-8D1E-01A146E25A8C}"/>
              </a:ext>
            </a:extLst>
          </p:cNvPr>
          <p:cNvSpPr txBox="1"/>
          <p:nvPr/>
        </p:nvSpPr>
        <p:spPr>
          <a:xfrm>
            <a:off x="457200" y="2300417"/>
            <a:ext cx="3860800" cy="4678204"/>
          </a:xfrm>
          <a:prstGeom prst="rect">
            <a:avLst/>
          </a:prstGeom>
          <a:noFill/>
        </p:spPr>
        <p:txBody>
          <a:bodyPr wrap="square" rtlCol="0">
            <a:spAutoFit/>
          </a:bodyPr>
          <a:lstStyle/>
          <a:p>
            <a:pPr marL="285750" indent="-285750">
              <a:buFont typeface="Arial" panose="020B0604020202020204" pitchFamily="34" charset="0"/>
              <a:buChar char="•"/>
            </a:pPr>
            <a:r>
              <a:rPr lang="en-GB" sz="2000" dirty="0" err="1">
                <a:solidFill>
                  <a:srgbClr val="FF0000"/>
                </a:solidFill>
                <a:latin typeface="Arial" panose="020B0604020202020204" pitchFamily="34" charset="0"/>
                <a:cs typeface="Arial" panose="020B0604020202020204" pitchFamily="34" charset="0"/>
              </a:rPr>
              <a:t>Yn</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ystod</a:t>
            </a:r>
            <a:r>
              <a:rPr lang="en-GB" sz="2000" dirty="0">
                <a:solidFill>
                  <a:srgbClr val="FF0000"/>
                </a:solidFill>
                <a:latin typeface="Arial" panose="020B0604020202020204" pitchFamily="34" charset="0"/>
                <a:cs typeface="Arial" panose="020B0604020202020204" pitchFamily="34" charset="0"/>
              </a:rPr>
              <a:t> PAP (</a:t>
            </a:r>
            <a:r>
              <a:rPr lang="en-GB" sz="2000" dirty="0" err="1">
                <a:solidFill>
                  <a:srgbClr val="FF0000"/>
                </a:solidFill>
                <a:latin typeface="Arial" panose="020B0604020202020204" pitchFamily="34" charset="0"/>
                <a:cs typeface="Arial" panose="020B0604020202020204" pitchFamily="34" charset="0"/>
              </a:rPr>
              <a:t>ym</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mha</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bynnag</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gyfnod</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allweddol</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sydd</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fwyaf</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addas</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gofynnir</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i</a:t>
            </a:r>
            <a:r>
              <a:rPr lang="en-GB" sz="2000" dirty="0">
                <a:solidFill>
                  <a:srgbClr val="FF0000"/>
                </a:solidFill>
                <a:latin typeface="Arial" panose="020B0604020202020204" pitchFamily="34" charset="0"/>
                <a:cs typeface="Arial" panose="020B0604020202020204" pitchFamily="34" charset="0"/>
              </a:rPr>
              <a:t> chi </a:t>
            </a:r>
            <a:r>
              <a:rPr lang="en-GB" sz="2000" dirty="0" err="1">
                <a:solidFill>
                  <a:srgbClr val="FF0000"/>
                </a:solidFill>
                <a:latin typeface="Arial" panose="020B0604020202020204" pitchFamily="34" charset="0"/>
                <a:cs typeface="Arial" panose="020B0604020202020204" pitchFamily="34" charset="0"/>
              </a:rPr>
              <a:t>nodi</a:t>
            </a:r>
            <a:r>
              <a:rPr lang="en-GB" sz="2000" dirty="0">
                <a:solidFill>
                  <a:srgbClr val="FF0000"/>
                </a:solidFill>
                <a:latin typeface="Arial" panose="020B0604020202020204" pitchFamily="34" charset="0"/>
                <a:cs typeface="Arial" panose="020B0604020202020204" pitchFamily="34" charset="0"/>
              </a:rPr>
              <a:t> </a:t>
            </a:r>
            <a:r>
              <a:rPr lang="en-GB" sz="2000" b="1" dirty="0">
                <a:solidFill>
                  <a:srgbClr val="FF0000"/>
                </a:solidFill>
                <a:latin typeface="Arial" panose="020B0604020202020204" pitchFamily="34" charset="0"/>
                <a:cs typeface="Arial" panose="020B0604020202020204" pitchFamily="34" charset="0"/>
              </a:rPr>
              <a:t>un </a:t>
            </a:r>
            <a:r>
              <a:rPr lang="en-GB" sz="2000" b="1" dirty="0" err="1">
                <a:solidFill>
                  <a:srgbClr val="FF0000"/>
                </a:solidFill>
                <a:latin typeface="Arial" panose="020B0604020202020204" pitchFamily="34" charset="0"/>
                <a:cs typeface="Arial" panose="020B0604020202020204" pitchFamily="34" charset="0"/>
              </a:rPr>
              <a:t>dysgwr</a:t>
            </a:r>
            <a:r>
              <a:rPr lang="en-GB" sz="2000" b="1"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sydd</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yn</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eich</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dosbarth</a:t>
            </a:r>
            <a:r>
              <a:rPr lang="en-GB" sz="2000" dirty="0">
                <a:solidFill>
                  <a:srgbClr val="FF0000"/>
                </a:solidFill>
                <a:latin typeface="Arial" panose="020B0604020202020204" pitchFamily="34" charset="0"/>
                <a:cs typeface="Arial" panose="020B0604020202020204" pitchFamily="34" charset="0"/>
              </a:rPr>
              <a:t> PAP. </a:t>
            </a:r>
          </a:p>
          <a:p>
            <a:endParaRPr lang="en-GB" sz="20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err="1">
                <a:solidFill>
                  <a:srgbClr val="FF0000"/>
                </a:solidFill>
                <a:latin typeface="Arial" panose="020B0604020202020204" pitchFamily="34" charset="0"/>
                <a:cs typeface="Arial" panose="020B0604020202020204" pitchFamily="34" charset="0"/>
              </a:rPr>
              <a:t>Fodd</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bynnag</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argymhellir</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eich</a:t>
            </a:r>
            <a:r>
              <a:rPr lang="en-GB" sz="2000" dirty="0">
                <a:solidFill>
                  <a:srgbClr val="FF0000"/>
                </a:solidFill>
                <a:latin typeface="Arial" panose="020B0604020202020204" pitchFamily="34" charset="0"/>
                <a:cs typeface="Arial" panose="020B0604020202020204" pitchFamily="34" charset="0"/>
              </a:rPr>
              <a:t> bod </a:t>
            </a:r>
            <a:r>
              <a:rPr lang="en-GB" sz="2000" dirty="0" err="1">
                <a:solidFill>
                  <a:srgbClr val="FF0000"/>
                </a:solidFill>
                <a:latin typeface="Arial" panose="020B0604020202020204" pitchFamily="34" charset="0"/>
                <a:cs typeface="Arial" panose="020B0604020202020204" pitchFamily="34" charset="0"/>
              </a:rPr>
              <a:t>yn</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casglu</a:t>
            </a:r>
            <a:r>
              <a:rPr lang="en-GB" sz="2000" dirty="0">
                <a:solidFill>
                  <a:srgbClr val="FF0000"/>
                </a:solidFill>
                <a:latin typeface="Arial" panose="020B0604020202020204" pitchFamily="34" charset="0"/>
                <a:cs typeface="Arial" panose="020B0604020202020204" pitchFamily="34" charset="0"/>
              </a:rPr>
              <a:t> data </a:t>
            </a:r>
            <a:r>
              <a:rPr lang="en-GB" sz="2000" dirty="0" err="1">
                <a:solidFill>
                  <a:srgbClr val="FF0000"/>
                </a:solidFill>
                <a:latin typeface="Arial" panose="020B0604020202020204" pitchFamily="34" charset="0"/>
                <a:cs typeface="Arial" panose="020B0604020202020204" pitchFamily="34" charset="0"/>
              </a:rPr>
              <a:t>gan</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ddysgwr</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yn</a:t>
            </a:r>
            <a:r>
              <a:rPr lang="en-GB" sz="2000" dirty="0">
                <a:solidFill>
                  <a:srgbClr val="FF0000"/>
                </a:solidFill>
                <a:latin typeface="Arial" panose="020B0604020202020204" pitchFamily="34" charset="0"/>
                <a:cs typeface="Arial" panose="020B0604020202020204" pitchFamily="34" charset="0"/>
              </a:rPr>
              <a:t> y </a:t>
            </a:r>
            <a:r>
              <a:rPr lang="en-GB" sz="2000" dirty="0" err="1">
                <a:solidFill>
                  <a:srgbClr val="FF0000"/>
                </a:solidFill>
                <a:latin typeface="Arial" panose="020B0604020202020204" pitchFamily="34" charset="0"/>
                <a:cs typeface="Arial" panose="020B0604020202020204" pitchFamily="34" charset="0"/>
              </a:rPr>
              <a:t>ddau</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gyfnod</a:t>
            </a:r>
            <a:endParaRPr lang="en-GB" sz="2000" dirty="0">
              <a:solidFill>
                <a:srgbClr val="FF0000"/>
              </a:solidFill>
              <a:latin typeface="Arial" panose="020B0604020202020204" pitchFamily="34" charset="0"/>
              <a:cs typeface="Arial" panose="020B0604020202020204" pitchFamily="34" charset="0"/>
            </a:endParaRPr>
          </a:p>
          <a:p>
            <a:endParaRPr lang="en-GB" sz="20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err="1">
                <a:solidFill>
                  <a:srgbClr val="FF0000"/>
                </a:solidFill>
                <a:latin typeface="Arial" panose="020B0604020202020204" pitchFamily="34" charset="0"/>
                <a:cs typeface="Arial" panose="020B0604020202020204" pitchFamily="34" charset="0"/>
              </a:rPr>
              <a:t>Argymhellir</a:t>
            </a:r>
            <a:r>
              <a:rPr lang="en-GB" sz="2000" dirty="0">
                <a:solidFill>
                  <a:srgbClr val="FF0000"/>
                </a:solidFill>
                <a:latin typeface="Arial" panose="020B0604020202020204" pitchFamily="34" charset="0"/>
                <a:cs typeface="Arial" panose="020B0604020202020204" pitchFamily="34" charset="0"/>
              </a:rPr>
              <a:t> bod y </a:t>
            </a:r>
            <a:r>
              <a:rPr lang="en-GB" sz="2000" dirty="0" err="1">
                <a:solidFill>
                  <a:srgbClr val="FF0000"/>
                </a:solidFill>
                <a:latin typeface="Arial" panose="020B0604020202020204" pitchFamily="34" charset="0"/>
                <a:cs typeface="Arial" panose="020B0604020202020204" pitchFamily="34" charset="0"/>
              </a:rPr>
              <a:t>dysgwr</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hwnnw</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yn</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cael</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ei</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ystyried</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yn</a:t>
            </a:r>
            <a:r>
              <a:rPr lang="en-GB" sz="2000" dirty="0">
                <a:solidFill>
                  <a:srgbClr val="FF0000"/>
                </a:solidFill>
                <a:latin typeface="Arial" panose="020B0604020202020204" pitchFamily="34" charset="0"/>
                <a:cs typeface="Arial" panose="020B0604020202020204" pitchFamily="34" charset="0"/>
              </a:rPr>
              <a:t> un </a:t>
            </a:r>
            <a:r>
              <a:rPr lang="en-GB" sz="2000" dirty="0" err="1">
                <a:solidFill>
                  <a:srgbClr val="FF0000"/>
                </a:solidFill>
                <a:latin typeface="Arial" panose="020B0604020202020204" pitchFamily="34" charset="0"/>
                <a:cs typeface="Arial" panose="020B0604020202020204" pitchFamily="34" charset="0"/>
              </a:rPr>
              <a:t>sy’n</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dangos</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cyrhaeddiad</a:t>
            </a:r>
            <a:r>
              <a:rPr lang="en-GB" sz="2000" dirty="0">
                <a:solidFill>
                  <a:srgbClr val="FF0000"/>
                </a:solidFill>
                <a:latin typeface="Arial" panose="020B0604020202020204" pitchFamily="34" charset="0"/>
                <a:cs typeface="Arial" panose="020B0604020202020204" pitchFamily="34" charset="0"/>
              </a:rPr>
              <a:t> </a:t>
            </a:r>
            <a:r>
              <a:rPr lang="en-GB" sz="2000" dirty="0" err="1">
                <a:solidFill>
                  <a:srgbClr val="FF0000"/>
                </a:solidFill>
                <a:latin typeface="Arial" panose="020B0604020202020204" pitchFamily="34" charset="0"/>
                <a:cs typeface="Arial" panose="020B0604020202020204" pitchFamily="34" charset="0"/>
              </a:rPr>
              <a:t>canolig</a:t>
            </a:r>
            <a:r>
              <a:rPr lang="en-GB" sz="2000" dirty="0">
                <a:solidFill>
                  <a:srgbClr val="FF0000"/>
                </a:solidFill>
                <a:latin typeface="Arial" panose="020B0604020202020204" pitchFamily="34" charset="0"/>
                <a:cs typeface="Arial" panose="020B0604020202020204" pitchFamily="34" charset="0"/>
              </a:rPr>
              <a:t> o </a:t>
            </a:r>
            <a:r>
              <a:rPr lang="en-GB" sz="2000" dirty="0" err="1">
                <a:solidFill>
                  <a:srgbClr val="FF0000"/>
                </a:solidFill>
                <a:latin typeface="Arial" panose="020B0604020202020204" pitchFamily="34" charset="0"/>
                <a:cs typeface="Arial" panose="020B0604020202020204" pitchFamily="34" charset="0"/>
              </a:rPr>
              <a:t>fewn</a:t>
            </a:r>
            <a:r>
              <a:rPr lang="en-GB" sz="2000" dirty="0">
                <a:solidFill>
                  <a:srgbClr val="FF0000"/>
                </a:solidFill>
                <a:latin typeface="Arial" panose="020B0604020202020204" pitchFamily="34" charset="0"/>
                <a:cs typeface="Arial" panose="020B0604020202020204" pitchFamily="34" charset="0"/>
              </a:rPr>
              <a:t> y </a:t>
            </a:r>
            <a:r>
              <a:rPr lang="en-GB" sz="2000" dirty="0" err="1">
                <a:solidFill>
                  <a:srgbClr val="FF0000"/>
                </a:solidFill>
                <a:latin typeface="Arial" panose="020B0604020202020204" pitchFamily="34" charset="0"/>
                <a:cs typeface="Arial" panose="020B0604020202020204" pitchFamily="34" charset="0"/>
              </a:rPr>
              <a:t>dosbarth</a:t>
            </a:r>
            <a:r>
              <a:rPr lang="en-GB" sz="2000" dirty="0">
                <a:solidFill>
                  <a:srgbClr val="FF0000"/>
                </a:solidFill>
                <a:latin typeface="Arial" panose="020B0604020202020204" pitchFamily="34" charset="0"/>
                <a:cs typeface="Arial" panose="020B0604020202020204" pitchFamily="34" charset="0"/>
              </a:rPr>
              <a:t>. </a:t>
            </a:r>
          </a:p>
          <a:p>
            <a:endParaRPr lang="en-US" dirty="0"/>
          </a:p>
        </p:txBody>
      </p:sp>
      <p:sp>
        <p:nvSpPr>
          <p:cNvPr id="6" name="TextBox 5">
            <a:extLst>
              <a:ext uri="{FF2B5EF4-FFF2-40B4-BE49-F238E27FC236}">
                <a16:creationId xmlns:a16="http://schemas.microsoft.com/office/drawing/2014/main" id="{033202FC-49F5-0043-A075-C22E1EB5B83C}"/>
              </a:ext>
            </a:extLst>
          </p:cNvPr>
          <p:cNvSpPr txBox="1"/>
          <p:nvPr/>
        </p:nvSpPr>
        <p:spPr>
          <a:xfrm>
            <a:off x="4860032" y="2300417"/>
            <a:ext cx="3672408" cy="4370427"/>
          </a:xfrm>
          <a:prstGeom prst="rect">
            <a:avLst/>
          </a:prstGeom>
          <a:noFill/>
        </p:spPr>
        <p:txBody>
          <a:bodyPr wrap="square" rtlCol="0">
            <a:spAutoFit/>
          </a:bodyPr>
          <a:lstStyle/>
          <a:p>
            <a:pPr eaLnBrk="0" fontAlgn="base" hangingPunct="0">
              <a:spcBef>
                <a:spcPct val="0"/>
              </a:spcBef>
              <a:spcAft>
                <a:spcPct val="0"/>
              </a:spcAft>
              <a:buClrTx/>
              <a:buSzTx/>
            </a:pPr>
            <a:r>
              <a:rPr lang="en-US" altLang="en-US" sz="2000" dirty="0">
                <a:latin typeface="Arial" panose="020B0604020202020204" pitchFamily="34" charset="0"/>
                <a:cs typeface="Arial" panose="020B0604020202020204" pitchFamily="34" charset="0"/>
              </a:rPr>
              <a:t>In PTE (in whichever phase you feel is most appropriate) you will be required to identify </a:t>
            </a:r>
            <a:r>
              <a:rPr lang="en-US" altLang="en-US" sz="2000" b="1" dirty="0">
                <a:latin typeface="Arial" panose="020B0604020202020204" pitchFamily="34" charset="0"/>
                <a:cs typeface="Arial" panose="020B0604020202020204" pitchFamily="34" charset="0"/>
              </a:rPr>
              <a:t>one learner </a:t>
            </a:r>
            <a:r>
              <a:rPr lang="en-US" altLang="en-US" sz="2000" dirty="0">
                <a:latin typeface="Arial" panose="020B0604020202020204" pitchFamily="34" charset="0"/>
                <a:cs typeface="Arial" panose="020B0604020202020204" pitchFamily="34" charset="0"/>
              </a:rPr>
              <a:t>in your PTE class.</a:t>
            </a:r>
          </a:p>
          <a:p>
            <a:pPr eaLnBrk="0" fontAlgn="base" hangingPunct="0">
              <a:spcBef>
                <a:spcPct val="0"/>
              </a:spcBef>
              <a:spcAft>
                <a:spcPct val="0"/>
              </a:spcAft>
              <a:buClrTx/>
              <a:buSzTx/>
            </a:pPr>
            <a:endParaRPr lang="en-US" altLang="en-US" sz="2000" dirty="0">
              <a:latin typeface="Arial" panose="020B0604020202020204" pitchFamily="34" charset="0"/>
              <a:cs typeface="Arial" panose="020B0604020202020204" pitchFamily="34" charset="0"/>
            </a:endParaRPr>
          </a:p>
          <a:p>
            <a:pPr eaLnBrk="0" fontAlgn="base" hangingPunct="0">
              <a:spcBef>
                <a:spcPct val="0"/>
              </a:spcBef>
              <a:spcAft>
                <a:spcPct val="0"/>
              </a:spcAft>
              <a:buClrTx/>
              <a:buSzTx/>
            </a:pPr>
            <a:r>
              <a:rPr lang="en-US" altLang="en-US" sz="2000" dirty="0">
                <a:latin typeface="Arial" panose="020B0604020202020204" pitchFamily="34" charset="0"/>
                <a:cs typeface="Arial" panose="020B0604020202020204" pitchFamily="34" charset="0"/>
              </a:rPr>
              <a:t>However, it is recommended that you collect data from a learner in both phases. </a:t>
            </a:r>
          </a:p>
          <a:p>
            <a:pPr eaLnBrk="0" fontAlgn="base" hangingPunct="0">
              <a:spcBef>
                <a:spcPct val="0"/>
              </a:spcBef>
              <a:spcAft>
                <a:spcPct val="0"/>
              </a:spcAft>
            </a:pPr>
            <a:r>
              <a:rPr lang="en-US" altLang="en-US" sz="2000" dirty="0">
                <a:latin typeface="Arial" panose="020B0604020202020204" pitchFamily="34" charset="0"/>
                <a:cs typeface="Arial" panose="020B0604020202020204" pitchFamily="34" charset="0"/>
              </a:rPr>
              <a:t> </a:t>
            </a:r>
          </a:p>
          <a:p>
            <a:pPr eaLnBrk="0" fontAlgn="base" hangingPunct="0">
              <a:spcBef>
                <a:spcPct val="0"/>
              </a:spcBef>
              <a:spcAft>
                <a:spcPct val="0"/>
              </a:spcAft>
              <a:buClrTx/>
              <a:buSzTx/>
            </a:pPr>
            <a:r>
              <a:rPr lang="en-US" altLang="en-US" sz="2000" dirty="0">
                <a:latin typeface="Arial" panose="020B0604020202020204" pitchFamily="34" charset="0"/>
                <a:cs typeface="Arial" panose="020B0604020202020204" pitchFamily="34" charset="0"/>
              </a:rPr>
              <a:t>It is also recommended that the learner is considered as an ‘average’ attainer within the class. </a:t>
            </a:r>
          </a:p>
          <a:p>
            <a:endParaRPr lang="en-US" dirty="0"/>
          </a:p>
        </p:txBody>
      </p:sp>
    </p:spTree>
    <p:extLst>
      <p:ext uri="{BB962C8B-B14F-4D97-AF65-F5344CB8AC3E}">
        <p14:creationId xmlns:p14="http://schemas.microsoft.com/office/powerpoint/2010/main" val="2381468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53E01F-01A8-0448-817C-230EEF9CAFF3}"/>
              </a:ext>
            </a:extLst>
          </p:cNvPr>
          <p:cNvSpPr>
            <a:spLocks noGrp="1"/>
          </p:cNvSpPr>
          <p:nvPr>
            <p:ph idx="1"/>
          </p:nvPr>
        </p:nvSpPr>
        <p:spPr>
          <a:xfrm>
            <a:off x="611560" y="2564903"/>
            <a:ext cx="4320480" cy="3333859"/>
          </a:xfrm>
        </p:spPr>
        <p:txBody>
          <a:bodyPr>
            <a:normAutofit/>
          </a:bodyPr>
          <a:lstStyle/>
          <a:p>
            <a:pPr marL="0" lvl="0" indent="0" eaLnBrk="0" fontAlgn="base" hangingPunct="0">
              <a:spcBef>
                <a:spcPct val="0"/>
              </a:spcBef>
              <a:spcAft>
                <a:spcPct val="0"/>
              </a:spcAft>
              <a:buClrTx/>
              <a:buSzTx/>
              <a:buNone/>
            </a:pPr>
            <a:endParaRPr lang="en-US" altLang="en-US" dirty="0">
              <a:solidFill>
                <a:schemeClr val="tx1"/>
              </a:solidFill>
              <a:latin typeface="ArialMT"/>
            </a:endParaRPr>
          </a:p>
          <a:p>
            <a:endParaRPr lang="en-US" dirty="0"/>
          </a:p>
        </p:txBody>
      </p:sp>
      <p:sp>
        <p:nvSpPr>
          <p:cNvPr id="3" name="Title 2">
            <a:extLst>
              <a:ext uri="{FF2B5EF4-FFF2-40B4-BE49-F238E27FC236}">
                <a16:creationId xmlns:a16="http://schemas.microsoft.com/office/drawing/2014/main" id="{F2AD28D6-C54D-1941-8067-B0FF72DB9425}"/>
              </a:ext>
            </a:extLst>
          </p:cNvPr>
          <p:cNvSpPr>
            <a:spLocks noGrp="1"/>
          </p:cNvSpPr>
          <p:nvPr>
            <p:ph type="title"/>
          </p:nvPr>
        </p:nvSpPr>
        <p:spPr/>
        <p:txBody>
          <a:bodyPr>
            <a:normAutofit fontScale="90000"/>
          </a:bodyPr>
          <a:lstStyle/>
          <a:p>
            <a:br>
              <a:rPr lang="en-US" dirty="0">
                <a:solidFill>
                  <a:srgbClr val="FF0000"/>
                </a:solidFill>
              </a:rPr>
            </a:br>
            <a:r>
              <a:rPr lang="en-US" dirty="0" err="1">
                <a:solidFill>
                  <a:srgbClr val="FF0000"/>
                </a:solidFill>
              </a:rPr>
              <a:t>Moeseg</a:t>
            </a:r>
            <a:r>
              <a:rPr lang="en-US" dirty="0">
                <a:solidFill>
                  <a:srgbClr val="FF0000"/>
                </a:solidFill>
              </a:rPr>
              <a:t> – </a:t>
            </a:r>
            <a:r>
              <a:rPr lang="en-US" dirty="0" err="1">
                <a:solidFill>
                  <a:srgbClr val="FF0000"/>
                </a:solidFill>
              </a:rPr>
              <a:t>athro</a:t>
            </a:r>
            <a:r>
              <a:rPr lang="en-US" dirty="0">
                <a:solidFill>
                  <a:srgbClr val="FF0000"/>
                </a:solidFill>
              </a:rPr>
              <a:t> </a:t>
            </a:r>
            <a:r>
              <a:rPr lang="en-US" dirty="0" err="1">
                <a:solidFill>
                  <a:srgbClr val="FF0000"/>
                </a:solidFill>
              </a:rPr>
              <a:t>dosbarth</a:t>
            </a:r>
            <a:r>
              <a:rPr lang="en-US" dirty="0">
                <a:solidFill>
                  <a:srgbClr val="FF0000"/>
                </a:solidFill>
              </a:rPr>
              <a:t> /</a:t>
            </a:r>
            <a:br>
              <a:rPr lang="en-US" dirty="0">
                <a:solidFill>
                  <a:srgbClr val="FF0000"/>
                </a:solidFill>
              </a:rPr>
            </a:br>
            <a:r>
              <a:rPr lang="en-US" dirty="0"/>
              <a:t>Ethics – class teacher  </a:t>
            </a:r>
            <a:br>
              <a:rPr lang="en-US" dirty="0"/>
            </a:br>
            <a:endParaRPr lang="en-US" dirty="0">
              <a:solidFill>
                <a:srgbClr val="FF0000"/>
              </a:solidFill>
            </a:endParaRPr>
          </a:p>
        </p:txBody>
      </p:sp>
      <p:sp>
        <p:nvSpPr>
          <p:cNvPr id="4" name="TextBox 3">
            <a:extLst>
              <a:ext uri="{FF2B5EF4-FFF2-40B4-BE49-F238E27FC236}">
                <a16:creationId xmlns:a16="http://schemas.microsoft.com/office/drawing/2014/main" id="{F6380CCF-47BF-DB45-8581-FDDD449CF86C}"/>
              </a:ext>
            </a:extLst>
          </p:cNvPr>
          <p:cNvSpPr txBox="1"/>
          <p:nvPr/>
        </p:nvSpPr>
        <p:spPr>
          <a:xfrm>
            <a:off x="611560" y="2420888"/>
            <a:ext cx="3888432" cy="3816429"/>
          </a:xfrm>
          <a:prstGeom prst="rect">
            <a:avLst/>
          </a:prstGeom>
          <a:noFill/>
        </p:spPr>
        <p:txBody>
          <a:bodyPr wrap="square" rtlCol="0">
            <a:spAutoFit/>
          </a:bodyPr>
          <a:lstStyle/>
          <a:p>
            <a:pPr marL="285750" indent="-285750">
              <a:buFont typeface="Arial" panose="020B0604020202020204" pitchFamily="34" charset="0"/>
              <a:buChar char="•"/>
            </a:pPr>
            <a:r>
              <a:rPr lang="en-GB" sz="2200" dirty="0" err="1">
                <a:solidFill>
                  <a:srgbClr val="FF0000"/>
                </a:solidFill>
                <a:latin typeface="Arial" panose="020B0604020202020204" pitchFamily="34" charset="0"/>
                <a:cs typeface="Arial" panose="020B0604020202020204" pitchFamily="34" charset="0"/>
              </a:rPr>
              <a:t>Dylech</a:t>
            </a:r>
            <a:r>
              <a:rPr lang="en-GB" sz="2200" dirty="0">
                <a:solidFill>
                  <a:srgbClr val="FF0000"/>
                </a:solidFill>
                <a:latin typeface="Arial" panose="020B0604020202020204" pitchFamily="34" charset="0"/>
                <a:cs typeface="Arial" panose="020B0604020202020204" pitchFamily="34" charset="0"/>
              </a:rPr>
              <a:t> </a:t>
            </a:r>
            <a:r>
              <a:rPr lang="en-GB" sz="2200" dirty="0" err="1">
                <a:solidFill>
                  <a:srgbClr val="FF0000"/>
                </a:solidFill>
                <a:latin typeface="Arial" panose="020B0604020202020204" pitchFamily="34" charset="0"/>
                <a:cs typeface="Arial" panose="020B0604020202020204" pitchFamily="34" charset="0"/>
              </a:rPr>
              <a:t>ymgynghori</a:t>
            </a:r>
            <a:r>
              <a:rPr lang="en-GB" sz="2200" dirty="0">
                <a:solidFill>
                  <a:srgbClr val="FF0000"/>
                </a:solidFill>
                <a:latin typeface="Arial" panose="020B0604020202020204" pitchFamily="34" charset="0"/>
                <a:cs typeface="Arial" panose="020B0604020202020204" pitchFamily="34" charset="0"/>
              </a:rPr>
              <a:t> â’</a:t>
            </a:r>
            <a:r>
              <a:rPr lang="en-GB" sz="2200" dirty="0" err="1">
                <a:solidFill>
                  <a:srgbClr val="FF0000"/>
                </a:solidFill>
                <a:latin typeface="Arial" panose="020B0604020202020204" pitchFamily="34" charset="0"/>
                <a:cs typeface="Arial" panose="020B0604020202020204" pitchFamily="34" charset="0"/>
              </a:rPr>
              <a:t>ch</a:t>
            </a:r>
            <a:r>
              <a:rPr lang="en-GB" sz="2200" dirty="0">
                <a:solidFill>
                  <a:srgbClr val="FF0000"/>
                </a:solidFill>
                <a:latin typeface="Arial" panose="020B0604020202020204" pitchFamily="34" charset="0"/>
                <a:cs typeface="Arial" panose="020B0604020202020204" pitchFamily="34" charset="0"/>
              </a:rPr>
              <a:t> </a:t>
            </a:r>
            <a:r>
              <a:rPr lang="en-GB" sz="2200" dirty="0" err="1">
                <a:solidFill>
                  <a:srgbClr val="FF0000"/>
                </a:solidFill>
                <a:latin typeface="Arial" panose="020B0604020202020204" pitchFamily="34" charset="0"/>
                <a:cs typeface="Arial" panose="020B0604020202020204" pitchFamily="34" charset="0"/>
              </a:rPr>
              <a:t>athro</a:t>
            </a:r>
            <a:r>
              <a:rPr lang="en-GB" sz="2200" dirty="0">
                <a:solidFill>
                  <a:srgbClr val="FF0000"/>
                </a:solidFill>
                <a:latin typeface="Arial" panose="020B0604020202020204" pitchFamily="34" charset="0"/>
                <a:cs typeface="Arial" panose="020B0604020202020204" pitchFamily="34" charset="0"/>
              </a:rPr>
              <a:t> </a:t>
            </a:r>
            <a:r>
              <a:rPr lang="en-GB" sz="2200" dirty="0" err="1">
                <a:solidFill>
                  <a:srgbClr val="FF0000"/>
                </a:solidFill>
                <a:latin typeface="Arial" panose="020B0604020202020204" pitchFamily="34" charset="0"/>
                <a:cs typeface="Arial" panose="020B0604020202020204" pitchFamily="34" charset="0"/>
              </a:rPr>
              <a:t>dosbarth</a:t>
            </a:r>
            <a:r>
              <a:rPr lang="en-GB" sz="2200" dirty="0">
                <a:solidFill>
                  <a:srgbClr val="FF0000"/>
                </a:solidFill>
                <a:latin typeface="Arial" panose="020B0604020202020204" pitchFamily="34" charset="0"/>
                <a:cs typeface="Arial" panose="020B0604020202020204" pitchFamily="34" charset="0"/>
              </a:rPr>
              <a:t> </a:t>
            </a:r>
            <a:r>
              <a:rPr lang="en-GB" sz="2200" dirty="0" err="1">
                <a:solidFill>
                  <a:srgbClr val="FF0000"/>
                </a:solidFill>
                <a:latin typeface="Arial" panose="020B0604020202020204" pitchFamily="34" charset="0"/>
                <a:cs typeface="Arial" panose="020B0604020202020204" pitchFamily="34" charset="0"/>
              </a:rPr>
              <a:t>gan</a:t>
            </a:r>
            <a:r>
              <a:rPr lang="en-GB" sz="2200" dirty="0">
                <a:solidFill>
                  <a:srgbClr val="FF0000"/>
                </a:solidFill>
                <a:latin typeface="Arial" panose="020B0604020202020204" pitchFamily="34" charset="0"/>
                <a:cs typeface="Arial" panose="020B0604020202020204" pitchFamily="34" charset="0"/>
              </a:rPr>
              <a:t> </a:t>
            </a:r>
            <a:r>
              <a:rPr lang="en-GB" sz="2200" dirty="0" err="1">
                <a:solidFill>
                  <a:srgbClr val="FF0000"/>
                </a:solidFill>
                <a:latin typeface="Arial" panose="020B0604020202020204" pitchFamily="34" charset="0"/>
                <a:cs typeface="Arial" panose="020B0604020202020204" pitchFamily="34" charset="0"/>
              </a:rPr>
              <a:t>ofyn</a:t>
            </a:r>
            <a:r>
              <a:rPr lang="en-GB" sz="2200" dirty="0">
                <a:solidFill>
                  <a:srgbClr val="FF0000"/>
                </a:solidFill>
                <a:latin typeface="Arial" panose="020B0604020202020204" pitchFamily="34" charset="0"/>
                <a:cs typeface="Arial" panose="020B0604020202020204" pitchFamily="34" charset="0"/>
              </a:rPr>
              <a:t> </a:t>
            </a:r>
            <a:r>
              <a:rPr lang="en-GB" sz="2200" dirty="0" err="1">
                <a:solidFill>
                  <a:srgbClr val="FF0000"/>
                </a:solidFill>
                <a:latin typeface="Arial" panose="020B0604020202020204" pitchFamily="34" charset="0"/>
                <a:cs typeface="Arial" panose="020B0604020202020204" pitchFamily="34" charset="0"/>
              </a:rPr>
              <a:t>iddo</a:t>
            </a:r>
            <a:r>
              <a:rPr lang="en-GB" sz="2200" dirty="0">
                <a:solidFill>
                  <a:srgbClr val="FF0000"/>
                </a:solidFill>
                <a:latin typeface="Arial" panose="020B0604020202020204" pitchFamily="34" charset="0"/>
                <a:cs typeface="Arial" panose="020B0604020202020204" pitchFamily="34" charset="0"/>
              </a:rPr>
              <a:t> </a:t>
            </a:r>
            <a:r>
              <a:rPr lang="en-GB" sz="2200" dirty="0" err="1">
                <a:solidFill>
                  <a:srgbClr val="FF0000"/>
                </a:solidFill>
                <a:latin typeface="Arial" panose="020B0604020202020204" pitchFamily="34" charset="0"/>
                <a:cs typeface="Arial" panose="020B0604020202020204" pitchFamily="34" charset="0"/>
              </a:rPr>
              <a:t>ddarllen</a:t>
            </a:r>
            <a:r>
              <a:rPr lang="en-GB" sz="2200" dirty="0">
                <a:solidFill>
                  <a:srgbClr val="FF0000"/>
                </a:solidFill>
                <a:latin typeface="Arial" panose="020B0604020202020204" pitchFamily="34" charset="0"/>
                <a:cs typeface="Arial" panose="020B0604020202020204" pitchFamily="34" charset="0"/>
              </a:rPr>
              <a:t> a </a:t>
            </a:r>
            <a:r>
              <a:rPr lang="en-GB" sz="2200" dirty="0" err="1">
                <a:solidFill>
                  <a:srgbClr val="FF0000"/>
                </a:solidFill>
                <a:latin typeface="Arial" panose="020B0604020202020204" pitchFamily="34" charset="0"/>
                <a:cs typeface="Arial" panose="020B0604020202020204" pitchFamily="34" charset="0"/>
              </a:rPr>
              <a:t>llofnodi’r</a:t>
            </a:r>
            <a:r>
              <a:rPr lang="en-GB" sz="2200" dirty="0">
                <a:solidFill>
                  <a:srgbClr val="FF0000"/>
                </a:solidFill>
                <a:latin typeface="Arial" panose="020B0604020202020204" pitchFamily="34" charset="0"/>
                <a:cs typeface="Arial" panose="020B0604020202020204" pitchFamily="34" charset="0"/>
              </a:rPr>
              <a:t> </a:t>
            </a:r>
            <a:r>
              <a:rPr lang="en-GB" sz="2200" dirty="0" err="1">
                <a:solidFill>
                  <a:srgbClr val="FF0000"/>
                </a:solidFill>
                <a:latin typeface="Arial" panose="020B0604020202020204" pitchFamily="34" charset="0"/>
                <a:cs typeface="Arial" panose="020B0604020202020204" pitchFamily="34" charset="0"/>
              </a:rPr>
              <a:t>llythyr</a:t>
            </a:r>
            <a:r>
              <a:rPr lang="en-GB" sz="2200" dirty="0">
                <a:solidFill>
                  <a:srgbClr val="FF0000"/>
                </a:solidFill>
                <a:latin typeface="Arial" panose="020B0604020202020204" pitchFamily="34" charset="0"/>
                <a:cs typeface="Arial" panose="020B0604020202020204" pitchFamily="34" charset="0"/>
              </a:rPr>
              <a:t> </a:t>
            </a:r>
            <a:r>
              <a:rPr lang="en-GB" sz="2200" dirty="0" err="1">
                <a:solidFill>
                  <a:srgbClr val="FF0000"/>
                </a:solidFill>
                <a:latin typeface="Arial" panose="020B0604020202020204" pitchFamily="34" charset="0"/>
                <a:cs typeface="Arial" panose="020B0604020202020204" pitchFamily="34" charset="0"/>
              </a:rPr>
              <a:t>cysylltiedig</a:t>
            </a:r>
            <a:r>
              <a:rPr lang="en-GB" sz="2200" dirty="0">
                <a:solidFill>
                  <a:srgbClr val="FF0000"/>
                </a:solidFill>
                <a:latin typeface="Arial" panose="020B0604020202020204" pitchFamily="34" charset="0"/>
                <a:cs typeface="Arial" panose="020B0604020202020204" pitchFamily="34" charset="0"/>
              </a:rPr>
              <a:t> </a:t>
            </a:r>
            <a:r>
              <a:rPr lang="en-GB" sz="2200" dirty="0" err="1">
                <a:solidFill>
                  <a:srgbClr val="FF0000"/>
                </a:solidFill>
                <a:latin typeface="Arial" panose="020B0604020202020204" pitchFamily="34" charset="0"/>
                <a:cs typeface="Arial" panose="020B0604020202020204" pitchFamily="34" charset="0"/>
              </a:rPr>
              <a:t>yn</a:t>
            </a:r>
            <a:r>
              <a:rPr lang="en-GB" sz="2200" dirty="0">
                <a:solidFill>
                  <a:srgbClr val="FF0000"/>
                </a:solidFill>
                <a:latin typeface="Arial" panose="020B0604020202020204" pitchFamily="34" charset="0"/>
                <a:cs typeface="Arial" panose="020B0604020202020204" pitchFamily="34" charset="0"/>
              </a:rPr>
              <a:t> y </a:t>
            </a:r>
            <a:r>
              <a:rPr lang="en-GB" sz="2200" dirty="0" err="1">
                <a:solidFill>
                  <a:srgbClr val="FF0000"/>
                </a:solidFill>
                <a:latin typeface="Arial" panose="020B0604020202020204" pitchFamily="34" charset="0"/>
                <a:cs typeface="Arial" panose="020B0604020202020204" pitchFamily="34" charset="0"/>
              </a:rPr>
              <a:t>llawlyfr</a:t>
            </a:r>
            <a:r>
              <a:rPr lang="en-GB" sz="2200" dirty="0">
                <a:solidFill>
                  <a:srgbClr val="FF0000"/>
                </a:solidFill>
                <a:latin typeface="Arial" panose="020B0604020202020204" pitchFamily="34" charset="0"/>
                <a:cs typeface="Arial" panose="020B0604020202020204" pitchFamily="34" charset="0"/>
              </a:rPr>
              <a:t> </a:t>
            </a:r>
            <a:r>
              <a:rPr lang="en-GB" sz="2200" dirty="0" err="1">
                <a:solidFill>
                  <a:srgbClr val="FF0000"/>
                </a:solidFill>
                <a:latin typeface="Arial" panose="020B0604020202020204" pitchFamily="34" charset="0"/>
                <a:cs typeface="Arial" panose="020B0604020202020204" pitchFamily="34" charset="0"/>
              </a:rPr>
              <a:t>modiwl</a:t>
            </a:r>
            <a:endParaRPr lang="en-GB" sz="22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2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2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solidFill>
                  <a:srgbClr val="FF0000"/>
                </a:solidFill>
                <a:latin typeface="Arial" panose="020B0604020202020204" pitchFamily="34" charset="0"/>
                <a:cs typeface="Arial" panose="020B0604020202020204" pitchFamily="34" charset="0"/>
              </a:rPr>
              <a:t>Mae </a:t>
            </a:r>
            <a:r>
              <a:rPr lang="en-GB" sz="2200" dirty="0" err="1">
                <a:solidFill>
                  <a:srgbClr val="FF0000"/>
                </a:solidFill>
                <a:latin typeface="Arial" panose="020B0604020202020204" pitchFamily="34" charset="0"/>
                <a:cs typeface="Arial" panose="020B0604020202020204" pitchFamily="34" charset="0"/>
              </a:rPr>
              <a:t>rhaid</a:t>
            </a:r>
            <a:r>
              <a:rPr lang="en-GB" sz="2200" dirty="0">
                <a:solidFill>
                  <a:srgbClr val="FF0000"/>
                </a:solidFill>
                <a:latin typeface="Arial" panose="020B0604020202020204" pitchFamily="34" charset="0"/>
                <a:cs typeface="Arial" panose="020B0604020202020204" pitchFamily="34" charset="0"/>
              </a:rPr>
              <a:t> </a:t>
            </a:r>
            <a:r>
              <a:rPr lang="en-GB" sz="2200" dirty="0" err="1">
                <a:solidFill>
                  <a:srgbClr val="FF0000"/>
                </a:solidFill>
                <a:latin typeface="Arial" panose="020B0604020202020204" pitchFamily="34" charset="0"/>
                <a:cs typeface="Arial" panose="020B0604020202020204" pitchFamily="34" charset="0"/>
              </a:rPr>
              <a:t>i</a:t>
            </a:r>
            <a:r>
              <a:rPr lang="en-GB" sz="2200" dirty="0">
                <a:solidFill>
                  <a:srgbClr val="FF0000"/>
                </a:solidFill>
                <a:latin typeface="Arial" panose="020B0604020202020204" pitchFamily="34" charset="0"/>
                <a:cs typeface="Arial" panose="020B0604020202020204" pitchFamily="34" charset="0"/>
              </a:rPr>
              <a:t> chi </a:t>
            </a:r>
            <a:r>
              <a:rPr lang="en-GB" sz="2200" dirty="0" err="1">
                <a:solidFill>
                  <a:srgbClr val="FF0000"/>
                </a:solidFill>
                <a:latin typeface="Arial" panose="020B0604020202020204" pitchFamily="34" charset="0"/>
                <a:cs typeface="Arial" panose="020B0604020202020204" pitchFamily="34" charset="0"/>
              </a:rPr>
              <a:t>hefyd</a:t>
            </a:r>
            <a:r>
              <a:rPr lang="en-GB" sz="2200" dirty="0">
                <a:solidFill>
                  <a:srgbClr val="FF0000"/>
                </a:solidFill>
                <a:latin typeface="Arial" panose="020B0604020202020204" pitchFamily="34" charset="0"/>
                <a:cs typeface="Arial" panose="020B0604020202020204" pitchFamily="34" charset="0"/>
              </a:rPr>
              <a:t> </a:t>
            </a:r>
            <a:r>
              <a:rPr lang="en-GB" sz="2200" dirty="0" err="1">
                <a:solidFill>
                  <a:srgbClr val="FF0000"/>
                </a:solidFill>
                <a:latin typeface="Arial" panose="020B0604020202020204" pitchFamily="34" charset="0"/>
                <a:cs typeface="Arial" panose="020B0604020202020204" pitchFamily="34" charset="0"/>
              </a:rPr>
              <a:t>gyfarwyddo’r</a:t>
            </a:r>
            <a:r>
              <a:rPr lang="en-GB" sz="2200" dirty="0">
                <a:solidFill>
                  <a:srgbClr val="FF0000"/>
                </a:solidFill>
                <a:latin typeface="Arial" panose="020B0604020202020204" pitchFamily="34" charset="0"/>
                <a:cs typeface="Arial" panose="020B0604020202020204" pitchFamily="34" charset="0"/>
              </a:rPr>
              <a:t> </a:t>
            </a:r>
            <a:r>
              <a:rPr lang="en-GB" sz="2200" dirty="0" err="1">
                <a:solidFill>
                  <a:srgbClr val="FF0000"/>
                </a:solidFill>
                <a:latin typeface="Arial" panose="020B0604020202020204" pitchFamily="34" charset="0"/>
                <a:cs typeface="Arial" panose="020B0604020202020204" pitchFamily="34" charset="0"/>
              </a:rPr>
              <a:t>athro</a:t>
            </a:r>
            <a:r>
              <a:rPr lang="en-GB" sz="2200" dirty="0">
                <a:solidFill>
                  <a:srgbClr val="FF0000"/>
                </a:solidFill>
                <a:latin typeface="Arial" panose="020B0604020202020204" pitchFamily="34" charset="0"/>
                <a:cs typeface="Arial" panose="020B0604020202020204" pitchFamily="34" charset="0"/>
              </a:rPr>
              <a:t> </a:t>
            </a:r>
            <a:r>
              <a:rPr lang="en-GB" sz="2200" dirty="0" err="1">
                <a:solidFill>
                  <a:srgbClr val="FF0000"/>
                </a:solidFill>
                <a:latin typeface="Arial" panose="020B0604020202020204" pitchFamily="34" charset="0"/>
                <a:cs typeface="Arial" panose="020B0604020202020204" pitchFamily="34" charset="0"/>
              </a:rPr>
              <a:t>i’r</a:t>
            </a:r>
            <a:r>
              <a:rPr lang="en-GB" sz="2200" dirty="0">
                <a:solidFill>
                  <a:srgbClr val="FF0000"/>
                </a:solidFill>
                <a:latin typeface="Arial" panose="020B0604020202020204" pitchFamily="34" charset="0"/>
                <a:cs typeface="Arial" panose="020B0604020202020204" pitchFamily="34" charset="0"/>
              </a:rPr>
              <a:t> </a:t>
            </a:r>
            <a:r>
              <a:rPr lang="en-GB" sz="2200" dirty="0" err="1">
                <a:solidFill>
                  <a:srgbClr val="FF0000"/>
                </a:solidFill>
                <a:latin typeface="Arial" panose="020B0604020202020204" pitchFamily="34" charset="0"/>
                <a:cs typeface="Arial" panose="020B0604020202020204" pitchFamily="34" charset="0"/>
              </a:rPr>
              <a:t>llythyr</a:t>
            </a:r>
            <a:r>
              <a:rPr lang="en-GB" sz="2200" dirty="0">
                <a:solidFill>
                  <a:srgbClr val="FF0000"/>
                </a:solidFill>
                <a:latin typeface="Arial" panose="020B0604020202020204" pitchFamily="34" charset="0"/>
                <a:cs typeface="Arial" panose="020B0604020202020204" pitchFamily="34" charset="0"/>
              </a:rPr>
              <a:t> </a:t>
            </a:r>
            <a:r>
              <a:rPr lang="en-GB" sz="2200" dirty="0" err="1">
                <a:solidFill>
                  <a:srgbClr val="FF0000"/>
                </a:solidFill>
                <a:latin typeface="Arial" panose="020B0604020202020204" pitchFamily="34" charset="0"/>
                <a:cs typeface="Arial" panose="020B0604020202020204" pitchFamily="34" charset="0"/>
              </a:rPr>
              <a:t>Moeseg</a:t>
            </a:r>
            <a:r>
              <a:rPr lang="en-GB" sz="2200" dirty="0">
                <a:solidFill>
                  <a:srgbClr val="FF0000"/>
                </a:solidFill>
                <a:latin typeface="Arial" panose="020B0604020202020204" pitchFamily="34" charset="0"/>
                <a:cs typeface="Arial" panose="020B0604020202020204" pitchFamily="34" charset="0"/>
              </a:rPr>
              <a:t> </a:t>
            </a:r>
            <a:r>
              <a:rPr lang="en-GB" sz="2200" dirty="0" err="1">
                <a:solidFill>
                  <a:srgbClr val="FF0000"/>
                </a:solidFill>
                <a:latin typeface="Arial" panose="020B0604020202020204" pitchFamily="34" charset="0"/>
                <a:cs typeface="Arial" panose="020B0604020202020204" pitchFamily="34" charset="0"/>
              </a:rPr>
              <a:t>yn</a:t>
            </a:r>
            <a:r>
              <a:rPr lang="en-GB" sz="2200" dirty="0">
                <a:solidFill>
                  <a:srgbClr val="FF0000"/>
                </a:solidFill>
                <a:latin typeface="Arial" panose="020B0604020202020204" pitchFamily="34" charset="0"/>
                <a:cs typeface="Arial" panose="020B0604020202020204" pitchFamily="34" charset="0"/>
              </a:rPr>
              <a:t> </a:t>
            </a:r>
            <a:r>
              <a:rPr lang="en-GB" sz="2200" dirty="0" err="1">
                <a:solidFill>
                  <a:srgbClr val="FF0000"/>
                </a:solidFill>
                <a:latin typeface="Arial" panose="020B0604020202020204" pitchFamily="34" charset="0"/>
                <a:cs typeface="Arial" panose="020B0604020202020204" pitchFamily="34" charset="0"/>
              </a:rPr>
              <a:t>llawlyfr</a:t>
            </a:r>
            <a:r>
              <a:rPr lang="en-GB" sz="2200" dirty="0">
                <a:solidFill>
                  <a:srgbClr val="FF0000"/>
                </a:solidFill>
                <a:latin typeface="Arial" panose="020B0604020202020204" pitchFamily="34" charset="0"/>
                <a:cs typeface="Arial" panose="020B0604020202020204" pitchFamily="34" charset="0"/>
              </a:rPr>
              <a:t> y </a:t>
            </a:r>
            <a:r>
              <a:rPr lang="en-GB" sz="2200" dirty="0" err="1">
                <a:solidFill>
                  <a:srgbClr val="FF0000"/>
                </a:solidFill>
                <a:latin typeface="Arial" panose="020B0604020202020204" pitchFamily="34" charset="0"/>
                <a:cs typeface="Arial" panose="020B0604020202020204" pitchFamily="34" charset="0"/>
              </a:rPr>
              <a:t>Bartneriaeth</a:t>
            </a:r>
            <a:r>
              <a:rPr lang="en-GB" sz="2200" dirty="0">
                <a:solidFill>
                  <a:srgbClr val="FF0000"/>
                </a:solidFill>
                <a:latin typeface="Arial" panose="020B0604020202020204" pitchFamily="34" charset="0"/>
                <a:cs typeface="Arial" panose="020B0604020202020204" pitchFamily="34" charset="0"/>
              </a:rPr>
              <a:t>.</a:t>
            </a:r>
            <a:endParaRPr lang="en-US" sz="2200" dirty="0">
              <a:solidFill>
                <a:srgbClr val="FF00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1254071-27DE-4843-894D-4B8B356361A6}"/>
              </a:ext>
            </a:extLst>
          </p:cNvPr>
          <p:cNvSpPr txBox="1"/>
          <p:nvPr/>
        </p:nvSpPr>
        <p:spPr>
          <a:xfrm>
            <a:off x="4788024" y="2060848"/>
            <a:ext cx="3816424" cy="4093428"/>
          </a:xfrm>
          <a:prstGeom prst="rect">
            <a:avLst/>
          </a:prstGeom>
          <a:noFill/>
        </p:spPr>
        <p:txBody>
          <a:bodyPr wrap="square" rtlCol="0">
            <a:spAutoFit/>
          </a:bodyPr>
          <a:lstStyle/>
          <a:p>
            <a:pPr eaLnBrk="0" fontAlgn="base" hangingPunct="0">
              <a:spcBef>
                <a:spcPct val="0"/>
              </a:spcBef>
              <a:spcAft>
                <a:spcPct val="0"/>
              </a:spcAft>
              <a:buClrTx/>
              <a:buSzTx/>
            </a:pPr>
            <a:endParaRPr lang="en-US" altLang="en-US" sz="2200" dirty="0">
              <a:latin typeface="ArialMT"/>
            </a:endParaRPr>
          </a:p>
          <a:p>
            <a:pPr eaLnBrk="0" fontAlgn="base" hangingPunct="0">
              <a:spcBef>
                <a:spcPct val="0"/>
              </a:spcBef>
              <a:spcAft>
                <a:spcPct val="0"/>
              </a:spcAft>
              <a:buClrTx/>
              <a:buSzTx/>
            </a:pPr>
            <a:r>
              <a:rPr lang="en-US" altLang="en-US" sz="2200" dirty="0">
                <a:latin typeface="ArialMT"/>
              </a:rPr>
              <a:t>You </a:t>
            </a:r>
            <a:r>
              <a:rPr lang="en-US" altLang="en-US" sz="2200" b="1" dirty="0">
                <a:latin typeface="ArialMT"/>
              </a:rPr>
              <a:t>must </a:t>
            </a:r>
            <a:r>
              <a:rPr lang="en-US" altLang="en-US" sz="2200" dirty="0">
                <a:latin typeface="ArialMT"/>
              </a:rPr>
              <a:t>consult with the class teacher and you should ask the class teacher to read and sign the letter in the module handbook. </a:t>
            </a:r>
          </a:p>
          <a:p>
            <a:pPr eaLnBrk="0" fontAlgn="base" hangingPunct="0">
              <a:spcBef>
                <a:spcPct val="0"/>
              </a:spcBef>
              <a:spcAft>
                <a:spcPct val="0"/>
              </a:spcAft>
              <a:buClrTx/>
              <a:buSzTx/>
            </a:pPr>
            <a:endParaRPr lang="en-US" altLang="en-US" sz="2200" dirty="0">
              <a:latin typeface="ArialMT"/>
            </a:endParaRPr>
          </a:p>
          <a:p>
            <a:pPr eaLnBrk="0" fontAlgn="base" hangingPunct="0">
              <a:spcBef>
                <a:spcPct val="0"/>
              </a:spcBef>
              <a:spcAft>
                <a:spcPct val="0"/>
              </a:spcAft>
              <a:buClrTx/>
              <a:buSzTx/>
            </a:pPr>
            <a:endParaRPr lang="en-US" altLang="en-US" sz="2200" dirty="0">
              <a:latin typeface="ArialMT"/>
            </a:endParaRPr>
          </a:p>
          <a:p>
            <a:pPr eaLnBrk="0" fontAlgn="base" hangingPunct="0">
              <a:spcBef>
                <a:spcPct val="0"/>
              </a:spcBef>
              <a:spcAft>
                <a:spcPct val="0"/>
              </a:spcAft>
              <a:buClrTx/>
              <a:buSzTx/>
            </a:pPr>
            <a:r>
              <a:rPr lang="en-US" altLang="en-US" sz="2200" dirty="0">
                <a:latin typeface="ArialMT"/>
              </a:rPr>
              <a:t>You </a:t>
            </a:r>
            <a:r>
              <a:rPr lang="en-US" altLang="en-US" sz="2200" b="1" dirty="0">
                <a:latin typeface="ArialMT"/>
              </a:rPr>
              <a:t>must </a:t>
            </a:r>
            <a:r>
              <a:rPr lang="en-US" altLang="en-US" sz="2200" dirty="0">
                <a:latin typeface="ArialMT"/>
              </a:rPr>
              <a:t>also direct the teacher to the Ethics letter in the Partnership handbook.</a:t>
            </a:r>
          </a:p>
          <a:p>
            <a:endParaRPr lang="en-US" dirty="0"/>
          </a:p>
        </p:txBody>
      </p:sp>
    </p:spTree>
    <p:extLst>
      <p:ext uri="{BB962C8B-B14F-4D97-AF65-F5344CB8AC3E}">
        <p14:creationId xmlns:p14="http://schemas.microsoft.com/office/powerpoint/2010/main" val="35711500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0CAD618-8367-CC4A-8ACE-F1CA668859C1}"/>
              </a:ext>
            </a:extLst>
          </p:cNvPr>
          <p:cNvSpPr>
            <a:spLocks noGrp="1"/>
          </p:cNvSpPr>
          <p:nvPr>
            <p:ph idx="1"/>
          </p:nvPr>
        </p:nvSpPr>
        <p:spPr>
          <a:xfrm>
            <a:off x="395536" y="2348880"/>
            <a:ext cx="3672408" cy="4248472"/>
          </a:xfrm>
        </p:spPr>
        <p:txBody>
          <a:bodyPr>
            <a:normAutofit/>
          </a:bodyPr>
          <a:lstStyle/>
          <a:p>
            <a:pPr marL="0" lvl="0" indent="0" eaLnBrk="0" fontAlgn="base" hangingPunct="0">
              <a:spcBef>
                <a:spcPct val="0"/>
              </a:spcBef>
              <a:spcAft>
                <a:spcPct val="0"/>
              </a:spcAft>
              <a:buClrTx/>
              <a:buSzTx/>
              <a:buFontTx/>
              <a:buAutoNum type="arabicPeriod" startAt="2"/>
            </a:pPr>
            <a:endParaRPr lang="en-US" altLang="en-US" dirty="0">
              <a:solidFill>
                <a:schemeClr val="tx1"/>
              </a:solidFill>
              <a:latin typeface="ArialMT"/>
            </a:endParaRPr>
          </a:p>
          <a:p>
            <a:endParaRPr lang="en-US" dirty="0"/>
          </a:p>
        </p:txBody>
      </p:sp>
      <p:sp>
        <p:nvSpPr>
          <p:cNvPr id="3" name="Title 2">
            <a:extLst>
              <a:ext uri="{FF2B5EF4-FFF2-40B4-BE49-F238E27FC236}">
                <a16:creationId xmlns:a16="http://schemas.microsoft.com/office/drawing/2014/main" id="{2F17EF84-9034-C04A-81AE-2924744B75A5}"/>
              </a:ext>
            </a:extLst>
          </p:cNvPr>
          <p:cNvSpPr>
            <a:spLocks noGrp="1"/>
          </p:cNvSpPr>
          <p:nvPr>
            <p:ph type="title"/>
          </p:nvPr>
        </p:nvSpPr>
        <p:spPr/>
        <p:txBody>
          <a:bodyPr>
            <a:normAutofit fontScale="90000"/>
          </a:bodyPr>
          <a:lstStyle/>
          <a:p>
            <a:br>
              <a:rPr lang="en-US" dirty="0">
                <a:solidFill>
                  <a:srgbClr val="FF0000"/>
                </a:solidFill>
              </a:rPr>
            </a:br>
            <a:r>
              <a:rPr lang="en-US" dirty="0" err="1">
                <a:solidFill>
                  <a:srgbClr val="FF0000"/>
                </a:solidFill>
              </a:rPr>
              <a:t>Moeseg</a:t>
            </a:r>
            <a:r>
              <a:rPr lang="en-US" dirty="0">
                <a:solidFill>
                  <a:srgbClr val="FF0000"/>
                </a:solidFill>
              </a:rPr>
              <a:t> – </a:t>
            </a:r>
            <a:r>
              <a:rPr lang="en-US" dirty="0" err="1">
                <a:solidFill>
                  <a:srgbClr val="FF0000"/>
                </a:solidFill>
              </a:rPr>
              <a:t>plentyn</a:t>
            </a:r>
            <a:r>
              <a:rPr lang="en-US" dirty="0">
                <a:solidFill>
                  <a:srgbClr val="FF0000"/>
                </a:solidFill>
              </a:rPr>
              <a:t> /</a:t>
            </a:r>
            <a:br>
              <a:rPr lang="en-US" dirty="0">
                <a:solidFill>
                  <a:srgbClr val="FF0000"/>
                </a:solidFill>
              </a:rPr>
            </a:br>
            <a:r>
              <a:rPr lang="en-US" dirty="0"/>
              <a:t>Ethics- child  </a:t>
            </a:r>
            <a:br>
              <a:rPr lang="en-US" dirty="0"/>
            </a:br>
            <a:endParaRPr lang="en-US" dirty="0"/>
          </a:p>
        </p:txBody>
      </p:sp>
      <p:sp>
        <p:nvSpPr>
          <p:cNvPr id="4" name="TextBox 3">
            <a:extLst>
              <a:ext uri="{FF2B5EF4-FFF2-40B4-BE49-F238E27FC236}">
                <a16:creationId xmlns:a16="http://schemas.microsoft.com/office/drawing/2014/main" id="{AD2A7C68-4858-F740-8C86-A64ACA3962EB}"/>
              </a:ext>
            </a:extLst>
          </p:cNvPr>
          <p:cNvSpPr txBox="1"/>
          <p:nvPr/>
        </p:nvSpPr>
        <p:spPr>
          <a:xfrm>
            <a:off x="323528" y="1988840"/>
            <a:ext cx="4320480" cy="4985980"/>
          </a:xfrm>
          <a:prstGeom prst="rect">
            <a:avLst/>
          </a:prstGeom>
          <a:noFill/>
        </p:spPr>
        <p:txBody>
          <a:bodyPr wrap="square" rtlCol="0">
            <a:spAutoFit/>
          </a:bodyPr>
          <a:lstStyle/>
          <a:p>
            <a:pPr marL="285750" indent="-285750">
              <a:buFont typeface="Arial" panose="020B0604020202020204" pitchFamily="34" charset="0"/>
              <a:buChar char="•"/>
            </a:pPr>
            <a:r>
              <a:rPr lang="en-GB" sz="1500" dirty="0" err="1">
                <a:solidFill>
                  <a:srgbClr val="FF0000"/>
                </a:solidFill>
                <a:latin typeface="Arial" panose="020B0604020202020204" pitchFamily="34" charset="0"/>
                <a:cs typeface="Arial" panose="020B0604020202020204" pitchFamily="34" charset="0"/>
              </a:rPr>
              <a:t>Ofyn</a:t>
            </a:r>
            <a:r>
              <a:rPr lang="en-GB" sz="1500" dirty="0">
                <a:solidFill>
                  <a:srgbClr val="FF0000"/>
                </a:solidFill>
                <a:latin typeface="Arial" panose="020B0604020202020204" pitchFamily="34" charset="0"/>
                <a:cs typeface="Arial" panose="020B0604020202020204" pitchFamily="34" charset="0"/>
              </a:rPr>
              <a:t> am </a:t>
            </a:r>
            <a:r>
              <a:rPr lang="en-GB" sz="1500" dirty="0" err="1">
                <a:solidFill>
                  <a:srgbClr val="FF0000"/>
                </a:solidFill>
                <a:latin typeface="Arial" panose="020B0604020202020204" pitchFamily="34" charset="0"/>
                <a:cs typeface="Arial" panose="020B0604020202020204" pitchFamily="34" charset="0"/>
              </a:rPr>
              <a:t>ganiatâd</a:t>
            </a:r>
            <a:r>
              <a:rPr lang="en-GB" sz="1500" dirty="0">
                <a:solidFill>
                  <a:srgbClr val="FF0000"/>
                </a:solidFill>
                <a:latin typeface="Arial" panose="020B0604020202020204" pitchFamily="34" charset="0"/>
                <a:cs typeface="Arial" panose="020B0604020202020204" pitchFamily="34" charset="0"/>
              </a:rPr>
              <a:t> y </a:t>
            </a:r>
            <a:r>
              <a:rPr lang="en-GB" sz="1500" dirty="0" err="1">
                <a:solidFill>
                  <a:srgbClr val="FF0000"/>
                </a:solidFill>
                <a:latin typeface="Arial" panose="020B0604020202020204" pitchFamily="34" charset="0"/>
                <a:cs typeface="Arial" panose="020B0604020202020204" pitchFamily="34" charset="0"/>
              </a:rPr>
              <a:t>plentyn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i</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gymryd</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rhan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gan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sicrhau</a:t>
            </a:r>
            <a:r>
              <a:rPr lang="en-GB" sz="1500" dirty="0">
                <a:solidFill>
                  <a:srgbClr val="FF0000"/>
                </a:solidFill>
                <a:latin typeface="Arial" panose="020B0604020202020204" pitchFamily="34" charset="0"/>
                <a:cs typeface="Arial" panose="020B0604020202020204" pitchFamily="34" charset="0"/>
              </a:rPr>
              <a:t> bod </a:t>
            </a:r>
            <a:r>
              <a:rPr lang="en-GB" sz="1500" dirty="0" err="1">
                <a:solidFill>
                  <a:srgbClr val="FF0000"/>
                </a:solidFill>
                <a:latin typeface="Arial" panose="020B0604020202020204" pitchFamily="34" charset="0"/>
                <a:cs typeface="Arial" panose="020B0604020202020204" pitchFamily="34" charset="0"/>
              </a:rPr>
              <a:t>ffordd</a:t>
            </a:r>
            <a:r>
              <a:rPr lang="en-GB" sz="1500" dirty="0">
                <a:solidFill>
                  <a:srgbClr val="FF0000"/>
                </a:solidFill>
                <a:latin typeface="Arial" panose="020B0604020202020204" pitchFamily="34" charset="0"/>
                <a:cs typeface="Arial" panose="020B0604020202020204" pitchFamily="34" charset="0"/>
              </a:rPr>
              <a:t> o ‘</a:t>
            </a:r>
            <a:r>
              <a:rPr lang="en-GB" sz="1500" dirty="0" err="1">
                <a:solidFill>
                  <a:srgbClr val="FF0000"/>
                </a:solidFill>
                <a:latin typeface="Arial" panose="020B0604020202020204" pitchFamily="34" charset="0"/>
                <a:cs typeface="Arial" panose="020B0604020202020204" pitchFamily="34" charset="0"/>
              </a:rPr>
              <a:t>dynnu’n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ôl</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e.e</a:t>
            </a:r>
            <a:r>
              <a:rPr lang="en-GB" sz="1500" dirty="0">
                <a:solidFill>
                  <a:srgbClr val="FF0000"/>
                </a:solidFill>
                <a:latin typeface="Arial" panose="020B0604020202020204" pitchFamily="34" charset="0"/>
                <a:cs typeface="Arial" panose="020B0604020202020204" pitchFamily="34" charset="0"/>
              </a:rPr>
              <a:t>. ‘A </a:t>
            </a:r>
            <a:r>
              <a:rPr lang="en-GB" sz="1500" dirty="0" err="1">
                <a:solidFill>
                  <a:srgbClr val="FF0000"/>
                </a:solidFill>
                <a:latin typeface="Arial" panose="020B0604020202020204" pitchFamily="34" charset="0"/>
                <a:cs typeface="Arial" panose="020B0604020202020204" pitchFamily="34" charset="0"/>
              </a:rPr>
              <a:t>fyddai</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gwahaniaeth</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gyda</a:t>
            </a:r>
            <a:r>
              <a:rPr lang="en-GB" sz="1500" dirty="0">
                <a:solidFill>
                  <a:srgbClr val="FF0000"/>
                </a:solidFill>
                <a:latin typeface="Arial" panose="020B0604020202020204" pitchFamily="34" charset="0"/>
                <a:cs typeface="Arial" panose="020B0604020202020204" pitchFamily="34" charset="0"/>
              </a:rPr>
              <a:t> chi </a:t>
            </a:r>
            <a:r>
              <a:rPr lang="en-GB" sz="1500" dirty="0" err="1">
                <a:solidFill>
                  <a:srgbClr val="FF0000"/>
                </a:solidFill>
                <a:latin typeface="Arial" panose="020B0604020202020204" pitchFamily="34" charset="0"/>
                <a:cs typeface="Arial" panose="020B0604020202020204" pitchFamily="34" charset="0"/>
              </a:rPr>
              <a:t>fy</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helpu</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dros</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yr</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ychydig</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wythnosau</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nesaf</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drwy</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ateb</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cwestiynau</a:t>
            </a:r>
            <a:r>
              <a:rPr lang="en-GB" sz="1500" dirty="0">
                <a:solidFill>
                  <a:srgbClr val="FF0000"/>
                </a:solidFill>
                <a:latin typeface="Arial" panose="020B0604020202020204" pitchFamily="34" charset="0"/>
                <a:cs typeface="Arial" panose="020B0604020202020204" pitchFamily="34" charset="0"/>
              </a:rPr>
              <a:t> a </a:t>
            </a:r>
            <a:r>
              <a:rPr lang="en-GB" sz="1500" dirty="0" err="1">
                <a:solidFill>
                  <a:srgbClr val="FF0000"/>
                </a:solidFill>
                <a:latin typeface="Arial" panose="020B0604020202020204" pitchFamily="34" charset="0"/>
                <a:cs typeface="Arial" panose="020B0604020202020204" pitchFamily="34" charset="0"/>
              </a:rPr>
              <a:t>gwneud</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ambell</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dasg</a:t>
            </a:r>
            <a:r>
              <a:rPr lang="en-GB" sz="1500" dirty="0">
                <a:solidFill>
                  <a:srgbClr val="FF0000"/>
                </a:solidFill>
                <a:latin typeface="Arial" panose="020B0604020202020204" pitchFamily="34" charset="0"/>
                <a:cs typeface="Arial" panose="020B0604020202020204" pitchFamily="34" charset="0"/>
              </a:rPr>
              <a:t> a </a:t>
            </a:r>
            <a:r>
              <a:rPr lang="en-GB" sz="1500" dirty="0" err="1">
                <a:solidFill>
                  <a:srgbClr val="FF0000"/>
                </a:solidFill>
                <a:latin typeface="Arial" panose="020B0604020202020204" pitchFamily="34" charset="0"/>
                <a:cs typeface="Arial" panose="020B0604020202020204" pitchFamily="34" charset="0"/>
              </a:rPr>
              <a:t>fydd</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yn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fy</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helpu</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gyda’r</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gwaith</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sydd</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gennyf</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ar</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gyfer</a:t>
            </a:r>
            <a:r>
              <a:rPr lang="en-GB" sz="1500" dirty="0">
                <a:solidFill>
                  <a:srgbClr val="FF0000"/>
                </a:solidFill>
                <a:latin typeface="Arial" panose="020B0604020202020204" pitchFamily="34" charset="0"/>
                <a:cs typeface="Arial" panose="020B0604020202020204" pitchFamily="34" charset="0"/>
              </a:rPr>
              <a:t> y </a:t>
            </a:r>
            <a:r>
              <a:rPr lang="en-GB" sz="1500" dirty="0" err="1">
                <a:solidFill>
                  <a:srgbClr val="FF0000"/>
                </a:solidFill>
                <a:latin typeface="Arial" panose="020B0604020202020204" pitchFamily="34" charset="0"/>
                <a:cs typeface="Arial" panose="020B0604020202020204" pitchFamily="34" charset="0"/>
              </a:rPr>
              <a:t>brifysgol</a:t>
            </a:r>
            <a:r>
              <a:rPr lang="en-GB" sz="1500" dirty="0">
                <a:solidFill>
                  <a:srgbClr val="FF0000"/>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GB" sz="15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err="1">
                <a:solidFill>
                  <a:srgbClr val="FF0000"/>
                </a:solidFill>
                <a:latin typeface="Arial" panose="020B0604020202020204" pitchFamily="34" charset="0"/>
                <a:cs typeface="Arial" panose="020B0604020202020204" pitchFamily="34" charset="0"/>
              </a:rPr>
              <a:t>Gallwn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stopio</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unrhyw</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bryd</a:t>
            </a:r>
            <a:r>
              <a:rPr lang="en-GB" sz="1500" dirty="0">
                <a:solidFill>
                  <a:srgbClr val="FF0000"/>
                </a:solidFill>
                <a:latin typeface="Arial" panose="020B0604020202020204" pitchFamily="34" charset="0"/>
                <a:cs typeface="Arial" panose="020B0604020202020204" pitchFamily="34" charset="0"/>
              </a:rPr>
              <a:t>, ac </a:t>
            </a:r>
            <a:r>
              <a:rPr lang="en-GB" sz="1500" dirty="0" err="1">
                <a:solidFill>
                  <a:srgbClr val="FF0000"/>
                </a:solidFill>
                <a:latin typeface="Arial" panose="020B0604020202020204" pitchFamily="34" charset="0"/>
                <a:cs typeface="Arial" panose="020B0604020202020204" pitchFamily="34" charset="0"/>
              </a:rPr>
              <a:t>os</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nad</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ydych</a:t>
            </a:r>
            <a:r>
              <a:rPr lang="en-GB" sz="1500" dirty="0">
                <a:solidFill>
                  <a:srgbClr val="FF0000"/>
                </a:solidFill>
                <a:latin typeface="Arial" panose="020B0604020202020204" pitchFamily="34" charset="0"/>
                <a:cs typeface="Arial" panose="020B0604020202020204" pitchFamily="34" charset="0"/>
              </a:rPr>
              <a:t> am </a:t>
            </a:r>
            <a:r>
              <a:rPr lang="en-GB" sz="1500" dirty="0" err="1">
                <a:solidFill>
                  <a:srgbClr val="FF0000"/>
                </a:solidFill>
                <a:latin typeface="Arial" panose="020B0604020202020204" pitchFamily="34" charset="0"/>
                <a:cs typeface="Arial" panose="020B0604020202020204" pitchFamily="34" charset="0"/>
              </a:rPr>
              <a:t>gymryd</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rhan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mae</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hynny’n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iawn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hefyd</a:t>
            </a:r>
            <a:r>
              <a:rPr lang="en-GB" sz="1500" dirty="0">
                <a:solidFill>
                  <a:srgbClr val="FF0000"/>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GB" sz="15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Sicrhewch</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nad</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yw</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cymryd</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rhan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mewn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unrhyw</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agwedd</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o’r</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gwaith</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hwn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yn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niweidiol</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i’r</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plentyn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e.e</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mae</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ef</a:t>
            </a:r>
            <a:r>
              <a:rPr lang="en-GB" sz="1500" dirty="0">
                <a:solidFill>
                  <a:srgbClr val="FF0000"/>
                </a:solidFill>
                <a:latin typeface="Arial" panose="020B0604020202020204" pitchFamily="34" charset="0"/>
                <a:cs typeface="Arial" panose="020B0604020202020204" pitchFamily="34" charset="0"/>
              </a:rPr>
              <a:t>/hi </a:t>
            </a:r>
            <a:r>
              <a:rPr lang="en-GB" sz="1500" dirty="0" err="1">
                <a:solidFill>
                  <a:srgbClr val="FF0000"/>
                </a:solidFill>
                <a:latin typeface="Arial" panose="020B0604020202020204" pitchFamily="34" charset="0"/>
                <a:cs typeface="Arial" panose="020B0604020202020204" pitchFamily="34" charset="0"/>
              </a:rPr>
              <a:t>yn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colli</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cyfle</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i</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wneud</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rhywbeth</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mae</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ef</a:t>
            </a:r>
            <a:r>
              <a:rPr lang="en-GB" sz="1500" dirty="0">
                <a:solidFill>
                  <a:srgbClr val="FF0000"/>
                </a:solidFill>
                <a:latin typeface="Arial" panose="020B0604020202020204" pitchFamily="34" charset="0"/>
                <a:cs typeface="Arial" panose="020B0604020202020204" pitchFamily="34" charset="0"/>
              </a:rPr>
              <a:t>/hi am </a:t>
            </a:r>
            <a:r>
              <a:rPr lang="en-GB" sz="1500" dirty="0" err="1">
                <a:solidFill>
                  <a:srgbClr val="FF0000"/>
                </a:solidFill>
                <a:latin typeface="Arial" panose="020B0604020202020204" pitchFamily="34" charset="0"/>
                <a:cs typeface="Arial" panose="020B0604020202020204" pitchFamily="34" charset="0"/>
              </a:rPr>
              <a:t>ei</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wneud</a:t>
            </a:r>
            <a:r>
              <a:rPr lang="en-GB" sz="1500" dirty="0">
                <a:solidFill>
                  <a:srgbClr val="FF0000"/>
                </a:solidFill>
                <a:latin typeface="Arial" panose="020B0604020202020204" pitchFamily="34" charset="0"/>
                <a:cs typeface="Arial" panose="020B0604020202020204" pitchFamily="34" charset="0"/>
              </a:rPr>
              <a:t>).</a:t>
            </a:r>
          </a:p>
          <a:p>
            <a:r>
              <a:rPr lang="en-GB" sz="1500" dirty="0">
                <a:solidFill>
                  <a:srgbClr val="FF0000"/>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Sicrhewch</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eich</a:t>
            </a:r>
            <a:r>
              <a:rPr lang="en-GB" sz="1500" dirty="0">
                <a:solidFill>
                  <a:srgbClr val="FF0000"/>
                </a:solidFill>
                <a:latin typeface="Arial" panose="020B0604020202020204" pitchFamily="34" charset="0"/>
                <a:cs typeface="Arial" panose="020B0604020202020204" pitchFamily="34" charset="0"/>
              </a:rPr>
              <a:t> bod </a:t>
            </a:r>
            <a:r>
              <a:rPr lang="en-GB" sz="1500" dirty="0" err="1">
                <a:solidFill>
                  <a:srgbClr val="FF0000"/>
                </a:solidFill>
                <a:latin typeface="Arial" panose="020B0604020202020204" pitchFamily="34" charset="0"/>
                <a:cs typeface="Arial" panose="020B0604020202020204" pitchFamily="34" charset="0"/>
              </a:rPr>
              <a:t>yn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gadael</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i’r</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plentyn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arwain</a:t>
            </a:r>
            <a:r>
              <a:rPr lang="en-GB" sz="1500" dirty="0">
                <a:solidFill>
                  <a:srgbClr val="FF0000"/>
                </a:solidFill>
                <a:latin typeface="Arial" panose="020B0604020202020204" pitchFamily="34" charset="0"/>
                <a:cs typeface="Arial" panose="020B0604020202020204" pitchFamily="34" charset="0"/>
              </a:rPr>
              <a:t> ac </a:t>
            </a:r>
            <a:r>
              <a:rPr lang="en-GB" sz="1500" dirty="0" err="1">
                <a:solidFill>
                  <a:srgbClr val="FF0000"/>
                </a:solidFill>
                <a:latin typeface="Arial" panose="020B0604020202020204" pitchFamily="34" charset="0"/>
                <a:cs typeface="Arial" panose="020B0604020202020204" pitchFamily="34" charset="0"/>
              </a:rPr>
              <a:t>os</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mae’n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ymddangos</a:t>
            </a:r>
            <a:r>
              <a:rPr lang="en-GB" sz="1500" dirty="0">
                <a:solidFill>
                  <a:srgbClr val="FF0000"/>
                </a:solidFill>
                <a:latin typeface="Arial" panose="020B0604020202020204" pitchFamily="34" charset="0"/>
                <a:cs typeface="Arial" panose="020B0604020202020204" pitchFamily="34" charset="0"/>
              </a:rPr>
              <a:t> bod </a:t>
            </a:r>
            <a:r>
              <a:rPr lang="en-GB" sz="1500" dirty="0" err="1">
                <a:solidFill>
                  <a:srgbClr val="FF0000"/>
                </a:solidFill>
                <a:latin typeface="Arial" panose="020B0604020202020204" pitchFamily="34" charset="0"/>
                <a:cs typeface="Arial" panose="020B0604020202020204" pitchFamily="34" charset="0"/>
              </a:rPr>
              <a:t>diffyg</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diddordeb</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neu</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frwdfrydedd</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peidiwch</a:t>
            </a:r>
            <a:r>
              <a:rPr lang="en-GB" sz="1500" dirty="0">
                <a:solidFill>
                  <a:srgbClr val="FF0000"/>
                </a:solidFill>
                <a:latin typeface="Arial" panose="020B0604020202020204" pitchFamily="34" charset="0"/>
                <a:cs typeface="Arial" panose="020B0604020202020204" pitchFamily="34" charset="0"/>
              </a:rPr>
              <a:t> â </a:t>
            </a:r>
            <a:r>
              <a:rPr lang="en-GB" sz="1500" dirty="0" err="1">
                <a:solidFill>
                  <a:srgbClr val="FF0000"/>
                </a:solidFill>
                <a:latin typeface="Arial" panose="020B0604020202020204" pitchFamily="34" charset="0"/>
                <a:cs typeface="Arial" panose="020B0604020202020204" pitchFamily="34" charset="0"/>
              </a:rPr>
              <a:t>rhoi</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pwysau</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arno</a:t>
            </a:r>
            <a:r>
              <a:rPr lang="en-GB" sz="1500" dirty="0">
                <a:solidFill>
                  <a:srgbClr val="FF0000"/>
                </a:solidFill>
                <a:latin typeface="Arial" panose="020B0604020202020204" pitchFamily="34" charset="0"/>
                <a:cs typeface="Arial" panose="020B0604020202020204" pitchFamily="34" charset="0"/>
              </a:rPr>
              <a:t>/</a:t>
            </a:r>
            <a:r>
              <a:rPr lang="en-GB" sz="1500" dirty="0" err="1">
                <a:solidFill>
                  <a:srgbClr val="FF0000"/>
                </a:solidFill>
                <a:latin typeface="Arial" panose="020B0604020202020204" pitchFamily="34" charset="0"/>
                <a:cs typeface="Arial" panose="020B0604020202020204" pitchFamily="34" charset="0"/>
              </a:rPr>
              <a:t>arni</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i</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gymryd</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rhan</a:t>
            </a:r>
            <a:r>
              <a:rPr lang="en-GB" sz="1500" dirty="0">
                <a:solidFill>
                  <a:srgbClr val="FF0000"/>
                </a:solidFill>
                <a:latin typeface="Arial" panose="020B0604020202020204" pitchFamily="34" charset="0"/>
                <a:cs typeface="Arial" panose="020B0604020202020204" pitchFamily="34" charset="0"/>
              </a:rPr>
              <a:t>. </a:t>
            </a:r>
          </a:p>
          <a:p>
            <a:endParaRPr lang="en-US" dirty="0"/>
          </a:p>
        </p:txBody>
      </p:sp>
      <p:sp>
        <p:nvSpPr>
          <p:cNvPr id="5" name="TextBox 4">
            <a:extLst>
              <a:ext uri="{FF2B5EF4-FFF2-40B4-BE49-F238E27FC236}">
                <a16:creationId xmlns:a16="http://schemas.microsoft.com/office/drawing/2014/main" id="{23C176B2-41A6-C248-8293-92BA2FC0ACA9}"/>
              </a:ext>
            </a:extLst>
          </p:cNvPr>
          <p:cNvSpPr txBox="1"/>
          <p:nvPr/>
        </p:nvSpPr>
        <p:spPr>
          <a:xfrm>
            <a:off x="4716016" y="1700808"/>
            <a:ext cx="3970784" cy="5478423"/>
          </a:xfrm>
          <a:prstGeom prst="rect">
            <a:avLst/>
          </a:prstGeom>
          <a:noFill/>
        </p:spPr>
        <p:txBody>
          <a:bodyPr wrap="square" rtlCol="0">
            <a:spAutoFit/>
          </a:bodyPr>
          <a:lstStyle/>
          <a:p>
            <a:pPr lvl="0" eaLnBrk="0" fontAlgn="base" hangingPunct="0">
              <a:spcBef>
                <a:spcPct val="0"/>
              </a:spcBef>
              <a:spcAft>
                <a:spcPct val="0"/>
              </a:spcAft>
            </a:pPr>
            <a:endParaRPr lang="en-US" altLang="en-US" sz="1600" dirty="0"/>
          </a:p>
          <a:p>
            <a:pPr eaLnBrk="0" fontAlgn="base" hangingPunct="0">
              <a:spcBef>
                <a:spcPct val="0"/>
              </a:spcBef>
              <a:spcAft>
                <a:spcPct val="0"/>
              </a:spcAft>
              <a:buClrTx/>
              <a:buSzTx/>
            </a:pPr>
            <a:r>
              <a:rPr lang="en-US" altLang="en-US" sz="1600" dirty="0">
                <a:latin typeface="ArialMT"/>
              </a:rPr>
              <a:t> </a:t>
            </a:r>
            <a:r>
              <a:rPr lang="en-US" altLang="en-US" sz="1500" dirty="0">
                <a:latin typeface="Arial" panose="020B0604020202020204" pitchFamily="34" charset="0"/>
                <a:cs typeface="Arial" panose="020B0604020202020204" pitchFamily="34" charset="0"/>
              </a:rPr>
              <a:t>Ask the child’s consent to take part. For example ‘Do you mind helping me with some college work over the next few weeks by answering some questions about what helps you learn language and mathematics please?’</a:t>
            </a:r>
          </a:p>
          <a:p>
            <a:pPr lvl="0" eaLnBrk="0" fontAlgn="base" hangingPunct="0">
              <a:spcBef>
                <a:spcPct val="0"/>
              </a:spcBef>
              <a:spcAft>
                <a:spcPct val="0"/>
              </a:spcAft>
              <a:buFontTx/>
              <a:buAutoNum type="arabicPeriod"/>
            </a:pPr>
            <a:endParaRPr lang="en-US" altLang="en-US" sz="1500" dirty="0">
              <a:latin typeface="Arial" panose="020B0604020202020204" pitchFamily="34" charset="0"/>
              <a:cs typeface="Arial" panose="020B0604020202020204" pitchFamily="34" charset="0"/>
            </a:endParaRPr>
          </a:p>
          <a:p>
            <a:pPr eaLnBrk="0" fontAlgn="base" hangingPunct="0">
              <a:spcBef>
                <a:spcPct val="0"/>
              </a:spcBef>
              <a:spcAft>
                <a:spcPct val="0"/>
              </a:spcAft>
              <a:buClrTx/>
              <a:buSzTx/>
            </a:pPr>
            <a:r>
              <a:rPr lang="en-US" altLang="en-US" sz="1500" dirty="0">
                <a:latin typeface="Arial" panose="020B0604020202020204" pitchFamily="34" charset="0"/>
                <a:cs typeface="Arial" panose="020B0604020202020204" pitchFamily="34" charset="0"/>
              </a:rPr>
              <a:t> Ensure there is an ‘opt out’ clause. For example ‘We can stop at any time and if you don’t want to take part, that is absolutely fine.’</a:t>
            </a:r>
          </a:p>
          <a:p>
            <a:pPr lvl="0" eaLnBrk="0" fontAlgn="base" hangingPunct="0">
              <a:spcBef>
                <a:spcPct val="0"/>
              </a:spcBef>
              <a:spcAft>
                <a:spcPct val="0"/>
              </a:spcAft>
            </a:pPr>
            <a:r>
              <a:rPr lang="en-US" altLang="en-US" sz="1500" dirty="0">
                <a:latin typeface="Arial" panose="020B0604020202020204" pitchFamily="34" charset="0"/>
                <a:cs typeface="Arial" panose="020B0604020202020204" pitchFamily="34" charset="0"/>
              </a:rPr>
              <a:t> </a:t>
            </a:r>
          </a:p>
          <a:p>
            <a:pPr eaLnBrk="0" fontAlgn="base" hangingPunct="0">
              <a:spcBef>
                <a:spcPct val="0"/>
              </a:spcBef>
              <a:spcAft>
                <a:spcPct val="0"/>
              </a:spcAft>
              <a:buClrTx/>
              <a:buSzTx/>
            </a:pPr>
            <a:r>
              <a:rPr lang="en-US" altLang="en-US" sz="1500" dirty="0">
                <a:latin typeface="Arial" panose="020B0604020202020204" pitchFamily="34" charset="0"/>
                <a:cs typeface="Arial" panose="020B0604020202020204" pitchFamily="34" charset="0"/>
              </a:rPr>
              <a:t>Ensure that taking part in any aspects of this work is not detrimental to the child (e.g. he/she is not missing out on something he/she wants to do). </a:t>
            </a:r>
          </a:p>
          <a:p>
            <a:pPr lvl="0" eaLnBrk="0" fontAlgn="base" hangingPunct="0">
              <a:spcBef>
                <a:spcPct val="0"/>
              </a:spcBef>
              <a:spcAft>
                <a:spcPct val="0"/>
              </a:spcAft>
            </a:pPr>
            <a:endParaRPr lang="en-US" altLang="en-US" sz="1500" dirty="0">
              <a:latin typeface="Arial" panose="020B0604020202020204" pitchFamily="34" charset="0"/>
              <a:cs typeface="Arial" panose="020B0604020202020204" pitchFamily="34" charset="0"/>
            </a:endParaRPr>
          </a:p>
          <a:p>
            <a:pPr eaLnBrk="0" fontAlgn="base" hangingPunct="0">
              <a:spcBef>
                <a:spcPct val="0"/>
              </a:spcBef>
              <a:spcAft>
                <a:spcPct val="0"/>
              </a:spcAft>
              <a:buClrTx/>
              <a:buSzTx/>
            </a:pPr>
            <a:r>
              <a:rPr lang="en-US" altLang="en-US" sz="1500" dirty="0">
                <a:latin typeface="Arial" panose="020B0604020202020204" pitchFamily="34" charset="0"/>
                <a:cs typeface="Arial" panose="020B0604020202020204" pitchFamily="34" charset="0"/>
              </a:rPr>
              <a:t>Ensure that you let the child lead and if he/she seems to lack interest or enthusiasm that you do not put pressure on him/her to take part. </a:t>
            </a:r>
          </a:p>
          <a:p>
            <a:endParaRPr lang="en-US" dirty="0"/>
          </a:p>
        </p:txBody>
      </p:sp>
    </p:spTree>
    <p:extLst>
      <p:ext uri="{BB962C8B-B14F-4D97-AF65-F5344CB8AC3E}">
        <p14:creationId xmlns:p14="http://schemas.microsoft.com/office/powerpoint/2010/main" val="2255017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79BE2F7-7CED-F94B-82A8-041B38CA32A2}"/>
              </a:ext>
            </a:extLst>
          </p:cNvPr>
          <p:cNvSpPr>
            <a:spLocks noGrp="1"/>
          </p:cNvSpPr>
          <p:nvPr>
            <p:ph idx="1"/>
          </p:nvPr>
        </p:nvSpPr>
        <p:spPr>
          <a:xfrm>
            <a:off x="251521" y="1916832"/>
            <a:ext cx="3960439" cy="5184576"/>
          </a:xfrm>
        </p:spPr>
        <p:txBody>
          <a:bodyPr>
            <a:normAutofit/>
          </a:bodyPr>
          <a:lstStyle/>
          <a:p>
            <a:pPr marL="0" lvl="0" indent="0" eaLnBrk="0" fontAlgn="base" hangingPunct="0">
              <a:spcBef>
                <a:spcPct val="0"/>
              </a:spcBef>
              <a:spcAft>
                <a:spcPct val="0"/>
              </a:spcAft>
              <a:buClrTx/>
              <a:buSzTx/>
              <a:buNone/>
            </a:pPr>
            <a:r>
              <a:rPr lang="en-US" altLang="en-US" dirty="0">
                <a:solidFill>
                  <a:schemeClr val="tx1"/>
                </a:solidFill>
                <a:latin typeface="Arial" panose="020B0604020202020204" pitchFamily="34" charset="0"/>
              </a:rPr>
              <a:t>   </a:t>
            </a:r>
            <a:r>
              <a:rPr lang="en-US" altLang="en-US" sz="4800" dirty="0">
                <a:solidFill>
                  <a:schemeClr val="tx1"/>
                </a:solidFill>
                <a:latin typeface="Arial" panose="020B0604020202020204" pitchFamily="34" charset="0"/>
              </a:rPr>
              <a:t>   </a:t>
            </a:r>
            <a:r>
              <a:rPr lang="en-US" altLang="en-US" dirty="0">
                <a:solidFill>
                  <a:schemeClr val="tx1"/>
                </a:solidFill>
                <a:latin typeface="Arial" panose="020B0604020202020204" pitchFamily="34" charset="0"/>
              </a:rPr>
              <a:t>          </a:t>
            </a:r>
            <a:r>
              <a:rPr lang="en-US" altLang="en-US" sz="4800" dirty="0">
                <a:solidFill>
                  <a:schemeClr val="tx1"/>
                </a:solidFill>
                <a:latin typeface="Arial" panose="020B0604020202020204" pitchFamily="34" charset="0"/>
              </a:rPr>
              <a:t>   </a:t>
            </a:r>
            <a:r>
              <a:rPr lang="en-US" altLang="en-US" dirty="0">
                <a:solidFill>
                  <a:schemeClr val="tx1"/>
                </a:solidFill>
                <a:latin typeface="Arial" panose="020B0604020202020204" pitchFamily="34" charset="0"/>
              </a:rPr>
              <a:t>                              </a:t>
            </a:r>
            <a:endParaRPr lang="en-US" dirty="0"/>
          </a:p>
        </p:txBody>
      </p:sp>
      <p:sp>
        <p:nvSpPr>
          <p:cNvPr id="3" name="Title 2">
            <a:extLst>
              <a:ext uri="{FF2B5EF4-FFF2-40B4-BE49-F238E27FC236}">
                <a16:creationId xmlns:a16="http://schemas.microsoft.com/office/drawing/2014/main" id="{273099F4-9C1D-7B4F-A501-24EEAFA914FE}"/>
              </a:ext>
            </a:extLst>
          </p:cNvPr>
          <p:cNvSpPr>
            <a:spLocks noGrp="1"/>
          </p:cNvSpPr>
          <p:nvPr>
            <p:ph type="title"/>
          </p:nvPr>
        </p:nvSpPr>
        <p:spPr/>
        <p:txBody>
          <a:bodyPr>
            <a:normAutofit fontScale="90000"/>
          </a:bodyPr>
          <a:lstStyle/>
          <a:p>
            <a:r>
              <a:rPr lang="en-US" dirty="0">
                <a:solidFill>
                  <a:srgbClr val="FF0000"/>
                </a:solidFill>
              </a:rPr>
              <a:t>Data/</a:t>
            </a:r>
            <a:r>
              <a:rPr lang="en-US" dirty="0"/>
              <a:t> </a:t>
            </a:r>
            <a:br>
              <a:rPr lang="en-US" dirty="0"/>
            </a:br>
            <a:r>
              <a:rPr lang="en-US" dirty="0">
                <a:solidFill>
                  <a:schemeClr val="bg1"/>
                </a:solidFill>
              </a:rPr>
              <a:t>Data</a:t>
            </a:r>
          </a:p>
        </p:txBody>
      </p:sp>
      <p:sp>
        <p:nvSpPr>
          <p:cNvPr id="4" name="TextBox 3">
            <a:extLst>
              <a:ext uri="{FF2B5EF4-FFF2-40B4-BE49-F238E27FC236}">
                <a16:creationId xmlns:a16="http://schemas.microsoft.com/office/drawing/2014/main" id="{4075A4AD-F156-9B40-9BA6-6953620AEFA1}"/>
              </a:ext>
            </a:extLst>
          </p:cNvPr>
          <p:cNvSpPr txBox="1"/>
          <p:nvPr/>
        </p:nvSpPr>
        <p:spPr>
          <a:xfrm>
            <a:off x="457200" y="1700808"/>
            <a:ext cx="3826768" cy="5216813"/>
          </a:xfrm>
          <a:prstGeom prst="rect">
            <a:avLst/>
          </a:prstGeom>
          <a:noFill/>
        </p:spPr>
        <p:txBody>
          <a:bodyPr wrap="square" rtlCol="0">
            <a:spAutoFit/>
          </a:bodyPr>
          <a:lstStyle/>
          <a:p>
            <a:endParaRPr lang="en-GB" sz="1500" dirty="0">
              <a:solidFill>
                <a:srgbClr val="FF0000"/>
              </a:solidFill>
              <a:latin typeface="Arial" panose="020B0604020202020204" pitchFamily="34" charset="0"/>
              <a:cs typeface="Arial" panose="020B0604020202020204" pitchFamily="34" charset="0"/>
            </a:endParaRPr>
          </a:p>
          <a:p>
            <a:r>
              <a:rPr lang="en-GB" sz="1500" dirty="0" err="1">
                <a:solidFill>
                  <a:srgbClr val="FF0000"/>
                </a:solidFill>
                <a:latin typeface="Arial" panose="020B0604020202020204" pitchFamily="34" charset="0"/>
                <a:cs typeface="Arial" panose="020B0604020202020204" pitchFamily="34" charset="0"/>
              </a:rPr>
              <a:t>Yn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ystod</a:t>
            </a:r>
            <a:r>
              <a:rPr lang="en-GB" sz="1500" dirty="0">
                <a:solidFill>
                  <a:srgbClr val="FF0000"/>
                </a:solidFill>
                <a:latin typeface="Arial" panose="020B0604020202020204" pitchFamily="34" charset="0"/>
                <a:cs typeface="Arial" panose="020B0604020202020204" pitchFamily="34" charset="0"/>
              </a:rPr>
              <a:t> y </a:t>
            </a:r>
            <a:r>
              <a:rPr lang="en-GB" sz="1500" dirty="0" err="1">
                <a:solidFill>
                  <a:srgbClr val="FF0000"/>
                </a:solidFill>
                <a:latin typeface="Arial" panose="020B0604020202020204" pitchFamily="34" charset="0"/>
                <a:cs typeface="Arial" panose="020B0604020202020204" pitchFamily="34" charset="0"/>
              </a:rPr>
              <a:t>lleoliad</a:t>
            </a:r>
            <a:r>
              <a:rPr lang="en-GB" sz="1500" dirty="0">
                <a:solidFill>
                  <a:srgbClr val="FF0000"/>
                </a:solidFill>
                <a:latin typeface="Arial" panose="020B0604020202020204" pitchFamily="34" charset="0"/>
                <a:cs typeface="Arial" panose="020B0604020202020204" pitchFamily="34" charset="0"/>
              </a:rPr>
              <a:t> PAP, </a:t>
            </a:r>
            <a:r>
              <a:rPr lang="en-GB" sz="1500" dirty="0" err="1">
                <a:solidFill>
                  <a:srgbClr val="FF0000"/>
                </a:solidFill>
                <a:latin typeface="Arial" panose="020B0604020202020204" pitchFamily="34" charset="0"/>
                <a:cs typeface="Arial" panose="020B0604020202020204" pitchFamily="34" charset="0"/>
              </a:rPr>
              <a:t>bydd</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gofyn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i</a:t>
            </a:r>
            <a:r>
              <a:rPr lang="en-GB" sz="1500" dirty="0">
                <a:solidFill>
                  <a:srgbClr val="FF0000"/>
                </a:solidFill>
                <a:latin typeface="Arial" panose="020B0604020202020204" pitchFamily="34" charset="0"/>
                <a:cs typeface="Arial" panose="020B0604020202020204" pitchFamily="34" charset="0"/>
              </a:rPr>
              <a:t> chi </a:t>
            </a:r>
            <a:r>
              <a:rPr lang="en-GB" sz="1500" dirty="0" err="1">
                <a:solidFill>
                  <a:srgbClr val="FF0000"/>
                </a:solidFill>
                <a:latin typeface="Arial" panose="020B0604020202020204" pitchFamily="34" charset="0"/>
                <a:cs typeface="Arial" panose="020B0604020202020204" pitchFamily="34" charset="0"/>
              </a:rPr>
              <a:t>gasglu</a:t>
            </a:r>
            <a:r>
              <a:rPr lang="en-GB" sz="1500" dirty="0">
                <a:solidFill>
                  <a:srgbClr val="FF0000"/>
                </a:solidFill>
                <a:latin typeface="Arial" panose="020B0604020202020204" pitchFamily="34" charset="0"/>
                <a:cs typeface="Arial" panose="020B0604020202020204" pitchFamily="34" charset="0"/>
              </a:rPr>
              <a:t> data am y </a:t>
            </a:r>
            <a:r>
              <a:rPr lang="en-GB" sz="1500" dirty="0" err="1">
                <a:solidFill>
                  <a:srgbClr val="FF0000"/>
                </a:solidFill>
                <a:latin typeface="Arial" panose="020B0604020202020204" pitchFamily="34" charset="0"/>
                <a:cs typeface="Arial" panose="020B0604020202020204" pitchFamily="34" charset="0"/>
              </a:rPr>
              <a:t>dysgwr</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hwn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Dylai’r</a:t>
            </a:r>
            <a:r>
              <a:rPr lang="en-GB" sz="1500" dirty="0">
                <a:solidFill>
                  <a:srgbClr val="FF0000"/>
                </a:solidFill>
                <a:latin typeface="Arial" panose="020B0604020202020204" pitchFamily="34" charset="0"/>
                <a:cs typeface="Arial" panose="020B0604020202020204" pitchFamily="34" charset="0"/>
              </a:rPr>
              <a:t> data </a:t>
            </a:r>
            <a:r>
              <a:rPr lang="en-GB" sz="1500" dirty="0" err="1">
                <a:solidFill>
                  <a:srgbClr val="FF0000"/>
                </a:solidFill>
                <a:latin typeface="Arial" panose="020B0604020202020204" pitchFamily="34" charset="0"/>
                <a:cs typeface="Arial" panose="020B0604020202020204" pitchFamily="34" charset="0"/>
              </a:rPr>
              <a:t>eich</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helpu</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i</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ddeall</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ymateb</a:t>
            </a:r>
            <a:r>
              <a:rPr lang="en-GB" sz="1500" dirty="0">
                <a:solidFill>
                  <a:srgbClr val="FF0000"/>
                </a:solidFill>
                <a:latin typeface="Arial" panose="020B0604020202020204" pitchFamily="34" charset="0"/>
                <a:cs typeface="Arial" panose="020B0604020202020204" pitchFamily="34" charset="0"/>
              </a:rPr>
              <a:t> y </a:t>
            </a:r>
            <a:r>
              <a:rPr lang="en-GB" sz="1500" dirty="0" err="1">
                <a:solidFill>
                  <a:srgbClr val="FF0000"/>
                </a:solidFill>
                <a:latin typeface="Arial" panose="020B0604020202020204" pitchFamily="34" charset="0"/>
                <a:cs typeface="Arial" panose="020B0604020202020204" pitchFamily="34" charset="0"/>
              </a:rPr>
              <a:t>plentyn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i’r</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cwestiwn</a:t>
            </a:r>
            <a:r>
              <a:rPr lang="en-GB" sz="1500" dirty="0">
                <a:solidFill>
                  <a:srgbClr val="FF0000"/>
                </a:solidFill>
                <a:latin typeface="Arial" panose="020B0604020202020204" pitchFamily="34" charset="0"/>
                <a:cs typeface="Arial" panose="020B0604020202020204" pitchFamily="34" charset="0"/>
              </a:rPr>
              <a:t>:</a:t>
            </a:r>
          </a:p>
          <a:p>
            <a:endParaRPr lang="en-GB" sz="1500" dirty="0">
              <a:solidFill>
                <a:srgbClr val="FF0000"/>
              </a:solidFill>
              <a:latin typeface="Arial" panose="020B0604020202020204" pitchFamily="34" charset="0"/>
              <a:cs typeface="Arial" panose="020B0604020202020204" pitchFamily="34" charset="0"/>
            </a:endParaRPr>
          </a:p>
          <a:p>
            <a:r>
              <a:rPr lang="en-GB" sz="1500" dirty="0">
                <a:solidFill>
                  <a:srgbClr val="FF0000"/>
                </a:solidFill>
                <a:latin typeface="Arial" panose="020B0604020202020204" pitchFamily="34" charset="0"/>
                <a:cs typeface="Arial" panose="020B0604020202020204" pitchFamily="34" charset="0"/>
              </a:rPr>
              <a:t> ’Beth </a:t>
            </a:r>
            <a:r>
              <a:rPr lang="en-GB" sz="1500" dirty="0" err="1">
                <a:solidFill>
                  <a:srgbClr val="FF0000"/>
                </a:solidFill>
                <a:latin typeface="Arial" panose="020B0604020202020204" pitchFamily="34" charset="0"/>
                <a:cs typeface="Arial" panose="020B0604020202020204" pitchFamily="34" charset="0"/>
              </a:rPr>
              <a:t>sy’n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fy</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helpu</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i</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ddysgu</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iaith</a:t>
            </a:r>
            <a:r>
              <a:rPr lang="en-GB" sz="1500" dirty="0">
                <a:solidFill>
                  <a:srgbClr val="FF0000"/>
                </a:solidFill>
                <a:latin typeface="Arial" panose="020B0604020202020204" pitchFamily="34" charset="0"/>
                <a:cs typeface="Arial" panose="020B0604020202020204" pitchFamily="34" charset="0"/>
              </a:rPr>
              <a:t> a </a:t>
            </a:r>
            <a:r>
              <a:rPr lang="en-GB" sz="1500" dirty="0" err="1">
                <a:solidFill>
                  <a:srgbClr val="FF0000"/>
                </a:solidFill>
                <a:latin typeface="Arial" panose="020B0604020202020204" pitchFamily="34" charset="0"/>
                <a:cs typeface="Arial" panose="020B0604020202020204" pitchFamily="34" charset="0"/>
              </a:rPr>
              <a:t>mathemateg</a:t>
            </a:r>
            <a:r>
              <a:rPr lang="en-GB" sz="1500" dirty="0">
                <a:solidFill>
                  <a:srgbClr val="FF0000"/>
                </a:solidFill>
                <a:latin typeface="Arial" panose="020B0604020202020204" pitchFamily="34" charset="0"/>
                <a:cs typeface="Arial" panose="020B0604020202020204" pitchFamily="34" charset="0"/>
              </a:rPr>
              <a:t>? </a:t>
            </a:r>
          </a:p>
          <a:p>
            <a:endParaRPr lang="en-GB" sz="1500" dirty="0">
              <a:solidFill>
                <a:srgbClr val="FF0000"/>
              </a:solidFill>
              <a:latin typeface="Arial" panose="020B0604020202020204" pitchFamily="34" charset="0"/>
              <a:cs typeface="Arial" panose="020B0604020202020204" pitchFamily="34" charset="0"/>
            </a:endParaRPr>
          </a:p>
          <a:p>
            <a:endParaRPr lang="en-GB" sz="1500" dirty="0">
              <a:solidFill>
                <a:srgbClr val="FF0000"/>
              </a:solidFill>
              <a:latin typeface="Arial" panose="020B0604020202020204" pitchFamily="34" charset="0"/>
              <a:cs typeface="Arial" panose="020B0604020202020204" pitchFamily="34" charset="0"/>
            </a:endParaRPr>
          </a:p>
          <a:p>
            <a:r>
              <a:rPr lang="en-GB" sz="1500" dirty="0">
                <a:solidFill>
                  <a:srgbClr val="FF0000"/>
                </a:solidFill>
                <a:latin typeface="Arial" panose="020B0604020202020204" pitchFamily="34" charset="0"/>
                <a:cs typeface="Arial" panose="020B0604020202020204" pitchFamily="34" charset="0"/>
              </a:rPr>
              <a:t>Mae </a:t>
            </a:r>
            <a:r>
              <a:rPr lang="en-GB" sz="1500" dirty="0" err="1">
                <a:solidFill>
                  <a:srgbClr val="FF0000"/>
                </a:solidFill>
                <a:latin typeface="Arial" panose="020B0604020202020204" pitchFamily="34" charset="0"/>
                <a:cs typeface="Arial" panose="020B0604020202020204" pitchFamily="34" charset="0"/>
              </a:rPr>
              <a:t>angen</a:t>
            </a:r>
            <a:r>
              <a:rPr lang="en-GB" sz="1500" dirty="0">
                <a:solidFill>
                  <a:srgbClr val="FF0000"/>
                </a:solidFill>
                <a:latin typeface="Arial" panose="020B0604020202020204" pitchFamily="34" charset="0"/>
                <a:cs typeface="Arial" panose="020B0604020202020204" pitchFamily="34" charset="0"/>
              </a:rPr>
              <a:t> bod y data </a:t>
            </a:r>
            <a:r>
              <a:rPr lang="en-GB" sz="1500" dirty="0" err="1">
                <a:solidFill>
                  <a:srgbClr val="FF0000"/>
                </a:solidFill>
                <a:latin typeface="Arial" panose="020B0604020202020204" pitchFamily="34" charset="0"/>
                <a:cs typeface="Arial" panose="020B0604020202020204" pitchFamily="34" charset="0"/>
              </a:rPr>
              <a:t>yn</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cynnwys</a:t>
            </a:r>
            <a:r>
              <a:rPr lang="en-GB" sz="1500" dirty="0">
                <a:solidFill>
                  <a:srgbClr val="FF0000"/>
                </a:solidFill>
                <a:latin typeface="Arial" panose="020B0604020202020204" pitchFamily="34" charset="0"/>
                <a:cs typeface="Arial" panose="020B0604020202020204" pitchFamily="34" charset="0"/>
              </a:rPr>
              <a:t>:</a:t>
            </a:r>
          </a:p>
          <a:p>
            <a:r>
              <a:rPr lang="en-GB" sz="1500" dirty="0">
                <a:solidFill>
                  <a:srgbClr val="FF0000"/>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1500" dirty="0" err="1">
                <a:solidFill>
                  <a:srgbClr val="FF0000"/>
                </a:solidFill>
                <a:latin typeface="Arial" panose="020B0604020202020204" pitchFamily="34" charset="0"/>
                <a:cs typeface="Arial" panose="020B0604020202020204" pitchFamily="34" charset="0"/>
              </a:rPr>
              <a:t>Arsylwi</a:t>
            </a:r>
            <a:endParaRPr lang="en-GB" sz="15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5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err="1">
                <a:solidFill>
                  <a:srgbClr val="FF0000"/>
                </a:solidFill>
                <a:latin typeface="Arial" panose="020B0604020202020204" pitchFamily="34" charset="0"/>
                <a:cs typeface="Arial" panose="020B0604020202020204" pitchFamily="34" charset="0"/>
              </a:rPr>
              <a:t>Gwneud</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mapiau</a:t>
            </a:r>
            <a:endParaRPr lang="en-GB" sz="15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5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err="1">
                <a:solidFill>
                  <a:srgbClr val="FF0000"/>
                </a:solidFill>
                <a:latin typeface="Arial" panose="020B0604020202020204" pitchFamily="34" charset="0"/>
                <a:cs typeface="Arial" panose="020B0604020202020204" pitchFamily="34" charset="0"/>
              </a:rPr>
              <a:t>Ffotograffau</a:t>
            </a:r>
            <a:r>
              <a:rPr lang="en-GB" sz="1500" dirty="0">
                <a:solidFill>
                  <a:srgbClr val="FF0000"/>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GB" sz="15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err="1">
                <a:solidFill>
                  <a:srgbClr val="FF0000"/>
                </a:solidFill>
                <a:latin typeface="Arial" panose="020B0604020202020204" pitchFamily="34" charset="0"/>
                <a:cs typeface="Arial" panose="020B0604020202020204" pitchFamily="34" charset="0"/>
              </a:rPr>
              <a:t>Cyfweld</a:t>
            </a:r>
            <a:r>
              <a:rPr lang="en-GB" sz="1500" dirty="0">
                <a:solidFill>
                  <a:srgbClr val="FF0000"/>
                </a:solidFill>
                <a:latin typeface="Arial" panose="020B0604020202020204" pitchFamily="34" charset="0"/>
                <a:cs typeface="Arial" panose="020B0604020202020204" pitchFamily="34" charset="0"/>
              </a:rPr>
              <a:t> â </a:t>
            </a:r>
            <a:r>
              <a:rPr lang="en-GB" sz="1500" dirty="0" err="1">
                <a:solidFill>
                  <a:srgbClr val="FF0000"/>
                </a:solidFill>
                <a:latin typeface="Arial" panose="020B0604020202020204" pitchFamily="34" charset="0"/>
                <a:cs typeface="Arial" panose="020B0604020202020204" pitchFamily="34" charset="0"/>
              </a:rPr>
              <a:t>naill</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ai’r</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dysgwr</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neu</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ei</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athro</a:t>
            </a:r>
            <a:r>
              <a:rPr lang="en-GB" sz="1500" dirty="0">
                <a:solidFill>
                  <a:srgbClr val="FF0000"/>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GB" sz="15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err="1">
                <a:solidFill>
                  <a:srgbClr val="FF0000"/>
                </a:solidFill>
                <a:latin typeface="Arial" panose="020B0604020202020204" pitchFamily="34" charset="0"/>
                <a:cs typeface="Arial" panose="020B0604020202020204" pitchFamily="34" charset="0"/>
              </a:rPr>
              <a:t>Enghreifftiau</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o’r</a:t>
            </a:r>
            <a:r>
              <a:rPr lang="en-GB" sz="1500" dirty="0">
                <a:solidFill>
                  <a:srgbClr val="FF0000"/>
                </a:solidFill>
                <a:latin typeface="Arial" panose="020B0604020202020204" pitchFamily="34" charset="0"/>
                <a:cs typeface="Arial" panose="020B0604020202020204" pitchFamily="34" charset="0"/>
              </a:rPr>
              <a:t> </a:t>
            </a:r>
            <a:r>
              <a:rPr lang="en-GB" sz="1500" dirty="0" err="1">
                <a:solidFill>
                  <a:srgbClr val="FF0000"/>
                </a:solidFill>
                <a:latin typeface="Arial" panose="020B0604020202020204" pitchFamily="34" charset="0"/>
                <a:cs typeface="Arial" panose="020B0604020202020204" pitchFamily="34" charset="0"/>
              </a:rPr>
              <a:t>gwaith</a:t>
            </a:r>
            <a:r>
              <a:rPr lang="en-GB" sz="1500" dirty="0">
                <a:solidFill>
                  <a:srgbClr val="FF0000"/>
                </a:solidFill>
                <a:latin typeface="Arial" panose="020B0604020202020204" pitchFamily="34" charset="0"/>
                <a:cs typeface="Arial" panose="020B0604020202020204" pitchFamily="34" charset="0"/>
              </a:rPr>
              <a:t> a </a:t>
            </a:r>
            <a:r>
              <a:rPr lang="en-GB" sz="1500" dirty="0" err="1">
                <a:solidFill>
                  <a:srgbClr val="FF0000"/>
                </a:solidFill>
                <a:latin typeface="Arial" panose="020B0604020202020204" pitchFamily="34" charset="0"/>
                <a:cs typeface="Arial" panose="020B0604020202020204" pitchFamily="34" charset="0"/>
              </a:rPr>
              <a:t>wnaed</a:t>
            </a:r>
            <a:r>
              <a:rPr lang="en-GB" sz="1500" dirty="0">
                <a:solidFill>
                  <a:srgbClr val="FF0000"/>
                </a:solidFill>
                <a:latin typeface="Arial" panose="020B0604020202020204" pitchFamily="34" charset="0"/>
                <a:cs typeface="Arial" panose="020B0604020202020204" pitchFamily="34" charset="0"/>
              </a:rPr>
              <a:t>. </a:t>
            </a:r>
          </a:p>
          <a:p>
            <a:endParaRPr lang="en-US" dirty="0"/>
          </a:p>
        </p:txBody>
      </p:sp>
      <p:sp>
        <p:nvSpPr>
          <p:cNvPr id="5" name="TextBox 4">
            <a:extLst>
              <a:ext uri="{FF2B5EF4-FFF2-40B4-BE49-F238E27FC236}">
                <a16:creationId xmlns:a16="http://schemas.microsoft.com/office/drawing/2014/main" id="{C3A48B73-4D23-3D4D-BEC7-075E12D75A9E}"/>
              </a:ext>
            </a:extLst>
          </p:cNvPr>
          <p:cNvSpPr txBox="1"/>
          <p:nvPr/>
        </p:nvSpPr>
        <p:spPr>
          <a:xfrm>
            <a:off x="4283968" y="1916832"/>
            <a:ext cx="4536504" cy="4985980"/>
          </a:xfrm>
          <a:prstGeom prst="rect">
            <a:avLst/>
          </a:prstGeom>
          <a:noFill/>
        </p:spPr>
        <p:txBody>
          <a:bodyPr wrap="square" rtlCol="0">
            <a:spAutoFit/>
          </a:bodyPr>
          <a:lstStyle/>
          <a:p>
            <a:pPr lvl="0" eaLnBrk="0" fontAlgn="base" hangingPunct="0">
              <a:spcBef>
                <a:spcPct val="0"/>
              </a:spcBef>
              <a:spcAft>
                <a:spcPct val="0"/>
              </a:spcAft>
            </a:pPr>
            <a:r>
              <a:rPr lang="en-US" altLang="en-US" sz="1500" dirty="0">
                <a:latin typeface="ArialMT"/>
              </a:rPr>
              <a:t>Over the PTE placement you will be required to gather data in relation to this learner. This data should help you to understand the child’s response to the question: </a:t>
            </a:r>
          </a:p>
          <a:p>
            <a:pPr lvl="0" eaLnBrk="0" fontAlgn="base" hangingPunct="0">
              <a:spcBef>
                <a:spcPct val="0"/>
              </a:spcBef>
              <a:spcAft>
                <a:spcPct val="0"/>
              </a:spcAft>
            </a:pPr>
            <a:endParaRPr lang="en-US" altLang="en-US" sz="1500" dirty="0">
              <a:latin typeface="ArialMT"/>
            </a:endParaRPr>
          </a:p>
          <a:p>
            <a:pPr lvl="0" eaLnBrk="0" fontAlgn="base" hangingPunct="0">
              <a:spcBef>
                <a:spcPct val="0"/>
              </a:spcBef>
              <a:spcAft>
                <a:spcPct val="0"/>
              </a:spcAft>
            </a:pPr>
            <a:r>
              <a:rPr lang="en-US" altLang="en-US" sz="1500" dirty="0">
                <a:latin typeface="ArialMT"/>
              </a:rPr>
              <a:t>‘What helps me learn language and mathematics?’</a:t>
            </a:r>
          </a:p>
          <a:p>
            <a:pPr lvl="0" eaLnBrk="0" fontAlgn="base" hangingPunct="0">
              <a:spcBef>
                <a:spcPct val="0"/>
              </a:spcBef>
              <a:spcAft>
                <a:spcPct val="0"/>
              </a:spcAft>
            </a:pPr>
            <a:r>
              <a:rPr lang="en-US" altLang="en-US" sz="1500" dirty="0">
                <a:latin typeface="ArialMT"/>
              </a:rPr>
              <a:t> </a:t>
            </a:r>
            <a:endParaRPr lang="en-US" altLang="en-US" sz="1500" dirty="0"/>
          </a:p>
          <a:p>
            <a:pPr lvl="0" eaLnBrk="0" fontAlgn="base" hangingPunct="0">
              <a:spcBef>
                <a:spcPct val="0"/>
              </a:spcBef>
              <a:spcAft>
                <a:spcPct val="0"/>
              </a:spcAft>
            </a:pPr>
            <a:endParaRPr lang="en-US" altLang="en-US" sz="1500" dirty="0">
              <a:latin typeface="ArialMT"/>
            </a:endParaRPr>
          </a:p>
          <a:p>
            <a:pPr lvl="0" eaLnBrk="0" fontAlgn="base" hangingPunct="0">
              <a:spcBef>
                <a:spcPct val="0"/>
              </a:spcBef>
              <a:spcAft>
                <a:spcPct val="0"/>
              </a:spcAft>
            </a:pPr>
            <a:r>
              <a:rPr lang="en-US" altLang="en-US" sz="1500" dirty="0">
                <a:latin typeface="ArialMT"/>
              </a:rPr>
              <a:t>The data needs to include: </a:t>
            </a:r>
          </a:p>
          <a:p>
            <a:pPr lvl="0" eaLnBrk="0" fontAlgn="base" hangingPunct="0">
              <a:spcBef>
                <a:spcPct val="0"/>
              </a:spcBef>
              <a:spcAft>
                <a:spcPct val="0"/>
              </a:spcAft>
            </a:pPr>
            <a:endParaRPr lang="en-US" altLang="en-US" sz="1500" dirty="0"/>
          </a:p>
          <a:p>
            <a:pPr lvl="0" eaLnBrk="0" fontAlgn="base" hangingPunct="0">
              <a:spcBef>
                <a:spcPct val="0"/>
              </a:spcBef>
              <a:spcAft>
                <a:spcPct val="0"/>
              </a:spcAft>
              <a:buFontTx/>
              <a:buChar char="•"/>
            </a:pPr>
            <a:r>
              <a:rPr lang="en-US" altLang="en-US" sz="1500" dirty="0">
                <a:latin typeface="ArialMT"/>
              </a:rPr>
              <a:t>Observation</a:t>
            </a:r>
          </a:p>
          <a:p>
            <a:pPr lvl="0" eaLnBrk="0" fontAlgn="base" hangingPunct="0">
              <a:spcBef>
                <a:spcPct val="0"/>
              </a:spcBef>
              <a:spcAft>
                <a:spcPct val="0"/>
              </a:spcAft>
            </a:pPr>
            <a:r>
              <a:rPr lang="en-US" altLang="en-US" sz="1500" dirty="0">
                <a:latin typeface="ArialMT"/>
              </a:rPr>
              <a:t> </a:t>
            </a:r>
          </a:p>
          <a:p>
            <a:pPr lvl="0" eaLnBrk="0" fontAlgn="base" hangingPunct="0">
              <a:spcBef>
                <a:spcPct val="0"/>
              </a:spcBef>
              <a:spcAft>
                <a:spcPct val="0"/>
              </a:spcAft>
              <a:buFontTx/>
              <a:buChar char="•"/>
            </a:pPr>
            <a:r>
              <a:rPr lang="en-US" altLang="en-US" sz="1500" dirty="0">
                <a:latin typeface="ArialMT"/>
              </a:rPr>
              <a:t>Map making</a:t>
            </a:r>
          </a:p>
          <a:p>
            <a:pPr lvl="0" eaLnBrk="0" fontAlgn="base" hangingPunct="0">
              <a:spcBef>
                <a:spcPct val="0"/>
              </a:spcBef>
              <a:spcAft>
                <a:spcPct val="0"/>
              </a:spcAft>
              <a:buFontTx/>
              <a:buChar char="•"/>
            </a:pPr>
            <a:endParaRPr lang="en-US" altLang="en-US" sz="1500" dirty="0">
              <a:latin typeface="ArialMT"/>
            </a:endParaRPr>
          </a:p>
          <a:p>
            <a:pPr lvl="0" eaLnBrk="0" fontAlgn="base" hangingPunct="0">
              <a:spcBef>
                <a:spcPct val="0"/>
              </a:spcBef>
              <a:spcAft>
                <a:spcPct val="0"/>
              </a:spcAft>
              <a:buFontTx/>
              <a:buChar char="•"/>
            </a:pPr>
            <a:r>
              <a:rPr lang="en-US" altLang="en-US" sz="1500" dirty="0">
                <a:latin typeface="ArialMT"/>
              </a:rPr>
              <a:t>Photographs </a:t>
            </a:r>
          </a:p>
          <a:p>
            <a:pPr lvl="0" eaLnBrk="0" fontAlgn="base" hangingPunct="0">
              <a:spcBef>
                <a:spcPct val="0"/>
              </a:spcBef>
              <a:spcAft>
                <a:spcPct val="0"/>
              </a:spcAft>
              <a:buFontTx/>
              <a:buChar char="•"/>
            </a:pPr>
            <a:endParaRPr lang="en-US" altLang="en-US" sz="1500" dirty="0">
              <a:latin typeface="ArialMT"/>
            </a:endParaRPr>
          </a:p>
          <a:p>
            <a:pPr lvl="0" eaLnBrk="0" fontAlgn="base" hangingPunct="0">
              <a:spcBef>
                <a:spcPct val="0"/>
              </a:spcBef>
              <a:spcAft>
                <a:spcPct val="0"/>
              </a:spcAft>
              <a:buFontTx/>
              <a:buChar char="•"/>
            </a:pPr>
            <a:r>
              <a:rPr lang="en-US" altLang="en-US" sz="1500" dirty="0">
                <a:latin typeface="ArialMT"/>
              </a:rPr>
              <a:t>Interview with either the learner or the teacher of the learner</a:t>
            </a:r>
          </a:p>
          <a:p>
            <a:pPr lvl="0" eaLnBrk="0" fontAlgn="base" hangingPunct="0">
              <a:spcBef>
                <a:spcPct val="0"/>
              </a:spcBef>
              <a:spcAft>
                <a:spcPct val="0"/>
              </a:spcAft>
              <a:buFontTx/>
              <a:buChar char="•"/>
            </a:pPr>
            <a:endParaRPr lang="en-US" altLang="en-US" sz="1500" dirty="0">
              <a:latin typeface="ArialMT"/>
            </a:endParaRPr>
          </a:p>
          <a:p>
            <a:pPr lvl="0" eaLnBrk="0" fontAlgn="base" hangingPunct="0">
              <a:spcBef>
                <a:spcPct val="0"/>
              </a:spcBef>
              <a:spcAft>
                <a:spcPct val="0"/>
              </a:spcAft>
              <a:buFontTx/>
              <a:buChar char="•"/>
            </a:pPr>
            <a:r>
              <a:rPr lang="en-US" altLang="en-US" sz="1500" dirty="0">
                <a:latin typeface="ArialMT"/>
              </a:rPr>
              <a:t>Samples of work. </a:t>
            </a:r>
          </a:p>
          <a:p>
            <a:pPr lvl="0" eaLnBrk="0" fontAlgn="base" hangingPunct="0">
              <a:spcBef>
                <a:spcPct val="0"/>
              </a:spcBef>
              <a:spcAft>
                <a:spcPct val="0"/>
              </a:spcAft>
            </a:pPr>
            <a:r>
              <a:rPr lang="en-US" altLang="en-US" dirty="0">
                <a:latin typeface="Arial" panose="020B0604020202020204" pitchFamily="34" charset="0"/>
              </a:rPr>
              <a:t>                                                            </a:t>
            </a:r>
            <a:endParaRPr lang="en-US" dirty="0"/>
          </a:p>
        </p:txBody>
      </p:sp>
    </p:spTree>
    <p:extLst>
      <p:ext uri="{BB962C8B-B14F-4D97-AF65-F5344CB8AC3E}">
        <p14:creationId xmlns:p14="http://schemas.microsoft.com/office/powerpoint/2010/main" val="33491383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E332D09-7C49-AE42-B3AB-5F54709DF141}"/>
              </a:ext>
            </a:extLst>
          </p:cNvPr>
          <p:cNvSpPr>
            <a:spLocks noGrp="1"/>
          </p:cNvSpPr>
          <p:nvPr>
            <p:ph idx="1"/>
          </p:nvPr>
        </p:nvSpPr>
        <p:spPr>
          <a:xfrm>
            <a:off x="179512" y="2204864"/>
            <a:ext cx="3960440" cy="4464496"/>
          </a:xfrm>
        </p:spPr>
        <p:txBody>
          <a:bodyPr>
            <a:normAutofit/>
          </a:bodyPr>
          <a:lstStyle/>
          <a:p>
            <a:endParaRPr lang="en-US" dirty="0"/>
          </a:p>
        </p:txBody>
      </p:sp>
      <p:sp>
        <p:nvSpPr>
          <p:cNvPr id="3" name="Title 2">
            <a:extLst>
              <a:ext uri="{FF2B5EF4-FFF2-40B4-BE49-F238E27FC236}">
                <a16:creationId xmlns:a16="http://schemas.microsoft.com/office/drawing/2014/main" id="{9FF40579-6C06-154C-A154-9DE302548F81}"/>
              </a:ext>
            </a:extLst>
          </p:cNvPr>
          <p:cNvSpPr>
            <a:spLocks noGrp="1"/>
          </p:cNvSpPr>
          <p:nvPr>
            <p:ph type="title"/>
          </p:nvPr>
        </p:nvSpPr>
        <p:spPr>
          <a:xfrm>
            <a:off x="467544" y="764704"/>
            <a:ext cx="8229600" cy="1252728"/>
          </a:xfrm>
        </p:spPr>
        <p:txBody>
          <a:bodyPr>
            <a:normAutofit fontScale="90000"/>
          </a:bodyPr>
          <a:lstStyle/>
          <a:p>
            <a:br>
              <a:rPr lang="en-GB" dirty="0">
                <a:solidFill>
                  <a:srgbClr val="FF0000"/>
                </a:solidFill>
              </a:rPr>
            </a:br>
            <a:r>
              <a:rPr lang="en-GB" dirty="0" err="1">
                <a:solidFill>
                  <a:srgbClr val="FF0000"/>
                </a:solidFill>
              </a:rPr>
              <a:t>Arsylwi</a:t>
            </a:r>
            <a:r>
              <a:rPr lang="en-GB" dirty="0">
                <a:solidFill>
                  <a:srgbClr val="FF0000"/>
                </a:solidFill>
              </a:rPr>
              <a:t> /</a:t>
            </a:r>
            <a:br>
              <a:rPr lang="en-GB" dirty="0">
                <a:solidFill>
                  <a:srgbClr val="FF0000"/>
                </a:solidFill>
              </a:rPr>
            </a:br>
            <a:r>
              <a:rPr lang="en-US" dirty="0"/>
              <a:t>Observation</a:t>
            </a:r>
            <a:br>
              <a:rPr lang="en-US" dirty="0"/>
            </a:br>
            <a:r>
              <a:rPr lang="en-GB" dirty="0"/>
              <a:t> </a:t>
            </a:r>
            <a:br>
              <a:rPr lang="en-GB" dirty="0"/>
            </a:br>
            <a:endParaRPr lang="en-US" dirty="0"/>
          </a:p>
        </p:txBody>
      </p:sp>
      <p:sp>
        <p:nvSpPr>
          <p:cNvPr id="5" name="TextBox 4">
            <a:extLst>
              <a:ext uri="{FF2B5EF4-FFF2-40B4-BE49-F238E27FC236}">
                <a16:creationId xmlns:a16="http://schemas.microsoft.com/office/drawing/2014/main" id="{CE9DBFDC-7E00-2B40-BC32-FBC739F9B7D7}"/>
              </a:ext>
            </a:extLst>
          </p:cNvPr>
          <p:cNvSpPr txBox="1"/>
          <p:nvPr/>
        </p:nvSpPr>
        <p:spPr>
          <a:xfrm>
            <a:off x="251520" y="1772817"/>
            <a:ext cx="4176464" cy="5601533"/>
          </a:xfrm>
          <a:prstGeom prst="rect">
            <a:avLst/>
          </a:prstGeom>
          <a:noFill/>
        </p:spPr>
        <p:txBody>
          <a:bodyPr wrap="square" rtlCol="0">
            <a:spAutoFit/>
          </a:bodyPr>
          <a:lstStyle/>
          <a:p>
            <a:pPr marL="285750" indent="-285750">
              <a:buFont typeface="Arial" panose="020B0604020202020204" pitchFamily="34" charset="0"/>
              <a:buChar char="•"/>
            </a:pPr>
            <a:r>
              <a:rPr lang="en-GB" sz="1400" dirty="0" err="1">
                <a:solidFill>
                  <a:srgbClr val="FF0000"/>
                </a:solidFill>
                <a:latin typeface="Arial" panose="020B0604020202020204" pitchFamily="34" charset="0"/>
                <a:cs typeface="Arial" panose="020B0604020202020204" pitchFamily="34" charset="0"/>
              </a:rPr>
              <a:t>Dylech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geisio</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arsylwi</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ar</a:t>
            </a:r>
            <a:r>
              <a:rPr lang="en-GB" sz="1400" dirty="0">
                <a:solidFill>
                  <a:srgbClr val="FF0000"/>
                </a:solidFill>
                <a:latin typeface="Arial" panose="020B0604020202020204" pitchFamily="34" charset="0"/>
                <a:cs typeface="Arial" panose="020B0604020202020204" pitchFamily="34" charset="0"/>
              </a:rPr>
              <a:t> y </a:t>
            </a:r>
            <a:r>
              <a:rPr lang="en-GB" sz="1400" dirty="0" err="1">
                <a:solidFill>
                  <a:srgbClr val="FF0000"/>
                </a:solidFill>
                <a:latin typeface="Arial" panose="020B0604020202020204" pitchFamily="34" charset="0"/>
                <a:cs typeface="Arial" panose="020B0604020202020204" pitchFamily="34" charset="0"/>
              </a:rPr>
              <a:t>plentyn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dysgu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mewn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amrywiol</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cyd-destunau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lle</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gallai</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ef</a:t>
            </a:r>
            <a:r>
              <a:rPr lang="en-GB" sz="1400" dirty="0">
                <a:solidFill>
                  <a:srgbClr val="FF0000"/>
                </a:solidFill>
                <a:latin typeface="Arial" panose="020B0604020202020204" pitchFamily="34" charset="0"/>
                <a:cs typeface="Arial" panose="020B0604020202020204" pitchFamily="34" charset="0"/>
              </a:rPr>
              <a:t>/hi </a:t>
            </a:r>
            <a:r>
              <a:rPr lang="en-GB" sz="1400" dirty="0" err="1">
                <a:solidFill>
                  <a:srgbClr val="FF0000"/>
                </a:solidFill>
                <a:latin typeface="Arial" panose="020B0604020202020204" pitchFamily="34" charset="0"/>
                <a:cs typeface="Arial" panose="020B0604020202020204" pitchFamily="34" charset="0"/>
              </a:rPr>
              <a:t>fod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defnyddio</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iaith</a:t>
            </a:r>
            <a:r>
              <a:rPr lang="en-GB" sz="1400" dirty="0">
                <a:solidFill>
                  <a:srgbClr val="FF0000"/>
                </a:solidFill>
                <a:latin typeface="Arial" panose="020B0604020202020204" pitchFamily="34" charset="0"/>
                <a:cs typeface="Arial" panose="020B0604020202020204" pitchFamily="34" charset="0"/>
              </a:rPr>
              <a:t> a </a:t>
            </a:r>
            <a:r>
              <a:rPr lang="en-GB" sz="1400" dirty="0" err="1">
                <a:solidFill>
                  <a:srgbClr val="FF0000"/>
                </a:solidFill>
                <a:latin typeface="Arial" panose="020B0604020202020204" pitchFamily="34" charset="0"/>
                <a:cs typeface="Arial" panose="020B0604020202020204" pitchFamily="34" charset="0"/>
              </a:rPr>
              <a:t>mathemateg</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Yna</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gellir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cynnwys</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nodiadau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arsylwi</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fel</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atodiad</a:t>
            </a:r>
            <a:endParaRPr lang="en-GB" sz="1400" dirty="0">
              <a:solidFill>
                <a:srgbClr val="FF0000"/>
              </a:solidFill>
              <a:latin typeface="Arial" panose="020B0604020202020204" pitchFamily="34" charset="0"/>
              <a:cs typeface="Arial" panose="020B0604020202020204" pitchFamily="34" charset="0"/>
            </a:endParaRPr>
          </a:p>
          <a:p>
            <a:endParaRPr lang="en-GB" sz="14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err="1">
                <a:solidFill>
                  <a:srgbClr val="FF0000"/>
                </a:solidFill>
                <a:latin typeface="Arial" panose="020B0604020202020204" pitchFamily="34" charset="0"/>
                <a:cs typeface="Arial" panose="020B0604020202020204" pitchFamily="34" charset="0"/>
              </a:rPr>
              <a:t>Gallwch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gynnal</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arsylwi</a:t>
            </a:r>
            <a:r>
              <a:rPr lang="en-GB" sz="1400" dirty="0">
                <a:solidFill>
                  <a:srgbClr val="FF0000"/>
                </a:solidFill>
                <a:latin typeface="Arial" panose="020B0604020202020204" pitchFamily="34" charset="0"/>
                <a:cs typeface="Arial" panose="020B0604020202020204" pitchFamily="34" charset="0"/>
              </a:rPr>
              <a:t> pan </a:t>
            </a:r>
            <a:r>
              <a:rPr lang="en-GB" sz="1400" dirty="0" err="1">
                <a:solidFill>
                  <a:srgbClr val="FF0000"/>
                </a:solidFill>
                <a:latin typeface="Arial" panose="020B0604020202020204" pitchFamily="34" charset="0"/>
                <a:cs typeface="Arial" panose="020B0604020202020204" pitchFamily="34" charset="0"/>
              </a:rPr>
              <a:t>fyddwch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addysgu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neu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beidio</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er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byddai</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rhaid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nodi</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unrhyw</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arsylwadau</a:t>
            </a:r>
            <a:r>
              <a:rPr lang="en-GB" sz="1400" dirty="0">
                <a:solidFill>
                  <a:srgbClr val="FF0000"/>
                </a:solidFill>
                <a:latin typeface="Arial" panose="020B0604020202020204" pitchFamily="34" charset="0"/>
                <a:cs typeface="Arial" panose="020B0604020202020204" pitchFamily="34" charset="0"/>
              </a:rPr>
              <a:t> a </a:t>
            </a:r>
            <a:r>
              <a:rPr lang="en-GB" sz="1400" dirty="0" err="1">
                <a:solidFill>
                  <a:srgbClr val="FF0000"/>
                </a:solidFill>
                <a:latin typeface="Arial" panose="020B0604020202020204" pitchFamily="34" charset="0"/>
                <a:cs typeface="Arial" panose="020B0604020202020204" pitchFamily="34" charset="0"/>
              </a:rPr>
              <a:t>wnaed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ôl</a:t>
            </a:r>
            <a:r>
              <a:rPr lang="en-GB" sz="1400" dirty="0">
                <a:solidFill>
                  <a:srgbClr val="FF0000"/>
                </a:solidFill>
                <a:latin typeface="Arial" panose="020B0604020202020204" pitchFamily="34" charset="0"/>
                <a:cs typeface="Arial" panose="020B0604020202020204" pitchFamily="34" charset="0"/>
              </a:rPr>
              <a:t> y </a:t>
            </a:r>
            <a:r>
              <a:rPr lang="en-GB" sz="1400" dirty="0" err="1">
                <a:solidFill>
                  <a:srgbClr val="FF0000"/>
                </a:solidFill>
                <a:latin typeface="Arial" panose="020B0604020202020204" pitchFamily="34" charset="0"/>
                <a:cs typeface="Arial" panose="020B0604020202020204" pitchFamily="34" charset="0"/>
              </a:rPr>
              <a:t>wers</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e.e</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mewn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llyfr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arsylwi</a:t>
            </a:r>
            <a:r>
              <a:rPr lang="en-GB" sz="1400" dirty="0">
                <a:solidFill>
                  <a:srgbClr val="FF0000"/>
                </a:solidFill>
                <a:latin typeface="Arial" panose="020B0604020202020204" pitchFamily="34" charset="0"/>
                <a:cs typeface="Arial" panose="020B0604020202020204" pitchFamily="34" charset="0"/>
              </a:rPr>
              <a:t>). </a:t>
            </a:r>
          </a:p>
          <a:p>
            <a:endParaRPr lang="en-GB" sz="14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err="1">
                <a:solidFill>
                  <a:srgbClr val="FF0000"/>
                </a:solidFill>
                <a:latin typeface="Arial" panose="020B0604020202020204" pitchFamily="34" charset="0"/>
                <a:cs typeface="Arial" panose="020B0604020202020204" pitchFamily="34" charset="0"/>
              </a:rPr>
              <a:t>Nid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oes</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rhaid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i’r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arsylwadau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ymwneud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benodol</a:t>
            </a:r>
            <a:r>
              <a:rPr lang="en-GB" sz="1400" dirty="0">
                <a:solidFill>
                  <a:srgbClr val="FF0000"/>
                </a:solidFill>
                <a:latin typeface="Arial" panose="020B0604020202020204" pitchFamily="34" charset="0"/>
                <a:cs typeface="Arial" panose="020B0604020202020204" pitchFamily="34" charset="0"/>
              </a:rPr>
              <a:t> â </a:t>
            </a:r>
            <a:r>
              <a:rPr lang="en-GB" sz="1400" dirty="0" err="1">
                <a:solidFill>
                  <a:srgbClr val="FF0000"/>
                </a:solidFill>
                <a:latin typeface="Arial" panose="020B0604020202020204" pitchFamily="34" charset="0"/>
                <a:cs typeface="Arial" panose="020B0604020202020204" pitchFamily="34" charset="0"/>
              </a:rPr>
              <a:t>gwers</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fathemateg</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neu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wers</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iaith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ond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dylai’r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arsylwadau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ydych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eu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cynnwys</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eich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atodiad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ymwneud</a:t>
            </a:r>
            <a:r>
              <a:rPr lang="en-GB" sz="1400" dirty="0">
                <a:solidFill>
                  <a:srgbClr val="FF0000"/>
                </a:solidFill>
                <a:latin typeface="Arial" panose="020B0604020202020204" pitchFamily="34" charset="0"/>
                <a:cs typeface="Arial" panose="020B0604020202020204" pitchFamily="34" charset="0"/>
              </a:rPr>
              <a:t> ag </a:t>
            </a:r>
            <a:r>
              <a:rPr lang="en-GB" sz="1400" dirty="0" err="1">
                <a:solidFill>
                  <a:srgbClr val="FF0000"/>
                </a:solidFill>
                <a:latin typeface="Arial" panose="020B0604020202020204" pitchFamily="34" charset="0"/>
                <a:cs typeface="Arial" panose="020B0604020202020204" pitchFamily="34" charset="0"/>
              </a:rPr>
              <a:t>iaith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neu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lythrennedd</a:t>
            </a:r>
            <a:r>
              <a:rPr lang="en-GB" sz="1400" dirty="0">
                <a:solidFill>
                  <a:srgbClr val="FF0000"/>
                </a:solidFill>
                <a:latin typeface="Arial" panose="020B0604020202020204" pitchFamily="34" charset="0"/>
                <a:cs typeface="Arial" panose="020B0604020202020204" pitchFamily="34" charset="0"/>
              </a:rPr>
              <a:t> a </a:t>
            </a:r>
            <a:r>
              <a:rPr lang="en-GB" sz="1400" dirty="0" err="1">
                <a:solidFill>
                  <a:srgbClr val="FF0000"/>
                </a:solidFill>
                <a:latin typeface="Arial" panose="020B0604020202020204" pitchFamily="34" charset="0"/>
                <a:cs typeface="Arial" panose="020B0604020202020204" pitchFamily="34" charset="0"/>
              </a:rPr>
              <a:t>mathemateg</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neu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rifedd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Er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enghraifft</a:t>
            </a:r>
            <a:r>
              <a:rPr lang="en-GB" sz="1400" dirty="0">
                <a:solidFill>
                  <a:srgbClr val="FF0000"/>
                </a:solidFill>
                <a:latin typeface="Arial" panose="020B0604020202020204" pitchFamily="34" charset="0"/>
                <a:cs typeface="Arial" panose="020B0604020202020204" pitchFamily="34" charset="0"/>
              </a:rPr>
              <a:t>, o </a:t>
            </a:r>
            <a:r>
              <a:rPr lang="en-GB" sz="1400" dirty="0" err="1">
                <a:solidFill>
                  <a:srgbClr val="FF0000"/>
                </a:solidFill>
                <a:latin typeface="Arial" panose="020B0604020202020204" pitchFamily="34" charset="0"/>
                <a:cs typeface="Arial" panose="020B0604020202020204" pitchFamily="34" charset="0"/>
              </a:rPr>
              <a:t>fewn</a:t>
            </a:r>
            <a:r>
              <a:rPr lang="en-GB" sz="1400" dirty="0">
                <a:solidFill>
                  <a:srgbClr val="FF0000"/>
                </a:solidFill>
                <a:latin typeface="Arial" panose="020B0604020202020204" pitchFamily="34" charset="0"/>
                <a:cs typeface="Arial" panose="020B0604020202020204" pitchFamily="34" charset="0"/>
              </a:rPr>
              <a:t> y </a:t>
            </a:r>
            <a:r>
              <a:rPr lang="en-GB" sz="1400" dirty="0" err="1">
                <a:solidFill>
                  <a:srgbClr val="FF0000"/>
                </a:solidFill>
                <a:latin typeface="Arial" panose="020B0604020202020204" pitchFamily="34" charset="0"/>
                <a:cs typeface="Arial" panose="020B0604020202020204" pitchFamily="34" charset="0"/>
              </a:rPr>
              <a:t>Cyfnod</a:t>
            </a:r>
            <a:r>
              <a:rPr lang="en-GB" sz="1400" dirty="0">
                <a:solidFill>
                  <a:srgbClr val="FF0000"/>
                </a:solidFill>
                <a:latin typeface="Arial" panose="020B0604020202020204" pitchFamily="34" charset="0"/>
                <a:cs typeface="Arial" panose="020B0604020202020204" pitchFamily="34" charset="0"/>
              </a:rPr>
              <a:t> Sylfaen, </a:t>
            </a:r>
            <a:r>
              <a:rPr lang="en-GB" sz="1400" dirty="0" err="1">
                <a:solidFill>
                  <a:srgbClr val="FF0000"/>
                </a:solidFill>
                <a:latin typeface="Arial" panose="020B0604020202020204" pitchFamily="34" charset="0"/>
                <a:cs typeface="Arial" panose="020B0604020202020204" pitchFamily="34" charset="0"/>
              </a:rPr>
              <a:t>efallai</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hoffech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gynnwys</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nodiadau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arsylwi</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sydd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wedi’u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seilio</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arsylwi</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ar</a:t>
            </a:r>
            <a:r>
              <a:rPr lang="en-GB" sz="1400" dirty="0">
                <a:solidFill>
                  <a:srgbClr val="FF0000"/>
                </a:solidFill>
                <a:latin typeface="Arial" panose="020B0604020202020204" pitchFamily="34" charset="0"/>
                <a:cs typeface="Arial" panose="020B0604020202020204" pitchFamily="34" charset="0"/>
              </a:rPr>
              <a:t> y </a:t>
            </a:r>
            <a:r>
              <a:rPr lang="en-GB" sz="1400" dirty="0" err="1">
                <a:solidFill>
                  <a:srgbClr val="FF0000"/>
                </a:solidFill>
                <a:latin typeface="Arial" panose="020B0604020202020204" pitchFamily="34" charset="0"/>
                <a:cs typeface="Arial" panose="020B0604020202020204" pitchFamily="34" charset="0"/>
              </a:rPr>
              <a:t>plentyn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ardal</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chwarae</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rôl</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ystafell</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ddosbarth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neu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ystod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Cyfnod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Allweddol</a:t>
            </a:r>
            <a:r>
              <a:rPr lang="en-GB" sz="1400" dirty="0">
                <a:solidFill>
                  <a:srgbClr val="FF0000"/>
                </a:solidFill>
                <a:latin typeface="Arial" panose="020B0604020202020204" pitchFamily="34" charset="0"/>
                <a:cs typeface="Arial" panose="020B0604020202020204" pitchFamily="34" charset="0"/>
              </a:rPr>
              <a:t> 2, </a:t>
            </a:r>
            <a:r>
              <a:rPr lang="en-GB" sz="1400" dirty="0" err="1">
                <a:solidFill>
                  <a:srgbClr val="FF0000"/>
                </a:solidFill>
                <a:latin typeface="Arial" panose="020B0604020202020204" pitchFamily="34" charset="0"/>
                <a:cs typeface="Arial" panose="020B0604020202020204" pitchFamily="34" charset="0"/>
              </a:rPr>
              <a:t>efallai</a:t>
            </a:r>
            <a:r>
              <a:rPr lang="en-GB" sz="1400" dirty="0">
                <a:solidFill>
                  <a:srgbClr val="FF0000"/>
                </a:solidFill>
                <a:latin typeface="Arial" panose="020B0604020202020204" pitchFamily="34" charset="0"/>
                <a:cs typeface="Arial" panose="020B0604020202020204" pitchFamily="34" charset="0"/>
              </a:rPr>
              <a:t> y </a:t>
            </a:r>
            <a:r>
              <a:rPr lang="en-GB" sz="1400" dirty="0" err="1">
                <a:solidFill>
                  <a:srgbClr val="FF0000"/>
                </a:solidFill>
                <a:latin typeface="Arial" panose="020B0604020202020204" pitchFamily="34" charset="0"/>
                <a:cs typeface="Arial" panose="020B0604020202020204" pitchFamily="34" charset="0"/>
              </a:rPr>
              <a:t>gallech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gynnwys</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nodiadau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arsylwi</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sy’n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ymwneud</a:t>
            </a:r>
            <a:r>
              <a:rPr lang="en-GB" sz="1400" dirty="0">
                <a:solidFill>
                  <a:srgbClr val="FF0000"/>
                </a:solidFill>
                <a:latin typeface="Arial" panose="020B0604020202020204" pitchFamily="34" charset="0"/>
                <a:cs typeface="Arial" panose="020B0604020202020204" pitchFamily="34" charset="0"/>
              </a:rPr>
              <a:t> â </a:t>
            </a:r>
            <a:r>
              <a:rPr lang="en-GB" sz="1400" dirty="0" err="1">
                <a:solidFill>
                  <a:srgbClr val="FF0000"/>
                </a:solidFill>
                <a:latin typeface="Arial" panose="020B0604020202020204" pitchFamily="34" charset="0"/>
                <a:cs typeface="Arial" panose="020B0604020202020204" pitchFamily="34" charset="0"/>
              </a:rPr>
              <a:t>gwers</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wyddoniaeth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lle</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mae’r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plentyn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defnyddio</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rhifedd</a:t>
            </a:r>
            <a:r>
              <a:rPr lang="en-GB" sz="1400" dirty="0">
                <a:solidFill>
                  <a:srgbClr val="FF0000"/>
                </a:solidFill>
                <a:latin typeface="Arial" panose="020B0604020202020204" pitchFamily="34" charset="0"/>
                <a:cs typeface="Arial" panose="020B0604020202020204" pitchFamily="34" charset="0"/>
              </a:rPr>
              <a:t>. </a:t>
            </a:r>
          </a:p>
          <a:p>
            <a:r>
              <a:rPr lang="en-GB" dirty="0">
                <a:solidFill>
                  <a:srgbClr val="FF0000"/>
                </a:solidFill>
              </a:rPr>
              <a:t>. </a:t>
            </a:r>
          </a:p>
          <a:p>
            <a:endParaRPr lang="en-US" dirty="0"/>
          </a:p>
        </p:txBody>
      </p:sp>
      <p:sp>
        <p:nvSpPr>
          <p:cNvPr id="4" name="TextBox 3">
            <a:extLst>
              <a:ext uri="{FF2B5EF4-FFF2-40B4-BE49-F238E27FC236}">
                <a16:creationId xmlns:a16="http://schemas.microsoft.com/office/drawing/2014/main" id="{D4FA8D97-F040-CC42-8735-9D0382303A23}"/>
              </a:ext>
            </a:extLst>
          </p:cNvPr>
          <p:cNvSpPr txBox="1"/>
          <p:nvPr/>
        </p:nvSpPr>
        <p:spPr>
          <a:xfrm>
            <a:off x="4427984" y="2017433"/>
            <a:ext cx="4269160" cy="5109091"/>
          </a:xfrm>
          <a:prstGeom prst="rect">
            <a:avLst/>
          </a:prstGeom>
          <a:noFill/>
        </p:spPr>
        <p:txBody>
          <a:bodyPr wrap="square" rtlCol="0">
            <a:spAutoFit/>
          </a:bodyPr>
          <a:lstStyle/>
          <a:p>
            <a:pPr eaLnBrk="0" fontAlgn="base" hangingPunct="0">
              <a:spcBef>
                <a:spcPct val="0"/>
              </a:spcBef>
              <a:spcAft>
                <a:spcPct val="0"/>
              </a:spcAft>
              <a:buClrTx/>
              <a:buSzTx/>
            </a:pPr>
            <a:r>
              <a:rPr lang="en-US" altLang="en-US" sz="1400" dirty="0">
                <a:latin typeface="Arial" panose="020B0604020202020204" pitchFamily="34" charset="0"/>
                <a:cs typeface="Arial" panose="020B0604020202020204" pitchFamily="34" charset="0"/>
              </a:rPr>
              <a:t>You should aim to observe the child learning in a variety of contexts in which he/she may be using language and mathematics. Observation notes can then be included as an appendix. </a:t>
            </a:r>
          </a:p>
          <a:p>
            <a:pPr lvl="0" eaLnBrk="0" fontAlgn="base" hangingPunct="0">
              <a:spcBef>
                <a:spcPct val="0"/>
              </a:spcBef>
              <a:spcAft>
                <a:spcPct val="0"/>
              </a:spcAft>
            </a:pPr>
            <a:endParaRPr lang="en-US" altLang="en-US" sz="1400" dirty="0">
              <a:latin typeface="Arial" panose="020B0604020202020204" pitchFamily="34" charset="0"/>
              <a:cs typeface="Arial" panose="020B0604020202020204" pitchFamily="34" charset="0"/>
            </a:endParaRPr>
          </a:p>
          <a:p>
            <a:pPr eaLnBrk="0" fontAlgn="base" hangingPunct="0">
              <a:spcBef>
                <a:spcPct val="0"/>
              </a:spcBef>
              <a:spcAft>
                <a:spcPct val="0"/>
              </a:spcAft>
              <a:buClrTx/>
              <a:buSzTx/>
            </a:pPr>
            <a:r>
              <a:rPr lang="en-US" altLang="en-US" sz="1400" dirty="0">
                <a:latin typeface="Arial" panose="020B0604020202020204" pitchFamily="34" charset="0"/>
                <a:cs typeface="Arial" panose="020B0604020202020204" pitchFamily="34" charset="0"/>
              </a:rPr>
              <a:t>The observation might be when you are teaching or when you are not teaching, although any observations made when you are teaching would need to be noted after the lesson (e.g. in an observation notebook). </a:t>
            </a:r>
          </a:p>
          <a:p>
            <a:pPr eaLnBrk="0" fontAlgn="base" hangingPunct="0">
              <a:spcBef>
                <a:spcPct val="0"/>
              </a:spcBef>
              <a:spcAft>
                <a:spcPct val="0"/>
              </a:spcAft>
              <a:buClrTx/>
              <a:buSzTx/>
            </a:pPr>
            <a:endParaRPr lang="en-US" altLang="en-US" sz="1400" dirty="0">
              <a:latin typeface="Arial" panose="020B0604020202020204" pitchFamily="34" charset="0"/>
              <a:cs typeface="Arial" panose="020B0604020202020204" pitchFamily="34" charset="0"/>
            </a:endParaRPr>
          </a:p>
          <a:p>
            <a:pPr eaLnBrk="0" fontAlgn="base" hangingPunct="0">
              <a:spcBef>
                <a:spcPct val="0"/>
              </a:spcBef>
              <a:spcAft>
                <a:spcPct val="0"/>
              </a:spcAft>
              <a:buClrTx/>
              <a:buSzTx/>
            </a:pPr>
            <a:r>
              <a:rPr lang="en-US" altLang="en-US" sz="1400" dirty="0">
                <a:latin typeface="Arial" panose="020B0604020202020204" pitchFamily="34" charset="0"/>
                <a:cs typeface="Arial" panose="020B0604020202020204" pitchFamily="34" charset="0"/>
              </a:rPr>
              <a:t>Observations do not need to relate specifically to a mathematics or language lesson, but the observations you include within your appendix should relate to language or literacy and mathematics or numeracy. For example, within Foundation Phase you might want to include observation notes based on observing the child within the role play area of the classroom or within Key Stage 2 you might include observation notes related to a science lesson in which the child is using numeracy. </a:t>
            </a:r>
          </a:p>
          <a:p>
            <a:endParaRPr lang="en-US" dirty="0"/>
          </a:p>
        </p:txBody>
      </p:sp>
    </p:spTree>
    <p:extLst>
      <p:ext uri="{BB962C8B-B14F-4D97-AF65-F5344CB8AC3E}">
        <p14:creationId xmlns:p14="http://schemas.microsoft.com/office/powerpoint/2010/main" val="1420989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782EA82-1484-0A4F-9728-E052F58C7AD0}"/>
              </a:ext>
            </a:extLst>
          </p:cNvPr>
          <p:cNvSpPr>
            <a:spLocks noGrp="1"/>
          </p:cNvSpPr>
          <p:nvPr>
            <p:ph idx="1"/>
          </p:nvPr>
        </p:nvSpPr>
        <p:spPr>
          <a:xfrm>
            <a:off x="0" y="2204864"/>
            <a:ext cx="4211960" cy="4536504"/>
          </a:xfrm>
        </p:spPr>
        <p:txBody>
          <a:bodyPr>
            <a:normAutofit/>
          </a:bodyPr>
          <a:lstStyle/>
          <a:p>
            <a:endParaRPr lang="en-US" dirty="0"/>
          </a:p>
        </p:txBody>
      </p:sp>
      <p:sp>
        <p:nvSpPr>
          <p:cNvPr id="3" name="Title 2">
            <a:extLst>
              <a:ext uri="{FF2B5EF4-FFF2-40B4-BE49-F238E27FC236}">
                <a16:creationId xmlns:a16="http://schemas.microsoft.com/office/drawing/2014/main" id="{676EC000-0A80-F447-9A75-D36539F61148}"/>
              </a:ext>
            </a:extLst>
          </p:cNvPr>
          <p:cNvSpPr>
            <a:spLocks noGrp="1"/>
          </p:cNvSpPr>
          <p:nvPr>
            <p:ph type="title"/>
          </p:nvPr>
        </p:nvSpPr>
        <p:spPr/>
        <p:txBody>
          <a:bodyPr>
            <a:normAutofit fontScale="90000"/>
          </a:bodyPr>
          <a:lstStyle/>
          <a:p>
            <a:br>
              <a:rPr lang="en-US" dirty="0">
                <a:solidFill>
                  <a:srgbClr val="FF0000"/>
                </a:solidFill>
              </a:rPr>
            </a:br>
            <a:r>
              <a:rPr lang="en-US" dirty="0" err="1">
                <a:solidFill>
                  <a:srgbClr val="FF0000"/>
                </a:solidFill>
              </a:rPr>
              <a:t>Arweiniad</a:t>
            </a:r>
            <a:r>
              <a:rPr lang="en-US" dirty="0">
                <a:solidFill>
                  <a:srgbClr val="FF0000"/>
                </a:solidFill>
              </a:rPr>
              <a:t> </a:t>
            </a:r>
            <a:r>
              <a:rPr lang="en-US" dirty="0" err="1">
                <a:solidFill>
                  <a:srgbClr val="FF0000"/>
                </a:solidFill>
              </a:rPr>
              <a:t>ar</a:t>
            </a:r>
            <a:r>
              <a:rPr lang="en-US" dirty="0">
                <a:solidFill>
                  <a:srgbClr val="FF0000"/>
                </a:solidFill>
              </a:rPr>
              <a:t> </a:t>
            </a:r>
            <a:r>
              <a:rPr lang="en-US" dirty="0" err="1">
                <a:solidFill>
                  <a:srgbClr val="FF0000"/>
                </a:solidFill>
              </a:rPr>
              <a:t>arsylwi</a:t>
            </a:r>
            <a:r>
              <a:rPr lang="en-US" dirty="0">
                <a:solidFill>
                  <a:srgbClr val="FF0000"/>
                </a:solidFill>
              </a:rPr>
              <a:t> </a:t>
            </a:r>
            <a:r>
              <a:rPr lang="en-US" dirty="0"/>
              <a:t>/</a:t>
            </a:r>
            <a:br>
              <a:rPr lang="en-US" dirty="0"/>
            </a:br>
            <a:r>
              <a:rPr lang="en-US" dirty="0"/>
              <a:t>Guidance on observation</a:t>
            </a:r>
            <a:r>
              <a:rPr lang="en-US" dirty="0">
                <a:solidFill>
                  <a:srgbClr val="FF0000"/>
                </a:solidFill>
              </a:rPr>
              <a:t> </a:t>
            </a:r>
            <a:br>
              <a:rPr lang="en-US" dirty="0">
                <a:solidFill>
                  <a:srgbClr val="FF0000"/>
                </a:solidFill>
              </a:rPr>
            </a:br>
            <a:endParaRPr lang="en-US" dirty="0">
              <a:solidFill>
                <a:srgbClr val="FF0000"/>
              </a:solidFill>
            </a:endParaRPr>
          </a:p>
        </p:txBody>
      </p:sp>
      <p:sp>
        <p:nvSpPr>
          <p:cNvPr id="4" name="TextBox 3">
            <a:extLst>
              <a:ext uri="{FF2B5EF4-FFF2-40B4-BE49-F238E27FC236}">
                <a16:creationId xmlns:a16="http://schemas.microsoft.com/office/drawing/2014/main" id="{6AFF5754-A08C-5741-88D7-E15566CC80DE}"/>
              </a:ext>
            </a:extLst>
          </p:cNvPr>
          <p:cNvSpPr txBox="1"/>
          <p:nvPr/>
        </p:nvSpPr>
        <p:spPr>
          <a:xfrm>
            <a:off x="251520" y="1844824"/>
            <a:ext cx="4032448" cy="5047536"/>
          </a:xfrm>
          <a:prstGeom prst="rect">
            <a:avLst/>
          </a:prstGeom>
          <a:noFill/>
        </p:spPr>
        <p:txBody>
          <a:bodyPr wrap="square" rtlCol="0">
            <a:spAutoFit/>
          </a:bodyPr>
          <a:lstStyle/>
          <a:p>
            <a:r>
              <a:rPr lang="en-GB" sz="1600" dirty="0" err="1">
                <a:solidFill>
                  <a:srgbClr val="FF0000"/>
                </a:solidFill>
                <a:latin typeface="Arial" panose="020B0604020202020204" pitchFamily="34" charset="0"/>
                <a:cs typeface="Arial" panose="020B0604020202020204" pitchFamily="34" charset="0"/>
              </a:rPr>
              <a:t>Nid</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oes</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rhaid</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i</a:t>
            </a:r>
            <a:r>
              <a:rPr lang="en-GB" sz="1600" dirty="0">
                <a:solidFill>
                  <a:srgbClr val="FF0000"/>
                </a:solidFill>
                <a:latin typeface="Arial" panose="020B0604020202020204" pitchFamily="34" charset="0"/>
                <a:cs typeface="Arial" panose="020B0604020202020204" pitchFamily="34" charset="0"/>
              </a:rPr>
              <a:t> chi </a:t>
            </a:r>
            <a:r>
              <a:rPr lang="en-GB" sz="1600" dirty="0" err="1">
                <a:solidFill>
                  <a:srgbClr val="FF0000"/>
                </a:solidFill>
                <a:latin typeface="Arial" panose="020B0604020202020204" pitchFamily="34" charset="0"/>
                <a:cs typeface="Arial" panose="020B0604020202020204" pitchFamily="34" charset="0"/>
              </a:rPr>
              <a:t>gynnwys</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pob</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arsylwad</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yr</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ydych</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wedi</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ei</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wneud</a:t>
            </a:r>
            <a:r>
              <a:rPr lang="en-GB" sz="1600" dirty="0">
                <a:solidFill>
                  <a:srgbClr val="FF0000"/>
                </a:solidFill>
                <a:latin typeface="Arial" panose="020B0604020202020204" pitchFamily="34" charset="0"/>
                <a:cs typeface="Arial" panose="020B0604020202020204" pitchFamily="34" charset="0"/>
              </a:rPr>
              <a:t>; dim </a:t>
            </a:r>
            <a:r>
              <a:rPr lang="en-GB" sz="1600" dirty="0" err="1">
                <a:solidFill>
                  <a:srgbClr val="FF0000"/>
                </a:solidFill>
                <a:latin typeface="Arial" panose="020B0604020202020204" pitchFamily="34" charset="0"/>
                <a:cs typeface="Arial" panose="020B0604020202020204" pitchFamily="34" charset="0"/>
              </a:rPr>
              <a:t>ond</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yr</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arsylwadau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hynny</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sy’n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ymwneud</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â’r</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drafodaeth</a:t>
            </a:r>
            <a:r>
              <a:rPr lang="en-GB" sz="1600" dirty="0">
                <a:solidFill>
                  <a:srgbClr val="FF0000"/>
                </a:solidFill>
                <a:latin typeface="Arial" panose="020B0604020202020204" pitchFamily="34" charset="0"/>
                <a:cs typeface="Arial" panose="020B0604020202020204" pitchFamily="34" charset="0"/>
              </a:rPr>
              <a:t>. </a:t>
            </a:r>
          </a:p>
          <a:p>
            <a:endParaRPr lang="en-GB" sz="1600" dirty="0">
              <a:solidFill>
                <a:srgbClr val="FF0000"/>
              </a:solidFill>
              <a:latin typeface="Arial" panose="020B0604020202020204" pitchFamily="34" charset="0"/>
              <a:cs typeface="Arial" panose="020B0604020202020204" pitchFamily="34" charset="0"/>
            </a:endParaRPr>
          </a:p>
          <a:p>
            <a:r>
              <a:rPr lang="en-GB" sz="1600" dirty="0" err="1">
                <a:solidFill>
                  <a:srgbClr val="FF0000"/>
                </a:solidFill>
                <a:latin typeface="Arial" panose="020B0604020202020204" pitchFamily="34" charset="0"/>
                <a:cs typeface="Arial" panose="020B0604020202020204" pitchFamily="34" charset="0"/>
              </a:rPr>
              <a:t>Gellir</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dod</a:t>
            </a:r>
            <a:r>
              <a:rPr lang="en-GB" sz="1600" dirty="0">
                <a:solidFill>
                  <a:srgbClr val="FF0000"/>
                </a:solidFill>
                <a:latin typeface="Arial" panose="020B0604020202020204" pitchFamily="34" charset="0"/>
                <a:cs typeface="Arial" panose="020B0604020202020204" pitchFamily="34" charset="0"/>
              </a:rPr>
              <a:t> o </a:t>
            </a:r>
            <a:r>
              <a:rPr lang="en-GB" sz="1600" dirty="0" err="1">
                <a:solidFill>
                  <a:srgbClr val="FF0000"/>
                </a:solidFill>
                <a:latin typeface="Arial" panose="020B0604020202020204" pitchFamily="34" charset="0"/>
                <a:cs typeface="Arial" panose="020B0604020202020204" pitchFamily="34" charset="0"/>
              </a:rPr>
              <a:t>hyd</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i</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gyfarwyddyd</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arsylwi</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ar</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blant</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yma</a:t>
            </a:r>
            <a:r>
              <a:rPr lang="en-GB" sz="1600" dirty="0">
                <a:solidFill>
                  <a:srgbClr val="FF0000"/>
                </a:solidFill>
                <a:latin typeface="Arial" panose="020B0604020202020204" pitchFamily="34" charset="0"/>
                <a:cs typeface="Arial" panose="020B0604020202020204" pitchFamily="34" charset="0"/>
              </a:rPr>
              <a:t>: </a:t>
            </a:r>
          </a:p>
          <a:p>
            <a:endParaRPr lang="en-GB" sz="1600" dirty="0">
              <a:solidFill>
                <a:srgbClr val="FF0000"/>
              </a:solidFill>
              <a:latin typeface="Arial" panose="020B0604020202020204" pitchFamily="34" charset="0"/>
              <a:cs typeface="Arial" panose="020B0604020202020204" pitchFamily="34" charset="0"/>
            </a:endParaRPr>
          </a:p>
          <a:p>
            <a:r>
              <a:rPr lang="en-GB" sz="1600" dirty="0">
                <a:solidFill>
                  <a:srgbClr val="FF0000"/>
                </a:solidFill>
                <a:latin typeface="Arial" panose="020B0604020202020204" pitchFamily="34" charset="0"/>
                <a:cs typeface="Arial" panose="020B0604020202020204" pitchFamily="34" charset="0"/>
                <a:hlinkClick r:id="rId2"/>
              </a:rPr>
              <a:t>http://learning.gov.wales/docs/learningwales/publications/140828-observing-children-en.pdf</a:t>
            </a:r>
            <a:endParaRPr lang="en-GB" sz="1600" dirty="0">
              <a:solidFill>
                <a:srgbClr val="FF0000"/>
              </a:solidFill>
              <a:latin typeface="Arial" panose="020B0604020202020204" pitchFamily="34" charset="0"/>
              <a:cs typeface="Arial" panose="020B0604020202020204" pitchFamily="34" charset="0"/>
            </a:endParaRPr>
          </a:p>
          <a:p>
            <a:endParaRPr lang="en-GB" sz="1600" dirty="0">
              <a:solidFill>
                <a:srgbClr val="FF0000"/>
              </a:solidFill>
              <a:latin typeface="Arial" panose="020B0604020202020204" pitchFamily="34" charset="0"/>
              <a:cs typeface="Arial" panose="020B0604020202020204" pitchFamily="34" charset="0"/>
            </a:endParaRPr>
          </a:p>
          <a:p>
            <a:r>
              <a:rPr lang="en-GB" sz="1600" dirty="0">
                <a:solidFill>
                  <a:srgbClr val="FF0000"/>
                </a:solidFill>
                <a:latin typeface="Arial" panose="020B0604020202020204" pitchFamily="34" charset="0"/>
                <a:cs typeface="Arial" panose="020B0604020202020204" pitchFamily="34" charset="0"/>
                <a:hlinkClick r:id="rId3"/>
              </a:rPr>
              <a:t>http://learning.gov.wales/resources/browse-all/observing-children/?skip=1&amp;lang=cy/</a:t>
            </a:r>
            <a:endParaRPr lang="en-GB" sz="1600" dirty="0">
              <a:solidFill>
                <a:srgbClr val="FF0000"/>
              </a:solidFill>
              <a:latin typeface="Arial" panose="020B0604020202020204" pitchFamily="34" charset="0"/>
              <a:cs typeface="Arial" panose="020B0604020202020204" pitchFamily="34" charset="0"/>
            </a:endParaRPr>
          </a:p>
          <a:p>
            <a:endParaRPr lang="en-GB" sz="1600" dirty="0">
              <a:solidFill>
                <a:srgbClr val="FF0000"/>
              </a:solidFill>
              <a:latin typeface="Arial" panose="020B0604020202020204" pitchFamily="34" charset="0"/>
              <a:cs typeface="Arial" panose="020B0604020202020204" pitchFamily="34" charset="0"/>
            </a:endParaRPr>
          </a:p>
          <a:p>
            <a:r>
              <a:rPr lang="en-GB" sz="1600" dirty="0" err="1">
                <a:solidFill>
                  <a:srgbClr val="FF0000"/>
                </a:solidFill>
                <a:latin typeface="Arial" panose="020B0604020202020204" pitchFamily="34" charset="0"/>
                <a:cs typeface="Arial" panose="020B0604020202020204" pitchFamily="34" charset="0"/>
              </a:rPr>
              <a:t>Sylwer</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er</a:t>
            </a:r>
            <a:r>
              <a:rPr lang="en-GB" sz="1600" dirty="0">
                <a:solidFill>
                  <a:srgbClr val="FF0000"/>
                </a:solidFill>
                <a:latin typeface="Arial" panose="020B0604020202020204" pitchFamily="34" charset="0"/>
                <a:cs typeface="Arial" panose="020B0604020202020204" pitchFamily="34" charset="0"/>
              </a:rPr>
              <a:t> bod y </a:t>
            </a:r>
            <a:r>
              <a:rPr lang="en-GB" sz="1600" dirty="0" err="1">
                <a:solidFill>
                  <a:srgbClr val="FF0000"/>
                </a:solidFill>
                <a:latin typeface="Arial" panose="020B0604020202020204" pitchFamily="34" charset="0"/>
                <a:cs typeface="Arial" panose="020B0604020202020204" pitchFamily="34" charset="0"/>
              </a:rPr>
              <a:t>ddogfen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yn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cyfeirio</a:t>
            </a:r>
            <a:r>
              <a:rPr lang="en-GB" sz="1600" dirty="0">
                <a:solidFill>
                  <a:srgbClr val="FF0000"/>
                </a:solidFill>
                <a:latin typeface="Arial" panose="020B0604020202020204" pitchFamily="34" charset="0"/>
                <a:cs typeface="Arial" panose="020B0604020202020204" pitchFamily="34" charset="0"/>
              </a:rPr>
              <a:t> at y </a:t>
            </a:r>
            <a:r>
              <a:rPr lang="en-GB" sz="1600" dirty="0" err="1">
                <a:solidFill>
                  <a:srgbClr val="FF0000"/>
                </a:solidFill>
                <a:latin typeface="Arial" panose="020B0604020202020204" pitchFamily="34" charset="0"/>
                <a:cs typeface="Arial" panose="020B0604020202020204" pitchFamily="34" charset="0"/>
              </a:rPr>
              <a:t>Cyfnod</a:t>
            </a:r>
            <a:r>
              <a:rPr lang="en-GB" sz="1600" dirty="0">
                <a:solidFill>
                  <a:srgbClr val="FF0000"/>
                </a:solidFill>
                <a:latin typeface="Arial" panose="020B0604020202020204" pitchFamily="34" charset="0"/>
                <a:cs typeface="Arial" panose="020B0604020202020204" pitchFamily="34" charset="0"/>
              </a:rPr>
              <a:t> Sylfaen, </a:t>
            </a:r>
            <a:r>
              <a:rPr lang="en-GB" sz="1600" dirty="0" err="1">
                <a:solidFill>
                  <a:srgbClr val="FF0000"/>
                </a:solidFill>
                <a:latin typeface="Arial" panose="020B0604020202020204" pitchFamily="34" charset="0"/>
                <a:cs typeface="Arial" panose="020B0604020202020204" pitchFamily="34" charset="0"/>
              </a:rPr>
              <a:t>mae’r</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cyfarwyddyd</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yr</a:t>
            </a:r>
            <a:r>
              <a:rPr lang="en-GB" sz="1600" dirty="0">
                <a:solidFill>
                  <a:srgbClr val="FF0000"/>
                </a:solidFill>
                <a:latin typeface="Arial" panose="020B0604020202020204" pitchFamily="34" charset="0"/>
                <a:cs typeface="Arial" panose="020B0604020202020204" pitchFamily="34" charset="0"/>
              </a:rPr>
              <a:t> un </a:t>
            </a:r>
            <a:r>
              <a:rPr lang="en-GB" sz="1600" dirty="0" err="1">
                <a:solidFill>
                  <a:srgbClr val="FF0000"/>
                </a:solidFill>
                <a:latin typeface="Arial" panose="020B0604020202020204" pitchFamily="34" charset="0"/>
                <a:cs typeface="Arial" panose="020B0604020202020204" pitchFamily="34" charset="0"/>
              </a:rPr>
              <a:t>mor</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berthnasol</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wrth</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arsylwi</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ar</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blant</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yng</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Nghyfnod</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Allweddol</a:t>
            </a:r>
            <a:r>
              <a:rPr lang="en-GB" sz="1600" dirty="0">
                <a:solidFill>
                  <a:srgbClr val="FF0000"/>
                </a:solidFill>
                <a:latin typeface="Arial" panose="020B0604020202020204" pitchFamily="34" charset="0"/>
                <a:cs typeface="Arial" panose="020B0604020202020204" pitchFamily="34" charset="0"/>
              </a:rPr>
              <a:t> 2. </a:t>
            </a:r>
          </a:p>
          <a:p>
            <a:endParaRPr lang="en-US" dirty="0"/>
          </a:p>
        </p:txBody>
      </p:sp>
      <p:sp>
        <p:nvSpPr>
          <p:cNvPr id="6" name="TextBox 5">
            <a:extLst>
              <a:ext uri="{FF2B5EF4-FFF2-40B4-BE49-F238E27FC236}">
                <a16:creationId xmlns:a16="http://schemas.microsoft.com/office/drawing/2014/main" id="{C891FB58-FE47-664F-8047-B599EA2D9EEB}"/>
              </a:ext>
            </a:extLst>
          </p:cNvPr>
          <p:cNvSpPr txBox="1"/>
          <p:nvPr/>
        </p:nvSpPr>
        <p:spPr>
          <a:xfrm>
            <a:off x="4463479" y="1844824"/>
            <a:ext cx="4429001" cy="4801314"/>
          </a:xfrm>
          <a:prstGeom prst="rect">
            <a:avLst/>
          </a:prstGeom>
          <a:noFill/>
        </p:spPr>
        <p:txBody>
          <a:bodyPr wrap="square" rtlCol="0">
            <a:spAutoFit/>
          </a:bodyPr>
          <a:lstStyle/>
          <a:p>
            <a:pPr lvl="0" eaLnBrk="0" fontAlgn="base" hangingPunct="0">
              <a:spcBef>
                <a:spcPct val="0"/>
              </a:spcBef>
              <a:spcAft>
                <a:spcPct val="0"/>
              </a:spcAft>
            </a:pPr>
            <a:r>
              <a:rPr lang="en-US" altLang="en-US" sz="1600" dirty="0">
                <a:latin typeface="Arial" panose="020B0604020202020204" pitchFamily="34" charset="0"/>
                <a:cs typeface="Arial" panose="020B0604020202020204" pitchFamily="34" charset="0"/>
              </a:rPr>
              <a:t>You do not need to include every observation you make; you only need to include observations which relate to the discussion. </a:t>
            </a:r>
          </a:p>
          <a:p>
            <a:pPr lvl="0" eaLnBrk="0" fontAlgn="base" hangingPunct="0">
              <a:spcBef>
                <a:spcPct val="0"/>
              </a:spcBef>
              <a:spcAft>
                <a:spcPct val="0"/>
              </a:spcAft>
            </a:pPr>
            <a:endParaRPr lang="en-US" altLang="en-US" sz="1600" dirty="0">
              <a:latin typeface="Arial" panose="020B0604020202020204" pitchFamily="34" charset="0"/>
              <a:cs typeface="Arial" panose="020B0604020202020204" pitchFamily="34" charset="0"/>
            </a:endParaRPr>
          </a:p>
          <a:p>
            <a:pPr lvl="0" eaLnBrk="0" fontAlgn="base" hangingPunct="0">
              <a:spcBef>
                <a:spcPct val="0"/>
              </a:spcBef>
              <a:spcAft>
                <a:spcPct val="0"/>
              </a:spcAft>
            </a:pPr>
            <a:endParaRPr lang="en-US" altLang="en-US" sz="1600" dirty="0">
              <a:latin typeface="Arial" panose="020B0604020202020204" pitchFamily="34" charset="0"/>
              <a:cs typeface="Arial" panose="020B0604020202020204" pitchFamily="34" charset="0"/>
            </a:endParaRPr>
          </a:p>
          <a:p>
            <a:pPr lvl="0" eaLnBrk="0" fontAlgn="base" hangingPunct="0">
              <a:spcBef>
                <a:spcPct val="0"/>
              </a:spcBef>
              <a:spcAft>
                <a:spcPct val="0"/>
              </a:spcAft>
            </a:pPr>
            <a:r>
              <a:rPr lang="en-US" altLang="en-US" sz="1600" dirty="0">
                <a:latin typeface="Arial" panose="020B0604020202020204" pitchFamily="34" charset="0"/>
                <a:cs typeface="Arial" panose="020B0604020202020204" pitchFamily="34" charset="0"/>
              </a:rPr>
              <a:t>Guidance on observing children can be found here:</a:t>
            </a:r>
          </a:p>
          <a:p>
            <a:pPr lvl="0" eaLnBrk="0" fontAlgn="base" hangingPunct="0">
              <a:spcBef>
                <a:spcPct val="0"/>
              </a:spcBef>
              <a:spcAft>
                <a:spcPct val="0"/>
              </a:spcAft>
            </a:pPr>
            <a:r>
              <a:rPr lang="en-US" altLang="en-US" sz="1600" dirty="0">
                <a:latin typeface="Arial" panose="020B0604020202020204" pitchFamily="34" charset="0"/>
                <a:cs typeface="Arial" panose="020B0604020202020204" pitchFamily="34" charset="0"/>
              </a:rPr>
              <a:t> </a:t>
            </a:r>
            <a:r>
              <a:rPr lang="en-US" altLang="en-US" sz="1600" dirty="0">
                <a:solidFill>
                  <a:srgbClr val="0000FF"/>
                </a:solidFill>
                <a:latin typeface="Arial" panose="020B0604020202020204" pitchFamily="34" charset="0"/>
                <a:cs typeface="Arial" panose="020B0604020202020204" pitchFamily="34" charset="0"/>
                <a:hlinkClick r:id="rId4"/>
              </a:rPr>
              <a:t>http://learning.gov.wales/docs/learningwales/publications/140828-observing-children-en.pdf </a:t>
            </a:r>
            <a:r>
              <a:rPr lang="en-US" altLang="en-US" sz="1600" dirty="0">
                <a:latin typeface="Arial" panose="020B0604020202020204" pitchFamily="34" charset="0"/>
                <a:cs typeface="Arial" panose="020B0604020202020204" pitchFamily="34" charset="0"/>
                <a:hlinkClick r:id="rId4"/>
              </a:rPr>
              <a:t>/</a:t>
            </a:r>
            <a:endParaRPr lang="en-US" altLang="en-US" sz="1600" dirty="0">
              <a:latin typeface="Arial" panose="020B0604020202020204" pitchFamily="34" charset="0"/>
              <a:cs typeface="Arial" panose="020B0604020202020204" pitchFamily="34" charset="0"/>
            </a:endParaRPr>
          </a:p>
          <a:p>
            <a:pPr lvl="0" eaLnBrk="0" fontAlgn="base" hangingPunct="0">
              <a:spcBef>
                <a:spcPct val="0"/>
              </a:spcBef>
              <a:spcAft>
                <a:spcPct val="0"/>
              </a:spcAft>
            </a:pPr>
            <a:endParaRPr lang="en-US" altLang="en-US" sz="1600" dirty="0">
              <a:latin typeface="Arial" panose="020B0604020202020204" pitchFamily="34" charset="0"/>
              <a:cs typeface="Arial" panose="020B0604020202020204" pitchFamily="34" charset="0"/>
            </a:endParaRPr>
          </a:p>
          <a:p>
            <a:pPr lvl="0" eaLnBrk="0" fontAlgn="base" hangingPunct="0">
              <a:spcBef>
                <a:spcPct val="0"/>
              </a:spcBef>
              <a:spcAft>
                <a:spcPct val="0"/>
              </a:spcAft>
            </a:pPr>
            <a:r>
              <a:rPr lang="en-US" altLang="en-US" sz="1600" dirty="0">
                <a:solidFill>
                  <a:srgbClr val="0000FF"/>
                </a:solidFill>
                <a:latin typeface="Arial" panose="020B0604020202020204" pitchFamily="34" charset="0"/>
                <a:cs typeface="Arial" panose="020B0604020202020204" pitchFamily="34" charset="0"/>
              </a:rPr>
              <a:t>http://</a:t>
            </a:r>
            <a:r>
              <a:rPr lang="en-US" altLang="en-US" sz="1600" dirty="0" err="1">
                <a:solidFill>
                  <a:srgbClr val="0000FF"/>
                </a:solidFill>
                <a:latin typeface="Arial" panose="020B0604020202020204" pitchFamily="34" charset="0"/>
                <a:cs typeface="Arial" panose="020B0604020202020204" pitchFamily="34" charset="0"/>
              </a:rPr>
              <a:t>learning.gov.wales</a:t>
            </a:r>
            <a:r>
              <a:rPr lang="en-US" altLang="en-US" sz="1600" dirty="0">
                <a:solidFill>
                  <a:srgbClr val="0000FF"/>
                </a:solidFill>
                <a:latin typeface="Arial" panose="020B0604020202020204" pitchFamily="34" charset="0"/>
                <a:cs typeface="Arial" panose="020B0604020202020204" pitchFamily="34" charset="0"/>
              </a:rPr>
              <a:t>/resources/browse-all/observing-children/?skip=1&amp;lang=cy </a:t>
            </a:r>
          </a:p>
          <a:p>
            <a:pPr lvl="0" eaLnBrk="0" fontAlgn="base" hangingPunct="0">
              <a:spcBef>
                <a:spcPct val="0"/>
              </a:spcBef>
              <a:spcAft>
                <a:spcPct val="0"/>
              </a:spcAft>
            </a:pPr>
            <a:endParaRPr lang="en-US" altLang="en-US" sz="1600" dirty="0">
              <a:latin typeface="Arial" panose="020B0604020202020204" pitchFamily="34" charset="0"/>
              <a:cs typeface="Arial" panose="020B0604020202020204" pitchFamily="34" charset="0"/>
            </a:endParaRPr>
          </a:p>
          <a:p>
            <a:pPr lvl="0" eaLnBrk="0" fontAlgn="base" hangingPunct="0">
              <a:spcBef>
                <a:spcPct val="0"/>
              </a:spcBef>
              <a:spcAft>
                <a:spcPct val="0"/>
              </a:spcAft>
            </a:pPr>
            <a:r>
              <a:rPr lang="en-US" altLang="en-US" sz="1600" dirty="0">
                <a:latin typeface="Arial" panose="020B0604020202020204" pitchFamily="34" charset="0"/>
                <a:cs typeface="Arial" panose="020B0604020202020204" pitchFamily="34" charset="0"/>
              </a:rPr>
              <a:t>Please note that although the document refers to Foundation Phase, the guidance applies equally to observing children in Key Stage 2. </a:t>
            </a:r>
          </a:p>
          <a:p>
            <a:pPr lvl="0" eaLnBrk="0" fontAlgn="base" hangingPunct="0">
              <a:spcBef>
                <a:spcPct val="0"/>
              </a:spcBef>
              <a:spcAft>
                <a:spcPct val="0"/>
              </a:spcAft>
            </a:pPr>
            <a:endParaRPr lang="en-US" altLang="en-US" sz="1600" dirty="0"/>
          </a:p>
          <a:p>
            <a:endParaRPr lang="en-US" dirty="0"/>
          </a:p>
        </p:txBody>
      </p:sp>
    </p:spTree>
    <p:extLst>
      <p:ext uri="{BB962C8B-B14F-4D97-AF65-F5344CB8AC3E}">
        <p14:creationId xmlns:p14="http://schemas.microsoft.com/office/powerpoint/2010/main" val="2314712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3F11D64-DDA7-354A-AE30-F3FCCABDDD8F}"/>
              </a:ext>
            </a:extLst>
          </p:cNvPr>
          <p:cNvSpPr>
            <a:spLocks noGrp="1"/>
          </p:cNvSpPr>
          <p:nvPr>
            <p:ph idx="1"/>
          </p:nvPr>
        </p:nvSpPr>
        <p:spPr>
          <a:xfrm>
            <a:off x="179512" y="2060848"/>
            <a:ext cx="4176463" cy="4680520"/>
          </a:xfrm>
        </p:spPr>
        <p:txBody>
          <a:bodyPr>
            <a:normAutofit/>
          </a:bodyPr>
          <a:lstStyle/>
          <a:p>
            <a:endParaRPr lang="en-US" dirty="0"/>
          </a:p>
        </p:txBody>
      </p:sp>
      <p:sp>
        <p:nvSpPr>
          <p:cNvPr id="3" name="Title 2">
            <a:extLst>
              <a:ext uri="{FF2B5EF4-FFF2-40B4-BE49-F238E27FC236}">
                <a16:creationId xmlns:a16="http://schemas.microsoft.com/office/drawing/2014/main" id="{0BA7C3E1-CC64-EB4A-9C56-7151191928BE}"/>
              </a:ext>
            </a:extLst>
          </p:cNvPr>
          <p:cNvSpPr>
            <a:spLocks noGrp="1"/>
          </p:cNvSpPr>
          <p:nvPr>
            <p:ph type="title"/>
          </p:nvPr>
        </p:nvSpPr>
        <p:spPr>
          <a:xfrm>
            <a:off x="323528" y="338328"/>
            <a:ext cx="8363272" cy="1722520"/>
          </a:xfrm>
        </p:spPr>
        <p:txBody>
          <a:bodyPr>
            <a:normAutofit fontScale="90000"/>
          </a:bodyPr>
          <a:lstStyle/>
          <a:p>
            <a:br>
              <a:rPr lang="en-GB" dirty="0">
                <a:solidFill>
                  <a:srgbClr val="FF0000"/>
                </a:solidFill>
              </a:rPr>
            </a:br>
            <a:br>
              <a:rPr lang="en-GB" dirty="0">
                <a:solidFill>
                  <a:srgbClr val="FF0000"/>
                </a:solidFill>
              </a:rPr>
            </a:br>
            <a:r>
              <a:rPr lang="en-GB" dirty="0" err="1">
                <a:solidFill>
                  <a:srgbClr val="FF0000"/>
                </a:solidFill>
              </a:rPr>
              <a:t>Gwneud</a:t>
            </a:r>
            <a:r>
              <a:rPr lang="en-GB" dirty="0">
                <a:solidFill>
                  <a:srgbClr val="FF0000"/>
                </a:solidFill>
              </a:rPr>
              <a:t> </a:t>
            </a:r>
            <a:r>
              <a:rPr lang="en-GB" dirty="0" err="1">
                <a:solidFill>
                  <a:srgbClr val="FF0000"/>
                </a:solidFill>
              </a:rPr>
              <a:t>Mapiau</a:t>
            </a:r>
            <a:r>
              <a:rPr lang="en-GB" dirty="0">
                <a:solidFill>
                  <a:srgbClr val="FF0000"/>
                </a:solidFill>
              </a:rPr>
              <a:t> /</a:t>
            </a:r>
            <a:br>
              <a:rPr lang="en-GB" dirty="0">
                <a:solidFill>
                  <a:srgbClr val="FF0000"/>
                </a:solidFill>
              </a:rPr>
            </a:br>
            <a:r>
              <a:rPr lang="en-US" dirty="0"/>
              <a:t>Map making</a:t>
            </a:r>
            <a:br>
              <a:rPr lang="en-US" dirty="0"/>
            </a:br>
            <a:br>
              <a:rPr lang="en-GB" dirty="0">
                <a:solidFill>
                  <a:srgbClr val="FF0000"/>
                </a:solidFill>
              </a:rPr>
            </a:br>
            <a:endParaRPr lang="en-US" dirty="0">
              <a:solidFill>
                <a:srgbClr val="FF0000"/>
              </a:solidFill>
            </a:endParaRPr>
          </a:p>
        </p:txBody>
      </p:sp>
      <p:sp>
        <p:nvSpPr>
          <p:cNvPr id="4" name="TextBox 3">
            <a:extLst>
              <a:ext uri="{FF2B5EF4-FFF2-40B4-BE49-F238E27FC236}">
                <a16:creationId xmlns:a16="http://schemas.microsoft.com/office/drawing/2014/main" id="{593C4943-D2EE-3944-BE2D-C2ACA92D9CB0}"/>
              </a:ext>
            </a:extLst>
          </p:cNvPr>
          <p:cNvSpPr txBox="1"/>
          <p:nvPr/>
        </p:nvSpPr>
        <p:spPr>
          <a:xfrm>
            <a:off x="107504" y="1340768"/>
            <a:ext cx="4680520" cy="5770811"/>
          </a:xfrm>
          <a:prstGeom prst="rect">
            <a:avLst/>
          </a:prstGeom>
          <a:noFill/>
        </p:spPr>
        <p:txBody>
          <a:bodyPr wrap="square" rtlCol="0">
            <a:spAutoFit/>
          </a:bodyPr>
          <a:lstStyle/>
          <a:p>
            <a:endParaRPr lang="en-GB" sz="1300" dirty="0">
              <a:solidFill>
                <a:srgbClr val="FF0000"/>
              </a:solidFill>
              <a:latin typeface="Arial" panose="020B0604020202020204" pitchFamily="34" charset="0"/>
              <a:cs typeface="Arial" panose="020B0604020202020204" pitchFamily="34" charset="0"/>
            </a:endParaRPr>
          </a:p>
          <a:p>
            <a:endParaRPr lang="en-GB" sz="1300" dirty="0">
              <a:solidFill>
                <a:srgbClr val="FF0000"/>
              </a:solidFill>
              <a:latin typeface="Arial" panose="020B0604020202020204" pitchFamily="34" charset="0"/>
              <a:cs typeface="Arial" panose="020B0604020202020204" pitchFamily="34" charset="0"/>
            </a:endParaRPr>
          </a:p>
          <a:p>
            <a:r>
              <a:rPr lang="en-GB" sz="1300" dirty="0">
                <a:solidFill>
                  <a:srgbClr val="FF0000"/>
                </a:solidFill>
                <a:latin typeface="Arial" panose="020B0604020202020204" pitchFamily="34" charset="0"/>
                <a:cs typeface="Arial" panose="020B0604020202020204" pitchFamily="34" charset="0"/>
              </a:rPr>
              <a:t>Term a </a:t>
            </a:r>
            <a:r>
              <a:rPr lang="en-GB" sz="1300" dirty="0" err="1">
                <a:solidFill>
                  <a:srgbClr val="FF0000"/>
                </a:solidFill>
                <a:latin typeface="Arial" panose="020B0604020202020204" pitchFamily="34" charset="0"/>
                <a:cs typeface="Arial" panose="020B0604020202020204" pitchFamily="34" charset="0"/>
              </a:rPr>
              <a:t>gaiff</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ei</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ddefnyddio</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yng</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nghyd-destun</a:t>
            </a:r>
            <a:r>
              <a:rPr lang="en-GB" sz="1300" dirty="0">
                <a:solidFill>
                  <a:srgbClr val="FF0000"/>
                </a:solidFill>
                <a:latin typeface="Arial" panose="020B0604020202020204" pitchFamily="34" charset="0"/>
                <a:cs typeface="Arial" panose="020B0604020202020204" pitchFamily="34" charset="0"/>
              </a:rPr>
              <a:t> y dull </a:t>
            </a:r>
            <a:r>
              <a:rPr lang="en-GB" sz="1300" dirty="0" err="1">
                <a:solidFill>
                  <a:srgbClr val="FF0000"/>
                </a:solidFill>
                <a:latin typeface="Arial" panose="020B0604020202020204" pitchFamily="34" charset="0"/>
                <a:cs typeface="Arial" panose="020B0604020202020204" pitchFamily="34" charset="0"/>
              </a:rPr>
              <a:t>mosaig</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yw’r</a:t>
            </a:r>
            <a:r>
              <a:rPr lang="en-GB" sz="1300" dirty="0">
                <a:solidFill>
                  <a:srgbClr val="FF0000"/>
                </a:solidFill>
                <a:latin typeface="Arial" panose="020B0604020202020204" pitchFamily="34" charset="0"/>
                <a:cs typeface="Arial" panose="020B0604020202020204" pitchFamily="34" charset="0"/>
              </a:rPr>
              <a:t> term ‘</a:t>
            </a:r>
            <a:r>
              <a:rPr lang="en-GB" sz="1300" dirty="0" err="1">
                <a:solidFill>
                  <a:srgbClr val="FF0000"/>
                </a:solidFill>
                <a:latin typeface="Arial" panose="020B0604020202020204" pitchFamily="34" charset="0"/>
                <a:cs typeface="Arial" panose="020B0604020202020204" pitchFamily="34" charset="0"/>
              </a:rPr>
              <a:t>gwneud</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mapiau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ond</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nid</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yw’n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cyfeirio</a:t>
            </a:r>
            <a:r>
              <a:rPr lang="en-GB" sz="1300" dirty="0">
                <a:solidFill>
                  <a:srgbClr val="FF0000"/>
                </a:solidFill>
                <a:latin typeface="Arial" panose="020B0604020202020204" pitchFamily="34" charset="0"/>
                <a:cs typeface="Arial" panose="020B0604020202020204" pitchFamily="34" charset="0"/>
              </a:rPr>
              <a:t> at </a:t>
            </a:r>
            <a:r>
              <a:rPr lang="en-GB" sz="1300" dirty="0" err="1">
                <a:solidFill>
                  <a:srgbClr val="FF0000"/>
                </a:solidFill>
                <a:latin typeface="Arial" panose="020B0604020202020204" pitchFamily="34" charset="0"/>
                <a:cs typeface="Arial" panose="020B0604020202020204" pitchFamily="34" charset="0"/>
              </a:rPr>
              <a:t>greu</a:t>
            </a:r>
            <a:r>
              <a:rPr lang="en-GB" sz="1300" dirty="0">
                <a:solidFill>
                  <a:srgbClr val="FF0000"/>
                </a:solidFill>
                <a:latin typeface="Arial" panose="020B0604020202020204" pitchFamily="34" charset="0"/>
                <a:cs typeface="Arial" panose="020B0604020202020204" pitchFamily="34" charset="0"/>
              </a:rPr>
              <a:t> map </a:t>
            </a:r>
            <a:r>
              <a:rPr lang="en-GB" sz="1300" dirty="0" err="1">
                <a:solidFill>
                  <a:srgbClr val="FF0000"/>
                </a:solidFill>
                <a:latin typeface="Arial" panose="020B0604020202020204" pitchFamily="34" charset="0"/>
                <a:cs typeface="Arial" panose="020B0604020202020204" pitchFamily="34" charset="0"/>
              </a:rPr>
              <a:t>daearyddol</a:t>
            </a:r>
            <a:r>
              <a:rPr lang="en-GB" sz="1300" dirty="0">
                <a:solidFill>
                  <a:srgbClr val="FF0000"/>
                </a:solidFill>
                <a:latin typeface="Arial" panose="020B0604020202020204" pitchFamily="34" charset="0"/>
                <a:cs typeface="Arial" panose="020B0604020202020204" pitchFamily="34" charset="0"/>
              </a:rPr>
              <a:t> – </a:t>
            </a:r>
            <a:r>
              <a:rPr lang="en-GB" sz="1300" dirty="0" err="1">
                <a:solidFill>
                  <a:srgbClr val="FF0000"/>
                </a:solidFill>
                <a:latin typeface="Arial" panose="020B0604020202020204" pitchFamily="34" charset="0"/>
                <a:cs typeface="Arial" panose="020B0604020202020204" pitchFamily="34" charset="0"/>
              </a:rPr>
              <a:t>yn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hytrach</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mae’n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ymwneud</a:t>
            </a:r>
            <a:r>
              <a:rPr lang="en-GB" sz="1300" dirty="0">
                <a:solidFill>
                  <a:srgbClr val="FF0000"/>
                </a:solidFill>
                <a:latin typeface="Arial" panose="020B0604020202020204" pitchFamily="34" charset="0"/>
                <a:cs typeface="Arial" panose="020B0604020202020204" pitchFamily="34" charset="0"/>
              </a:rPr>
              <a:t> â </a:t>
            </a:r>
            <a:r>
              <a:rPr lang="en-GB" sz="1300" dirty="0" err="1">
                <a:solidFill>
                  <a:srgbClr val="FF0000"/>
                </a:solidFill>
                <a:latin typeface="Arial" panose="020B0604020202020204" pitchFamily="34" charset="0"/>
                <a:cs typeface="Arial" panose="020B0604020202020204" pitchFamily="34" charset="0"/>
              </a:rPr>
              <a:t>nodi</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mannau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pwysig</a:t>
            </a:r>
            <a:r>
              <a:rPr lang="en-GB" sz="1300" dirty="0">
                <a:solidFill>
                  <a:srgbClr val="FF0000"/>
                </a:solidFill>
                <a:latin typeface="Arial" panose="020B0604020202020204" pitchFamily="34" charset="0"/>
                <a:cs typeface="Arial" panose="020B0604020202020204" pitchFamily="34" charset="0"/>
              </a:rPr>
              <a:t>. </a:t>
            </a:r>
          </a:p>
          <a:p>
            <a:endParaRPr lang="en-GB" sz="1300" dirty="0">
              <a:solidFill>
                <a:srgbClr val="FF0000"/>
              </a:solidFill>
              <a:latin typeface="Arial" panose="020B0604020202020204" pitchFamily="34" charset="0"/>
              <a:cs typeface="Arial" panose="020B0604020202020204" pitchFamily="34" charset="0"/>
            </a:endParaRPr>
          </a:p>
          <a:p>
            <a:r>
              <a:rPr lang="en-GB" sz="1300" dirty="0" err="1">
                <a:solidFill>
                  <a:srgbClr val="FF0000"/>
                </a:solidFill>
                <a:latin typeface="Arial" panose="020B0604020202020204" pitchFamily="34" charset="0"/>
                <a:cs typeface="Arial" panose="020B0604020202020204" pitchFamily="34" charset="0"/>
              </a:rPr>
              <a:t>Ar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gyfer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yr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aseiniad</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hwn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mae’r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agwedd</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gwneud</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mapiau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yn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ymwneud</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â’r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gallu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i</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adnabod</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gyda</a:t>
            </a:r>
            <a:r>
              <a:rPr lang="en-GB" sz="1300" dirty="0">
                <a:solidFill>
                  <a:srgbClr val="FF0000"/>
                </a:solidFill>
                <a:latin typeface="Arial" panose="020B0604020202020204" pitchFamily="34" charset="0"/>
                <a:cs typeface="Arial" panose="020B0604020202020204" pitchFamily="34" charset="0"/>
              </a:rPr>
              <a:t> help y </a:t>
            </a:r>
            <a:r>
              <a:rPr lang="en-GB" sz="1300" dirty="0" err="1">
                <a:solidFill>
                  <a:srgbClr val="FF0000"/>
                </a:solidFill>
                <a:latin typeface="Arial" panose="020B0604020202020204" pitchFamily="34" charset="0"/>
                <a:cs typeface="Arial" panose="020B0604020202020204" pitchFamily="34" charset="0"/>
              </a:rPr>
              <a:t>plentyn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mannau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pwysig</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sy’n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gysylltiedig</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â’r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dasg</a:t>
            </a:r>
            <a:r>
              <a:rPr lang="en-GB" sz="1300" dirty="0">
                <a:solidFill>
                  <a:srgbClr val="FF0000"/>
                </a:solidFill>
                <a:latin typeface="Arial" panose="020B0604020202020204" pitchFamily="34" charset="0"/>
                <a:cs typeface="Arial" panose="020B0604020202020204" pitchFamily="34" charset="0"/>
              </a:rPr>
              <a:t> o </a:t>
            </a:r>
            <a:r>
              <a:rPr lang="en-GB" sz="1300" dirty="0" err="1">
                <a:solidFill>
                  <a:srgbClr val="FF0000"/>
                </a:solidFill>
                <a:latin typeface="Arial" panose="020B0604020202020204" pitchFamily="34" charset="0"/>
                <a:cs typeface="Arial" panose="020B0604020202020204" pitchFamily="34" charset="0"/>
              </a:rPr>
              <a:t>ddysgu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iaith</a:t>
            </a:r>
            <a:r>
              <a:rPr lang="en-GB" sz="1300" dirty="0">
                <a:solidFill>
                  <a:srgbClr val="FF0000"/>
                </a:solidFill>
                <a:latin typeface="Arial" panose="020B0604020202020204" pitchFamily="34" charset="0"/>
                <a:cs typeface="Arial" panose="020B0604020202020204" pitchFamily="34" charset="0"/>
              </a:rPr>
              <a:t> a </a:t>
            </a:r>
            <a:r>
              <a:rPr lang="en-GB" sz="1300" dirty="0" err="1">
                <a:solidFill>
                  <a:srgbClr val="FF0000"/>
                </a:solidFill>
                <a:latin typeface="Arial" panose="020B0604020202020204" pitchFamily="34" charset="0"/>
                <a:cs typeface="Arial" panose="020B0604020202020204" pitchFamily="34" charset="0"/>
              </a:rPr>
              <a:t>mathemateg</a:t>
            </a:r>
            <a:r>
              <a:rPr lang="en-GB" sz="1300" dirty="0">
                <a:solidFill>
                  <a:srgbClr val="FF0000"/>
                </a:solidFill>
                <a:latin typeface="Arial" panose="020B0604020202020204" pitchFamily="34" charset="0"/>
                <a:cs typeface="Arial" panose="020B0604020202020204" pitchFamily="34" charset="0"/>
              </a:rPr>
              <a:t>.</a:t>
            </a:r>
          </a:p>
          <a:p>
            <a:endParaRPr lang="en-GB" sz="1300" dirty="0">
              <a:solidFill>
                <a:srgbClr val="FF0000"/>
              </a:solidFill>
              <a:latin typeface="Arial" panose="020B0604020202020204" pitchFamily="34" charset="0"/>
              <a:cs typeface="Arial" panose="020B0604020202020204" pitchFamily="34" charset="0"/>
            </a:endParaRPr>
          </a:p>
          <a:p>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Er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enghraifft</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gallech</a:t>
            </a:r>
            <a:r>
              <a:rPr lang="en-GB" sz="1300" dirty="0">
                <a:solidFill>
                  <a:srgbClr val="FF0000"/>
                </a:solidFill>
                <a:latin typeface="Arial" panose="020B0604020202020204" pitchFamily="34" charset="0"/>
                <a:cs typeface="Arial" panose="020B0604020202020204" pitchFamily="34" charset="0"/>
              </a:rPr>
              <a:t>: </a:t>
            </a:r>
          </a:p>
          <a:p>
            <a:endParaRPr lang="en-GB" sz="13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300" dirty="0" err="1">
                <a:solidFill>
                  <a:srgbClr val="FF0000"/>
                </a:solidFill>
                <a:latin typeface="Arial" panose="020B0604020202020204" pitchFamily="34" charset="0"/>
                <a:cs typeface="Arial" panose="020B0604020202020204" pitchFamily="34" charset="0"/>
              </a:rPr>
              <a:t>Ofyn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i’r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plentyn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i</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fynd</a:t>
            </a:r>
            <a:r>
              <a:rPr lang="en-GB" sz="1300" dirty="0">
                <a:solidFill>
                  <a:srgbClr val="FF0000"/>
                </a:solidFill>
                <a:latin typeface="Arial" panose="020B0604020202020204" pitchFamily="34" charset="0"/>
                <a:cs typeface="Arial" panose="020B0604020202020204" pitchFamily="34" charset="0"/>
              </a:rPr>
              <a:t> â chi </a:t>
            </a:r>
            <a:r>
              <a:rPr lang="en-GB" sz="1300" dirty="0" err="1">
                <a:solidFill>
                  <a:srgbClr val="FF0000"/>
                </a:solidFill>
                <a:latin typeface="Arial" panose="020B0604020202020204" pitchFamily="34" charset="0"/>
                <a:cs typeface="Arial" panose="020B0604020202020204" pitchFamily="34" charset="0"/>
              </a:rPr>
              <a:t>i</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fannau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yn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yr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ysgol</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lle</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mae’n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dysgu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neu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yn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defnyddio</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iaith</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neu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fathemateg</a:t>
            </a:r>
            <a:r>
              <a:rPr lang="en-GB" sz="1300" dirty="0">
                <a:solidFill>
                  <a:srgbClr val="FF0000"/>
                </a:solidFill>
                <a:latin typeface="Arial" panose="020B0604020202020204" pitchFamily="34" charset="0"/>
                <a:cs typeface="Arial" panose="020B0604020202020204" pitchFamily="34" charset="0"/>
              </a:rPr>
              <a:t>.</a:t>
            </a:r>
          </a:p>
          <a:p>
            <a:endParaRPr lang="en-GB" sz="13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300" dirty="0" err="1">
                <a:solidFill>
                  <a:srgbClr val="FF0000"/>
                </a:solidFill>
                <a:latin typeface="Arial" panose="020B0604020202020204" pitchFamily="34" charset="0"/>
                <a:cs typeface="Arial" panose="020B0604020202020204" pitchFamily="34" charset="0"/>
              </a:rPr>
              <a:t>Ofyn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i’r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plentyn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i</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dynnu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llun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ddangos</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rhannau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o’r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ystafell</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ddosbarth</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lle</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mae’n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hoffi</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dysgu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iaith</a:t>
            </a:r>
            <a:r>
              <a:rPr lang="en-GB" sz="1300" dirty="0">
                <a:solidFill>
                  <a:srgbClr val="FF0000"/>
                </a:solidFill>
                <a:latin typeface="Arial" panose="020B0604020202020204" pitchFamily="34" charset="0"/>
                <a:cs typeface="Arial" panose="020B0604020202020204" pitchFamily="34" charset="0"/>
              </a:rPr>
              <a:t>/</a:t>
            </a:r>
            <a:r>
              <a:rPr lang="en-GB" sz="1300" dirty="0" err="1">
                <a:solidFill>
                  <a:srgbClr val="FF0000"/>
                </a:solidFill>
                <a:latin typeface="Arial" panose="020B0604020202020204" pitchFamily="34" charset="0"/>
                <a:cs typeface="Arial" panose="020B0604020202020204" pitchFamily="34" charset="0"/>
              </a:rPr>
              <a:t>mathemateg</a:t>
            </a:r>
            <a:r>
              <a:rPr lang="en-GB" sz="1300" dirty="0">
                <a:solidFill>
                  <a:srgbClr val="FF0000"/>
                </a:solidFill>
                <a:latin typeface="Arial" panose="020B0604020202020204" pitchFamily="34" charset="0"/>
                <a:cs typeface="Arial" panose="020B0604020202020204" pitchFamily="34" charset="0"/>
              </a:rPr>
              <a:t>.</a:t>
            </a:r>
          </a:p>
          <a:p>
            <a:endParaRPr lang="en-GB" sz="13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300" dirty="0" err="1">
                <a:solidFill>
                  <a:srgbClr val="FF0000"/>
                </a:solidFill>
                <a:latin typeface="Arial" panose="020B0604020202020204" pitchFamily="34" charset="0"/>
                <a:cs typeface="Arial" panose="020B0604020202020204" pitchFamily="34" charset="0"/>
              </a:rPr>
              <a:t>Arsylwi</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ar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blentyn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mewn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mannau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gwahanol</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gan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nodi</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lle</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caiff</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iaith</a:t>
            </a:r>
            <a:r>
              <a:rPr lang="en-GB" sz="1300" dirty="0">
                <a:solidFill>
                  <a:srgbClr val="FF0000"/>
                </a:solidFill>
                <a:latin typeface="Arial" panose="020B0604020202020204" pitchFamily="34" charset="0"/>
                <a:cs typeface="Arial" panose="020B0604020202020204" pitchFamily="34" charset="0"/>
              </a:rPr>
              <a:t>/</a:t>
            </a:r>
            <a:r>
              <a:rPr lang="en-GB" sz="1300" dirty="0" err="1">
                <a:solidFill>
                  <a:srgbClr val="FF0000"/>
                </a:solidFill>
                <a:latin typeface="Arial" panose="020B0604020202020204" pitchFamily="34" charset="0"/>
                <a:cs typeface="Arial" panose="020B0604020202020204" pitchFamily="34" charset="0"/>
              </a:rPr>
              <a:t>mathemateg</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eu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defnyddio</a:t>
            </a:r>
            <a:r>
              <a:rPr lang="en-GB" sz="1300" dirty="0">
                <a:solidFill>
                  <a:srgbClr val="FF0000"/>
                </a:solidFill>
                <a:latin typeface="Arial" panose="020B0604020202020204" pitchFamily="34" charset="0"/>
                <a:cs typeface="Arial" panose="020B0604020202020204" pitchFamily="34" charset="0"/>
              </a:rPr>
              <a:t>.</a:t>
            </a:r>
          </a:p>
          <a:p>
            <a:endParaRPr lang="en-GB" sz="13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300" dirty="0" err="1">
                <a:solidFill>
                  <a:srgbClr val="FF0000"/>
                </a:solidFill>
                <a:latin typeface="Arial" panose="020B0604020202020204" pitchFamily="34" charset="0"/>
                <a:cs typeface="Arial" panose="020B0604020202020204" pitchFamily="34" charset="0"/>
              </a:rPr>
              <a:t>Mae’r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enghreifftiau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uchod</a:t>
            </a:r>
            <a:r>
              <a:rPr lang="en-GB" sz="1300" dirty="0">
                <a:solidFill>
                  <a:srgbClr val="FF0000"/>
                </a:solidFill>
                <a:latin typeface="Arial" panose="020B0604020202020204" pitchFamily="34" charset="0"/>
                <a:cs typeface="Arial" panose="020B0604020202020204" pitchFamily="34" charset="0"/>
              </a:rPr>
              <a:t> (a </a:t>
            </a:r>
            <a:r>
              <a:rPr lang="en-GB" sz="1300" dirty="0" err="1">
                <a:solidFill>
                  <a:srgbClr val="FF0000"/>
                </a:solidFill>
                <a:latin typeface="Arial" panose="020B0604020202020204" pitchFamily="34" charset="0"/>
                <a:cs typeface="Arial" panose="020B0604020202020204" pitchFamily="34" charset="0"/>
              </a:rPr>
              <a:t>sut</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cânt</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eu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gweithredu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yn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dibynnu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ar</a:t>
            </a:r>
            <a:r>
              <a:rPr lang="en-GB" sz="1300" dirty="0">
                <a:solidFill>
                  <a:srgbClr val="FF0000"/>
                </a:solidFill>
                <a:latin typeface="Arial" panose="020B0604020202020204" pitchFamily="34" charset="0"/>
                <a:cs typeface="Arial" panose="020B0604020202020204" pitchFamily="34" charset="0"/>
              </a:rPr>
              <a:t> y </a:t>
            </a:r>
            <a:r>
              <a:rPr lang="en-GB" sz="1300" dirty="0" err="1">
                <a:solidFill>
                  <a:srgbClr val="FF0000"/>
                </a:solidFill>
                <a:latin typeface="Arial" panose="020B0604020202020204" pitchFamily="34" charset="0"/>
                <a:cs typeface="Arial" panose="020B0604020202020204" pitchFamily="34" charset="0"/>
              </a:rPr>
              <a:t>lleoliad</a:t>
            </a:r>
            <a:r>
              <a:rPr lang="en-GB" sz="1300" dirty="0">
                <a:solidFill>
                  <a:srgbClr val="FF0000"/>
                </a:solidFill>
                <a:latin typeface="Arial" panose="020B0604020202020204" pitchFamily="34" charset="0"/>
                <a:cs typeface="Arial" panose="020B0604020202020204" pitchFamily="34" charset="0"/>
              </a:rPr>
              <a:t> ac </a:t>
            </a:r>
            <a:r>
              <a:rPr lang="en-GB" sz="1300" dirty="0" err="1">
                <a:solidFill>
                  <a:srgbClr val="FF0000"/>
                </a:solidFill>
                <a:latin typeface="Arial" panose="020B0604020202020204" pitchFamily="34" charset="0"/>
                <a:cs typeface="Arial" panose="020B0604020202020204" pitchFamily="34" charset="0"/>
              </a:rPr>
              <a:t>ar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oedran</a:t>
            </a:r>
            <a:r>
              <a:rPr lang="en-GB" sz="1300" dirty="0">
                <a:solidFill>
                  <a:srgbClr val="FF0000"/>
                </a:solidFill>
                <a:latin typeface="Arial" panose="020B0604020202020204" pitchFamily="34" charset="0"/>
                <a:cs typeface="Arial" panose="020B0604020202020204" pitchFamily="34" charset="0"/>
              </a:rPr>
              <a:t> y plant </a:t>
            </a:r>
            <a:r>
              <a:rPr lang="en-GB" sz="1300" dirty="0" err="1">
                <a:solidFill>
                  <a:srgbClr val="FF0000"/>
                </a:solidFill>
                <a:latin typeface="Arial" panose="020B0604020202020204" pitchFamily="34" charset="0"/>
                <a:cs typeface="Arial" panose="020B0604020202020204" pitchFamily="34" charset="0"/>
              </a:rPr>
              <a:t>yr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ydych</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yn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gweithio</a:t>
            </a:r>
            <a:r>
              <a:rPr lang="en-GB" sz="1300" dirty="0">
                <a:solidFill>
                  <a:srgbClr val="FF0000"/>
                </a:solidFill>
                <a:latin typeface="Arial" panose="020B0604020202020204" pitchFamily="34" charset="0"/>
                <a:cs typeface="Arial" panose="020B0604020202020204" pitchFamily="34" charset="0"/>
              </a:rPr>
              <a:t> â </a:t>
            </a:r>
            <a:r>
              <a:rPr lang="en-GB" sz="1300" dirty="0" err="1">
                <a:solidFill>
                  <a:srgbClr val="FF0000"/>
                </a:solidFill>
                <a:latin typeface="Arial" panose="020B0604020202020204" pitchFamily="34" charset="0"/>
                <a:cs typeface="Arial" panose="020B0604020202020204" pitchFamily="34" charset="0"/>
              </a:rPr>
              <a:t>hwy</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defnyddiwch</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eich</a:t>
            </a:r>
            <a:r>
              <a:rPr lang="en-GB" sz="1300" dirty="0">
                <a:solidFill>
                  <a:srgbClr val="FF0000"/>
                </a:solidFill>
                <a:latin typeface="Arial" panose="020B0604020202020204" pitchFamily="34" charset="0"/>
                <a:cs typeface="Arial" panose="020B0604020202020204" pitchFamily="34" charset="0"/>
              </a:rPr>
              <a:t> barn </a:t>
            </a:r>
            <a:r>
              <a:rPr lang="en-GB" sz="1300" dirty="0" err="1">
                <a:solidFill>
                  <a:srgbClr val="FF0000"/>
                </a:solidFill>
                <a:latin typeface="Arial" panose="020B0604020202020204" pitchFamily="34" charset="0"/>
                <a:cs typeface="Arial" panose="020B0604020202020204" pitchFamily="34" charset="0"/>
              </a:rPr>
              <a:t>broffesiynol</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wrth</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benderfynu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ar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sut</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i</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weithredu’r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agwedd</a:t>
            </a:r>
            <a:r>
              <a:rPr lang="en-GB" sz="1300" dirty="0">
                <a:solidFill>
                  <a:srgbClr val="FF0000"/>
                </a:solidFill>
                <a:latin typeface="Arial" panose="020B0604020202020204" pitchFamily="34" charset="0"/>
                <a:cs typeface="Arial" panose="020B0604020202020204" pitchFamily="34" charset="0"/>
              </a:rPr>
              <a:t> hon. </a:t>
            </a:r>
          </a:p>
          <a:p>
            <a:endParaRPr lang="en-US" dirty="0"/>
          </a:p>
        </p:txBody>
      </p:sp>
      <p:sp>
        <p:nvSpPr>
          <p:cNvPr id="5" name="TextBox 4">
            <a:extLst>
              <a:ext uri="{FF2B5EF4-FFF2-40B4-BE49-F238E27FC236}">
                <a16:creationId xmlns:a16="http://schemas.microsoft.com/office/drawing/2014/main" id="{37380665-9EBC-C545-8B02-6B0A74775E56}"/>
              </a:ext>
            </a:extLst>
          </p:cNvPr>
          <p:cNvSpPr txBox="1"/>
          <p:nvPr/>
        </p:nvSpPr>
        <p:spPr>
          <a:xfrm>
            <a:off x="4716016" y="1628800"/>
            <a:ext cx="4186808" cy="5570756"/>
          </a:xfrm>
          <a:prstGeom prst="rect">
            <a:avLst/>
          </a:prstGeom>
          <a:noFill/>
        </p:spPr>
        <p:txBody>
          <a:bodyPr wrap="square" rtlCol="0">
            <a:spAutoFit/>
          </a:bodyPr>
          <a:lstStyle/>
          <a:p>
            <a:pPr eaLnBrk="0" fontAlgn="base" hangingPunct="0">
              <a:spcBef>
                <a:spcPct val="0"/>
              </a:spcBef>
              <a:spcAft>
                <a:spcPct val="0"/>
              </a:spcAft>
            </a:pPr>
            <a:r>
              <a:rPr lang="en-US" altLang="en-US" sz="1300" dirty="0">
                <a:latin typeface="ArialMT"/>
              </a:rPr>
              <a:t>Map making is a term used within the mosaic approach but it does not mean creating a geographical map, it is more about identifying important places. </a:t>
            </a:r>
          </a:p>
          <a:p>
            <a:pPr eaLnBrk="0" fontAlgn="base" hangingPunct="0">
              <a:spcBef>
                <a:spcPct val="0"/>
              </a:spcBef>
              <a:spcAft>
                <a:spcPct val="0"/>
              </a:spcAft>
              <a:buClrTx/>
              <a:buSzTx/>
            </a:pPr>
            <a:endParaRPr lang="en-US" altLang="en-US" sz="1300" dirty="0">
              <a:latin typeface="ArialMT"/>
            </a:endParaRPr>
          </a:p>
          <a:p>
            <a:pPr eaLnBrk="0" fontAlgn="base" hangingPunct="0">
              <a:spcBef>
                <a:spcPct val="0"/>
              </a:spcBef>
              <a:spcAft>
                <a:spcPct val="0"/>
              </a:spcAft>
            </a:pPr>
            <a:r>
              <a:rPr lang="en-US" altLang="en-US" sz="1300" dirty="0">
                <a:latin typeface="ArialMT"/>
              </a:rPr>
              <a:t>For this assignment, the map making aspect is about being able to identify (with the child’s help) important places that relate to their language and mathematics learning. </a:t>
            </a:r>
          </a:p>
          <a:p>
            <a:pPr eaLnBrk="0" fontAlgn="base" hangingPunct="0">
              <a:spcBef>
                <a:spcPct val="0"/>
              </a:spcBef>
              <a:spcAft>
                <a:spcPct val="0"/>
              </a:spcAft>
              <a:buClrTx/>
              <a:buSzTx/>
            </a:pPr>
            <a:endParaRPr lang="en-US" altLang="en-US" sz="1300" dirty="0">
              <a:latin typeface="ArialMT"/>
            </a:endParaRPr>
          </a:p>
          <a:p>
            <a:pPr eaLnBrk="0" fontAlgn="base" hangingPunct="0">
              <a:spcBef>
                <a:spcPct val="0"/>
              </a:spcBef>
              <a:spcAft>
                <a:spcPct val="0"/>
              </a:spcAft>
            </a:pPr>
            <a:endParaRPr lang="en-US" altLang="en-US" sz="1300" dirty="0">
              <a:latin typeface="ArialMT"/>
            </a:endParaRPr>
          </a:p>
          <a:p>
            <a:pPr eaLnBrk="0" fontAlgn="base" hangingPunct="0">
              <a:spcBef>
                <a:spcPct val="0"/>
              </a:spcBef>
              <a:spcAft>
                <a:spcPct val="0"/>
              </a:spcAft>
            </a:pPr>
            <a:r>
              <a:rPr lang="en-US" altLang="en-US" sz="1300" dirty="0">
                <a:latin typeface="ArialMT"/>
              </a:rPr>
              <a:t>For example, you could: </a:t>
            </a:r>
          </a:p>
          <a:p>
            <a:pPr eaLnBrk="0" fontAlgn="base" hangingPunct="0">
              <a:spcBef>
                <a:spcPct val="0"/>
              </a:spcBef>
              <a:spcAft>
                <a:spcPct val="0"/>
              </a:spcAft>
            </a:pPr>
            <a:endParaRPr lang="en-US" altLang="en-US" sz="1300" dirty="0">
              <a:latin typeface="ArialMT"/>
            </a:endParaRPr>
          </a:p>
          <a:p>
            <a:pPr eaLnBrk="0" fontAlgn="base" hangingPunct="0">
              <a:spcBef>
                <a:spcPct val="0"/>
              </a:spcBef>
              <a:spcAft>
                <a:spcPct val="0"/>
              </a:spcAft>
              <a:buClrTx/>
              <a:buSzTx/>
            </a:pPr>
            <a:r>
              <a:rPr lang="en-US" altLang="en-US" sz="1300" dirty="0">
                <a:latin typeface="ArialMT"/>
              </a:rPr>
              <a:t>Ask the child to take you to places in the school where they learn (or use) language or mathematics</a:t>
            </a:r>
          </a:p>
          <a:p>
            <a:pPr eaLnBrk="0" fontAlgn="base" hangingPunct="0">
              <a:spcBef>
                <a:spcPct val="0"/>
              </a:spcBef>
              <a:spcAft>
                <a:spcPct val="0"/>
              </a:spcAft>
              <a:buClrTx/>
              <a:buSzTx/>
              <a:buFontTx/>
              <a:buChar char="-"/>
            </a:pPr>
            <a:endParaRPr lang="en-US" altLang="en-US" sz="1300" dirty="0">
              <a:latin typeface="ArialMT"/>
            </a:endParaRPr>
          </a:p>
          <a:p>
            <a:pPr eaLnBrk="0" fontAlgn="base" hangingPunct="0">
              <a:spcBef>
                <a:spcPct val="0"/>
              </a:spcBef>
              <a:spcAft>
                <a:spcPct val="0"/>
              </a:spcAft>
              <a:buClrTx/>
              <a:buSzTx/>
            </a:pPr>
            <a:r>
              <a:rPr lang="en-US" altLang="en-US" sz="1300" dirty="0">
                <a:latin typeface="ArialMT"/>
              </a:rPr>
              <a:t>Ask the child to draw/point out areas of the classroom where they like to learn language/mathematics </a:t>
            </a:r>
          </a:p>
          <a:p>
            <a:pPr lvl="0" eaLnBrk="0" fontAlgn="base" hangingPunct="0">
              <a:spcBef>
                <a:spcPct val="0"/>
              </a:spcBef>
              <a:spcAft>
                <a:spcPct val="0"/>
              </a:spcAft>
            </a:pPr>
            <a:endParaRPr lang="en-US" altLang="en-US" sz="1300" dirty="0">
              <a:latin typeface="ArialMT"/>
            </a:endParaRPr>
          </a:p>
          <a:p>
            <a:pPr eaLnBrk="0" fontAlgn="base" hangingPunct="0">
              <a:spcBef>
                <a:spcPct val="0"/>
              </a:spcBef>
              <a:spcAft>
                <a:spcPct val="0"/>
              </a:spcAft>
              <a:buClrTx/>
              <a:buSzTx/>
            </a:pPr>
            <a:r>
              <a:rPr lang="en-US" altLang="en-US" sz="1300" dirty="0">
                <a:latin typeface="ArialMT"/>
              </a:rPr>
              <a:t>Observe the child in different areas, identifying where language/mathematics is being used </a:t>
            </a:r>
          </a:p>
          <a:p>
            <a:pPr lvl="0" eaLnBrk="0" fontAlgn="base" hangingPunct="0">
              <a:spcBef>
                <a:spcPct val="0"/>
              </a:spcBef>
              <a:spcAft>
                <a:spcPct val="0"/>
              </a:spcAft>
            </a:pPr>
            <a:endParaRPr lang="en-US" altLang="en-US" sz="1300" dirty="0"/>
          </a:p>
          <a:p>
            <a:pPr eaLnBrk="0" fontAlgn="base" hangingPunct="0">
              <a:spcBef>
                <a:spcPct val="0"/>
              </a:spcBef>
              <a:spcAft>
                <a:spcPct val="0"/>
              </a:spcAft>
              <a:buClrTx/>
              <a:buSzTx/>
            </a:pPr>
            <a:r>
              <a:rPr lang="en-US" altLang="en-US" sz="1300" dirty="0">
                <a:latin typeface="ArialMT"/>
              </a:rPr>
              <a:t>The examples above (and how they are applied) will depend on the age you will be working with and the setting you are in; use your professional judgement about how this aspect could be applied. </a:t>
            </a:r>
            <a:endParaRPr lang="en-US" altLang="en-US" sz="1300" dirty="0"/>
          </a:p>
          <a:p>
            <a:endParaRPr lang="en-US" dirty="0"/>
          </a:p>
        </p:txBody>
      </p:sp>
    </p:spTree>
    <p:extLst>
      <p:ext uri="{BB962C8B-B14F-4D97-AF65-F5344CB8AC3E}">
        <p14:creationId xmlns:p14="http://schemas.microsoft.com/office/powerpoint/2010/main" val="2253354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EF8FED3-23B4-9A45-8A30-A61C77666A2F}"/>
              </a:ext>
            </a:extLst>
          </p:cNvPr>
          <p:cNvSpPr>
            <a:spLocks noGrp="1"/>
          </p:cNvSpPr>
          <p:nvPr>
            <p:ph idx="1"/>
          </p:nvPr>
        </p:nvSpPr>
        <p:spPr>
          <a:xfrm>
            <a:off x="323528" y="1916832"/>
            <a:ext cx="4176463" cy="4680520"/>
          </a:xfrm>
        </p:spPr>
        <p:txBody>
          <a:bodyPr>
            <a:noAutofit/>
          </a:bodyPr>
          <a:lstStyle/>
          <a:p>
            <a:pPr marL="0" lvl="0" indent="0" eaLnBrk="0" fontAlgn="base" hangingPunct="0">
              <a:spcBef>
                <a:spcPct val="0"/>
              </a:spcBef>
              <a:spcAft>
                <a:spcPct val="0"/>
              </a:spcAft>
              <a:buClrTx/>
              <a:buSzTx/>
              <a:buNone/>
            </a:pPr>
            <a:endParaRPr lang="en-US" altLang="en-US" sz="1800" dirty="0">
              <a:solidFill>
                <a:schemeClr val="tx1"/>
              </a:solidFill>
              <a:latin typeface="ArialMT"/>
            </a:endParaRPr>
          </a:p>
          <a:p>
            <a:pPr eaLnBrk="0" fontAlgn="base" hangingPunct="0">
              <a:spcBef>
                <a:spcPct val="0"/>
              </a:spcBef>
              <a:spcAft>
                <a:spcPct val="0"/>
              </a:spcAft>
              <a:buClrTx/>
              <a:buSzTx/>
            </a:pPr>
            <a:endParaRPr lang="en-US" altLang="en-US" sz="1800" dirty="0">
              <a:solidFill>
                <a:schemeClr val="tx1"/>
              </a:solidFill>
            </a:endParaRPr>
          </a:p>
          <a:p>
            <a:endParaRPr lang="en-US" sz="1800" dirty="0"/>
          </a:p>
        </p:txBody>
      </p:sp>
      <p:sp>
        <p:nvSpPr>
          <p:cNvPr id="3" name="Title 2">
            <a:extLst>
              <a:ext uri="{FF2B5EF4-FFF2-40B4-BE49-F238E27FC236}">
                <a16:creationId xmlns:a16="http://schemas.microsoft.com/office/drawing/2014/main" id="{90A0D2D9-79AF-6B49-9C5D-06E519B59AE6}"/>
              </a:ext>
            </a:extLst>
          </p:cNvPr>
          <p:cNvSpPr>
            <a:spLocks noGrp="1"/>
          </p:cNvSpPr>
          <p:nvPr>
            <p:ph type="title"/>
          </p:nvPr>
        </p:nvSpPr>
        <p:spPr>
          <a:xfrm>
            <a:off x="323528" y="1124744"/>
            <a:ext cx="8363272" cy="466312"/>
          </a:xfrm>
        </p:spPr>
        <p:txBody>
          <a:bodyPr>
            <a:normAutofit fontScale="90000"/>
          </a:bodyPr>
          <a:lstStyle/>
          <a:p>
            <a:br>
              <a:rPr lang="en-US" altLang="en-US" dirty="0">
                <a:solidFill>
                  <a:schemeClr val="bg1"/>
                </a:solidFill>
                <a:latin typeface="ArialMT"/>
              </a:rPr>
            </a:br>
            <a:br>
              <a:rPr lang="en-US" altLang="en-US" dirty="0">
                <a:solidFill>
                  <a:schemeClr val="bg1"/>
                </a:solidFill>
                <a:latin typeface="ArialMT"/>
              </a:rPr>
            </a:br>
            <a:r>
              <a:rPr lang="en-GB" dirty="0" err="1">
                <a:solidFill>
                  <a:srgbClr val="FF0000"/>
                </a:solidFill>
              </a:rPr>
              <a:t>Ffotograffau</a:t>
            </a:r>
            <a:r>
              <a:rPr lang="en-GB" dirty="0">
                <a:solidFill>
                  <a:srgbClr val="FF0000"/>
                </a:solidFill>
              </a:rPr>
              <a:t> /</a:t>
            </a:r>
            <a:br>
              <a:rPr lang="en-GB" dirty="0">
                <a:solidFill>
                  <a:srgbClr val="FF0000"/>
                </a:solidFill>
              </a:rPr>
            </a:br>
            <a:r>
              <a:rPr lang="en-US" altLang="en-US" dirty="0">
                <a:solidFill>
                  <a:schemeClr val="bg1"/>
                </a:solidFill>
                <a:latin typeface="ArialMT"/>
              </a:rPr>
              <a:t>Photographs</a:t>
            </a:r>
            <a:br>
              <a:rPr lang="en-US" altLang="en-US" dirty="0">
                <a:solidFill>
                  <a:schemeClr val="bg1"/>
                </a:solidFill>
                <a:latin typeface="ArialMT"/>
              </a:rPr>
            </a:br>
            <a:r>
              <a:rPr lang="en-GB" dirty="0">
                <a:solidFill>
                  <a:srgbClr val="FF0000"/>
                </a:solidFill>
              </a:rPr>
              <a:t> </a:t>
            </a:r>
            <a:br>
              <a:rPr lang="en-GB" dirty="0"/>
            </a:br>
            <a:r>
              <a:rPr lang="en-US" altLang="en-US" dirty="0">
                <a:solidFill>
                  <a:schemeClr val="bg1"/>
                </a:solidFill>
                <a:latin typeface="ArialMT"/>
              </a:rPr>
              <a:t> </a:t>
            </a:r>
            <a:br>
              <a:rPr lang="en-US" altLang="en-US" sz="3600" dirty="0">
                <a:solidFill>
                  <a:schemeClr val="tx1"/>
                </a:solidFill>
              </a:rPr>
            </a:br>
            <a:endParaRPr lang="en-US" dirty="0"/>
          </a:p>
        </p:txBody>
      </p:sp>
      <p:sp>
        <p:nvSpPr>
          <p:cNvPr id="4" name="TextBox 3">
            <a:extLst>
              <a:ext uri="{FF2B5EF4-FFF2-40B4-BE49-F238E27FC236}">
                <a16:creationId xmlns:a16="http://schemas.microsoft.com/office/drawing/2014/main" id="{2C78C75C-6779-E946-8ED6-BA4E4C769FC0}"/>
              </a:ext>
            </a:extLst>
          </p:cNvPr>
          <p:cNvSpPr txBox="1"/>
          <p:nvPr/>
        </p:nvSpPr>
        <p:spPr>
          <a:xfrm>
            <a:off x="539553" y="2060848"/>
            <a:ext cx="3816423" cy="4308872"/>
          </a:xfrm>
          <a:prstGeom prst="rect">
            <a:avLst/>
          </a:prstGeom>
          <a:noFill/>
        </p:spPr>
        <p:txBody>
          <a:bodyPr wrap="square" rtlCol="0">
            <a:spAutoFit/>
          </a:bodyPr>
          <a:lstStyle/>
          <a:p>
            <a:pPr marL="285750" indent="-285750">
              <a:buFont typeface="Arial" panose="020B0604020202020204" pitchFamily="34" charset="0"/>
              <a:buChar char="•"/>
            </a:pPr>
            <a:r>
              <a:rPr lang="en-GB" sz="1600" dirty="0">
                <a:solidFill>
                  <a:srgbClr val="FF0000"/>
                </a:solidFill>
                <a:latin typeface="Arial" panose="020B0604020202020204" pitchFamily="34" charset="0"/>
                <a:cs typeface="Arial" panose="020B0604020202020204" pitchFamily="34" charset="0"/>
              </a:rPr>
              <a:t>Mae </a:t>
            </a:r>
            <a:r>
              <a:rPr lang="en-GB" sz="1600" dirty="0" err="1">
                <a:solidFill>
                  <a:srgbClr val="FF0000"/>
                </a:solidFill>
                <a:latin typeface="Arial" panose="020B0604020202020204" pitchFamily="34" charset="0"/>
                <a:cs typeface="Arial" panose="020B0604020202020204" pitchFamily="34" charset="0"/>
              </a:rPr>
              <a:t>defnyddio</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ffotograffau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fel</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agwedd</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o’r</a:t>
            </a:r>
            <a:r>
              <a:rPr lang="en-GB" sz="1600" dirty="0">
                <a:solidFill>
                  <a:srgbClr val="FF0000"/>
                </a:solidFill>
                <a:latin typeface="Arial" panose="020B0604020202020204" pitchFamily="34" charset="0"/>
                <a:cs typeface="Arial" panose="020B0604020202020204" pitchFamily="34" charset="0"/>
              </a:rPr>
              <a:t> dull </a:t>
            </a:r>
            <a:r>
              <a:rPr lang="en-GB" sz="1600" dirty="0" err="1">
                <a:solidFill>
                  <a:srgbClr val="FF0000"/>
                </a:solidFill>
                <a:latin typeface="Arial" panose="020B0604020202020204" pitchFamily="34" charset="0"/>
                <a:cs typeface="Arial" panose="020B0604020202020204" pitchFamily="34" charset="0"/>
              </a:rPr>
              <a:t>mosaig</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yn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galluogi</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plentyn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i</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ddweud</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pethau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pwysig</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wrthych</a:t>
            </a:r>
            <a:r>
              <a:rPr lang="en-GB" sz="1600" dirty="0">
                <a:solidFill>
                  <a:srgbClr val="FF0000"/>
                </a:solidFill>
                <a:latin typeface="Arial" panose="020B0604020202020204" pitchFamily="34" charset="0"/>
                <a:cs typeface="Arial" panose="020B0604020202020204" pitchFamily="34" charset="0"/>
              </a:rPr>
              <a:t>. </a:t>
            </a:r>
          </a:p>
          <a:p>
            <a:endParaRPr lang="en-GB" sz="16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err="1">
                <a:solidFill>
                  <a:srgbClr val="FF0000"/>
                </a:solidFill>
                <a:latin typeface="Arial" panose="020B0604020202020204" pitchFamily="34" charset="0"/>
                <a:cs typeface="Arial" panose="020B0604020202020204" pitchFamily="34" charset="0"/>
              </a:rPr>
              <a:t>Dylai’r</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lluniau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sy’n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ymddangos</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yn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yr</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atodiad</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fod</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wedi</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cael</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eu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tynnu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gan</a:t>
            </a:r>
            <a:r>
              <a:rPr lang="en-GB" sz="1600" dirty="0">
                <a:solidFill>
                  <a:srgbClr val="FF0000"/>
                </a:solidFill>
                <a:latin typeface="Arial" panose="020B0604020202020204" pitchFamily="34" charset="0"/>
                <a:cs typeface="Arial" panose="020B0604020202020204" pitchFamily="34" charset="0"/>
              </a:rPr>
              <a:t> y </a:t>
            </a:r>
            <a:r>
              <a:rPr lang="en-GB" sz="1600" dirty="0" err="1">
                <a:solidFill>
                  <a:srgbClr val="FF0000"/>
                </a:solidFill>
                <a:latin typeface="Arial" panose="020B0604020202020204" pitchFamily="34" charset="0"/>
                <a:cs typeface="Arial" panose="020B0604020202020204" pitchFamily="34" charset="0"/>
              </a:rPr>
              <a:t>plentyn</a:t>
            </a:r>
            <a:r>
              <a:rPr lang="en-GB" sz="1600" dirty="0">
                <a:solidFill>
                  <a:srgbClr val="FF0000"/>
                </a:solidFill>
                <a:latin typeface="Arial" panose="020B0604020202020204" pitchFamily="34" charset="0"/>
                <a:cs typeface="Arial" panose="020B0604020202020204" pitchFamily="34" charset="0"/>
              </a:rPr>
              <a:t> a </a:t>
            </a:r>
            <a:r>
              <a:rPr lang="en-GB" sz="1600" dirty="0" err="1">
                <a:solidFill>
                  <a:srgbClr val="FF0000"/>
                </a:solidFill>
                <a:latin typeface="Arial" panose="020B0604020202020204" pitchFamily="34" charset="0"/>
                <a:cs typeface="Arial" panose="020B0604020202020204" pitchFamily="34" charset="0"/>
              </a:rPr>
              <a:t>dylai</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unrhyw</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ffotograffau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gael</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eu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tynnu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a’u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defnyddio</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yn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unol</a:t>
            </a:r>
            <a:r>
              <a:rPr lang="en-GB" sz="1600" dirty="0">
                <a:solidFill>
                  <a:srgbClr val="FF0000"/>
                </a:solidFill>
                <a:latin typeface="Arial" panose="020B0604020202020204" pitchFamily="34" charset="0"/>
                <a:cs typeface="Arial" panose="020B0604020202020204" pitchFamily="34" charset="0"/>
              </a:rPr>
              <a:t> â </a:t>
            </a:r>
            <a:r>
              <a:rPr lang="en-GB" sz="1600" dirty="0" err="1">
                <a:solidFill>
                  <a:srgbClr val="FF0000"/>
                </a:solidFill>
                <a:latin typeface="Arial" panose="020B0604020202020204" pitchFamily="34" charset="0"/>
                <a:cs typeface="Arial" panose="020B0604020202020204" pitchFamily="34" charset="0"/>
              </a:rPr>
              <a:t>pholisi’r</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ysgol</a:t>
            </a:r>
            <a:r>
              <a:rPr lang="en-GB" sz="1600" dirty="0">
                <a:solidFill>
                  <a:srgbClr val="FF0000"/>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GB" sz="16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6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err="1">
                <a:solidFill>
                  <a:srgbClr val="FF0000"/>
                </a:solidFill>
                <a:latin typeface="Arial" panose="020B0604020202020204" pitchFamily="34" charset="0"/>
                <a:cs typeface="Arial" panose="020B0604020202020204" pitchFamily="34" charset="0"/>
              </a:rPr>
              <a:t>Yng</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nghyd-destun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yr</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aseiniad</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hwn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gallech</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ofyn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i’r</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dysgwr</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i</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dynnu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ffotograffau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o’r</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pethau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hynny</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sy’n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ei</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helpu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i</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ddysgu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iaith</a:t>
            </a:r>
            <a:r>
              <a:rPr lang="en-GB" sz="1600" dirty="0">
                <a:solidFill>
                  <a:srgbClr val="FF0000"/>
                </a:solidFill>
                <a:latin typeface="Arial" panose="020B0604020202020204" pitchFamily="34" charset="0"/>
                <a:cs typeface="Arial" panose="020B0604020202020204" pitchFamily="34" charset="0"/>
              </a:rPr>
              <a:t> a </a:t>
            </a:r>
            <a:r>
              <a:rPr lang="en-GB" sz="1600" dirty="0" err="1">
                <a:solidFill>
                  <a:srgbClr val="FF0000"/>
                </a:solidFill>
                <a:latin typeface="Arial" panose="020B0604020202020204" pitchFamily="34" charset="0"/>
                <a:cs typeface="Arial" panose="020B0604020202020204" pitchFamily="34" charset="0"/>
              </a:rPr>
              <a:t>mathemateg</a:t>
            </a:r>
            <a:r>
              <a:rPr lang="en-GB" sz="1600" dirty="0">
                <a:solidFill>
                  <a:srgbClr val="FF0000"/>
                </a:solidFill>
                <a:latin typeface="Arial" panose="020B0604020202020204" pitchFamily="34" charset="0"/>
                <a:cs typeface="Arial" panose="020B0604020202020204" pitchFamily="34" charset="0"/>
              </a:rPr>
              <a:t>. </a:t>
            </a:r>
          </a:p>
          <a:p>
            <a:endParaRPr lang="en-US" dirty="0"/>
          </a:p>
        </p:txBody>
      </p:sp>
      <p:sp>
        <p:nvSpPr>
          <p:cNvPr id="5" name="TextBox 4">
            <a:extLst>
              <a:ext uri="{FF2B5EF4-FFF2-40B4-BE49-F238E27FC236}">
                <a16:creationId xmlns:a16="http://schemas.microsoft.com/office/drawing/2014/main" id="{58A8B6FE-5A90-FF4D-B148-CA29A408EE2A}"/>
              </a:ext>
            </a:extLst>
          </p:cNvPr>
          <p:cNvSpPr txBox="1"/>
          <p:nvPr/>
        </p:nvSpPr>
        <p:spPr>
          <a:xfrm>
            <a:off x="4860032" y="1916832"/>
            <a:ext cx="4104456" cy="4555093"/>
          </a:xfrm>
          <a:prstGeom prst="rect">
            <a:avLst/>
          </a:prstGeom>
          <a:noFill/>
        </p:spPr>
        <p:txBody>
          <a:bodyPr wrap="square" rtlCol="0">
            <a:spAutoFit/>
          </a:bodyPr>
          <a:lstStyle/>
          <a:p>
            <a:pPr eaLnBrk="0" fontAlgn="base" hangingPunct="0">
              <a:spcBef>
                <a:spcPct val="0"/>
              </a:spcBef>
              <a:spcAft>
                <a:spcPct val="0"/>
              </a:spcAft>
              <a:buClrTx/>
              <a:buSzTx/>
            </a:pPr>
            <a:endParaRPr lang="en-US" altLang="en-US" sz="1600" dirty="0">
              <a:latin typeface="ArialMT"/>
            </a:endParaRPr>
          </a:p>
          <a:p>
            <a:pPr eaLnBrk="0" fontAlgn="base" hangingPunct="0">
              <a:spcBef>
                <a:spcPct val="0"/>
              </a:spcBef>
              <a:spcAft>
                <a:spcPct val="0"/>
              </a:spcAft>
              <a:buClrTx/>
              <a:buSzTx/>
            </a:pPr>
            <a:r>
              <a:rPr lang="en-US" altLang="en-US" sz="1600" dirty="0">
                <a:latin typeface="ArialMT"/>
              </a:rPr>
              <a:t>Using photographs is an aspect of the mosaic approach which allows a child to tell you about important things. </a:t>
            </a:r>
          </a:p>
          <a:p>
            <a:pPr eaLnBrk="0" fontAlgn="base" hangingPunct="0">
              <a:spcBef>
                <a:spcPct val="0"/>
              </a:spcBef>
              <a:spcAft>
                <a:spcPct val="0"/>
              </a:spcAft>
              <a:buClrTx/>
              <a:buSzTx/>
            </a:pPr>
            <a:endParaRPr lang="en-US" altLang="en-US" sz="1600" dirty="0">
              <a:latin typeface="ArialMT"/>
            </a:endParaRPr>
          </a:p>
          <a:p>
            <a:pPr eaLnBrk="0" fontAlgn="base" hangingPunct="0">
              <a:spcBef>
                <a:spcPct val="0"/>
              </a:spcBef>
              <a:spcAft>
                <a:spcPct val="0"/>
              </a:spcAft>
              <a:buClrTx/>
              <a:buSzTx/>
            </a:pPr>
            <a:endParaRPr lang="en-US" altLang="en-US" sz="1600" dirty="0">
              <a:latin typeface="ArialMT"/>
            </a:endParaRPr>
          </a:p>
          <a:p>
            <a:pPr eaLnBrk="0" fontAlgn="base" hangingPunct="0">
              <a:spcBef>
                <a:spcPct val="0"/>
              </a:spcBef>
              <a:spcAft>
                <a:spcPct val="0"/>
              </a:spcAft>
              <a:buClrTx/>
              <a:buSzTx/>
            </a:pPr>
            <a:endParaRPr lang="en-US" altLang="en-US" sz="1600" dirty="0">
              <a:latin typeface="ArialMT"/>
            </a:endParaRPr>
          </a:p>
          <a:p>
            <a:pPr eaLnBrk="0" fontAlgn="base" hangingPunct="0">
              <a:spcBef>
                <a:spcPct val="0"/>
              </a:spcBef>
              <a:spcAft>
                <a:spcPct val="0"/>
              </a:spcAft>
              <a:buClrTx/>
              <a:buSzTx/>
            </a:pPr>
            <a:r>
              <a:rPr lang="en-US" altLang="en-US" sz="1600" dirty="0">
                <a:latin typeface="ArialMT"/>
              </a:rPr>
              <a:t>The photographs included in the appendix should be taken by the child and any photographs taken should be taken and used in line with the school’s policy. </a:t>
            </a:r>
          </a:p>
          <a:p>
            <a:pPr eaLnBrk="0" fontAlgn="base" hangingPunct="0">
              <a:spcBef>
                <a:spcPct val="0"/>
              </a:spcBef>
              <a:spcAft>
                <a:spcPct val="0"/>
              </a:spcAft>
              <a:buClrTx/>
              <a:buSzTx/>
            </a:pPr>
            <a:endParaRPr lang="en-US" altLang="en-US" sz="1600" dirty="0">
              <a:latin typeface="ArialMT"/>
            </a:endParaRPr>
          </a:p>
          <a:p>
            <a:pPr eaLnBrk="0" fontAlgn="base" hangingPunct="0">
              <a:spcBef>
                <a:spcPct val="0"/>
              </a:spcBef>
              <a:spcAft>
                <a:spcPct val="0"/>
              </a:spcAft>
              <a:buClrTx/>
              <a:buSzTx/>
            </a:pPr>
            <a:endParaRPr lang="en-US" altLang="en-US" sz="1600" dirty="0">
              <a:latin typeface="ArialMT"/>
            </a:endParaRPr>
          </a:p>
          <a:p>
            <a:pPr eaLnBrk="0" fontAlgn="base" hangingPunct="0">
              <a:spcBef>
                <a:spcPct val="0"/>
              </a:spcBef>
              <a:spcAft>
                <a:spcPct val="0"/>
              </a:spcAft>
              <a:buClrTx/>
              <a:buSzTx/>
            </a:pPr>
            <a:r>
              <a:rPr lang="en-US" altLang="en-US" sz="1600" dirty="0">
                <a:latin typeface="ArialMT"/>
              </a:rPr>
              <a:t>In the context of this assignment, you could ask the learner to take photographs of things help them learn language and things that help them learn mathematics. </a:t>
            </a:r>
          </a:p>
          <a:p>
            <a:endParaRPr lang="en-US" dirty="0"/>
          </a:p>
        </p:txBody>
      </p:sp>
    </p:spTree>
    <p:extLst>
      <p:ext uri="{BB962C8B-B14F-4D97-AF65-F5344CB8AC3E}">
        <p14:creationId xmlns:p14="http://schemas.microsoft.com/office/powerpoint/2010/main" val="32385945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B522DBB-C5A8-E849-8BDE-78AFA80AFF6C}"/>
              </a:ext>
            </a:extLst>
          </p:cNvPr>
          <p:cNvSpPr>
            <a:spLocks noGrp="1"/>
          </p:cNvSpPr>
          <p:nvPr>
            <p:ph idx="1"/>
          </p:nvPr>
        </p:nvSpPr>
        <p:spPr>
          <a:xfrm>
            <a:off x="179512" y="2492896"/>
            <a:ext cx="3744416" cy="4608512"/>
          </a:xfrm>
        </p:spPr>
        <p:txBody>
          <a:bodyPr>
            <a:normAutofit/>
          </a:bodyPr>
          <a:lstStyle/>
          <a:p>
            <a:endParaRPr lang="en-US" dirty="0"/>
          </a:p>
        </p:txBody>
      </p:sp>
      <p:sp>
        <p:nvSpPr>
          <p:cNvPr id="3" name="Title 2">
            <a:extLst>
              <a:ext uri="{FF2B5EF4-FFF2-40B4-BE49-F238E27FC236}">
                <a16:creationId xmlns:a16="http://schemas.microsoft.com/office/drawing/2014/main" id="{DD06A870-FAF6-1E48-84C0-15794B2FFC7F}"/>
              </a:ext>
            </a:extLst>
          </p:cNvPr>
          <p:cNvSpPr>
            <a:spLocks noGrp="1"/>
          </p:cNvSpPr>
          <p:nvPr>
            <p:ph type="title"/>
          </p:nvPr>
        </p:nvSpPr>
        <p:spPr>
          <a:xfrm>
            <a:off x="179512" y="-171400"/>
            <a:ext cx="8712968" cy="2448272"/>
          </a:xfrm>
        </p:spPr>
        <p:txBody>
          <a:bodyPr>
            <a:noAutofit/>
          </a:bodyPr>
          <a:lstStyle/>
          <a:p>
            <a:pPr algn="l"/>
            <a:br>
              <a:rPr lang="en-US" sz="3200" dirty="0"/>
            </a:br>
            <a:r>
              <a:rPr lang="en-GB" sz="3200" dirty="0" err="1">
                <a:solidFill>
                  <a:srgbClr val="FF0000"/>
                </a:solidFill>
              </a:rPr>
              <a:t>Cyfweliad</a:t>
            </a:r>
            <a:r>
              <a:rPr lang="en-GB" sz="3200" dirty="0">
                <a:solidFill>
                  <a:srgbClr val="FF0000"/>
                </a:solidFill>
              </a:rPr>
              <a:t> </a:t>
            </a:r>
            <a:r>
              <a:rPr lang="en-GB" sz="3200" dirty="0" err="1">
                <a:solidFill>
                  <a:srgbClr val="FF0000"/>
                </a:solidFill>
              </a:rPr>
              <a:t>gyda</a:t>
            </a:r>
            <a:r>
              <a:rPr lang="en-GB" sz="3200" dirty="0">
                <a:solidFill>
                  <a:srgbClr val="FF0000"/>
                </a:solidFill>
              </a:rPr>
              <a:t> </a:t>
            </a:r>
            <a:r>
              <a:rPr lang="en-GB" sz="3200" dirty="0" err="1">
                <a:solidFill>
                  <a:srgbClr val="FF0000"/>
                </a:solidFill>
              </a:rPr>
              <a:t>naill</a:t>
            </a:r>
            <a:r>
              <a:rPr lang="en-GB" sz="3200" dirty="0">
                <a:solidFill>
                  <a:srgbClr val="FF0000"/>
                </a:solidFill>
              </a:rPr>
              <a:t> </a:t>
            </a:r>
            <a:r>
              <a:rPr lang="en-GB" sz="3200" dirty="0" err="1">
                <a:solidFill>
                  <a:srgbClr val="FF0000"/>
                </a:solidFill>
              </a:rPr>
              <a:t>ai’r</a:t>
            </a:r>
            <a:r>
              <a:rPr lang="en-GB" sz="3200" dirty="0">
                <a:solidFill>
                  <a:srgbClr val="FF0000"/>
                </a:solidFill>
              </a:rPr>
              <a:t> </a:t>
            </a:r>
            <a:r>
              <a:rPr lang="en-GB" sz="3200" dirty="0" err="1">
                <a:solidFill>
                  <a:srgbClr val="FF0000"/>
                </a:solidFill>
              </a:rPr>
              <a:t>dysgwr</a:t>
            </a:r>
            <a:r>
              <a:rPr lang="en-GB" sz="3200" dirty="0">
                <a:solidFill>
                  <a:srgbClr val="FF0000"/>
                </a:solidFill>
              </a:rPr>
              <a:t> </a:t>
            </a:r>
            <a:r>
              <a:rPr lang="en-GB" sz="3200" dirty="0" err="1">
                <a:solidFill>
                  <a:srgbClr val="FF0000"/>
                </a:solidFill>
              </a:rPr>
              <a:t>neu</a:t>
            </a:r>
            <a:r>
              <a:rPr lang="en-GB" sz="3200" dirty="0">
                <a:solidFill>
                  <a:srgbClr val="FF0000"/>
                </a:solidFill>
              </a:rPr>
              <a:t> </a:t>
            </a:r>
            <a:r>
              <a:rPr lang="en-GB" sz="3200" dirty="0" err="1">
                <a:solidFill>
                  <a:srgbClr val="FF0000"/>
                </a:solidFill>
              </a:rPr>
              <a:t>athro’r</a:t>
            </a:r>
            <a:r>
              <a:rPr lang="en-GB" sz="3200" dirty="0">
                <a:solidFill>
                  <a:srgbClr val="FF0000"/>
                </a:solidFill>
              </a:rPr>
              <a:t> </a:t>
            </a:r>
            <a:r>
              <a:rPr lang="en-GB" sz="3200" dirty="0" err="1">
                <a:solidFill>
                  <a:srgbClr val="FF0000"/>
                </a:solidFill>
              </a:rPr>
              <a:t>dysgwr</a:t>
            </a:r>
            <a:r>
              <a:rPr lang="en-GB" sz="3200" dirty="0">
                <a:solidFill>
                  <a:srgbClr val="FF0000"/>
                </a:solidFill>
              </a:rPr>
              <a:t>/ </a:t>
            </a:r>
            <a:r>
              <a:rPr lang="en-US" sz="3200" dirty="0"/>
              <a:t>Interviews </a:t>
            </a:r>
            <a:r>
              <a:rPr lang="en-US" altLang="en-US" sz="3200" dirty="0">
                <a:solidFill>
                  <a:schemeClr val="bg1"/>
                </a:solidFill>
                <a:latin typeface="ArialMT"/>
              </a:rPr>
              <a:t>with either the learner or the teacher of the learner </a:t>
            </a:r>
            <a:br>
              <a:rPr lang="en-US" altLang="en-US" sz="3200" dirty="0">
                <a:solidFill>
                  <a:schemeClr val="bg1"/>
                </a:solidFill>
                <a:latin typeface="ArialMT"/>
              </a:rPr>
            </a:br>
            <a:endParaRPr lang="en-US" sz="3600" dirty="0"/>
          </a:p>
        </p:txBody>
      </p:sp>
      <p:sp>
        <p:nvSpPr>
          <p:cNvPr id="4" name="TextBox 3">
            <a:extLst>
              <a:ext uri="{FF2B5EF4-FFF2-40B4-BE49-F238E27FC236}">
                <a16:creationId xmlns:a16="http://schemas.microsoft.com/office/drawing/2014/main" id="{52AB8EC4-6934-594F-A052-C1BDB2B2C784}"/>
              </a:ext>
            </a:extLst>
          </p:cNvPr>
          <p:cNvSpPr txBox="1"/>
          <p:nvPr/>
        </p:nvSpPr>
        <p:spPr>
          <a:xfrm>
            <a:off x="0" y="1844824"/>
            <a:ext cx="4427984" cy="5170646"/>
          </a:xfrm>
          <a:prstGeom prst="rect">
            <a:avLst/>
          </a:prstGeom>
          <a:noFill/>
        </p:spPr>
        <p:txBody>
          <a:bodyPr wrap="square" rtlCol="0">
            <a:spAutoFit/>
          </a:bodyPr>
          <a:lstStyle/>
          <a:p>
            <a:pPr marL="285750" indent="-285750">
              <a:buFont typeface="Arial" panose="020B0604020202020204" pitchFamily="34" charset="0"/>
              <a:buChar char="•"/>
            </a:pPr>
            <a:r>
              <a:rPr lang="en-GB" sz="1300" dirty="0" err="1">
                <a:solidFill>
                  <a:srgbClr val="FF0000"/>
                </a:solidFill>
                <a:latin typeface="Arial" panose="020B0604020202020204" pitchFamily="34" charset="0"/>
                <a:cs typeface="Arial" panose="020B0604020202020204" pitchFamily="34" charset="0"/>
              </a:rPr>
              <a:t>Byddai</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cyfweliad</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anffurfiol</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gyda’r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dysgwr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yn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eich</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galluogi</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i</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ddefnyddio’r</a:t>
            </a:r>
            <a:r>
              <a:rPr lang="en-GB" sz="1300" dirty="0">
                <a:solidFill>
                  <a:srgbClr val="FF0000"/>
                </a:solidFill>
                <a:latin typeface="Arial" panose="020B0604020202020204" pitchFamily="34" charset="0"/>
                <a:cs typeface="Arial" panose="020B0604020202020204" pitchFamily="34" charset="0"/>
              </a:rPr>
              <a:t> data a </a:t>
            </a:r>
            <a:r>
              <a:rPr lang="en-GB" sz="1300" dirty="0" err="1">
                <a:solidFill>
                  <a:srgbClr val="FF0000"/>
                </a:solidFill>
                <a:latin typeface="Arial" panose="020B0604020202020204" pitchFamily="34" charset="0"/>
                <a:cs typeface="Arial" panose="020B0604020202020204" pitchFamily="34" charset="0"/>
              </a:rPr>
              <a:t>gasglwyd</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e.e</a:t>
            </a:r>
            <a:r>
              <a:rPr lang="en-GB" sz="1300" dirty="0">
                <a:solidFill>
                  <a:srgbClr val="FF0000"/>
                </a:solidFill>
                <a:latin typeface="Arial" panose="020B0604020202020204" pitchFamily="34" charset="0"/>
                <a:cs typeface="Arial" panose="020B0604020202020204" pitchFamily="34" charset="0"/>
              </a:rPr>
              <a:t>. a </a:t>
            </a:r>
            <a:r>
              <a:rPr lang="en-GB" sz="1300" dirty="0" err="1">
                <a:solidFill>
                  <a:srgbClr val="FF0000"/>
                </a:solidFill>
                <a:latin typeface="Arial" panose="020B0604020202020204" pitchFamily="34" charset="0"/>
                <a:cs typeface="Arial" panose="020B0604020202020204" pitchFamily="34" charset="0"/>
              </a:rPr>
              <a:t>ddaw</a:t>
            </a:r>
            <a:r>
              <a:rPr lang="en-GB" sz="1300" dirty="0">
                <a:solidFill>
                  <a:srgbClr val="FF0000"/>
                </a:solidFill>
                <a:latin typeface="Arial" panose="020B0604020202020204" pitchFamily="34" charset="0"/>
                <a:cs typeface="Arial" panose="020B0604020202020204" pitchFamily="34" charset="0"/>
              </a:rPr>
              <a:t> o </a:t>
            </a:r>
            <a:r>
              <a:rPr lang="en-GB" sz="1300" dirty="0" err="1">
                <a:solidFill>
                  <a:srgbClr val="FF0000"/>
                </a:solidFill>
                <a:latin typeface="Arial" panose="020B0604020202020204" pitchFamily="34" charset="0"/>
                <a:cs typeface="Arial" panose="020B0604020202020204" pitchFamily="34" charset="0"/>
              </a:rPr>
              <a:t>wneud</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mapiau</a:t>
            </a:r>
            <a:r>
              <a:rPr lang="en-GB" sz="1300" dirty="0">
                <a:solidFill>
                  <a:srgbClr val="FF0000"/>
                </a:solidFill>
                <a:latin typeface="Arial" panose="020B0604020202020204" pitchFamily="34" charset="0"/>
                <a:cs typeface="Arial" panose="020B0604020202020204" pitchFamily="34" charset="0"/>
              </a:rPr>
              <a:t> a </a:t>
            </a:r>
            <a:r>
              <a:rPr lang="en-GB" sz="1300" dirty="0" err="1">
                <a:solidFill>
                  <a:srgbClr val="FF0000"/>
                </a:solidFill>
                <a:latin typeface="Arial" panose="020B0604020202020204" pitchFamily="34" charset="0"/>
                <a:cs typeface="Arial" panose="020B0604020202020204" pitchFamily="34" charset="0"/>
              </a:rPr>
              <a:t>ffotograffau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er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mwyn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archwilio</a:t>
            </a:r>
            <a:r>
              <a:rPr lang="en-GB" sz="1300" dirty="0">
                <a:solidFill>
                  <a:srgbClr val="FF0000"/>
                </a:solidFill>
                <a:latin typeface="Arial" panose="020B0604020202020204" pitchFamily="34" charset="0"/>
                <a:cs typeface="Arial" panose="020B0604020202020204" pitchFamily="34" charset="0"/>
              </a:rPr>
              <a:t> a </a:t>
            </a:r>
            <a:r>
              <a:rPr lang="en-GB" sz="1300" dirty="0" err="1">
                <a:solidFill>
                  <a:srgbClr val="FF0000"/>
                </a:solidFill>
                <a:latin typeface="Arial" panose="020B0604020202020204" pitchFamily="34" charset="0"/>
                <a:cs typeface="Arial" panose="020B0604020202020204" pitchFamily="34" charset="0"/>
              </a:rPr>
              <a:t>deall</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safbwynt</a:t>
            </a:r>
            <a:r>
              <a:rPr lang="en-GB" sz="1300" dirty="0">
                <a:solidFill>
                  <a:srgbClr val="FF0000"/>
                </a:solidFill>
                <a:latin typeface="Arial" panose="020B0604020202020204" pitchFamily="34" charset="0"/>
                <a:cs typeface="Arial" panose="020B0604020202020204" pitchFamily="34" charset="0"/>
              </a:rPr>
              <a:t> y </a:t>
            </a:r>
            <a:r>
              <a:rPr lang="en-GB" sz="1300" dirty="0" err="1">
                <a:solidFill>
                  <a:srgbClr val="FF0000"/>
                </a:solidFill>
                <a:latin typeface="Arial" panose="020B0604020202020204" pitchFamily="34" charset="0"/>
                <a:cs typeface="Arial" panose="020B0604020202020204" pitchFamily="34" charset="0"/>
              </a:rPr>
              <a:t>plentyn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Wrth</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wneud</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hyn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dylech</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geisio</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sicrhau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nad</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ydych</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yn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mynegi</a:t>
            </a:r>
            <a:r>
              <a:rPr lang="en-GB" sz="1300" dirty="0">
                <a:solidFill>
                  <a:srgbClr val="FF0000"/>
                </a:solidFill>
                <a:latin typeface="Arial" panose="020B0604020202020204" pitchFamily="34" charset="0"/>
                <a:cs typeface="Arial" panose="020B0604020202020204" pitchFamily="34" charset="0"/>
              </a:rPr>
              <a:t> barn </a:t>
            </a:r>
            <a:r>
              <a:rPr lang="en-GB" sz="1300" dirty="0" err="1">
                <a:solidFill>
                  <a:srgbClr val="FF0000"/>
                </a:solidFill>
                <a:latin typeface="Arial" panose="020B0604020202020204" pitchFamily="34" charset="0"/>
                <a:cs typeface="Arial" panose="020B0604020202020204" pitchFamily="34" charset="0"/>
              </a:rPr>
              <a:t>ar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yr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hyn</a:t>
            </a:r>
            <a:r>
              <a:rPr lang="en-GB" sz="1300" dirty="0">
                <a:solidFill>
                  <a:srgbClr val="FF0000"/>
                </a:solidFill>
                <a:latin typeface="Arial" panose="020B0604020202020204" pitchFamily="34" charset="0"/>
                <a:cs typeface="Arial" panose="020B0604020202020204" pitchFamily="34" charset="0"/>
              </a:rPr>
              <a:t> y </a:t>
            </a:r>
            <a:r>
              <a:rPr lang="en-GB" sz="1300" dirty="0" err="1">
                <a:solidFill>
                  <a:srgbClr val="FF0000"/>
                </a:solidFill>
                <a:latin typeface="Arial" panose="020B0604020202020204" pitchFamily="34" charset="0"/>
                <a:cs typeface="Arial" panose="020B0604020202020204" pitchFamily="34" charset="0"/>
              </a:rPr>
              <a:t>mae’r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plentyn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yn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ei</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rannu</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ond</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eich</a:t>
            </a:r>
            <a:r>
              <a:rPr lang="en-GB" sz="1300" dirty="0">
                <a:solidFill>
                  <a:srgbClr val="FF0000"/>
                </a:solidFill>
                <a:latin typeface="Arial" panose="020B0604020202020204" pitchFamily="34" charset="0"/>
                <a:cs typeface="Arial" panose="020B0604020202020204" pitchFamily="34" charset="0"/>
              </a:rPr>
              <a:t> bod </a:t>
            </a:r>
            <a:r>
              <a:rPr lang="en-GB" sz="1300" dirty="0" err="1">
                <a:solidFill>
                  <a:srgbClr val="FF0000"/>
                </a:solidFill>
                <a:latin typeface="Arial" panose="020B0604020202020204" pitchFamily="34" charset="0"/>
                <a:cs typeface="Arial" panose="020B0604020202020204" pitchFamily="34" charset="0"/>
              </a:rPr>
              <a:t>wir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yn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ceisio</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canfod</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safbwyntiau’r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plentyn</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ar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yr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hyn</a:t>
            </a:r>
            <a:r>
              <a:rPr lang="en-GB" sz="1300" dirty="0">
                <a:solidFill>
                  <a:srgbClr val="FF0000"/>
                </a:solidFill>
                <a:latin typeface="Arial" panose="020B0604020202020204" pitchFamily="34" charset="0"/>
                <a:cs typeface="Arial" panose="020B0604020202020204" pitchFamily="34" charset="0"/>
              </a:rPr>
              <a:t> a </a:t>
            </a:r>
            <a:r>
              <a:rPr lang="en-GB" sz="1300" dirty="0" err="1">
                <a:solidFill>
                  <a:srgbClr val="FF0000"/>
                </a:solidFill>
                <a:latin typeface="Arial" panose="020B0604020202020204" pitchFamily="34" charset="0"/>
                <a:cs typeface="Arial" panose="020B0604020202020204" pitchFamily="34" charset="0"/>
              </a:rPr>
              <a:t>gaiff</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ei</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drafod</a:t>
            </a:r>
            <a:r>
              <a:rPr lang="en-GB" sz="1300" dirty="0">
                <a:solidFill>
                  <a:srgbClr val="FF0000"/>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GB" sz="13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3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300" dirty="0" err="1">
                <a:solidFill>
                  <a:srgbClr val="FF0000"/>
                </a:solidFill>
                <a:latin typeface="Arial" panose="020B0604020202020204" pitchFamily="34" charset="0"/>
                <a:cs typeface="Arial" panose="020B0604020202020204" pitchFamily="34" charset="0"/>
              </a:rPr>
              <a:t>Gallech</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ddefnyddio’r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cyfle</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hefyd</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i</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ddod</a:t>
            </a:r>
            <a:r>
              <a:rPr lang="en-GB" sz="1300" dirty="0">
                <a:solidFill>
                  <a:srgbClr val="FF0000"/>
                </a:solidFill>
                <a:latin typeface="Arial" panose="020B0604020202020204" pitchFamily="34" charset="0"/>
                <a:cs typeface="Arial" panose="020B0604020202020204" pitchFamily="34" charset="0"/>
              </a:rPr>
              <a:t> o </a:t>
            </a:r>
            <a:r>
              <a:rPr lang="en-GB" sz="1300" dirty="0" err="1">
                <a:solidFill>
                  <a:srgbClr val="FF0000"/>
                </a:solidFill>
                <a:latin typeface="Arial" panose="020B0604020202020204" pitchFamily="34" charset="0"/>
                <a:cs typeface="Arial" panose="020B0604020202020204" pitchFamily="34" charset="0"/>
              </a:rPr>
              <a:t>hyd</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i</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farn</a:t>
            </a:r>
            <a:endParaRPr lang="en-GB" sz="1300" dirty="0">
              <a:solidFill>
                <a:srgbClr val="FF0000"/>
              </a:solidFill>
              <a:latin typeface="Arial" panose="020B0604020202020204" pitchFamily="34" charset="0"/>
              <a:cs typeface="Arial" panose="020B0604020202020204" pitchFamily="34" charset="0"/>
            </a:endParaRPr>
          </a:p>
          <a:p>
            <a:r>
              <a:rPr lang="en-GB" sz="1300" dirty="0">
                <a:solidFill>
                  <a:srgbClr val="FF0000"/>
                </a:solidFill>
                <a:latin typeface="Arial" panose="020B0604020202020204" pitchFamily="34" charset="0"/>
                <a:cs typeface="Arial" panose="020B0604020202020204" pitchFamily="34" charset="0"/>
              </a:rPr>
              <a:t> plant </a:t>
            </a:r>
            <a:r>
              <a:rPr lang="en-GB" sz="1300" dirty="0" err="1">
                <a:solidFill>
                  <a:srgbClr val="FF0000"/>
                </a:solidFill>
                <a:latin typeface="Arial" panose="020B0604020202020204" pitchFamily="34" charset="0"/>
                <a:cs typeface="Arial" panose="020B0604020202020204" pitchFamily="34" charset="0"/>
              </a:rPr>
              <a:t>ar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iaith</a:t>
            </a:r>
            <a:r>
              <a:rPr lang="en-GB" sz="1300" dirty="0">
                <a:solidFill>
                  <a:srgbClr val="FF0000"/>
                </a:solidFill>
                <a:latin typeface="Arial" panose="020B0604020202020204" pitchFamily="34" charset="0"/>
                <a:cs typeface="Arial" panose="020B0604020202020204" pitchFamily="34" charset="0"/>
              </a:rPr>
              <a:t> a </a:t>
            </a:r>
            <a:r>
              <a:rPr lang="en-GB" sz="1300" dirty="0" err="1">
                <a:solidFill>
                  <a:srgbClr val="FF0000"/>
                </a:solidFill>
                <a:latin typeface="Arial" panose="020B0604020202020204" pitchFamily="34" charset="0"/>
                <a:cs typeface="Arial" panose="020B0604020202020204" pitchFamily="34" charset="0"/>
              </a:rPr>
              <a:t>mathemateg</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Er</a:t>
            </a:r>
            <a:r>
              <a:rPr lang="en-GB" sz="1300" dirty="0">
                <a:solidFill>
                  <a:srgbClr val="FF0000"/>
                </a:solidFill>
                <a:latin typeface="Arial" panose="020B0604020202020204" pitchFamily="34" charset="0"/>
                <a:cs typeface="Arial" panose="020B0604020202020204" pitchFamily="34" charset="0"/>
              </a:rPr>
              <a:t> </a:t>
            </a:r>
            <a:r>
              <a:rPr lang="en-GB" sz="1300" dirty="0" err="1">
                <a:solidFill>
                  <a:srgbClr val="FF0000"/>
                </a:solidFill>
                <a:latin typeface="Arial" panose="020B0604020202020204" pitchFamily="34" charset="0"/>
                <a:cs typeface="Arial" panose="020B0604020202020204" pitchFamily="34" charset="0"/>
              </a:rPr>
              <a:t>enghraifft</a:t>
            </a:r>
            <a:r>
              <a:rPr lang="en-GB" sz="1300" dirty="0">
                <a:solidFill>
                  <a:srgbClr val="FF0000"/>
                </a:solidFill>
                <a:latin typeface="Arial" panose="020B0604020202020204" pitchFamily="34" charset="0"/>
                <a:cs typeface="Arial" panose="020B0604020202020204" pitchFamily="34" charset="0"/>
              </a:rPr>
              <a:t>: </a:t>
            </a:r>
          </a:p>
          <a:p>
            <a:endParaRPr lang="en-GB" sz="13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300" dirty="0">
              <a:solidFill>
                <a:srgbClr val="FF0000"/>
              </a:solidFill>
              <a:latin typeface="Arial" panose="020B0604020202020204" pitchFamily="34" charset="0"/>
              <a:cs typeface="Arial" panose="020B0604020202020204" pitchFamily="34" charset="0"/>
            </a:endParaRPr>
          </a:p>
          <a:p>
            <a:r>
              <a:rPr lang="en-GB" sz="1300" i="1" dirty="0">
                <a:solidFill>
                  <a:srgbClr val="FF0000"/>
                </a:solidFill>
                <a:latin typeface="Arial" panose="020B0604020202020204" pitchFamily="34" charset="0"/>
                <a:cs typeface="Arial" panose="020B0604020202020204" pitchFamily="34" charset="0"/>
              </a:rPr>
              <a:t>-A </a:t>
            </a:r>
            <a:r>
              <a:rPr lang="en-GB" sz="1300" i="1" dirty="0" err="1">
                <a:solidFill>
                  <a:srgbClr val="FF0000"/>
                </a:solidFill>
                <a:latin typeface="Arial" panose="020B0604020202020204" pitchFamily="34" charset="0"/>
                <a:cs typeface="Arial" panose="020B0604020202020204" pitchFamily="34" charset="0"/>
              </a:rPr>
              <a:t>oes</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yna</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bethau</a:t>
            </a:r>
            <a:r>
              <a:rPr lang="en-GB" sz="1300" i="1" dirty="0">
                <a:solidFill>
                  <a:srgbClr val="FF0000"/>
                </a:solidFill>
                <a:latin typeface="Arial" panose="020B0604020202020204" pitchFamily="34" charset="0"/>
                <a:cs typeface="Arial" panose="020B0604020202020204" pitchFamily="34" charset="0"/>
              </a:rPr>
              <a:t> am </a:t>
            </a:r>
            <a:r>
              <a:rPr lang="en-GB" sz="1300" i="1" dirty="0" err="1">
                <a:solidFill>
                  <a:srgbClr val="FF0000"/>
                </a:solidFill>
                <a:latin typeface="Arial" panose="020B0604020202020204" pitchFamily="34" charset="0"/>
                <a:cs typeface="Arial" panose="020B0604020202020204" pitchFamily="34" charset="0"/>
              </a:rPr>
              <a:t>ddarllen</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ysgrifennu</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llefaredd</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mathemateg</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rwyt</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ti’n</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eu</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mwynhau</a:t>
            </a:r>
            <a:r>
              <a:rPr lang="en-GB" sz="1300" i="1" dirty="0">
                <a:solidFill>
                  <a:srgbClr val="FF0000"/>
                </a:solidFill>
                <a:latin typeface="Arial" panose="020B0604020202020204" pitchFamily="34" charset="0"/>
                <a:cs typeface="Arial" panose="020B0604020202020204" pitchFamily="34" charset="0"/>
              </a:rPr>
              <a:t>?</a:t>
            </a:r>
            <a:br>
              <a:rPr lang="en-GB" sz="1300" i="1" dirty="0">
                <a:solidFill>
                  <a:srgbClr val="FF0000"/>
                </a:solidFill>
                <a:latin typeface="Arial" panose="020B0604020202020204" pitchFamily="34" charset="0"/>
                <a:cs typeface="Arial" panose="020B0604020202020204" pitchFamily="34" charset="0"/>
              </a:rPr>
            </a:br>
            <a:r>
              <a:rPr lang="en-GB" sz="1300" i="1" dirty="0">
                <a:solidFill>
                  <a:srgbClr val="FF0000"/>
                </a:solidFill>
                <a:latin typeface="Arial" panose="020B0604020202020204" pitchFamily="34" charset="0"/>
                <a:cs typeface="Arial" panose="020B0604020202020204" pitchFamily="34" charset="0"/>
              </a:rPr>
              <a:t>-A </a:t>
            </a:r>
            <a:r>
              <a:rPr lang="en-GB" sz="1300" i="1" dirty="0" err="1">
                <a:solidFill>
                  <a:srgbClr val="FF0000"/>
                </a:solidFill>
                <a:latin typeface="Arial" panose="020B0604020202020204" pitchFamily="34" charset="0"/>
                <a:cs typeface="Arial" panose="020B0604020202020204" pitchFamily="34" charset="0"/>
              </a:rPr>
              <a:t>wyt</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ti’n</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meddwl</a:t>
            </a:r>
            <a:r>
              <a:rPr lang="en-GB" sz="1300" i="1" dirty="0">
                <a:solidFill>
                  <a:srgbClr val="FF0000"/>
                </a:solidFill>
                <a:latin typeface="Arial" panose="020B0604020202020204" pitchFamily="34" charset="0"/>
                <a:cs typeface="Arial" panose="020B0604020202020204" pitchFamily="34" charset="0"/>
              </a:rPr>
              <a:t> bod </a:t>
            </a:r>
            <a:r>
              <a:rPr lang="en-GB" sz="1300" i="1" dirty="0" err="1">
                <a:solidFill>
                  <a:srgbClr val="FF0000"/>
                </a:solidFill>
                <a:latin typeface="Arial" panose="020B0604020202020204" pitchFamily="34" charset="0"/>
                <a:cs typeface="Arial" panose="020B0604020202020204" pitchFamily="34" charset="0"/>
              </a:rPr>
              <a:t>dysgu</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iaith</a:t>
            </a:r>
            <a:r>
              <a:rPr lang="en-GB" sz="1300" i="1" dirty="0">
                <a:solidFill>
                  <a:srgbClr val="FF0000"/>
                </a:solidFill>
                <a:latin typeface="Arial" panose="020B0604020202020204" pitchFamily="34" charset="0"/>
                <a:cs typeface="Arial" panose="020B0604020202020204" pitchFamily="34" charset="0"/>
              </a:rPr>
              <a:t>/</a:t>
            </a:r>
            <a:r>
              <a:rPr lang="en-GB" sz="1300" i="1" dirty="0" err="1">
                <a:solidFill>
                  <a:srgbClr val="FF0000"/>
                </a:solidFill>
                <a:latin typeface="Arial" panose="020B0604020202020204" pitchFamily="34" charset="0"/>
                <a:cs typeface="Arial" panose="020B0604020202020204" pitchFamily="34" charset="0"/>
              </a:rPr>
              <a:t>mathemateg</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yn</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bwysig</a:t>
            </a:r>
            <a:r>
              <a:rPr lang="en-GB" sz="1300" i="1" dirty="0">
                <a:solidFill>
                  <a:srgbClr val="FF0000"/>
                </a:solidFill>
                <a:latin typeface="Arial" panose="020B0604020202020204" pitchFamily="34" charset="0"/>
                <a:cs typeface="Arial" panose="020B0604020202020204" pitchFamily="34" charset="0"/>
              </a:rPr>
              <a:t>? Pam?</a:t>
            </a:r>
            <a:br>
              <a:rPr lang="en-GB" sz="1300" i="1" dirty="0">
                <a:solidFill>
                  <a:srgbClr val="FF0000"/>
                </a:solidFill>
                <a:latin typeface="Arial" panose="020B0604020202020204" pitchFamily="34" charset="0"/>
                <a:cs typeface="Arial" panose="020B0604020202020204" pitchFamily="34" charset="0"/>
              </a:rPr>
            </a:br>
            <a:r>
              <a:rPr lang="en-GB" sz="1300" i="1" dirty="0">
                <a:solidFill>
                  <a:srgbClr val="FF0000"/>
                </a:solidFill>
                <a:latin typeface="Arial" panose="020B0604020202020204" pitchFamily="34" charset="0"/>
                <a:cs typeface="Arial" panose="020B0604020202020204" pitchFamily="34" charset="0"/>
              </a:rPr>
              <a:t>-Beth </a:t>
            </a:r>
            <a:r>
              <a:rPr lang="en-GB" sz="1300" i="1" dirty="0" err="1">
                <a:solidFill>
                  <a:srgbClr val="FF0000"/>
                </a:solidFill>
                <a:latin typeface="Arial" panose="020B0604020202020204" pitchFamily="34" charset="0"/>
                <a:cs typeface="Arial" panose="020B0604020202020204" pitchFamily="34" charset="0"/>
              </a:rPr>
              <a:t>wyt</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ti’n</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ei</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wneud</a:t>
            </a:r>
            <a:r>
              <a:rPr lang="en-GB" sz="1300" i="1" dirty="0">
                <a:solidFill>
                  <a:srgbClr val="FF0000"/>
                </a:solidFill>
                <a:latin typeface="Arial" panose="020B0604020202020204" pitchFamily="34" charset="0"/>
                <a:cs typeface="Arial" panose="020B0604020202020204" pitchFamily="34" charset="0"/>
              </a:rPr>
              <a:t> pan </a:t>
            </a:r>
            <a:r>
              <a:rPr lang="en-GB" sz="1300" i="1" dirty="0" err="1">
                <a:solidFill>
                  <a:srgbClr val="FF0000"/>
                </a:solidFill>
                <a:latin typeface="Arial" panose="020B0604020202020204" pitchFamily="34" charset="0"/>
                <a:cs typeface="Arial" panose="020B0604020202020204" pitchFamily="34" charset="0"/>
              </a:rPr>
              <a:t>fydd</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angen</a:t>
            </a:r>
            <a:r>
              <a:rPr lang="en-GB" sz="1300" i="1" dirty="0">
                <a:solidFill>
                  <a:srgbClr val="FF0000"/>
                </a:solidFill>
                <a:latin typeface="Arial" panose="020B0604020202020204" pitchFamily="34" charset="0"/>
                <a:cs typeface="Arial" panose="020B0604020202020204" pitchFamily="34" charset="0"/>
              </a:rPr>
              <a:t> help </a:t>
            </a:r>
            <a:r>
              <a:rPr lang="en-GB" sz="1300" i="1" dirty="0" err="1">
                <a:solidFill>
                  <a:srgbClr val="FF0000"/>
                </a:solidFill>
                <a:latin typeface="Arial" panose="020B0604020202020204" pitchFamily="34" charset="0"/>
                <a:cs typeface="Arial" panose="020B0604020202020204" pitchFamily="34" charset="0"/>
              </a:rPr>
              <a:t>arnat</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mewn</a:t>
            </a:r>
            <a:r>
              <a:rPr lang="en-GB" sz="1300" i="1" dirty="0">
                <a:solidFill>
                  <a:srgbClr val="FF0000"/>
                </a:solidFill>
                <a:latin typeface="Arial" panose="020B0604020202020204" pitchFamily="34" charset="0"/>
                <a:cs typeface="Arial" panose="020B0604020202020204" pitchFamily="34" charset="0"/>
              </a:rPr>
              <a:t> ....?</a:t>
            </a:r>
            <a:br>
              <a:rPr lang="en-GB" sz="1300" i="1" dirty="0">
                <a:solidFill>
                  <a:srgbClr val="FF0000"/>
                </a:solidFill>
                <a:latin typeface="Arial" panose="020B0604020202020204" pitchFamily="34" charset="0"/>
                <a:cs typeface="Arial" panose="020B0604020202020204" pitchFamily="34" charset="0"/>
              </a:rPr>
            </a:br>
            <a:r>
              <a:rPr lang="en-GB" sz="1300" i="1" dirty="0">
                <a:solidFill>
                  <a:srgbClr val="FF0000"/>
                </a:solidFill>
                <a:latin typeface="Arial" panose="020B0604020202020204" pitchFamily="34" charset="0"/>
                <a:cs typeface="Arial" panose="020B0604020202020204" pitchFamily="34" charset="0"/>
              </a:rPr>
              <a:t>-Pa </a:t>
            </a:r>
            <a:r>
              <a:rPr lang="en-GB" sz="1300" i="1" dirty="0" err="1">
                <a:solidFill>
                  <a:srgbClr val="FF0000"/>
                </a:solidFill>
                <a:latin typeface="Arial" panose="020B0604020202020204" pitchFamily="34" charset="0"/>
                <a:cs typeface="Arial" panose="020B0604020202020204" pitchFamily="34" charset="0"/>
              </a:rPr>
              <a:t>rannau</a:t>
            </a:r>
            <a:r>
              <a:rPr lang="en-GB" sz="1300" i="1" dirty="0">
                <a:solidFill>
                  <a:srgbClr val="FF0000"/>
                </a:solidFill>
                <a:latin typeface="Arial" panose="020B0604020202020204" pitchFamily="34" charset="0"/>
                <a:cs typeface="Arial" panose="020B0604020202020204" pitchFamily="34" charset="0"/>
              </a:rPr>
              <a:t> o </a:t>
            </a:r>
            <a:r>
              <a:rPr lang="en-GB" sz="1300" i="1" dirty="0" err="1">
                <a:solidFill>
                  <a:srgbClr val="FF0000"/>
                </a:solidFill>
                <a:latin typeface="Arial" panose="020B0604020202020204" pitchFamily="34" charset="0"/>
                <a:cs typeface="Arial" panose="020B0604020202020204" pitchFamily="34" charset="0"/>
              </a:rPr>
              <a:t>fathemateg</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rwyt</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yn</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eu</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mwynhau</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fwyaf</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e.e</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siapau</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rhif</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mesur</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trafod</a:t>
            </a:r>
            <a:r>
              <a:rPr lang="en-GB" sz="1300" i="1" dirty="0">
                <a:solidFill>
                  <a:srgbClr val="FF0000"/>
                </a:solidFill>
                <a:latin typeface="Arial" panose="020B0604020202020204" pitchFamily="34" charset="0"/>
                <a:cs typeface="Arial" panose="020B0604020202020204" pitchFamily="34" charset="0"/>
              </a:rPr>
              <a:t> data ac </a:t>
            </a:r>
            <a:r>
              <a:rPr lang="en-GB" sz="1300" i="1" dirty="0" err="1">
                <a:solidFill>
                  <a:srgbClr val="FF0000"/>
                </a:solidFill>
                <a:latin typeface="Arial" panose="020B0604020202020204" pitchFamily="34" charset="0"/>
                <a:cs typeface="Arial" panose="020B0604020202020204" pitchFamily="34" charset="0"/>
              </a:rPr>
              <a:t>ati</a:t>
            </a:r>
            <a:r>
              <a:rPr lang="en-GB" sz="1300" i="1" dirty="0">
                <a:solidFill>
                  <a:srgbClr val="FF0000"/>
                </a:solidFill>
                <a:latin typeface="Arial" panose="020B0604020202020204" pitchFamily="34" charset="0"/>
                <a:cs typeface="Arial" panose="020B0604020202020204" pitchFamily="34" charset="0"/>
              </a:rPr>
              <a:t>)? Pa </a:t>
            </a:r>
            <a:r>
              <a:rPr lang="en-GB" sz="1300" i="1" dirty="0" err="1">
                <a:solidFill>
                  <a:srgbClr val="FF0000"/>
                </a:solidFill>
                <a:latin typeface="Arial" panose="020B0604020202020204" pitchFamily="34" charset="0"/>
                <a:cs typeface="Arial" panose="020B0604020202020204" pitchFamily="34" charset="0"/>
              </a:rPr>
              <a:t>rannau</a:t>
            </a:r>
            <a:r>
              <a:rPr lang="en-GB" sz="1300" i="1" dirty="0">
                <a:solidFill>
                  <a:srgbClr val="FF0000"/>
                </a:solidFill>
                <a:latin typeface="Arial" panose="020B0604020202020204" pitchFamily="34" charset="0"/>
                <a:cs typeface="Arial" panose="020B0604020202020204" pitchFamily="34" charset="0"/>
              </a:rPr>
              <a:t> o </a:t>
            </a:r>
            <a:r>
              <a:rPr lang="en-GB" sz="1300" i="1" dirty="0" err="1">
                <a:solidFill>
                  <a:srgbClr val="FF0000"/>
                </a:solidFill>
                <a:latin typeface="Arial" panose="020B0604020202020204" pitchFamily="34" charset="0"/>
                <a:cs typeface="Arial" panose="020B0604020202020204" pitchFamily="34" charset="0"/>
              </a:rPr>
              <a:t>iaith</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rwyt</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yn</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eu</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mwynhau</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fwyaf</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e.e</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darllen</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ysgrifennu</a:t>
            </a:r>
            <a:r>
              <a:rPr lang="en-GB" sz="1300" i="1" dirty="0">
                <a:solidFill>
                  <a:srgbClr val="FF0000"/>
                </a:solidFill>
                <a:latin typeface="Arial" panose="020B0604020202020204" pitchFamily="34" charset="0"/>
                <a:cs typeface="Arial" panose="020B0604020202020204" pitchFamily="34" charset="0"/>
              </a:rPr>
              <a:t>, </a:t>
            </a:r>
            <a:r>
              <a:rPr lang="en-GB" sz="1300" i="1" dirty="0" err="1">
                <a:solidFill>
                  <a:srgbClr val="FF0000"/>
                </a:solidFill>
                <a:latin typeface="Arial" panose="020B0604020202020204" pitchFamily="34" charset="0"/>
                <a:cs typeface="Arial" panose="020B0604020202020204" pitchFamily="34" charset="0"/>
              </a:rPr>
              <a:t>siarad</a:t>
            </a:r>
            <a:r>
              <a:rPr lang="en-GB" sz="1300" i="1" dirty="0">
                <a:solidFill>
                  <a:srgbClr val="FF0000"/>
                </a:solidFill>
                <a:latin typeface="Arial" panose="020B0604020202020204" pitchFamily="34" charset="0"/>
                <a:cs typeface="Arial" panose="020B0604020202020204" pitchFamily="34" charset="0"/>
              </a:rPr>
              <a:t>)? </a:t>
            </a:r>
            <a:endParaRPr lang="en-GB" sz="1300" dirty="0">
              <a:solidFill>
                <a:srgbClr val="FF0000"/>
              </a:solidFill>
              <a:latin typeface="Arial" panose="020B0604020202020204" pitchFamily="34" charset="0"/>
              <a:cs typeface="Arial" panose="020B0604020202020204" pitchFamily="34" charset="0"/>
            </a:endParaRPr>
          </a:p>
          <a:p>
            <a:endParaRPr lang="en-US" dirty="0"/>
          </a:p>
        </p:txBody>
      </p:sp>
      <p:sp>
        <p:nvSpPr>
          <p:cNvPr id="6" name="TextBox 5">
            <a:extLst>
              <a:ext uri="{FF2B5EF4-FFF2-40B4-BE49-F238E27FC236}">
                <a16:creationId xmlns:a16="http://schemas.microsoft.com/office/drawing/2014/main" id="{CB5C4354-0C00-0A45-9DF3-46DA17069FC9}"/>
              </a:ext>
            </a:extLst>
          </p:cNvPr>
          <p:cNvSpPr txBox="1"/>
          <p:nvPr/>
        </p:nvSpPr>
        <p:spPr>
          <a:xfrm>
            <a:off x="4572000" y="1700808"/>
            <a:ext cx="4464496" cy="5324535"/>
          </a:xfrm>
          <a:prstGeom prst="rect">
            <a:avLst/>
          </a:prstGeom>
          <a:noFill/>
        </p:spPr>
        <p:txBody>
          <a:bodyPr wrap="square" rtlCol="0">
            <a:spAutoFit/>
          </a:bodyPr>
          <a:lstStyle/>
          <a:p>
            <a:pPr eaLnBrk="0" fontAlgn="base" hangingPunct="0">
              <a:spcBef>
                <a:spcPct val="0"/>
              </a:spcBef>
              <a:spcAft>
                <a:spcPct val="0"/>
              </a:spcAft>
              <a:buClrTx/>
              <a:buSzTx/>
            </a:pPr>
            <a:r>
              <a:rPr lang="en-US" altLang="en-US" sz="1400" dirty="0">
                <a:latin typeface="ArialMT"/>
              </a:rPr>
              <a:t>An informal interview with the learner would allow you to use the data gathered (e.g. from map making and photographs) in order to explore and understand the child’s perspective. In doing this, you should try to ensure you do not give ‘value judgements’ on what the child shares but that you genuinely seek to establish the child’s perspectives on what is being discussed. </a:t>
            </a:r>
          </a:p>
          <a:p>
            <a:pPr eaLnBrk="0" fontAlgn="base" hangingPunct="0">
              <a:spcBef>
                <a:spcPct val="0"/>
              </a:spcBef>
              <a:spcAft>
                <a:spcPct val="0"/>
              </a:spcAft>
              <a:buClrTx/>
              <a:buSzTx/>
            </a:pPr>
            <a:endParaRPr lang="en-US" altLang="en-US" sz="1400" dirty="0">
              <a:latin typeface="ArialMT"/>
            </a:endParaRPr>
          </a:p>
          <a:p>
            <a:pPr eaLnBrk="0" fontAlgn="base" hangingPunct="0">
              <a:spcBef>
                <a:spcPct val="0"/>
              </a:spcBef>
              <a:spcAft>
                <a:spcPct val="0"/>
              </a:spcAft>
              <a:buClrTx/>
              <a:buSzTx/>
            </a:pPr>
            <a:endParaRPr lang="en-US" altLang="en-US" sz="1400" dirty="0">
              <a:latin typeface="ArialMT"/>
            </a:endParaRPr>
          </a:p>
          <a:p>
            <a:pPr eaLnBrk="0" fontAlgn="base" hangingPunct="0">
              <a:spcBef>
                <a:spcPct val="0"/>
              </a:spcBef>
              <a:spcAft>
                <a:spcPct val="0"/>
              </a:spcAft>
              <a:buClrTx/>
              <a:buSzTx/>
            </a:pPr>
            <a:r>
              <a:rPr lang="en-US" altLang="en-US" sz="1400" dirty="0">
                <a:latin typeface="ArialMT"/>
              </a:rPr>
              <a:t>You could also use the opportunity to seek the child’s opinions about language and mathematics. For example: </a:t>
            </a:r>
          </a:p>
          <a:p>
            <a:pPr eaLnBrk="0" fontAlgn="base" hangingPunct="0">
              <a:spcBef>
                <a:spcPct val="0"/>
              </a:spcBef>
              <a:spcAft>
                <a:spcPct val="0"/>
              </a:spcAft>
              <a:buClrTx/>
              <a:buSzTx/>
            </a:pPr>
            <a:endParaRPr lang="en-US" altLang="en-US" sz="1400" dirty="0"/>
          </a:p>
          <a:p>
            <a:pPr lvl="0" eaLnBrk="0" fontAlgn="base" hangingPunct="0">
              <a:spcBef>
                <a:spcPct val="0"/>
              </a:spcBef>
              <a:spcAft>
                <a:spcPct val="0"/>
              </a:spcAft>
            </a:pPr>
            <a:endParaRPr lang="en-US" altLang="en-US" sz="1400" i="1" dirty="0">
              <a:latin typeface="ArialMT"/>
            </a:endParaRPr>
          </a:p>
          <a:p>
            <a:pPr lvl="0" eaLnBrk="0" fontAlgn="base" hangingPunct="0">
              <a:spcBef>
                <a:spcPct val="0"/>
              </a:spcBef>
              <a:spcAft>
                <a:spcPct val="0"/>
              </a:spcAft>
            </a:pPr>
            <a:r>
              <a:rPr lang="en-US" altLang="en-US" sz="1400" i="1" dirty="0">
                <a:latin typeface="ArialMT"/>
              </a:rPr>
              <a:t>-Are there things about reading/writing/</a:t>
            </a:r>
            <a:r>
              <a:rPr lang="en-US" altLang="en-US" sz="1400" i="1" dirty="0" err="1">
                <a:latin typeface="ArialMT"/>
              </a:rPr>
              <a:t>oracy</a:t>
            </a:r>
            <a:r>
              <a:rPr lang="en-US" altLang="en-US" sz="1400" i="1" dirty="0">
                <a:latin typeface="ArialMT"/>
              </a:rPr>
              <a:t>/mathematics you enjoy?</a:t>
            </a:r>
            <a:br>
              <a:rPr lang="en-US" altLang="en-US" sz="1400" i="1" dirty="0">
                <a:latin typeface="ArialMT"/>
              </a:rPr>
            </a:br>
            <a:r>
              <a:rPr lang="en-US" altLang="en-US" sz="1400" i="1" dirty="0">
                <a:latin typeface="ArialMT"/>
              </a:rPr>
              <a:t>-Do you think it is important to learn language/mathematics? Why?</a:t>
            </a:r>
            <a:br>
              <a:rPr lang="en-US" altLang="en-US" sz="1400" i="1" dirty="0">
                <a:latin typeface="ArialMT"/>
              </a:rPr>
            </a:br>
            <a:r>
              <a:rPr lang="en-US" altLang="en-US" sz="1400" i="1" dirty="0">
                <a:latin typeface="ArialMT"/>
              </a:rPr>
              <a:t>-What do you do if you need help in ...?</a:t>
            </a:r>
            <a:br>
              <a:rPr lang="en-US" altLang="en-US" sz="1400" i="1" dirty="0">
                <a:latin typeface="ArialMT"/>
              </a:rPr>
            </a:br>
            <a:r>
              <a:rPr lang="en-US" altLang="en-US" sz="1400" i="1" dirty="0">
                <a:latin typeface="ArialMT"/>
              </a:rPr>
              <a:t>-What parts of mathematics do you enjoy the most (e.g. shapes, number, measuring, handling data etc.)? </a:t>
            </a:r>
          </a:p>
          <a:p>
            <a:pPr lvl="0" eaLnBrk="0" fontAlgn="base" hangingPunct="0">
              <a:spcBef>
                <a:spcPct val="0"/>
              </a:spcBef>
              <a:spcAft>
                <a:spcPct val="0"/>
              </a:spcAft>
            </a:pPr>
            <a:r>
              <a:rPr lang="en-US" altLang="en-US" sz="1400" i="1" dirty="0">
                <a:latin typeface="ArialMT"/>
              </a:rPr>
              <a:t>-What parts of language do you enjoy the most (e.g. reading, writing, talking)? </a:t>
            </a:r>
            <a:endParaRPr lang="en-US" altLang="en-US" sz="1400" i="1" dirty="0"/>
          </a:p>
          <a:p>
            <a:endParaRPr lang="en-US" dirty="0"/>
          </a:p>
        </p:txBody>
      </p:sp>
    </p:spTree>
    <p:extLst>
      <p:ext uri="{BB962C8B-B14F-4D97-AF65-F5344CB8AC3E}">
        <p14:creationId xmlns:p14="http://schemas.microsoft.com/office/powerpoint/2010/main" val="23526890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08AA36A-0B32-3049-A8ED-869A34672C50}"/>
              </a:ext>
            </a:extLst>
          </p:cNvPr>
          <p:cNvSpPr>
            <a:spLocks noGrp="1"/>
          </p:cNvSpPr>
          <p:nvPr>
            <p:ph idx="1"/>
          </p:nvPr>
        </p:nvSpPr>
        <p:spPr>
          <a:xfrm>
            <a:off x="457200" y="2060848"/>
            <a:ext cx="3538735" cy="4968552"/>
          </a:xfrm>
        </p:spPr>
        <p:txBody>
          <a:bodyPr>
            <a:normAutofit/>
          </a:bodyPr>
          <a:lstStyle/>
          <a:p>
            <a:pPr eaLnBrk="0" fontAlgn="base" hangingPunct="0">
              <a:spcBef>
                <a:spcPct val="0"/>
              </a:spcBef>
              <a:spcAft>
                <a:spcPct val="0"/>
              </a:spcAft>
              <a:buClrTx/>
              <a:buSzTx/>
            </a:pPr>
            <a:endParaRPr lang="en-US" altLang="en-US" sz="1800" dirty="0">
              <a:solidFill>
                <a:schemeClr val="tx1"/>
              </a:solidFill>
            </a:endParaRPr>
          </a:p>
          <a:p>
            <a:endParaRPr lang="en-US" dirty="0"/>
          </a:p>
        </p:txBody>
      </p:sp>
      <p:sp>
        <p:nvSpPr>
          <p:cNvPr id="3" name="Title 2">
            <a:extLst>
              <a:ext uri="{FF2B5EF4-FFF2-40B4-BE49-F238E27FC236}">
                <a16:creationId xmlns:a16="http://schemas.microsoft.com/office/drawing/2014/main" id="{E02365C7-EE0B-BA44-9590-F3A8713DE35D}"/>
              </a:ext>
            </a:extLst>
          </p:cNvPr>
          <p:cNvSpPr>
            <a:spLocks noGrp="1"/>
          </p:cNvSpPr>
          <p:nvPr>
            <p:ph type="title"/>
          </p:nvPr>
        </p:nvSpPr>
        <p:spPr/>
        <p:txBody>
          <a:bodyPr>
            <a:normAutofit fontScale="90000"/>
          </a:bodyPr>
          <a:lstStyle/>
          <a:p>
            <a:br>
              <a:rPr lang="en-US" dirty="0">
                <a:solidFill>
                  <a:srgbClr val="FF0000"/>
                </a:solidFill>
              </a:rPr>
            </a:br>
            <a:r>
              <a:rPr lang="en-US" dirty="0" err="1">
                <a:solidFill>
                  <a:srgbClr val="FF0000"/>
                </a:solidFill>
              </a:rPr>
              <a:t>Moeseg</a:t>
            </a:r>
            <a:r>
              <a:rPr lang="en-US" dirty="0">
                <a:solidFill>
                  <a:srgbClr val="FF0000"/>
                </a:solidFill>
              </a:rPr>
              <a:t> </a:t>
            </a:r>
            <a:r>
              <a:rPr lang="en-US" dirty="0" err="1">
                <a:solidFill>
                  <a:srgbClr val="FF0000"/>
                </a:solidFill>
              </a:rPr>
              <a:t>wrth</a:t>
            </a:r>
            <a:r>
              <a:rPr lang="en-US" dirty="0">
                <a:solidFill>
                  <a:srgbClr val="FF0000"/>
                </a:solidFill>
              </a:rPr>
              <a:t> </a:t>
            </a:r>
            <a:r>
              <a:rPr lang="en-US" dirty="0" err="1">
                <a:solidFill>
                  <a:srgbClr val="FF0000"/>
                </a:solidFill>
              </a:rPr>
              <a:t>gyfweld</a:t>
            </a:r>
            <a:r>
              <a:rPr lang="en-US" dirty="0">
                <a:solidFill>
                  <a:srgbClr val="FF0000"/>
                </a:solidFill>
              </a:rPr>
              <a:t> /</a:t>
            </a:r>
            <a:br>
              <a:rPr lang="en-US" dirty="0">
                <a:solidFill>
                  <a:srgbClr val="FF0000"/>
                </a:solidFill>
              </a:rPr>
            </a:br>
            <a:r>
              <a:rPr lang="en-US" dirty="0"/>
              <a:t>Ethics in interviewing</a:t>
            </a:r>
            <a:br>
              <a:rPr lang="en-US" dirty="0"/>
            </a:br>
            <a:endParaRPr lang="en-US" dirty="0">
              <a:solidFill>
                <a:srgbClr val="FF0000"/>
              </a:solidFill>
            </a:endParaRPr>
          </a:p>
        </p:txBody>
      </p:sp>
      <p:sp>
        <p:nvSpPr>
          <p:cNvPr id="4" name="TextBox 3">
            <a:extLst>
              <a:ext uri="{FF2B5EF4-FFF2-40B4-BE49-F238E27FC236}">
                <a16:creationId xmlns:a16="http://schemas.microsoft.com/office/drawing/2014/main" id="{475F8B84-7C6C-0847-8427-EB38B2741011}"/>
              </a:ext>
            </a:extLst>
          </p:cNvPr>
          <p:cNvSpPr txBox="1"/>
          <p:nvPr/>
        </p:nvSpPr>
        <p:spPr>
          <a:xfrm>
            <a:off x="755576" y="2132856"/>
            <a:ext cx="3384376" cy="4493538"/>
          </a:xfrm>
          <a:prstGeom prst="rect">
            <a:avLst/>
          </a:prstGeom>
          <a:noFill/>
        </p:spPr>
        <p:txBody>
          <a:bodyPr wrap="square" rtlCol="0">
            <a:spAutoFit/>
          </a:bodyPr>
          <a:lstStyle/>
          <a:p>
            <a:pPr marL="285750" indent="-285750">
              <a:buFont typeface="Arial" panose="020B0604020202020204" pitchFamily="34" charset="0"/>
              <a:buChar char="•"/>
            </a:pPr>
            <a:r>
              <a:rPr lang="en-GB" sz="1400" dirty="0">
                <a:solidFill>
                  <a:srgbClr val="FF0000"/>
                </a:solidFill>
                <a:latin typeface="Arial" panose="020B0604020202020204" pitchFamily="34" charset="0"/>
                <a:cs typeface="Arial" panose="020B0604020202020204" pitchFamily="34" charset="0"/>
              </a:rPr>
              <a:t>Pan </a:t>
            </a:r>
            <a:r>
              <a:rPr lang="en-GB" sz="1400" dirty="0" err="1">
                <a:solidFill>
                  <a:srgbClr val="FF0000"/>
                </a:solidFill>
                <a:latin typeface="Arial" panose="020B0604020202020204" pitchFamily="34" charset="0"/>
                <a:cs typeface="Arial" panose="020B0604020202020204" pitchFamily="34" charset="0"/>
              </a:rPr>
              <a:t>fyddwch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cyfweld</a:t>
            </a:r>
            <a:r>
              <a:rPr lang="en-GB" sz="1400" dirty="0">
                <a:solidFill>
                  <a:srgbClr val="FF0000"/>
                </a:solidFill>
                <a:latin typeface="Arial" panose="020B0604020202020204" pitchFamily="34" charset="0"/>
                <a:cs typeface="Arial" panose="020B0604020202020204" pitchFamily="34" charset="0"/>
              </a:rPr>
              <a:t> â </a:t>
            </a:r>
            <a:r>
              <a:rPr lang="en-GB" sz="1400" dirty="0" err="1">
                <a:solidFill>
                  <a:srgbClr val="FF0000"/>
                </a:solidFill>
                <a:latin typeface="Arial" panose="020B0604020202020204" pitchFamily="34" charset="0"/>
                <a:cs typeface="Arial" panose="020B0604020202020204" pitchFamily="34" charset="0"/>
              </a:rPr>
              <a:t>phlant</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mae’n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hanfodol</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eich</a:t>
            </a:r>
            <a:r>
              <a:rPr lang="en-GB" sz="1400" dirty="0">
                <a:solidFill>
                  <a:srgbClr val="FF0000"/>
                </a:solidFill>
                <a:latin typeface="Arial" panose="020B0604020202020204" pitchFamily="34" charset="0"/>
                <a:cs typeface="Arial" panose="020B0604020202020204" pitchFamily="34" charset="0"/>
              </a:rPr>
              <a:t> bod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sensitif</a:t>
            </a:r>
            <a:r>
              <a:rPr lang="en-GB" sz="1400" dirty="0">
                <a:solidFill>
                  <a:srgbClr val="FF0000"/>
                </a:solidFill>
                <a:latin typeface="Arial" panose="020B0604020202020204" pitchFamily="34" charset="0"/>
                <a:cs typeface="Arial" panose="020B0604020202020204" pitchFamily="34" charset="0"/>
              </a:rPr>
              <a:t> ac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ymddwyn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foesegol</a:t>
            </a:r>
            <a:r>
              <a:rPr lang="en-GB" sz="1400" dirty="0">
                <a:solidFill>
                  <a:srgbClr val="FF0000"/>
                </a:solidFill>
                <a:latin typeface="Arial" panose="020B0604020202020204" pitchFamily="34" charset="0"/>
                <a:cs typeface="Arial" panose="020B0604020202020204" pitchFamily="34" charset="0"/>
              </a:rPr>
              <a:t> bob </a:t>
            </a:r>
            <a:r>
              <a:rPr lang="en-GB" sz="1400" dirty="0" err="1">
                <a:solidFill>
                  <a:srgbClr val="FF0000"/>
                </a:solidFill>
                <a:latin typeface="Arial" panose="020B0604020202020204" pitchFamily="34" charset="0"/>
                <a:cs typeface="Arial" panose="020B0604020202020204" pitchFamily="34" charset="0"/>
              </a:rPr>
              <a:t>amser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gan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sicrhau</a:t>
            </a:r>
            <a:r>
              <a:rPr lang="en-GB" sz="1400" dirty="0">
                <a:solidFill>
                  <a:srgbClr val="FF0000"/>
                </a:solidFill>
                <a:latin typeface="Arial" panose="020B0604020202020204" pitchFamily="34" charset="0"/>
                <a:cs typeface="Arial" panose="020B0604020202020204" pitchFamily="34" charset="0"/>
              </a:rPr>
              <a:t> bod y </a:t>
            </a:r>
            <a:r>
              <a:rPr lang="en-GB" sz="1400" dirty="0" err="1">
                <a:solidFill>
                  <a:srgbClr val="FF0000"/>
                </a:solidFill>
                <a:latin typeface="Arial" panose="020B0604020202020204" pitchFamily="34" charset="0"/>
                <a:cs typeface="Arial" panose="020B0604020202020204" pitchFamily="34" charset="0"/>
              </a:rPr>
              <a:t>plentyn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teimlo’n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gyfforddus</a:t>
            </a:r>
            <a:r>
              <a:rPr lang="en-GB" sz="1400" dirty="0">
                <a:solidFill>
                  <a:srgbClr val="FF0000"/>
                </a:solidFill>
                <a:latin typeface="Arial" panose="020B0604020202020204" pitchFamily="34" charset="0"/>
                <a:cs typeface="Arial" panose="020B0604020202020204" pitchFamily="34" charset="0"/>
              </a:rPr>
              <a:t> ac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ymwybodol</a:t>
            </a:r>
            <a:r>
              <a:rPr lang="en-GB" sz="1400" dirty="0">
                <a:solidFill>
                  <a:srgbClr val="FF0000"/>
                </a:solidFill>
                <a:latin typeface="Arial" panose="020B0604020202020204" pitchFamily="34" charset="0"/>
                <a:cs typeface="Arial" panose="020B0604020202020204" pitchFamily="34" charset="0"/>
              </a:rPr>
              <a:t> bod </a:t>
            </a:r>
            <a:r>
              <a:rPr lang="en-GB" sz="1400" dirty="0" err="1">
                <a:solidFill>
                  <a:srgbClr val="FF0000"/>
                </a:solidFill>
                <a:latin typeface="Arial" panose="020B0604020202020204" pitchFamily="34" charset="0"/>
                <a:cs typeface="Arial" panose="020B0604020202020204" pitchFamily="34" charset="0"/>
              </a:rPr>
              <a:t>cymryd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rhan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opsiynol</a:t>
            </a:r>
            <a:r>
              <a:rPr lang="en-GB" sz="1400" dirty="0">
                <a:solidFill>
                  <a:srgbClr val="FF0000"/>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GB" sz="14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err="1">
                <a:solidFill>
                  <a:srgbClr val="FF0000"/>
                </a:solidFill>
                <a:latin typeface="Arial" panose="020B0604020202020204" pitchFamily="34" charset="0"/>
                <a:cs typeface="Arial" panose="020B0604020202020204" pitchFamily="34" charset="0"/>
              </a:rPr>
              <a:t>Cofiwch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eich</a:t>
            </a:r>
            <a:r>
              <a:rPr lang="en-GB" sz="1400" dirty="0">
                <a:solidFill>
                  <a:srgbClr val="FF0000"/>
                </a:solidFill>
                <a:latin typeface="Arial" panose="020B0604020202020204" pitchFamily="34" charset="0"/>
                <a:cs typeface="Arial" panose="020B0604020202020204" pitchFamily="34" charset="0"/>
              </a:rPr>
              <a:t> bod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ceisio</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dod</a:t>
            </a:r>
            <a:r>
              <a:rPr lang="en-GB" sz="1400" dirty="0">
                <a:solidFill>
                  <a:srgbClr val="FF0000"/>
                </a:solidFill>
                <a:latin typeface="Arial" panose="020B0604020202020204" pitchFamily="34" charset="0"/>
                <a:cs typeface="Arial" panose="020B0604020202020204" pitchFamily="34" charset="0"/>
              </a:rPr>
              <a:t> o </a:t>
            </a:r>
            <a:r>
              <a:rPr lang="en-GB" sz="1400" dirty="0" err="1">
                <a:solidFill>
                  <a:srgbClr val="FF0000"/>
                </a:solidFill>
                <a:latin typeface="Arial" panose="020B0604020202020204" pitchFamily="34" charset="0"/>
                <a:cs typeface="Arial" panose="020B0604020202020204" pitchFamily="34" charset="0"/>
              </a:rPr>
              <a:t>hyd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i</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safbwynt</a:t>
            </a:r>
            <a:r>
              <a:rPr lang="en-GB" sz="1400" dirty="0">
                <a:solidFill>
                  <a:srgbClr val="FF0000"/>
                </a:solidFill>
                <a:latin typeface="Arial" panose="020B0604020202020204" pitchFamily="34" charset="0"/>
                <a:cs typeface="Arial" panose="020B0604020202020204" pitchFamily="34" charset="0"/>
              </a:rPr>
              <a:t> y </a:t>
            </a:r>
            <a:r>
              <a:rPr lang="en-GB" sz="1400" dirty="0" err="1">
                <a:solidFill>
                  <a:srgbClr val="FF0000"/>
                </a:solidFill>
                <a:latin typeface="Arial" panose="020B0604020202020204" pitchFamily="34" charset="0"/>
                <a:cs typeface="Arial" panose="020B0604020202020204" pitchFamily="34" charset="0"/>
              </a:rPr>
              <a:t>plentyn</a:t>
            </a:r>
            <a:r>
              <a:rPr lang="en-GB" sz="1400" dirty="0">
                <a:solidFill>
                  <a:srgbClr val="FF0000"/>
                </a:solidFill>
                <a:latin typeface="Arial" panose="020B0604020202020204" pitchFamily="34" charset="0"/>
                <a:cs typeface="Arial" panose="020B0604020202020204" pitchFamily="34" charset="0"/>
              </a:rPr>
              <a:t> ac </a:t>
            </a:r>
            <a:r>
              <a:rPr lang="en-GB" sz="1400" dirty="0" err="1">
                <a:solidFill>
                  <a:srgbClr val="FF0000"/>
                </a:solidFill>
                <a:latin typeface="Arial" panose="020B0604020202020204" pitchFamily="34" charset="0"/>
                <a:cs typeface="Arial" panose="020B0604020202020204" pitchFamily="34" charset="0"/>
              </a:rPr>
              <a:t>nid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rhoi’r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plentyn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brawf</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ceisiwch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ofyn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cwestiynau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sy’n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gwestiynau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penagored</a:t>
            </a:r>
            <a:r>
              <a:rPr lang="en-GB" sz="1400" dirty="0">
                <a:solidFill>
                  <a:srgbClr val="FF0000"/>
                </a:solidFill>
                <a:latin typeface="Arial" panose="020B0604020202020204" pitchFamily="34" charset="0"/>
                <a:cs typeface="Arial" panose="020B0604020202020204" pitchFamily="34" charset="0"/>
              </a:rPr>
              <a:t>’ ac </a:t>
            </a:r>
            <a:r>
              <a:rPr lang="en-GB" sz="1400" dirty="0" err="1">
                <a:solidFill>
                  <a:srgbClr val="FF0000"/>
                </a:solidFill>
                <a:latin typeface="Arial" panose="020B0604020202020204" pitchFamily="34" charset="0"/>
                <a:cs typeface="Arial" panose="020B0604020202020204" pitchFamily="34" charset="0"/>
              </a:rPr>
              <a:t>sy’n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eich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galluogi</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i</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ddod</a:t>
            </a:r>
            <a:r>
              <a:rPr lang="en-GB" sz="1400" dirty="0">
                <a:solidFill>
                  <a:srgbClr val="FF0000"/>
                </a:solidFill>
                <a:latin typeface="Arial" panose="020B0604020202020204" pitchFamily="34" charset="0"/>
                <a:cs typeface="Arial" panose="020B0604020202020204" pitchFamily="34" charset="0"/>
              </a:rPr>
              <a:t> o </a:t>
            </a:r>
            <a:r>
              <a:rPr lang="en-GB" sz="1400" dirty="0" err="1">
                <a:solidFill>
                  <a:srgbClr val="FF0000"/>
                </a:solidFill>
                <a:latin typeface="Arial" panose="020B0604020202020204" pitchFamily="34" charset="0"/>
                <a:cs typeface="Arial" panose="020B0604020202020204" pitchFamily="34" charset="0"/>
              </a:rPr>
              <a:t>hyd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i</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safbwynt</a:t>
            </a:r>
            <a:r>
              <a:rPr lang="en-GB" sz="1400" dirty="0">
                <a:solidFill>
                  <a:srgbClr val="FF0000"/>
                </a:solidFill>
                <a:latin typeface="Arial" panose="020B0604020202020204" pitchFamily="34" charset="0"/>
                <a:cs typeface="Arial" panose="020B0604020202020204" pitchFamily="34" charset="0"/>
              </a:rPr>
              <a:t> y </a:t>
            </a:r>
            <a:r>
              <a:rPr lang="en-GB" sz="1400" dirty="0" err="1">
                <a:solidFill>
                  <a:srgbClr val="FF0000"/>
                </a:solidFill>
                <a:latin typeface="Arial" panose="020B0604020202020204" pitchFamily="34" charset="0"/>
                <a:cs typeface="Arial" panose="020B0604020202020204" pitchFamily="34" charset="0"/>
              </a:rPr>
              <a:t>plentyn</a:t>
            </a:r>
            <a:r>
              <a:rPr lang="en-GB" sz="1400" dirty="0">
                <a:solidFill>
                  <a:srgbClr val="FF0000"/>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GB" sz="14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Gallai</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fod</a:t>
            </a:r>
            <a:r>
              <a:rPr lang="en-GB" sz="1400" dirty="0">
                <a:solidFill>
                  <a:srgbClr val="FF0000"/>
                </a:solidFill>
                <a:latin typeface="Arial" panose="020B0604020202020204" pitchFamily="34" charset="0"/>
                <a:cs typeface="Arial" panose="020B0604020202020204" pitchFamily="34" charset="0"/>
              </a:rPr>
              <a:t> o help </a:t>
            </a:r>
            <a:r>
              <a:rPr lang="en-GB" sz="1400" dirty="0" err="1">
                <a:solidFill>
                  <a:srgbClr val="FF0000"/>
                </a:solidFill>
                <a:latin typeface="Arial" panose="020B0604020202020204" pitchFamily="34" charset="0"/>
                <a:cs typeface="Arial" panose="020B0604020202020204" pitchFamily="34" charset="0"/>
              </a:rPr>
              <a:t>pe</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baech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trafod</a:t>
            </a:r>
            <a:r>
              <a:rPr lang="en-GB" sz="1400" dirty="0">
                <a:solidFill>
                  <a:srgbClr val="FF0000"/>
                </a:solidFill>
                <a:latin typeface="Arial" panose="020B0604020202020204" pitchFamily="34" charset="0"/>
                <a:cs typeface="Arial" panose="020B0604020202020204" pitchFamily="34" charset="0"/>
              </a:rPr>
              <a:t> y </a:t>
            </a:r>
            <a:r>
              <a:rPr lang="en-GB" sz="1400" dirty="0" err="1">
                <a:solidFill>
                  <a:srgbClr val="FF0000"/>
                </a:solidFill>
                <a:latin typeface="Arial" panose="020B0604020202020204" pitchFamily="34" charset="0"/>
                <a:cs typeface="Arial" panose="020B0604020202020204" pitchFamily="34" charset="0"/>
              </a:rPr>
              <a:t>dysgwr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gyda’r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athro</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dosbarth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gellir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gwneud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hyn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lle</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neu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ogystal</a:t>
            </a:r>
            <a:r>
              <a:rPr lang="en-GB" sz="1400" dirty="0">
                <a:solidFill>
                  <a:srgbClr val="FF0000"/>
                </a:solidFill>
                <a:latin typeface="Arial" panose="020B0604020202020204" pitchFamily="34" charset="0"/>
                <a:cs typeface="Arial" panose="020B0604020202020204" pitchFamily="34" charset="0"/>
              </a:rPr>
              <a:t> â </a:t>
            </a:r>
            <a:r>
              <a:rPr lang="en-GB" sz="1400" dirty="0" err="1">
                <a:solidFill>
                  <a:srgbClr val="FF0000"/>
                </a:solidFill>
                <a:latin typeface="Arial" panose="020B0604020202020204" pitchFamily="34" charset="0"/>
                <a:cs typeface="Arial" panose="020B0604020202020204" pitchFamily="34" charset="0"/>
              </a:rPr>
              <a:t>chyfweliad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gyda’r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plentyn</a:t>
            </a:r>
            <a:r>
              <a:rPr lang="en-GB" sz="1400" dirty="0">
                <a:solidFill>
                  <a:srgbClr val="FF0000"/>
                </a:solidFill>
                <a:latin typeface="Arial" panose="020B0604020202020204" pitchFamily="34" charset="0"/>
                <a:cs typeface="Arial" panose="020B0604020202020204" pitchFamily="34" charset="0"/>
              </a:rPr>
              <a:t>. </a:t>
            </a:r>
          </a:p>
          <a:p>
            <a:endParaRPr lang="en-GB" sz="1600" dirty="0">
              <a:latin typeface="Arial" panose="020B0604020202020204" pitchFamily="34" charset="0"/>
              <a:cs typeface="Arial" panose="020B0604020202020204" pitchFamily="34" charset="0"/>
            </a:endParaRPr>
          </a:p>
          <a:p>
            <a:endParaRPr lang="en-US" dirty="0"/>
          </a:p>
        </p:txBody>
      </p:sp>
      <p:sp>
        <p:nvSpPr>
          <p:cNvPr id="6" name="TextBox 5">
            <a:extLst>
              <a:ext uri="{FF2B5EF4-FFF2-40B4-BE49-F238E27FC236}">
                <a16:creationId xmlns:a16="http://schemas.microsoft.com/office/drawing/2014/main" id="{D6D4AA1D-DE7F-F548-B35D-6BEBA858DA56}"/>
              </a:ext>
            </a:extLst>
          </p:cNvPr>
          <p:cNvSpPr txBox="1"/>
          <p:nvPr/>
        </p:nvSpPr>
        <p:spPr>
          <a:xfrm>
            <a:off x="4860032" y="2060848"/>
            <a:ext cx="3384376" cy="4524315"/>
          </a:xfrm>
          <a:prstGeom prst="rect">
            <a:avLst/>
          </a:prstGeom>
          <a:noFill/>
        </p:spPr>
        <p:txBody>
          <a:bodyPr wrap="square" rtlCol="0">
            <a:spAutoFit/>
          </a:bodyPr>
          <a:lstStyle/>
          <a:p>
            <a:pPr eaLnBrk="0" fontAlgn="base" hangingPunct="0">
              <a:spcBef>
                <a:spcPct val="0"/>
              </a:spcBef>
              <a:spcAft>
                <a:spcPct val="0"/>
              </a:spcAft>
              <a:buClrTx/>
              <a:buSzTx/>
            </a:pPr>
            <a:r>
              <a:rPr lang="en-US" altLang="en-US" sz="1400" dirty="0">
                <a:latin typeface="Arial" panose="020B0604020202020204" pitchFamily="34" charset="0"/>
                <a:cs typeface="Arial" panose="020B0604020202020204" pitchFamily="34" charset="0"/>
              </a:rPr>
              <a:t>It is essential that when you interview children, you are sensitive and act ethically at all times; ensure the child feels comfortable and is aware that taking part is optional. </a:t>
            </a:r>
          </a:p>
          <a:p>
            <a:pPr eaLnBrk="0" fontAlgn="base" hangingPunct="0">
              <a:spcBef>
                <a:spcPct val="0"/>
              </a:spcBef>
              <a:spcAft>
                <a:spcPct val="0"/>
              </a:spcAft>
              <a:buClrTx/>
              <a:buSzTx/>
            </a:pPr>
            <a:endParaRPr lang="en-US" altLang="en-US" sz="1400" dirty="0">
              <a:latin typeface="Arial" panose="020B0604020202020204" pitchFamily="34" charset="0"/>
              <a:cs typeface="Arial" panose="020B0604020202020204" pitchFamily="34" charset="0"/>
            </a:endParaRPr>
          </a:p>
          <a:p>
            <a:pPr eaLnBrk="0" fontAlgn="base" hangingPunct="0">
              <a:spcBef>
                <a:spcPct val="0"/>
              </a:spcBef>
              <a:spcAft>
                <a:spcPct val="0"/>
              </a:spcAft>
              <a:buClrTx/>
              <a:buSzTx/>
            </a:pPr>
            <a:endParaRPr lang="en-US" altLang="en-US" sz="1400" dirty="0">
              <a:latin typeface="Arial" panose="020B0604020202020204" pitchFamily="34" charset="0"/>
              <a:cs typeface="Arial" panose="020B0604020202020204" pitchFamily="34" charset="0"/>
            </a:endParaRPr>
          </a:p>
          <a:p>
            <a:pPr eaLnBrk="0" fontAlgn="base" hangingPunct="0">
              <a:spcBef>
                <a:spcPct val="0"/>
              </a:spcBef>
              <a:spcAft>
                <a:spcPct val="0"/>
              </a:spcAft>
              <a:buClrTx/>
              <a:buSzTx/>
            </a:pPr>
            <a:r>
              <a:rPr lang="en-US" altLang="en-US" sz="1400" dirty="0">
                <a:latin typeface="Arial" panose="020B0604020202020204" pitchFamily="34" charset="0"/>
                <a:cs typeface="Arial" panose="020B0604020202020204" pitchFamily="34" charset="0"/>
              </a:rPr>
              <a:t>Remember that you will be trying find the child’s perspective and not testing the child; try to ask questions that are ‘open’ and that allow you to gain the child’s perspective. </a:t>
            </a:r>
          </a:p>
          <a:p>
            <a:pPr lvl="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 </a:t>
            </a:r>
          </a:p>
          <a:p>
            <a:pPr eaLnBrk="0" fontAlgn="base" hangingPunct="0">
              <a:spcBef>
                <a:spcPct val="0"/>
              </a:spcBef>
              <a:spcAft>
                <a:spcPct val="0"/>
              </a:spcAft>
              <a:buClrTx/>
              <a:buSzTx/>
            </a:pPr>
            <a:r>
              <a:rPr lang="en-US" altLang="en-US" sz="1400" dirty="0">
                <a:latin typeface="Arial" panose="020B0604020202020204" pitchFamily="34" charset="0"/>
                <a:cs typeface="Arial" panose="020B0604020202020204" pitchFamily="34" charset="0"/>
              </a:rPr>
              <a:t>You may find it helpful to discuss the learner with the class teacher; this could be in place of an interview with the child or in addition to an interview with the child. </a:t>
            </a:r>
          </a:p>
          <a:p>
            <a:pPr eaLnBrk="0" fontAlgn="base" hangingPunct="0">
              <a:spcBef>
                <a:spcPct val="0"/>
              </a:spcBef>
              <a:spcAft>
                <a:spcPct val="0"/>
              </a:spcAft>
              <a:buClrTx/>
              <a:buSzTx/>
            </a:pPr>
            <a:endParaRPr lang="en-US" altLang="en-US" dirty="0">
              <a:latin typeface="ArialMT"/>
            </a:endParaRPr>
          </a:p>
          <a:p>
            <a:endParaRPr lang="en-US" dirty="0"/>
          </a:p>
        </p:txBody>
      </p:sp>
    </p:spTree>
    <p:extLst>
      <p:ext uri="{BB962C8B-B14F-4D97-AF65-F5344CB8AC3E}">
        <p14:creationId xmlns:p14="http://schemas.microsoft.com/office/powerpoint/2010/main" val="27333432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75D5A1D-502C-F448-AF5D-75375C2886FC}"/>
              </a:ext>
            </a:extLst>
          </p:cNvPr>
          <p:cNvSpPr>
            <a:spLocks noGrp="1"/>
          </p:cNvSpPr>
          <p:nvPr>
            <p:ph idx="1"/>
          </p:nvPr>
        </p:nvSpPr>
        <p:spPr>
          <a:xfrm>
            <a:off x="107504" y="2276872"/>
            <a:ext cx="4464496" cy="4176464"/>
          </a:xfrm>
        </p:spPr>
        <p:txBody>
          <a:bodyPr>
            <a:normAutofit/>
          </a:bodyPr>
          <a:lstStyle/>
          <a:p>
            <a:pPr marL="0" lvl="0" indent="0" eaLnBrk="0" fontAlgn="base" hangingPunct="0">
              <a:spcBef>
                <a:spcPct val="0"/>
              </a:spcBef>
              <a:spcAft>
                <a:spcPct val="0"/>
              </a:spcAft>
              <a:buClrTx/>
              <a:buSzTx/>
              <a:buNone/>
            </a:pPr>
            <a:endParaRPr lang="en-US" altLang="en-US" dirty="0">
              <a:solidFill>
                <a:schemeClr val="tx1"/>
              </a:solidFill>
              <a:latin typeface="ArialMT"/>
            </a:endParaRPr>
          </a:p>
          <a:p>
            <a:endParaRPr lang="en-US" altLang="en-US" dirty="0">
              <a:solidFill>
                <a:schemeClr val="tx1"/>
              </a:solidFill>
              <a:latin typeface="ArialMT"/>
            </a:endParaRPr>
          </a:p>
          <a:p>
            <a:endParaRPr lang="en-US" altLang="en-US" sz="1800" dirty="0">
              <a:solidFill>
                <a:schemeClr val="tx1"/>
              </a:solidFill>
            </a:endParaRPr>
          </a:p>
          <a:p>
            <a:endParaRPr lang="en-US" dirty="0"/>
          </a:p>
        </p:txBody>
      </p:sp>
      <p:sp>
        <p:nvSpPr>
          <p:cNvPr id="3" name="Title 2">
            <a:extLst>
              <a:ext uri="{FF2B5EF4-FFF2-40B4-BE49-F238E27FC236}">
                <a16:creationId xmlns:a16="http://schemas.microsoft.com/office/drawing/2014/main" id="{F0BB53E1-91B9-F341-A033-EB754240D377}"/>
              </a:ext>
            </a:extLst>
          </p:cNvPr>
          <p:cNvSpPr>
            <a:spLocks noGrp="1"/>
          </p:cNvSpPr>
          <p:nvPr>
            <p:ph type="title"/>
          </p:nvPr>
        </p:nvSpPr>
        <p:spPr>
          <a:xfrm>
            <a:off x="457200" y="332656"/>
            <a:ext cx="8229600" cy="1252728"/>
          </a:xfrm>
        </p:spPr>
        <p:txBody>
          <a:bodyPr>
            <a:normAutofit fontScale="90000"/>
          </a:bodyPr>
          <a:lstStyle/>
          <a:p>
            <a:br>
              <a:rPr lang="en-US" dirty="0"/>
            </a:br>
            <a:br>
              <a:rPr lang="en-US" dirty="0"/>
            </a:br>
            <a:r>
              <a:rPr lang="en-GB" dirty="0" err="1">
                <a:solidFill>
                  <a:srgbClr val="FF0000"/>
                </a:solidFill>
              </a:rPr>
              <a:t>Enghraifft</a:t>
            </a:r>
            <a:r>
              <a:rPr lang="en-GB" dirty="0">
                <a:solidFill>
                  <a:srgbClr val="FF0000"/>
                </a:solidFill>
              </a:rPr>
              <a:t>/</a:t>
            </a:r>
            <a:br>
              <a:rPr lang="en-GB" dirty="0">
                <a:solidFill>
                  <a:srgbClr val="FF0000"/>
                </a:solidFill>
              </a:rPr>
            </a:br>
            <a:r>
              <a:rPr lang="en-GB" dirty="0">
                <a:solidFill>
                  <a:srgbClr val="FF0000"/>
                </a:solidFill>
              </a:rPr>
              <a:t> </a:t>
            </a:r>
            <a:r>
              <a:rPr lang="en-US" dirty="0"/>
              <a:t>Examples</a:t>
            </a:r>
            <a:br>
              <a:rPr lang="en-US" dirty="0"/>
            </a:br>
            <a:br>
              <a:rPr lang="en-GB" dirty="0"/>
            </a:br>
            <a:endParaRPr lang="en-US" dirty="0"/>
          </a:p>
        </p:txBody>
      </p:sp>
      <p:sp>
        <p:nvSpPr>
          <p:cNvPr id="4" name="TextBox 3">
            <a:extLst>
              <a:ext uri="{FF2B5EF4-FFF2-40B4-BE49-F238E27FC236}">
                <a16:creationId xmlns:a16="http://schemas.microsoft.com/office/drawing/2014/main" id="{74D501DA-96A7-104A-B7E6-FF2946DC479A}"/>
              </a:ext>
            </a:extLst>
          </p:cNvPr>
          <p:cNvSpPr txBox="1"/>
          <p:nvPr/>
        </p:nvSpPr>
        <p:spPr>
          <a:xfrm>
            <a:off x="251520" y="1916832"/>
            <a:ext cx="4248472" cy="4616648"/>
          </a:xfrm>
          <a:prstGeom prst="rect">
            <a:avLst/>
          </a:prstGeom>
          <a:noFill/>
        </p:spPr>
        <p:txBody>
          <a:bodyPr wrap="square" rtlCol="0">
            <a:spAutoFit/>
          </a:bodyPr>
          <a:lstStyle/>
          <a:p>
            <a:endParaRPr lang="en-GB" i="1" dirty="0"/>
          </a:p>
          <a:p>
            <a:endParaRPr lang="en-GB" i="1" dirty="0">
              <a:solidFill>
                <a:srgbClr val="FF0000"/>
              </a:solidFill>
            </a:endParaRPr>
          </a:p>
          <a:p>
            <a:r>
              <a:rPr lang="en-GB" sz="1600" dirty="0" err="1">
                <a:solidFill>
                  <a:srgbClr val="FF0000"/>
                </a:solidFill>
                <a:latin typeface="Arial" panose="020B0604020202020204" pitchFamily="34" charset="0"/>
                <a:cs typeface="Arial" panose="020B0604020202020204" pitchFamily="34" charset="0"/>
              </a:rPr>
              <a:t>Tynna</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lun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ohonot</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ti</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dy</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hun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yn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dysgu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mathemateg</a:t>
            </a:r>
            <a:r>
              <a:rPr lang="en-GB" sz="1600" dirty="0">
                <a:solidFill>
                  <a:srgbClr val="FF0000"/>
                </a:solidFill>
                <a:latin typeface="Arial" panose="020B0604020202020204" pitchFamily="34" charset="0"/>
                <a:cs typeface="Arial" panose="020B0604020202020204" pitchFamily="34" charset="0"/>
              </a:rPr>
              <a:t> / </a:t>
            </a:r>
            <a:r>
              <a:rPr lang="en-GB" sz="1600" dirty="0" err="1">
                <a:solidFill>
                  <a:srgbClr val="FF0000"/>
                </a:solidFill>
                <a:latin typeface="Arial" panose="020B0604020202020204" pitchFamily="34" charset="0"/>
                <a:cs typeface="Arial" panose="020B0604020202020204" pitchFamily="34" charset="0"/>
              </a:rPr>
              <a:t>iaith</a:t>
            </a:r>
            <a:r>
              <a:rPr lang="en-GB" sz="1600" dirty="0">
                <a:solidFill>
                  <a:srgbClr val="FF0000"/>
                </a:solidFill>
                <a:latin typeface="Arial" panose="020B0604020202020204" pitchFamily="34" charset="0"/>
                <a:cs typeface="Arial" panose="020B0604020202020204" pitchFamily="34" charset="0"/>
              </a:rPr>
              <a:t> </a:t>
            </a:r>
          </a:p>
          <a:p>
            <a:endParaRPr lang="en-GB" sz="1600" dirty="0">
              <a:solidFill>
                <a:srgbClr val="FF0000"/>
              </a:solidFill>
              <a:latin typeface="Arial" panose="020B0604020202020204" pitchFamily="34" charset="0"/>
              <a:cs typeface="Arial" panose="020B0604020202020204" pitchFamily="34" charset="0"/>
            </a:endParaRPr>
          </a:p>
          <a:p>
            <a:endParaRPr lang="en-GB" sz="16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err="1">
                <a:solidFill>
                  <a:srgbClr val="FF0000"/>
                </a:solidFill>
                <a:latin typeface="Arial" panose="020B0604020202020204" pitchFamily="34" charset="0"/>
                <a:cs typeface="Arial" panose="020B0604020202020204" pitchFamily="34" charset="0"/>
              </a:rPr>
              <a:t>Yn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dy</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lun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ceisia</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ddangos</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i</a:t>
            </a:r>
            <a:r>
              <a:rPr lang="en-GB" sz="1600" dirty="0">
                <a:solidFill>
                  <a:srgbClr val="FF0000"/>
                </a:solidFill>
                <a:latin typeface="Arial" panose="020B0604020202020204" pitchFamily="34" charset="0"/>
                <a:cs typeface="Arial" panose="020B0604020202020204" pitchFamily="34" charset="0"/>
              </a:rPr>
              <a:t> mi </a:t>
            </a:r>
            <a:r>
              <a:rPr lang="en-GB" sz="1600" dirty="0" err="1">
                <a:solidFill>
                  <a:srgbClr val="FF0000"/>
                </a:solidFill>
                <a:latin typeface="Arial" panose="020B0604020202020204" pitchFamily="34" charset="0"/>
                <a:cs typeface="Arial" panose="020B0604020202020204" pitchFamily="34" charset="0"/>
              </a:rPr>
              <a:t>sut</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rwyt</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yn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teimlo</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a’r</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pethau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hynny</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rwyt</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yn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eu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hoffi</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neu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ddim</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yn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eu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hoffi</a:t>
            </a:r>
            <a:r>
              <a:rPr lang="en-GB" sz="1600" dirty="0">
                <a:solidFill>
                  <a:srgbClr val="FF0000"/>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GB" sz="16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err="1">
                <a:solidFill>
                  <a:srgbClr val="FF0000"/>
                </a:solidFill>
                <a:latin typeface="Arial" panose="020B0604020202020204" pitchFamily="34" charset="0"/>
                <a:cs typeface="Arial" panose="020B0604020202020204" pitchFamily="34" charset="0"/>
              </a:rPr>
              <a:t>Dyma</a:t>
            </a:r>
            <a:r>
              <a:rPr lang="en-GB" sz="1600" dirty="0">
                <a:solidFill>
                  <a:srgbClr val="FF0000"/>
                </a:solidFill>
                <a:latin typeface="Arial" panose="020B0604020202020204" pitchFamily="34" charset="0"/>
                <a:cs typeface="Arial" panose="020B0604020202020204" pitchFamily="34" charset="0"/>
              </a:rPr>
              <a:t> rai </a:t>
            </a:r>
            <a:r>
              <a:rPr lang="en-GB" sz="1600" dirty="0" err="1">
                <a:solidFill>
                  <a:srgbClr val="FF0000"/>
                </a:solidFill>
                <a:latin typeface="Arial" panose="020B0604020202020204" pitchFamily="34" charset="0"/>
                <a:cs typeface="Arial" panose="020B0604020202020204" pitchFamily="34" charset="0"/>
              </a:rPr>
              <a:t>lluniau</a:t>
            </a:r>
            <a:r>
              <a:rPr lang="en-GB" sz="1600" dirty="0">
                <a:solidFill>
                  <a:srgbClr val="FF0000"/>
                </a:solidFill>
                <a:latin typeface="Arial" panose="020B0604020202020204" pitchFamily="34" charset="0"/>
                <a:cs typeface="Arial" panose="020B0604020202020204" pitchFamily="34" charset="0"/>
              </a:rPr>
              <a:t> o </a:t>
            </a:r>
            <a:r>
              <a:rPr lang="en-GB" sz="1600" dirty="0" err="1">
                <a:solidFill>
                  <a:srgbClr val="FF0000"/>
                </a:solidFill>
                <a:latin typeface="Arial" panose="020B0604020202020204" pitchFamily="34" charset="0"/>
                <a:cs typeface="Arial" panose="020B0604020202020204" pitchFamily="34" charset="0"/>
              </a:rPr>
              <a:t>bobl</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sydd</a:t>
            </a:r>
            <a:r>
              <a:rPr lang="en-GB" sz="1600" dirty="0">
                <a:solidFill>
                  <a:srgbClr val="FF0000"/>
                </a:solidFill>
                <a:latin typeface="Arial" panose="020B0604020202020204" pitchFamily="34" charset="0"/>
                <a:cs typeface="Arial" panose="020B0604020202020204" pitchFamily="34" charset="0"/>
              </a:rPr>
              <a:t> â </a:t>
            </a:r>
            <a:r>
              <a:rPr lang="en-GB" sz="1600" dirty="0" err="1">
                <a:solidFill>
                  <a:srgbClr val="FF0000"/>
                </a:solidFill>
                <a:latin typeface="Arial" panose="020B0604020202020204" pitchFamily="34" charset="0"/>
                <a:cs typeface="Arial" panose="020B0604020202020204" pitchFamily="34" charset="0"/>
              </a:rPr>
              <a:t>theimladau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gwahanol</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P’un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o’r</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lluniau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hyn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sy’n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dangos</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sut</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rwyt</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fel</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arfer</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yn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teimlo</a:t>
            </a:r>
            <a:r>
              <a:rPr lang="en-GB" sz="1600" dirty="0">
                <a:solidFill>
                  <a:srgbClr val="FF0000"/>
                </a:solidFill>
                <a:latin typeface="Arial" panose="020B0604020202020204" pitchFamily="34" charset="0"/>
                <a:cs typeface="Arial" panose="020B0604020202020204" pitchFamily="34" charset="0"/>
              </a:rPr>
              <a:t> pan </a:t>
            </a:r>
            <a:r>
              <a:rPr lang="en-GB" sz="1600" dirty="0" err="1">
                <a:solidFill>
                  <a:srgbClr val="FF0000"/>
                </a:solidFill>
                <a:latin typeface="Arial" panose="020B0604020202020204" pitchFamily="34" charset="0"/>
                <a:cs typeface="Arial" panose="020B0604020202020204" pitchFamily="34" charset="0"/>
              </a:rPr>
              <a:t>fyddi</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di’n</a:t>
            </a:r>
            <a:r>
              <a:rPr lang="en-GB" sz="1600" dirty="0">
                <a:solidFill>
                  <a:srgbClr val="FF0000"/>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GB" sz="1600" dirty="0">
              <a:solidFill>
                <a:srgbClr val="FF0000"/>
              </a:solidFill>
              <a:latin typeface="Arial" panose="020B0604020202020204" pitchFamily="34" charset="0"/>
              <a:cs typeface="Arial" panose="020B0604020202020204" pitchFamily="34" charset="0"/>
            </a:endParaRPr>
          </a:p>
          <a:p>
            <a:r>
              <a:rPr lang="en-GB" sz="1600" dirty="0" err="1">
                <a:solidFill>
                  <a:srgbClr val="FF0000"/>
                </a:solidFill>
                <a:latin typeface="Arial" panose="020B0604020202020204" pitchFamily="34" charset="0"/>
                <a:cs typeface="Arial" panose="020B0604020202020204" pitchFamily="34" charset="0"/>
              </a:rPr>
              <a:t>Ysgrifennu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Darllen</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Siarad</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Gwrando</a:t>
            </a:r>
            <a:r>
              <a:rPr lang="en-GB" sz="1600" dirty="0">
                <a:solidFill>
                  <a:srgbClr val="FF0000"/>
                </a:solidFill>
                <a:latin typeface="Arial" panose="020B0604020202020204" pitchFamily="34" charset="0"/>
                <a:cs typeface="Arial" panose="020B0604020202020204" pitchFamily="34" charset="0"/>
              </a:rPr>
              <a:t>, </a:t>
            </a:r>
          </a:p>
          <a:p>
            <a:r>
              <a:rPr lang="en-GB" sz="1600" dirty="0" err="1">
                <a:solidFill>
                  <a:srgbClr val="FF0000"/>
                </a:solidFill>
                <a:latin typeface="Arial" panose="020B0604020202020204" pitchFamily="34" charset="0"/>
                <a:cs typeface="Arial" panose="020B0604020202020204" pitchFamily="34" charset="0"/>
              </a:rPr>
              <a:t>Gweithio</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gyda</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rhifau</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Gweithio</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gyda</a:t>
            </a:r>
            <a:r>
              <a:rPr lang="en-GB" sz="1600" dirty="0">
                <a:solidFill>
                  <a:srgbClr val="FF0000"/>
                </a:solidFill>
                <a:latin typeface="Arial" panose="020B0604020202020204" pitchFamily="34" charset="0"/>
                <a:cs typeface="Arial" panose="020B0604020202020204" pitchFamily="34" charset="0"/>
              </a:rPr>
              <a:t> </a:t>
            </a:r>
            <a:r>
              <a:rPr lang="en-GB" sz="1600" dirty="0" err="1">
                <a:solidFill>
                  <a:srgbClr val="FF0000"/>
                </a:solidFill>
                <a:latin typeface="Arial" panose="020B0604020202020204" pitchFamily="34" charset="0"/>
                <a:cs typeface="Arial" panose="020B0604020202020204" pitchFamily="34" charset="0"/>
              </a:rPr>
              <a:t>siapiau</a:t>
            </a:r>
            <a:r>
              <a:rPr lang="en-GB" sz="1600" dirty="0">
                <a:solidFill>
                  <a:srgbClr val="FF0000"/>
                </a:solidFill>
                <a:latin typeface="Arial" panose="020B0604020202020204" pitchFamily="34" charset="0"/>
                <a:cs typeface="Arial" panose="020B0604020202020204" pitchFamily="34" charset="0"/>
              </a:rPr>
              <a:t>? </a:t>
            </a:r>
          </a:p>
          <a:p>
            <a:endParaRPr lang="en-US" dirty="0"/>
          </a:p>
        </p:txBody>
      </p:sp>
      <p:sp>
        <p:nvSpPr>
          <p:cNvPr id="5" name="TextBox 4">
            <a:extLst>
              <a:ext uri="{FF2B5EF4-FFF2-40B4-BE49-F238E27FC236}">
                <a16:creationId xmlns:a16="http://schemas.microsoft.com/office/drawing/2014/main" id="{66FADFCA-B70F-C446-80E0-960955AEC256}"/>
              </a:ext>
            </a:extLst>
          </p:cNvPr>
          <p:cNvSpPr txBox="1"/>
          <p:nvPr/>
        </p:nvSpPr>
        <p:spPr>
          <a:xfrm>
            <a:off x="4644008" y="2060848"/>
            <a:ext cx="4042792" cy="4524315"/>
          </a:xfrm>
          <a:prstGeom prst="rect">
            <a:avLst/>
          </a:prstGeom>
          <a:noFill/>
        </p:spPr>
        <p:txBody>
          <a:bodyPr wrap="square" rtlCol="0">
            <a:spAutoFit/>
          </a:bodyPr>
          <a:lstStyle/>
          <a:p>
            <a:r>
              <a:rPr lang="en-US" altLang="en-US" sz="1600" dirty="0">
                <a:latin typeface="Arial" panose="020B0604020202020204" pitchFamily="34" charset="0"/>
                <a:cs typeface="Arial" panose="020B0604020202020204" pitchFamily="34" charset="0"/>
              </a:rPr>
              <a:t>You could decide to try a ‘creative’ approach to finding the child’s perspectives on language and mathematics.</a:t>
            </a:r>
          </a:p>
          <a:p>
            <a:endParaRPr lang="en-US" altLang="en-US" sz="1600" dirty="0">
              <a:latin typeface="Arial" panose="020B0604020202020204" pitchFamily="34" charset="0"/>
              <a:cs typeface="Arial" panose="020B0604020202020204" pitchFamily="34" charset="0"/>
            </a:endParaRPr>
          </a:p>
          <a:p>
            <a:r>
              <a:rPr lang="en-US" altLang="en-US" sz="1600" dirty="0">
                <a:latin typeface="Arial" panose="020B0604020202020204" pitchFamily="34" charset="0"/>
                <a:cs typeface="Arial" panose="020B0604020202020204" pitchFamily="34" charset="0"/>
              </a:rPr>
              <a:t>Draw yourself learning mathematics/language – in your drawing try to show me how you feel and what you may like or not like </a:t>
            </a:r>
          </a:p>
          <a:p>
            <a:endParaRPr lang="en-US" altLang="en-US" sz="1600" dirty="0">
              <a:latin typeface="Arial" panose="020B0604020202020204" pitchFamily="34" charset="0"/>
              <a:cs typeface="Arial" panose="020B0604020202020204" pitchFamily="34" charset="0"/>
            </a:endParaRPr>
          </a:p>
          <a:p>
            <a:pPr eaLnBrk="0" fontAlgn="base" hangingPunct="0">
              <a:spcBef>
                <a:spcPct val="0"/>
              </a:spcBef>
              <a:spcAft>
                <a:spcPct val="0"/>
              </a:spcAft>
              <a:buClrTx/>
              <a:buSzTx/>
            </a:pPr>
            <a:r>
              <a:rPr lang="en-US" altLang="en-US" sz="1600" dirty="0">
                <a:latin typeface="Arial" panose="020B0604020202020204" pitchFamily="34" charset="0"/>
                <a:cs typeface="Arial" panose="020B0604020202020204" pitchFamily="34" charset="0"/>
              </a:rPr>
              <a:t>Here are some pictures of people with different feelings. Which one of these pictures shows how you usually feel when you are:</a:t>
            </a:r>
          </a:p>
          <a:p>
            <a:pPr eaLnBrk="0" fontAlgn="base" hangingPunct="0">
              <a:spcBef>
                <a:spcPct val="0"/>
              </a:spcBef>
              <a:spcAft>
                <a:spcPct val="0"/>
              </a:spcAft>
            </a:pPr>
            <a:endParaRPr lang="en-US" altLang="en-US" sz="1600" dirty="0">
              <a:latin typeface="Arial" panose="020B0604020202020204" pitchFamily="34" charset="0"/>
              <a:cs typeface="Arial" panose="020B0604020202020204" pitchFamily="34" charset="0"/>
            </a:endParaRPr>
          </a:p>
          <a:p>
            <a:pPr eaLnBrk="0" fontAlgn="base" hangingPunct="0">
              <a:spcBef>
                <a:spcPct val="0"/>
              </a:spcBef>
              <a:spcAft>
                <a:spcPct val="0"/>
              </a:spcAft>
            </a:pPr>
            <a:r>
              <a:rPr lang="en-US" altLang="en-US" sz="1600" dirty="0">
                <a:latin typeface="Arial" panose="020B0604020202020204" pitchFamily="34" charset="0"/>
                <a:cs typeface="Arial" panose="020B0604020202020204" pitchFamily="34" charset="0"/>
              </a:rPr>
              <a:t>Writing, Reading, Speaking, Listening, Working with numbers, Working with shapes?</a:t>
            </a:r>
          </a:p>
        </p:txBody>
      </p:sp>
    </p:spTree>
    <p:extLst>
      <p:ext uri="{BB962C8B-B14F-4D97-AF65-F5344CB8AC3E}">
        <p14:creationId xmlns:p14="http://schemas.microsoft.com/office/powerpoint/2010/main" val="37893215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4EB1A7E-7437-634E-8F8A-5F99E353BDE3}"/>
              </a:ext>
            </a:extLst>
          </p:cNvPr>
          <p:cNvSpPr>
            <a:spLocks noGrp="1"/>
          </p:cNvSpPr>
          <p:nvPr>
            <p:ph idx="1"/>
          </p:nvPr>
        </p:nvSpPr>
        <p:spPr>
          <a:xfrm>
            <a:off x="457200" y="1916832"/>
            <a:ext cx="3826768" cy="4680520"/>
          </a:xfrm>
        </p:spPr>
        <p:txBody>
          <a:bodyPr>
            <a:normAutofit/>
          </a:bodyPr>
          <a:lstStyle/>
          <a:p>
            <a:endParaRPr lang="en-US" dirty="0"/>
          </a:p>
        </p:txBody>
      </p:sp>
      <p:sp>
        <p:nvSpPr>
          <p:cNvPr id="3" name="Title 2">
            <a:extLst>
              <a:ext uri="{FF2B5EF4-FFF2-40B4-BE49-F238E27FC236}">
                <a16:creationId xmlns:a16="http://schemas.microsoft.com/office/drawing/2014/main" id="{E1320D14-407E-C541-8955-466B5DBF3024}"/>
              </a:ext>
            </a:extLst>
          </p:cNvPr>
          <p:cNvSpPr>
            <a:spLocks noGrp="1"/>
          </p:cNvSpPr>
          <p:nvPr>
            <p:ph type="title"/>
          </p:nvPr>
        </p:nvSpPr>
        <p:spPr>
          <a:xfrm>
            <a:off x="457200" y="338328"/>
            <a:ext cx="8229600" cy="2226576"/>
          </a:xfrm>
        </p:spPr>
        <p:txBody>
          <a:bodyPr>
            <a:normAutofit fontScale="90000"/>
          </a:bodyPr>
          <a:lstStyle/>
          <a:p>
            <a:br>
              <a:rPr lang="en-US" altLang="en-US" dirty="0">
                <a:solidFill>
                  <a:schemeClr val="bg1"/>
                </a:solidFill>
                <a:latin typeface="ArialMT"/>
              </a:rPr>
            </a:br>
            <a:br>
              <a:rPr lang="en-US" altLang="en-US" dirty="0">
                <a:solidFill>
                  <a:schemeClr val="bg1"/>
                </a:solidFill>
                <a:latin typeface="ArialMT"/>
              </a:rPr>
            </a:br>
            <a:r>
              <a:rPr lang="en-GB" dirty="0" err="1">
                <a:solidFill>
                  <a:srgbClr val="FF0000"/>
                </a:solidFill>
              </a:rPr>
              <a:t>Samplau</a:t>
            </a:r>
            <a:r>
              <a:rPr lang="en-GB" dirty="0">
                <a:solidFill>
                  <a:srgbClr val="FF0000"/>
                </a:solidFill>
              </a:rPr>
              <a:t> o </a:t>
            </a:r>
            <a:r>
              <a:rPr lang="en-GB" dirty="0" err="1">
                <a:solidFill>
                  <a:srgbClr val="FF0000"/>
                </a:solidFill>
              </a:rPr>
              <a:t>waith</a:t>
            </a:r>
            <a:r>
              <a:rPr lang="en-GB" dirty="0">
                <a:solidFill>
                  <a:srgbClr val="FF0000"/>
                </a:solidFill>
              </a:rPr>
              <a:t>/</a:t>
            </a:r>
            <a:br>
              <a:rPr lang="en-US" altLang="en-US" dirty="0">
                <a:solidFill>
                  <a:schemeClr val="bg1"/>
                </a:solidFill>
                <a:latin typeface="ArialMT"/>
              </a:rPr>
            </a:br>
            <a:r>
              <a:rPr lang="en-US" altLang="en-US" dirty="0">
                <a:solidFill>
                  <a:schemeClr val="bg1"/>
                </a:solidFill>
                <a:latin typeface="ArialMT"/>
              </a:rPr>
              <a:t>Samples of work</a:t>
            </a:r>
            <a:br>
              <a:rPr lang="en-US" altLang="en-US" dirty="0">
                <a:solidFill>
                  <a:schemeClr val="bg1"/>
                </a:solidFill>
                <a:latin typeface="ArialMT"/>
              </a:rPr>
            </a:br>
            <a:br>
              <a:rPr lang="en-GB" dirty="0"/>
            </a:br>
            <a:r>
              <a:rPr lang="en-US" altLang="en-US" dirty="0">
                <a:solidFill>
                  <a:schemeClr val="bg1"/>
                </a:solidFill>
                <a:latin typeface="ArialMT"/>
              </a:rPr>
              <a:t> </a:t>
            </a:r>
            <a:br>
              <a:rPr lang="en-US" altLang="en-US" sz="3600" dirty="0">
                <a:solidFill>
                  <a:schemeClr val="tx1"/>
                </a:solidFill>
              </a:rPr>
            </a:br>
            <a:endParaRPr lang="en-US" dirty="0"/>
          </a:p>
        </p:txBody>
      </p:sp>
      <p:sp>
        <p:nvSpPr>
          <p:cNvPr id="4" name="TextBox 3">
            <a:extLst>
              <a:ext uri="{FF2B5EF4-FFF2-40B4-BE49-F238E27FC236}">
                <a16:creationId xmlns:a16="http://schemas.microsoft.com/office/drawing/2014/main" id="{093C80E1-22A9-8143-978D-D52EF36B607F}"/>
              </a:ext>
            </a:extLst>
          </p:cNvPr>
          <p:cNvSpPr txBox="1"/>
          <p:nvPr/>
        </p:nvSpPr>
        <p:spPr>
          <a:xfrm>
            <a:off x="457200" y="1772816"/>
            <a:ext cx="4042792" cy="4678204"/>
          </a:xfrm>
          <a:prstGeom prst="rect">
            <a:avLst/>
          </a:prstGeom>
          <a:noFill/>
        </p:spPr>
        <p:txBody>
          <a:bodyPr wrap="square" rtlCol="0">
            <a:spAutoFit/>
          </a:bodyPr>
          <a:lstStyle/>
          <a:p>
            <a:pPr marL="285750" indent="-285750">
              <a:buFont typeface="Arial" panose="020B0604020202020204" pitchFamily="34" charset="0"/>
              <a:buChar char="•"/>
            </a:pPr>
            <a:endParaRPr lang="en-GB" sz="14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err="1">
                <a:solidFill>
                  <a:srgbClr val="FF0000"/>
                </a:solidFill>
                <a:latin typeface="Arial" panose="020B0604020202020204" pitchFamily="34" charset="0"/>
                <a:cs typeface="Arial" panose="020B0604020202020204" pitchFamily="34" charset="0"/>
              </a:rPr>
              <a:t>Drwy</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gydol</a:t>
            </a:r>
            <a:r>
              <a:rPr lang="en-GB" sz="1400" dirty="0">
                <a:solidFill>
                  <a:srgbClr val="FF0000"/>
                </a:solidFill>
                <a:latin typeface="Arial" panose="020B0604020202020204" pitchFamily="34" charset="0"/>
                <a:cs typeface="Arial" panose="020B0604020202020204" pitchFamily="34" charset="0"/>
              </a:rPr>
              <a:t> PAP, </a:t>
            </a:r>
            <a:r>
              <a:rPr lang="en-GB" sz="1400" dirty="0" err="1">
                <a:solidFill>
                  <a:srgbClr val="FF0000"/>
                </a:solidFill>
                <a:latin typeface="Arial" panose="020B0604020202020204" pitchFamily="34" charset="0"/>
                <a:cs typeface="Arial" panose="020B0604020202020204" pitchFamily="34" charset="0"/>
              </a:rPr>
              <a:t>dylech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gasglu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samplau</a:t>
            </a:r>
            <a:r>
              <a:rPr lang="en-GB" sz="1400" dirty="0">
                <a:solidFill>
                  <a:srgbClr val="FF0000"/>
                </a:solidFill>
                <a:latin typeface="Arial" panose="020B0604020202020204" pitchFamily="34" charset="0"/>
                <a:cs typeface="Arial" panose="020B0604020202020204" pitchFamily="34" charset="0"/>
              </a:rPr>
              <a:t> o </a:t>
            </a:r>
            <a:r>
              <a:rPr lang="en-GB" sz="1400" dirty="0" err="1">
                <a:solidFill>
                  <a:srgbClr val="FF0000"/>
                </a:solidFill>
                <a:latin typeface="Arial" panose="020B0604020202020204" pitchFamily="34" charset="0"/>
                <a:cs typeface="Arial" panose="020B0604020202020204" pitchFamily="34" charset="0"/>
              </a:rPr>
              <a:t>waith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iaith</a:t>
            </a:r>
            <a:r>
              <a:rPr lang="en-GB" sz="1400" dirty="0">
                <a:solidFill>
                  <a:srgbClr val="FF0000"/>
                </a:solidFill>
                <a:latin typeface="Arial" panose="020B0604020202020204" pitchFamily="34" charset="0"/>
                <a:cs typeface="Arial" panose="020B0604020202020204" pitchFamily="34" charset="0"/>
              </a:rPr>
              <a:t> a </a:t>
            </a:r>
            <a:r>
              <a:rPr lang="en-GB" sz="1400" dirty="0" err="1">
                <a:solidFill>
                  <a:srgbClr val="FF0000"/>
                </a:solidFill>
                <a:latin typeface="Arial" panose="020B0604020202020204" pitchFamily="34" charset="0"/>
                <a:cs typeface="Arial" panose="020B0604020202020204" pitchFamily="34" charset="0"/>
              </a:rPr>
              <a:t>mathemateg</a:t>
            </a:r>
            <a:r>
              <a:rPr lang="en-GB" sz="1400" dirty="0">
                <a:solidFill>
                  <a:srgbClr val="FF0000"/>
                </a:solidFill>
                <a:latin typeface="Arial" panose="020B0604020202020204" pitchFamily="34" charset="0"/>
                <a:cs typeface="Arial" panose="020B0604020202020204" pitchFamily="34" charset="0"/>
              </a:rPr>
              <a:t> y </a:t>
            </a:r>
            <a:r>
              <a:rPr lang="en-GB" sz="1400" dirty="0" err="1">
                <a:solidFill>
                  <a:srgbClr val="FF0000"/>
                </a:solidFill>
                <a:latin typeface="Arial" panose="020B0604020202020204" pitchFamily="34" charset="0"/>
                <a:cs typeface="Arial" panose="020B0604020202020204" pitchFamily="34" charset="0"/>
              </a:rPr>
              <a:t>dysgwr</a:t>
            </a:r>
            <a:r>
              <a:rPr lang="en-GB" sz="1400" dirty="0">
                <a:solidFill>
                  <a:srgbClr val="FF0000"/>
                </a:solidFill>
                <a:latin typeface="Arial" panose="020B0604020202020204" pitchFamily="34" charset="0"/>
                <a:cs typeface="Arial" panose="020B0604020202020204" pitchFamily="34" charset="0"/>
              </a:rPr>
              <a:t>. </a:t>
            </a:r>
          </a:p>
          <a:p>
            <a:endParaRPr lang="en-GB" sz="14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err="1">
                <a:solidFill>
                  <a:srgbClr val="FF0000"/>
                </a:solidFill>
                <a:latin typeface="Arial" panose="020B0604020202020204" pitchFamily="34" charset="0"/>
                <a:cs typeface="Arial" panose="020B0604020202020204" pitchFamily="34" charset="0"/>
              </a:rPr>
              <a:t>Nid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oes</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rhaid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i</a:t>
            </a:r>
            <a:r>
              <a:rPr lang="en-GB" sz="1400" dirty="0">
                <a:solidFill>
                  <a:srgbClr val="FF0000"/>
                </a:solidFill>
                <a:latin typeface="Arial" panose="020B0604020202020204" pitchFamily="34" charset="0"/>
                <a:cs typeface="Arial" panose="020B0604020202020204" pitchFamily="34" charset="0"/>
              </a:rPr>
              <a:t> chi </a:t>
            </a:r>
            <a:r>
              <a:rPr lang="en-GB" sz="1400" dirty="0" err="1">
                <a:solidFill>
                  <a:srgbClr val="FF0000"/>
                </a:solidFill>
                <a:latin typeface="Arial" panose="020B0604020202020204" pitchFamily="34" charset="0"/>
                <a:cs typeface="Arial" panose="020B0604020202020204" pitchFamily="34" charset="0"/>
              </a:rPr>
              <a:t>gasglu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popeth</a:t>
            </a:r>
            <a:r>
              <a:rPr lang="en-GB" sz="1400" dirty="0">
                <a:solidFill>
                  <a:srgbClr val="FF0000"/>
                </a:solidFill>
                <a:latin typeface="Arial" panose="020B0604020202020204" pitchFamily="34" charset="0"/>
                <a:cs typeface="Arial" panose="020B0604020202020204" pitchFamily="34" charset="0"/>
              </a:rPr>
              <a:t> y </a:t>
            </a:r>
            <a:r>
              <a:rPr lang="en-GB" sz="1400" dirty="0" err="1">
                <a:solidFill>
                  <a:srgbClr val="FF0000"/>
                </a:solidFill>
                <a:latin typeface="Arial" panose="020B0604020202020204" pitchFamily="34" charset="0"/>
                <a:cs typeface="Arial" panose="020B0604020202020204" pitchFamily="34" charset="0"/>
              </a:rPr>
              <a:t>mae’r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plentyn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ei</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wneud</a:t>
            </a:r>
            <a:r>
              <a:rPr lang="en-GB" sz="1400" dirty="0">
                <a:solidFill>
                  <a:srgbClr val="FF0000"/>
                </a:solidFill>
                <a:latin typeface="Arial" panose="020B0604020202020204" pitchFamily="34" charset="0"/>
                <a:cs typeface="Arial" panose="020B0604020202020204" pitchFamily="34" charset="0"/>
              </a:rPr>
              <a:t> o ran </a:t>
            </a:r>
            <a:r>
              <a:rPr lang="en-GB" sz="1400" dirty="0" err="1">
                <a:solidFill>
                  <a:srgbClr val="FF0000"/>
                </a:solidFill>
                <a:latin typeface="Arial" panose="020B0604020202020204" pitchFamily="34" charset="0"/>
                <a:cs typeface="Arial" panose="020B0604020202020204" pitchFamily="34" charset="0"/>
              </a:rPr>
              <a:t>iaith</a:t>
            </a:r>
            <a:r>
              <a:rPr lang="en-GB" sz="1400" dirty="0">
                <a:solidFill>
                  <a:srgbClr val="FF0000"/>
                </a:solidFill>
                <a:latin typeface="Arial" panose="020B0604020202020204" pitchFamily="34" charset="0"/>
                <a:cs typeface="Arial" panose="020B0604020202020204" pitchFamily="34" charset="0"/>
              </a:rPr>
              <a:t> a </a:t>
            </a:r>
            <a:r>
              <a:rPr lang="en-GB" sz="1400" dirty="0" err="1">
                <a:solidFill>
                  <a:srgbClr val="FF0000"/>
                </a:solidFill>
                <a:latin typeface="Arial" panose="020B0604020202020204" pitchFamily="34" charset="0"/>
                <a:cs typeface="Arial" panose="020B0604020202020204" pitchFamily="34" charset="0"/>
              </a:rPr>
              <a:t>mathemateg</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ond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canolbwyntiwch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benodol</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gasglu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samplau</a:t>
            </a:r>
            <a:r>
              <a:rPr lang="en-GB" sz="1400" dirty="0">
                <a:solidFill>
                  <a:srgbClr val="FF0000"/>
                </a:solidFill>
                <a:latin typeface="Arial" panose="020B0604020202020204" pitchFamily="34" charset="0"/>
                <a:cs typeface="Arial" panose="020B0604020202020204" pitchFamily="34" charset="0"/>
              </a:rPr>
              <a:t> o </a:t>
            </a:r>
            <a:r>
              <a:rPr lang="en-GB" sz="1400" dirty="0" err="1">
                <a:solidFill>
                  <a:srgbClr val="FF0000"/>
                </a:solidFill>
                <a:latin typeface="Arial" panose="020B0604020202020204" pitchFamily="34" charset="0"/>
                <a:cs typeface="Arial" panose="020B0604020202020204" pitchFamily="34" charset="0"/>
              </a:rPr>
              <a:t>waith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sy’n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dweud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rhywbeth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wrthych</a:t>
            </a:r>
            <a:r>
              <a:rPr lang="en-GB" sz="1400" dirty="0">
                <a:solidFill>
                  <a:srgbClr val="FF0000"/>
                </a:solidFill>
                <a:latin typeface="Arial" panose="020B0604020202020204" pitchFamily="34" charset="0"/>
                <a:cs typeface="Arial" panose="020B0604020202020204" pitchFamily="34" charset="0"/>
              </a:rPr>
              <a:t> am </a:t>
            </a:r>
            <a:r>
              <a:rPr lang="en-GB" sz="1400" dirty="0" err="1">
                <a:solidFill>
                  <a:srgbClr val="FF0000"/>
                </a:solidFill>
                <a:latin typeface="Arial" panose="020B0604020202020204" pitchFamily="34" charset="0"/>
                <a:cs typeface="Arial" panose="020B0604020202020204" pitchFamily="34" charset="0"/>
              </a:rPr>
              <a:t>sut</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mae’r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plentyn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wedi</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dysgu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iaith</a:t>
            </a:r>
            <a:r>
              <a:rPr lang="en-GB" sz="1400" dirty="0">
                <a:solidFill>
                  <a:srgbClr val="FF0000"/>
                </a:solidFill>
                <a:latin typeface="Arial" panose="020B0604020202020204" pitchFamily="34" charset="0"/>
                <a:cs typeface="Arial" panose="020B0604020202020204" pitchFamily="34" charset="0"/>
              </a:rPr>
              <a:t> a </a:t>
            </a:r>
            <a:r>
              <a:rPr lang="en-GB" sz="1400" dirty="0" err="1">
                <a:solidFill>
                  <a:srgbClr val="FF0000"/>
                </a:solidFill>
                <a:latin typeface="Arial" panose="020B0604020202020204" pitchFamily="34" charset="0"/>
                <a:cs typeface="Arial" panose="020B0604020202020204" pitchFamily="34" charset="0"/>
              </a:rPr>
              <a:t>mathemateg</a:t>
            </a:r>
            <a:r>
              <a:rPr lang="en-GB" sz="1400" dirty="0">
                <a:solidFill>
                  <a:srgbClr val="FF0000"/>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GB" sz="14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err="1">
                <a:solidFill>
                  <a:srgbClr val="FF0000"/>
                </a:solidFill>
                <a:latin typeface="Arial" panose="020B0604020202020204" pitchFamily="34" charset="0"/>
                <a:cs typeface="Arial" panose="020B0604020202020204" pitchFamily="34" charset="0"/>
              </a:rPr>
              <a:t>Ar</a:t>
            </a:r>
            <a:r>
              <a:rPr lang="en-GB" sz="1400" dirty="0">
                <a:solidFill>
                  <a:srgbClr val="FF0000"/>
                </a:solidFill>
                <a:latin typeface="Arial" panose="020B0604020202020204" pitchFamily="34" charset="0"/>
                <a:cs typeface="Arial" panose="020B0604020202020204" pitchFamily="34" charset="0"/>
              </a:rPr>
              <a:t> bob </a:t>
            </a:r>
            <a:r>
              <a:rPr lang="en-GB" sz="1400" dirty="0" err="1">
                <a:solidFill>
                  <a:srgbClr val="FF0000"/>
                </a:solidFill>
                <a:latin typeface="Arial" panose="020B0604020202020204" pitchFamily="34" charset="0"/>
                <a:cs typeface="Arial" panose="020B0604020202020204" pitchFamily="34" charset="0"/>
              </a:rPr>
              <a:t>sampl</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nodwch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cyd-destun</a:t>
            </a:r>
            <a:r>
              <a:rPr lang="en-GB" sz="1400" dirty="0">
                <a:solidFill>
                  <a:srgbClr val="FF0000"/>
                </a:solidFill>
                <a:latin typeface="Arial" panose="020B0604020202020204" pitchFamily="34" charset="0"/>
                <a:cs typeface="Arial" panose="020B0604020202020204" pitchFamily="34" charset="0"/>
              </a:rPr>
              <a:t> y </a:t>
            </a:r>
            <a:r>
              <a:rPr lang="en-GB" sz="1400" dirty="0" err="1">
                <a:solidFill>
                  <a:srgbClr val="FF0000"/>
                </a:solidFill>
                <a:latin typeface="Arial" panose="020B0604020202020204" pitchFamily="34" charset="0"/>
                <a:cs typeface="Arial" panose="020B0604020202020204" pitchFamily="34" charset="0"/>
              </a:rPr>
              <a:t>gwaith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gryno</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e.e</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amcan</a:t>
            </a:r>
            <a:r>
              <a:rPr lang="en-GB" sz="1400" dirty="0">
                <a:solidFill>
                  <a:srgbClr val="FF0000"/>
                </a:solidFill>
                <a:latin typeface="Arial" panose="020B0604020202020204" pitchFamily="34" charset="0"/>
                <a:cs typeface="Arial" panose="020B0604020202020204" pitchFamily="34" charset="0"/>
              </a:rPr>
              <a:t> y </a:t>
            </a:r>
            <a:r>
              <a:rPr lang="en-GB" sz="1400" dirty="0" err="1">
                <a:solidFill>
                  <a:srgbClr val="FF0000"/>
                </a:solidFill>
                <a:latin typeface="Arial" panose="020B0604020202020204" pitchFamily="34" charset="0"/>
                <a:cs typeface="Arial" panose="020B0604020202020204" pitchFamily="34" charset="0"/>
              </a:rPr>
              <a:t>dysgu</a:t>
            </a:r>
            <a:r>
              <a:rPr lang="en-GB" sz="1400" dirty="0">
                <a:solidFill>
                  <a:srgbClr val="FF0000"/>
                </a:solidFill>
                <a:latin typeface="Arial" panose="020B0604020202020204" pitchFamily="34" charset="0"/>
                <a:cs typeface="Arial" panose="020B0604020202020204" pitchFamily="34" charset="0"/>
              </a:rPr>
              <a:t> / a </a:t>
            </a:r>
            <a:r>
              <a:rPr lang="en-GB" sz="1400" dirty="0" err="1">
                <a:solidFill>
                  <a:srgbClr val="FF0000"/>
                </a:solidFill>
                <a:latin typeface="Arial" panose="020B0604020202020204" pitchFamily="34" charset="0"/>
                <a:cs typeface="Arial" panose="020B0604020202020204" pitchFamily="34" charset="0"/>
              </a:rPr>
              <a:t>gafodd</a:t>
            </a:r>
            <a:r>
              <a:rPr lang="en-GB" sz="1400" dirty="0">
                <a:solidFill>
                  <a:srgbClr val="FF0000"/>
                </a:solidFill>
                <a:latin typeface="Arial" panose="020B0604020202020204" pitchFamily="34" charset="0"/>
                <a:cs typeface="Arial" panose="020B0604020202020204" pitchFamily="34" charset="0"/>
              </a:rPr>
              <a:t> y </a:t>
            </a:r>
            <a:r>
              <a:rPr lang="en-GB" sz="1400" dirty="0" err="1">
                <a:solidFill>
                  <a:srgbClr val="FF0000"/>
                </a:solidFill>
                <a:latin typeface="Arial" panose="020B0604020202020204" pitchFamily="34" charset="0"/>
                <a:cs typeface="Arial" panose="020B0604020202020204" pitchFamily="34" charset="0"/>
              </a:rPr>
              <a:t>gwaith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ei</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wneud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gan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unigolyn</a:t>
            </a:r>
            <a:r>
              <a:rPr lang="en-GB" sz="1400" dirty="0">
                <a:solidFill>
                  <a:srgbClr val="FF0000"/>
                </a:solidFill>
                <a:latin typeface="Arial" panose="020B0604020202020204" pitchFamily="34" charset="0"/>
                <a:cs typeface="Arial" panose="020B0604020202020204" pitchFamily="34" charset="0"/>
              </a:rPr>
              <a:t> / </a:t>
            </a:r>
            <a:r>
              <a:rPr lang="en-GB" sz="1400" dirty="0" err="1">
                <a:solidFill>
                  <a:srgbClr val="FF0000"/>
                </a:solidFill>
                <a:latin typeface="Arial" panose="020B0604020202020204" pitchFamily="34" charset="0"/>
                <a:cs typeface="Arial" panose="020B0604020202020204" pitchFamily="34" charset="0"/>
              </a:rPr>
              <a:t>grŵp</a:t>
            </a:r>
            <a:r>
              <a:rPr lang="en-GB" sz="1400" dirty="0">
                <a:solidFill>
                  <a:srgbClr val="FF0000"/>
                </a:solidFill>
                <a:latin typeface="Arial" panose="020B0604020202020204" pitchFamily="34" charset="0"/>
                <a:cs typeface="Arial" panose="020B0604020202020204" pitchFamily="34" charset="0"/>
              </a:rPr>
              <a:t> / </a:t>
            </a:r>
            <a:r>
              <a:rPr lang="en-GB" sz="1400" dirty="0" err="1">
                <a:solidFill>
                  <a:srgbClr val="FF0000"/>
                </a:solidFill>
                <a:latin typeface="Arial" panose="020B0604020202020204" pitchFamily="34" charset="0"/>
                <a:cs typeface="Arial" panose="020B0604020202020204" pitchFamily="34" charset="0"/>
              </a:rPr>
              <a:t>pâr</a:t>
            </a:r>
            <a:r>
              <a:rPr lang="en-GB" sz="1400" dirty="0">
                <a:solidFill>
                  <a:srgbClr val="FF0000"/>
                </a:solidFill>
                <a:latin typeface="Arial" panose="020B0604020202020204" pitchFamily="34" charset="0"/>
                <a:cs typeface="Arial" panose="020B0604020202020204" pitchFamily="34" charset="0"/>
              </a:rPr>
              <a:t> ac a </a:t>
            </a:r>
            <a:r>
              <a:rPr lang="en-GB" sz="1400" dirty="0" err="1">
                <a:solidFill>
                  <a:srgbClr val="FF0000"/>
                </a:solidFill>
                <a:latin typeface="Arial" panose="020B0604020202020204" pitchFamily="34" charset="0"/>
                <a:cs typeface="Arial" panose="020B0604020202020204" pitchFamily="34" charset="0"/>
              </a:rPr>
              <a:t>gafodd</a:t>
            </a:r>
            <a:r>
              <a:rPr lang="en-GB" sz="1400" dirty="0">
                <a:solidFill>
                  <a:srgbClr val="FF0000"/>
                </a:solidFill>
                <a:latin typeface="Arial" panose="020B0604020202020204" pitchFamily="34" charset="0"/>
                <a:cs typeface="Arial" panose="020B0604020202020204" pitchFamily="34" charset="0"/>
              </a:rPr>
              <a:t> y </a:t>
            </a:r>
            <a:r>
              <a:rPr lang="en-GB" sz="1400" dirty="0" err="1">
                <a:solidFill>
                  <a:srgbClr val="FF0000"/>
                </a:solidFill>
                <a:latin typeface="Arial" panose="020B0604020202020204" pitchFamily="34" charset="0"/>
                <a:cs typeface="Arial" panose="020B0604020202020204" pitchFamily="34" charset="0"/>
              </a:rPr>
              <a:t>plentyn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unrhyw</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gymorth</a:t>
            </a:r>
            <a:r>
              <a:rPr lang="en-GB" sz="1400" dirty="0">
                <a:solidFill>
                  <a:srgbClr val="FF0000"/>
                </a:solidFill>
                <a:latin typeface="Arial" panose="020B0604020202020204" pitchFamily="34" charset="0"/>
                <a:cs typeface="Arial" panose="020B0604020202020204" pitchFamily="34" charset="0"/>
              </a:rPr>
              <a:t>). </a:t>
            </a:r>
          </a:p>
          <a:p>
            <a:endParaRPr lang="en-GB" sz="14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err="1">
                <a:solidFill>
                  <a:srgbClr val="FF0000"/>
                </a:solidFill>
                <a:latin typeface="Arial" panose="020B0604020202020204" pitchFamily="34" charset="0"/>
                <a:cs typeface="Arial" panose="020B0604020202020204" pitchFamily="34" charset="0"/>
              </a:rPr>
              <a:t>Caiff</a:t>
            </a:r>
            <a:r>
              <a:rPr lang="en-GB" sz="1400" dirty="0">
                <a:solidFill>
                  <a:srgbClr val="FF0000"/>
                </a:solidFill>
                <a:latin typeface="Arial" panose="020B0604020202020204" pitchFamily="34" charset="0"/>
                <a:cs typeface="Arial" panose="020B0604020202020204" pitchFamily="34" charset="0"/>
              </a:rPr>
              <a:t> y </a:t>
            </a:r>
            <a:r>
              <a:rPr lang="en-GB" sz="1400" dirty="0" err="1">
                <a:solidFill>
                  <a:srgbClr val="FF0000"/>
                </a:solidFill>
                <a:latin typeface="Arial" panose="020B0604020202020204" pitchFamily="34" charset="0"/>
                <a:cs typeface="Arial" panose="020B0604020202020204" pitchFamily="34" charset="0"/>
              </a:rPr>
              <a:t>samplau</a:t>
            </a:r>
            <a:r>
              <a:rPr lang="en-GB" sz="1400" dirty="0">
                <a:solidFill>
                  <a:srgbClr val="FF0000"/>
                </a:solidFill>
                <a:latin typeface="Arial" panose="020B0604020202020204" pitchFamily="34" charset="0"/>
                <a:cs typeface="Arial" panose="020B0604020202020204" pitchFamily="34" charset="0"/>
              </a:rPr>
              <a:t> o </a:t>
            </a:r>
            <a:r>
              <a:rPr lang="en-GB" sz="1400" dirty="0" err="1">
                <a:solidFill>
                  <a:srgbClr val="FF0000"/>
                </a:solidFill>
                <a:latin typeface="Arial" panose="020B0604020202020204" pitchFamily="34" charset="0"/>
                <a:cs typeface="Arial" panose="020B0604020202020204" pitchFamily="34" charset="0"/>
              </a:rPr>
              <a:t>waith</a:t>
            </a:r>
            <a:r>
              <a:rPr lang="en-GB" sz="1400" dirty="0">
                <a:solidFill>
                  <a:srgbClr val="FF0000"/>
                </a:solidFill>
                <a:latin typeface="Arial" panose="020B0604020202020204" pitchFamily="34" charset="0"/>
                <a:cs typeface="Arial" panose="020B0604020202020204" pitchFamily="34" charset="0"/>
              </a:rPr>
              <a:t> a </a:t>
            </a:r>
            <a:r>
              <a:rPr lang="en-GB" sz="1400" dirty="0" err="1">
                <a:solidFill>
                  <a:srgbClr val="FF0000"/>
                </a:solidFill>
                <a:latin typeface="Arial" panose="020B0604020202020204" pitchFamily="34" charset="0"/>
                <a:cs typeface="Arial" panose="020B0604020202020204" pitchFamily="34" charset="0"/>
              </a:rPr>
              <a:t>gasglwyd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eu</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hystyried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bellach</a:t>
            </a:r>
            <a:r>
              <a:rPr lang="en-GB" sz="1400" dirty="0">
                <a:solidFill>
                  <a:srgbClr val="FF0000"/>
                </a:solidFill>
                <a:latin typeface="Arial" panose="020B0604020202020204" pitchFamily="34" charset="0"/>
                <a:cs typeface="Arial" panose="020B0604020202020204" pitchFamily="34" charset="0"/>
              </a:rPr>
              <a:t> pan </a:t>
            </a:r>
            <a:r>
              <a:rPr lang="en-GB" sz="1400" dirty="0" err="1">
                <a:solidFill>
                  <a:srgbClr val="FF0000"/>
                </a:solidFill>
                <a:latin typeface="Arial" panose="020B0604020202020204" pitchFamily="34" charset="0"/>
                <a:cs typeface="Arial" panose="020B0604020202020204" pitchFamily="34" charset="0"/>
              </a:rPr>
              <a:t>fyddwch</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yn</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dychwelyd</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i’r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brifysgol</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ar</a:t>
            </a:r>
            <a:r>
              <a:rPr lang="en-GB" sz="1400" dirty="0">
                <a:solidFill>
                  <a:srgbClr val="FF0000"/>
                </a:solidFill>
                <a:latin typeface="Arial" panose="020B0604020202020204" pitchFamily="34" charset="0"/>
                <a:cs typeface="Arial" panose="020B0604020202020204" pitchFamily="34" charset="0"/>
              </a:rPr>
              <a:t> </a:t>
            </a:r>
            <a:r>
              <a:rPr lang="en-GB" sz="1400" dirty="0" err="1">
                <a:solidFill>
                  <a:srgbClr val="FF0000"/>
                </a:solidFill>
                <a:latin typeface="Arial" panose="020B0604020202020204" pitchFamily="34" charset="0"/>
                <a:cs typeface="Arial" panose="020B0604020202020204" pitchFamily="34" charset="0"/>
              </a:rPr>
              <a:t>ôl</a:t>
            </a:r>
            <a:r>
              <a:rPr lang="en-GB" sz="1400" dirty="0">
                <a:solidFill>
                  <a:srgbClr val="FF0000"/>
                </a:solidFill>
                <a:latin typeface="Arial" panose="020B0604020202020204" pitchFamily="34" charset="0"/>
                <a:cs typeface="Arial" panose="020B0604020202020204" pitchFamily="34" charset="0"/>
              </a:rPr>
              <a:t> PAP. </a:t>
            </a:r>
          </a:p>
          <a:p>
            <a:endParaRPr lang="en-US" dirty="0"/>
          </a:p>
        </p:txBody>
      </p:sp>
      <p:sp>
        <p:nvSpPr>
          <p:cNvPr id="6" name="TextBox 5">
            <a:extLst>
              <a:ext uri="{FF2B5EF4-FFF2-40B4-BE49-F238E27FC236}">
                <a16:creationId xmlns:a16="http://schemas.microsoft.com/office/drawing/2014/main" id="{12A138AB-BE27-B74E-BF81-F0D36FBDD85E}"/>
              </a:ext>
            </a:extLst>
          </p:cNvPr>
          <p:cNvSpPr txBox="1"/>
          <p:nvPr/>
        </p:nvSpPr>
        <p:spPr>
          <a:xfrm>
            <a:off x="4788024" y="1988840"/>
            <a:ext cx="3816424" cy="4185761"/>
          </a:xfrm>
          <a:prstGeom prst="rect">
            <a:avLst/>
          </a:prstGeom>
          <a:noFill/>
        </p:spPr>
        <p:txBody>
          <a:bodyPr wrap="square" rtlCol="0">
            <a:spAutoFit/>
          </a:bodyPr>
          <a:lstStyle/>
          <a:p>
            <a:pPr eaLnBrk="0" fontAlgn="base" hangingPunct="0">
              <a:spcBef>
                <a:spcPct val="0"/>
              </a:spcBef>
              <a:spcAft>
                <a:spcPct val="0"/>
              </a:spcAft>
              <a:buClrTx/>
              <a:buSzTx/>
            </a:pPr>
            <a:r>
              <a:rPr lang="en-US" altLang="en-US" sz="1400" dirty="0">
                <a:latin typeface="Arial" panose="020B0604020202020204" pitchFamily="34" charset="0"/>
                <a:cs typeface="Arial" panose="020B0604020202020204" pitchFamily="34" charset="0"/>
              </a:rPr>
              <a:t>Through PTE you should collect samples of the learner’s work for language and mathematics. </a:t>
            </a:r>
          </a:p>
          <a:p>
            <a:pPr eaLnBrk="0" fontAlgn="base" hangingPunct="0">
              <a:spcBef>
                <a:spcPct val="0"/>
              </a:spcBef>
              <a:spcAft>
                <a:spcPct val="0"/>
              </a:spcAft>
              <a:buClrTx/>
              <a:buSzTx/>
            </a:pPr>
            <a:endParaRPr lang="en-US" altLang="en-US" sz="1400" dirty="0">
              <a:latin typeface="Arial" panose="020B0604020202020204" pitchFamily="34" charset="0"/>
              <a:cs typeface="Arial" panose="020B0604020202020204" pitchFamily="34" charset="0"/>
            </a:endParaRPr>
          </a:p>
          <a:p>
            <a:pPr eaLnBrk="0" fontAlgn="base" hangingPunct="0">
              <a:spcBef>
                <a:spcPct val="0"/>
              </a:spcBef>
              <a:spcAft>
                <a:spcPct val="0"/>
              </a:spcAft>
              <a:buClrTx/>
              <a:buSzTx/>
            </a:pPr>
            <a:r>
              <a:rPr lang="en-US" altLang="en-US" sz="1400" dirty="0">
                <a:latin typeface="Arial" panose="020B0604020202020204" pitchFamily="34" charset="0"/>
                <a:cs typeface="Arial" panose="020B0604020202020204" pitchFamily="34" charset="0"/>
              </a:rPr>
              <a:t>You do not need to collect everything the child does in language and mathematics, but focus particularly on collecting samples of work which tell you something about the child’s learning in language and mathematics. </a:t>
            </a:r>
          </a:p>
          <a:p>
            <a:pPr eaLnBrk="0" fontAlgn="base" hangingPunct="0">
              <a:spcBef>
                <a:spcPct val="0"/>
              </a:spcBef>
              <a:spcAft>
                <a:spcPct val="0"/>
              </a:spcAft>
              <a:buClrTx/>
              <a:buSzTx/>
            </a:pPr>
            <a:endParaRPr lang="en-US" altLang="en-US" sz="1400" dirty="0">
              <a:latin typeface="Arial" panose="020B0604020202020204" pitchFamily="34" charset="0"/>
              <a:cs typeface="Arial" panose="020B0604020202020204" pitchFamily="34" charset="0"/>
            </a:endParaRPr>
          </a:p>
          <a:p>
            <a:pPr eaLnBrk="0" fontAlgn="base" hangingPunct="0">
              <a:spcBef>
                <a:spcPct val="0"/>
              </a:spcBef>
              <a:spcAft>
                <a:spcPct val="0"/>
              </a:spcAft>
              <a:buClrTx/>
              <a:buSzTx/>
            </a:pPr>
            <a:r>
              <a:rPr lang="en-US" altLang="en-US" sz="1400" dirty="0">
                <a:latin typeface="Arial" panose="020B0604020202020204" pitchFamily="34" charset="0"/>
                <a:cs typeface="Arial" panose="020B0604020202020204" pitchFamily="34" charset="0"/>
              </a:rPr>
              <a:t>On each sample of work, briefly note the context of the work (e.g. learning objective/whether the work was undertaken individually/grouped/paired and whether the child received help). </a:t>
            </a:r>
          </a:p>
          <a:p>
            <a:pPr eaLnBrk="0" fontAlgn="base" hangingPunct="0">
              <a:spcBef>
                <a:spcPct val="0"/>
              </a:spcBef>
              <a:spcAft>
                <a:spcPct val="0"/>
              </a:spcAft>
              <a:buClrTx/>
              <a:buSzTx/>
            </a:pPr>
            <a:endParaRPr lang="en-US" altLang="en-US" sz="1400" dirty="0">
              <a:latin typeface="Arial" panose="020B0604020202020204" pitchFamily="34" charset="0"/>
              <a:cs typeface="Arial" panose="020B0604020202020204" pitchFamily="34" charset="0"/>
            </a:endParaRPr>
          </a:p>
          <a:p>
            <a:pPr eaLnBrk="0" fontAlgn="base" hangingPunct="0">
              <a:spcBef>
                <a:spcPct val="0"/>
              </a:spcBef>
              <a:spcAft>
                <a:spcPct val="0"/>
              </a:spcAft>
              <a:buClrTx/>
              <a:buSzTx/>
            </a:pPr>
            <a:r>
              <a:rPr lang="en-US" altLang="en-US" sz="1400" dirty="0">
                <a:latin typeface="Arial" panose="020B0604020202020204" pitchFamily="34" charset="0"/>
                <a:cs typeface="Arial" panose="020B0604020202020204" pitchFamily="34" charset="0"/>
              </a:rPr>
              <a:t>The samples of work collected will be considered further on your return to university after PTE. </a:t>
            </a:r>
          </a:p>
        </p:txBody>
      </p:sp>
    </p:spTree>
    <p:extLst>
      <p:ext uri="{BB962C8B-B14F-4D97-AF65-F5344CB8AC3E}">
        <p14:creationId xmlns:p14="http://schemas.microsoft.com/office/powerpoint/2010/main" val="36931084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2D909D63-DB80-1C4F-BD9D-FC44BD76D7F9}"/>
              </a:ext>
            </a:extLst>
          </p:cNvPr>
          <p:cNvPicPr>
            <a:picLocks noChangeAspect="1"/>
          </p:cNvPicPr>
          <p:nvPr/>
        </p:nvPicPr>
        <p:blipFill>
          <a:blip r:embed="rId2"/>
          <a:stretch>
            <a:fillRect/>
          </a:stretch>
        </p:blipFill>
        <p:spPr>
          <a:xfrm>
            <a:off x="4528306" y="1124744"/>
            <a:ext cx="4532344" cy="5747283"/>
          </a:xfrm>
          <a:prstGeom prst="rect">
            <a:avLst/>
          </a:prstGeom>
        </p:spPr>
      </p:pic>
      <p:pic>
        <p:nvPicPr>
          <p:cNvPr id="16" name="Picture 15">
            <a:extLst>
              <a:ext uri="{FF2B5EF4-FFF2-40B4-BE49-F238E27FC236}">
                <a16:creationId xmlns:a16="http://schemas.microsoft.com/office/drawing/2014/main" id="{63D98233-E7A0-6D4A-ABBC-4719BEB71387}"/>
              </a:ext>
            </a:extLst>
          </p:cNvPr>
          <p:cNvPicPr>
            <a:picLocks noChangeAspect="1"/>
          </p:cNvPicPr>
          <p:nvPr/>
        </p:nvPicPr>
        <p:blipFill>
          <a:blip r:embed="rId3"/>
          <a:stretch>
            <a:fillRect/>
          </a:stretch>
        </p:blipFill>
        <p:spPr>
          <a:xfrm>
            <a:off x="1600200" y="3340100"/>
            <a:ext cx="5943600" cy="177800"/>
          </a:xfrm>
          <a:prstGeom prst="rect">
            <a:avLst/>
          </a:prstGeom>
        </p:spPr>
      </p:pic>
      <p:pic>
        <p:nvPicPr>
          <p:cNvPr id="17" name="Picture 16">
            <a:extLst>
              <a:ext uri="{FF2B5EF4-FFF2-40B4-BE49-F238E27FC236}">
                <a16:creationId xmlns:a16="http://schemas.microsoft.com/office/drawing/2014/main" id="{7C3AF004-0A5C-9443-8ECC-3F8E362EE930}"/>
              </a:ext>
            </a:extLst>
          </p:cNvPr>
          <p:cNvPicPr>
            <a:picLocks noChangeAspect="1"/>
          </p:cNvPicPr>
          <p:nvPr/>
        </p:nvPicPr>
        <p:blipFill>
          <a:blip r:embed="rId4"/>
          <a:stretch>
            <a:fillRect/>
          </a:stretch>
        </p:blipFill>
        <p:spPr>
          <a:xfrm>
            <a:off x="1752600" y="3492500"/>
            <a:ext cx="5943600" cy="177800"/>
          </a:xfrm>
          <a:prstGeom prst="rect">
            <a:avLst/>
          </a:prstGeom>
        </p:spPr>
      </p:pic>
      <p:pic>
        <p:nvPicPr>
          <p:cNvPr id="18" name="Picture 17">
            <a:extLst>
              <a:ext uri="{FF2B5EF4-FFF2-40B4-BE49-F238E27FC236}">
                <a16:creationId xmlns:a16="http://schemas.microsoft.com/office/drawing/2014/main" id="{D538BCB7-B9C1-D34F-8461-4F05C9D968AD}"/>
              </a:ext>
            </a:extLst>
          </p:cNvPr>
          <p:cNvPicPr>
            <a:picLocks noChangeAspect="1"/>
          </p:cNvPicPr>
          <p:nvPr/>
        </p:nvPicPr>
        <p:blipFill>
          <a:blip r:embed="rId5"/>
          <a:stretch>
            <a:fillRect/>
          </a:stretch>
        </p:blipFill>
        <p:spPr>
          <a:xfrm>
            <a:off x="55152" y="0"/>
            <a:ext cx="4364448" cy="7013051"/>
          </a:xfrm>
          <a:prstGeom prst="rect">
            <a:avLst/>
          </a:prstGeom>
        </p:spPr>
      </p:pic>
    </p:spTree>
    <p:extLst>
      <p:ext uri="{BB962C8B-B14F-4D97-AF65-F5344CB8AC3E}">
        <p14:creationId xmlns:p14="http://schemas.microsoft.com/office/powerpoint/2010/main" val="36084471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9" name="Picture 1" descr="page1image1799136">
            <a:extLst>
              <a:ext uri="{FF2B5EF4-FFF2-40B4-BE49-F238E27FC236}">
                <a16:creationId xmlns:a16="http://schemas.microsoft.com/office/drawing/2014/main" id="{67066BEF-3591-7C47-AC7F-DEBF0D9359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485900" cy="1485900"/>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page1image1791072">
            <a:extLst>
              <a:ext uri="{FF2B5EF4-FFF2-40B4-BE49-F238E27FC236}">
                <a16:creationId xmlns:a16="http://schemas.microsoft.com/office/drawing/2014/main" id="{22C8E143-BFD9-0C4C-8AE9-BCC9EFA80D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2489200" cy="9779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7E549813-BD4D-6D44-91B2-61718F7319A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7" y="0"/>
            <a:ext cx="9144449" cy="6525344"/>
          </a:xfrm>
          <a:prstGeom prst="rect">
            <a:avLst/>
          </a:prstGeom>
        </p:spPr>
      </p:pic>
    </p:spTree>
    <p:extLst>
      <p:ext uri="{BB962C8B-B14F-4D97-AF65-F5344CB8AC3E}">
        <p14:creationId xmlns:p14="http://schemas.microsoft.com/office/powerpoint/2010/main" val="2984836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505AEE-1D68-F74F-9A61-A49E00B02100}"/>
              </a:ext>
            </a:extLst>
          </p:cNvPr>
          <p:cNvSpPr txBox="1"/>
          <p:nvPr/>
        </p:nvSpPr>
        <p:spPr>
          <a:xfrm>
            <a:off x="539552" y="1340768"/>
            <a:ext cx="8496944" cy="3724096"/>
          </a:xfrm>
          <a:prstGeom prst="rect">
            <a:avLst/>
          </a:prstGeom>
          <a:noFill/>
        </p:spPr>
        <p:txBody>
          <a:bodyPr wrap="square" rtlCol="0">
            <a:spAutoFit/>
          </a:bodyPr>
          <a:lstStyle/>
          <a:p>
            <a:pPr algn="ctr"/>
            <a:endParaRPr lang="en-US" sz="3600" dirty="0"/>
          </a:p>
          <a:p>
            <a:pPr algn="ctr"/>
            <a:endParaRPr lang="en-US" sz="3600" dirty="0"/>
          </a:p>
          <a:p>
            <a:pPr algn="ctr"/>
            <a:endParaRPr lang="en-US" sz="3600" dirty="0"/>
          </a:p>
          <a:p>
            <a:pPr algn="ctr"/>
            <a:r>
              <a:rPr lang="en-US" sz="3600" dirty="0" err="1">
                <a:solidFill>
                  <a:srgbClr val="FF0000"/>
                </a:solidFill>
              </a:rPr>
              <a:t>Unrhyw</a:t>
            </a:r>
            <a:r>
              <a:rPr lang="en-US" sz="3600" dirty="0">
                <a:solidFill>
                  <a:srgbClr val="FF0000"/>
                </a:solidFill>
              </a:rPr>
              <a:t> </a:t>
            </a:r>
            <a:r>
              <a:rPr lang="en-US" sz="3600" dirty="0" err="1">
                <a:solidFill>
                  <a:srgbClr val="FF0000"/>
                </a:solidFill>
              </a:rPr>
              <a:t>gwestiynau</a:t>
            </a:r>
            <a:r>
              <a:rPr lang="en-US" sz="3600" dirty="0">
                <a:solidFill>
                  <a:srgbClr val="FF0000"/>
                </a:solidFill>
              </a:rPr>
              <a:t>?</a:t>
            </a:r>
          </a:p>
          <a:p>
            <a:pPr algn="ctr"/>
            <a:r>
              <a:rPr lang="en-US" sz="3600" dirty="0"/>
              <a:t>Any questions?</a:t>
            </a:r>
            <a:endParaRPr lang="en-US" sz="3600" dirty="0">
              <a:hlinkClick r:id="rId2"/>
            </a:endParaRPr>
          </a:p>
          <a:p>
            <a:pPr algn="ctr"/>
            <a:r>
              <a:rPr lang="en-US" sz="2000" dirty="0">
                <a:hlinkClick r:id="rId2"/>
              </a:rPr>
              <a:t>Helen.denny@uwtsd.ac.uk</a:t>
            </a:r>
            <a:endParaRPr lang="en-US" sz="2000" dirty="0"/>
          </a:p>
          <a:p>
            <a:pPr algn="ctr"/>
            <a:endParaRPr lang="en-US" sz="3600" dirty="0"/>
          </a:p>
        </p:txBody>
      </p:sp>
    </p:spTree>
    <p:extLst>
      <p:ext uri="{BB962C8B-B14F-4D97-AF65-F5344CB8AC3E}">
        <p14:creationId xmlns:p14="http://schemas.microsoft.com/office/powerpoint/2010/main" val="37072437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1740</TotalTime>
  <Words>2853</Words>
  <Application>Microsoft Macintosh PowerPoint</Application>
  <PresentationFormat>On-screen Show (4:3)</PresentationFormat>
  <Paragraphs>274</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ArialMT</vt:lpstr>
      <vt:lpstr>Calibri</vt:lpstr>
      <vt:lpstr>Candara</vt:lpstr>
      <vt:lpstr>Symbol</vt:lpstr>
      <vt:lpstr>Waveform</vt:lpstr>
      <vt:lpstr> </vt:lpstr>
      <vt:lpstr> Teitl aseiniad /Assignment title  </vt:lpstr>
      <vt:lpstr> Aseiniad Ysgrifenedig /Written Assignment  </vt:lpstr>
      <vt:lpstr> Y Dull Mosaig /The Mosaic Approach    </vt:lpstr>
      <vt:lpstr>   Beth i wneud ar PAP / What to do in PTE     </vt:lpstr>
      <vt:lpstr> Moeseg – athro dosbarth / Ethics – class teacher   </vt:lpstr>
      <vt:lpstr> Moeseg – plentyn / Ethics- child   </vt:lpstr>
      <vt:lpstr>Data/  Data</vt:lpstr>
      <vt:lpstr> Arsylwi / Observation   </vt:lpstr>
      <vt:lpstr> Arweiniad ar arsylwi / Guidance on observation  </vt:lpstr>
      <vt:lpstr>  Gwneud Mapiau / Map making  </vt:lpstr>
      <vt:lpstr>  Ffotograffau / Photographs     </vt:lpstr>
      <vt:lpstr> Cyfweliad gyda naill ai’r dysgwr neu athro’r dysgwr/ Interviews with either the learner or the teacher of the learner  </vt:lpstr>
      <vt:lpstr> Moeseg wrth gyfweld / Ethics in interviewing </vt:lpstr>
      <vt:lpstr>  Enghraifft/  Examples  </vt:lpstr>
      <vt:lpstr>  Samplau o waith/ Samples of work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Helen Denny</cp:lastModifiedBy>
  <cp:revision>100</cp:revision>
  <dcterms:created xsi:type="dcterms:W3CDTF">2016-10-31T18:26:34Z</dcterms:created>
  <dcterms:modified xsi:type="dcterms:W3CDTF">2018-10-25T10:44:37Z</dcterms:modified>
</cp:coreProperties>
</file>