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64" r:id="rId4"/>
    <p:sldId id="265" r:id="rId5"/>
    <p:sldId id="258" r:id="rId6"/>
    <p:sldId id="259" r:id="rId7"/>
    <p:sldId id="260" r:id="rId8"/>
    <p:sldId id="261" r:id="rId9"/>
    <p:sldId id="262"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269" autoAdjust="0"/>
  </p:normalViewPr>
  <p:slideViewPr>
    <p:cSldViewPr snapToGrid="0">
      <p:cViewPr varScale="1">
        <p:scale>
          <a:sx n="70" d="100"/>
          <a:sy n="70" d="100"/>
        </p:scale>
        <p:origin x="130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471316-BD00-41DD-B1DC-951E775B251E}" type="datetimeFigureOut">
              <a:rPr lang="en-US" smtClean="0"/>
              <a:t>11/18/2022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F2E9C7-B4FA-4896-AF0C-1D2F4F5808B9}" type="slidenum">
              <a:rPr lang="en-US" smtClean="0"/>
              <a:t>‹#›</a:t>
            </a:fld>
            <a:endParaRPr lang="en-US"/>
          </a:p>
        </p:txBody>
      </p:sp>
    </p:spTree>
    <p:extLst>
      <p:ext uri="{BB962C8B-B14F-4D97-AF65-F5344CB8AC3E}">
        <p14:creationId xmlns:p14="http://schemas.microsoft.com/office/powerpoint/2010/main" val="2983079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Introduction </a:t>
            </a:r>
          </a:p>
          <a:p>
            <a:r>
              <a:rPr lang="en-US" sz="1200" kern="1200" dirty="0">
                <a:solidFill>
                  <a:schemeClr val="tx1"/>
                </a:solidFill>
                <a:effectLst/>
                <a:latin typeface="+mn-lt"/>
                <a:ea typeface="+mn-ea"/>
                <a:cs typeface="+mn-cs"/>
              </a:rPr>
              <a:t>Project management depends on effective communication since it enables projects to move forward smoothly and on schedule (Gillard and Johansen, 2014). It guarantees that team members are clear on the objectives of the project and know exactly what is required of them. Additionally, it fosters trust so that teamwork is improved from the beginning to the end of a project.</a:t>
            </a:r>
          </a:p>
          <a:p>
            <a:endParaRPr lang="en-US" dirty="0"/>
          </a:p>
        </p:txBody>
      </p:sp>
      <p:sp>
        <p:nvSpPr>
          <p:cNvPr id="4" name="Slide Number Placeholder 3"/>
          <p:cNvSpPr>
            <a:spLocks noGrp="1"/>
          </p:cNvSpPr>
          <p:nvPr>
            <p:ph type="sldNum" sz="quarter" idx="5"/>
          </p:nvPr>
        </p:nvSpPr>
        <p:spPr/>
        <p:txBody>
          <a:bodyPr/>
          <a:lstStyle/>
          <a:p>
            <a:fld id="{93F2E9C7-B4FA-4896-AF0C-1D2F4F5808B9}" type="slidenum">
              <a:rPr lang="en-US" smtClean="0"/>
              <a:t>2</a:t>
            </a:fld>
            <a:endParaRPr lang="en-US"/>
          </a:p>
        </p:txBody>
      </p:sp>
    </p:spTree>
    <p:extLst>
      <p:ext uri="{BB962C8B-B14F-4D97-AF65-F5344CB8AC3E}">
        <p14:creationId xmlns:p14="http://schemas.microsoft.com/office/powerpoint/2010/main" val="8530526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Amazon.com, also known simply as Amazon, is an American firm that specializes in online retail and cloud computing. </a:t>
            </a:r>
          </a:p>
          <a:p>
            <a:pPr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The company's headquarters are located in Seattle, Washington. </a:t>
            </a:r>
          </a:p>
          <a:p>
            <a:pPr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According to both total sales and market capitalization, it is the largest Internet-based retailer anywhere in the world.</a:t>
            </a:r>
          </a:p>
          <a:p>
            <a:endParaRPr lang="en-US" dirty="0"/>
          </a:p>
        </p:txBody>
      </p:sp>
      <p:sp>
        <p:nvSpPr>
          <p:cNvPr id="4" name="Slide Number Placeholder 3"/>
          <p:cNvSpPr>
            <a:spLocks noGrp="1"/>
          </p:cNvSpPr>
          <p:nvPr>
            <p:ph type="sldNum" sz="quarter" idx="5"/>
          </p:nvPr>
        </p:nvSpPr>
        <p:spPr/>
        <p:txBody>
          <a:bodyPr/>
          <a:lstStyle/>
          <a:p>
            <a:fld id="{93F2E9C7-B4FA-4896-AF0C-1D2F4F5808B9}" type="slidenum">
              <a:rPr lang="en-US" smtClean="0"/>
              <a:t>3</a:t>
            </a:fld>
            <a:endParaRPr lang="en-US"/>
          </a:p>
        </p:txBody>
      </p:sp>
    </p:spTree>
    <p:extLst>
      <p:ext uri="{BB962C8B-B14F-4D97-AF65-F5344CB8AC3E}">
        <p14:creationId xmlns:p14="http://schemas.microsoft.com/office/powerpoint/2010/main" val="158767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Amazon.com is a vast Internet-based business that sells a wide variety of products, including books, music, movies, housewares, electronics, toys, and many more items. </a:t>
            </a:r>
          </a:p>
          <a:p>
            <a:pPr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Amazon.com sells these products either directly to its millions of customers or acts as an intermediary between other retailers and </a:t>
            </a:r>
            <a:r>
              <a:rPr lang="en-US" sz="1200" dirty="0" err="1">
                <a:latin typeface="Times New Roman" panose="02020603050405020304" pitchFamily="18" charset="0"/>
                <a:cs typeface="Times New Roman" panose="02020603050405020304" pitchFamily="18" charset="0"/>
              </a:rPr>
              <a:t>Amazon.com’s</a:t>
            </a:r>
            <a:r>
              <a:rPr lang="en-US" sz="1200" dirty="0">
                <a:latin typeface="Times New Roman" panose="02020603050405020304" pitchFamily="18" charset="0"/>
                <a:cs typeface="Times New Roman" panose="02020603050405020304" pitchFamily="18" charset="0"/>
              </a:rPr>
              <a:t> customer base.</a:t>
            </a:r>
          </a:p>
          <a:p>
            <a:pPr algn="just">
              <a:buFont typeface="Arial" panose="020B0604020202020204" pitchFamily="34" charset="0"/>
              <a:buChar char="•"/>
            </a:pPr>
            <a:r>
              <a:rPr lang="en-US" sz="1200" dirty="0">
                <a:latin typeface="Times New Roman" panose="02020603050405020304" pitchFamily="18" charset="0"/>
                <a:cs typeface="Times New Roman" panose="02020603050405020304" pitchFamily="18" charset="0"/>
              </a:rPr>
              <a:t>Its web services business includes so-called "cloud computing," which refers to the renting out of data storage and computing capabilities through the Internet.</a:t>
            </a:r>
          </a:p>
        </p:txBody>
      </p:sp>
      <p:sp>
        <p:nvSpPr>
          <p:cNvPr id="4" name="Slide Number Placeholder 3"/>
          <p:cNvSpPr>
            <a:spLocks noGrp="1"/>
          </p:cNvSpPr>
          <p:nvPr>
            <p:ph type="sldNum" sz="quarter" idx="5"/>
          </p:nvPr>
        </p:nvSpPr>
        <p:spPr/>
        <p:txBody>
          <a:bodyPr/>
          <a:lstStyle/>
          <a:p>
            <a:fld id="{93F2E9C7-B4FA-4896-AF0C-1D2F4F5808B9}" type="slidenum">
              <a:rPr lang="en-US" smtClean="0"/>
              <a:t>4</a:t>
            </a:fld>
            <a:endParaRPr lang="en-US"/>
          </a:p>
        </p:txBody>
      </p:sp>
    </p:spTree>
    <p:extLst>
      <p:ext uri="{BB962C8B-B14F-4D97-AF65-F5344CB8AC3E}">
        <p14:creationId xmlns:p14="http://schemas.microsoft.com/office/powerpoint/2010/main" val="2690765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The benefits of effective communication</a:t>
            </a:r>
          </a:p>
          <a:p>
            <a:r>
              <a:rPr lang="en-US" sz="1200" kern="1200" dirty="0">
                <a:solidFill>
                  <a:schemeClr val="tx1"/>
                </a:solidFill>
                <a:effectLst/>
                <a:latin typeface="+mn-lt"/>
                <a:ea typeface="+mn-ea"/>
                <a:cs typeface="+mn-cs"/>
              </a:rPr>
              <a:t>In a project, having effective communication skills is essential to its success. It would be impossible for Amazon to meet its goals if the project manager Tom Jackson does not communicate with the team and stakeholders clearly. Conflict or tension at work can be reduced with effective workplace communication. Additionally, this ultimately improves employee engagement in the project that Tom Jackson is leading. In the end, this would assist Amazon in achieving its larger business goals.</a:t>
            </a:r>
          </a:p>
          <a:p>
            <a:endParaRPr lang="en-US" dirty="0"/>
          </a:p>
        </p:txBody>
      </p:sp>
      <p:sp>
        <p:nvSpPr>
          <p:cNvPr id="4" name="Slide Number Placeholder 3"/>
          <p:cNvSpPr>
            <a:spLocks noGrp="1"/>
          </p:cNvSpPr>
          <p:nvPr>
            <p:ph type="sldNum" sz="quarter" idx="5"/>
          </p:nvPr>
        </p:nvSpPr>
        <p:spPr/>
        <p:txBody>
          <a:bodyPr/>
          <a:lstStyle/>
          <a:p>
            <a:fld id="{93F2E9C7-B4FA-4896-AF0C-1D2F4F5808B9}" type="slidenum">
              <a:rPr lang="en-US" smtClean="0"/>
              <a:t>5</a:t>
            </a:fld>
            <a:endParaRPr lang="en-US"/>
          </a:p>
        </p:txBody>
      </p:sp>
    </p:spTree>
    <p:extLst>
      <p:ext uri="{BB962C8B-B14F-4D97-AF65-F5344CB8AC3E}">
        <p14:creationId xmlns:p14="http://schemas.microsoft.com/office/powerpoint/2010/main" val="6537535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Model of communication to be used by Tom Jackson</a:t>
            </a:r>
          </a:p>
          <a:p>
            <a:r>
              <a:rPr lang="en-US" sz="1200" kern="1200" dirty="0">
                <a:solidFill>
                  <a:schemeClr val="tx1"/>
                </a:solidFill>
                <a:effectLst/>
                <a:latin typeface="+mn-lt"/>
                <a:ea typeface="+mn-ea"/>
                <a:cs typeface="+mn-cs"/>
              </a:rPr>
              <a:t>Communication in project management needs to be more organized. The sender, the message, and the receiver are the three main components of any communication model (Narula, 2016). The sender encodes each message, sends it, and the recipient decodes it. Tom Jackson may go for transactional communication model for effective management. According to the Transaction Model of communication, communication is a process in which communicators produce social realities within social, relational, and cultural settings (</a:t>
            </a:r>
            <a:r>
              <a:rPr lang="en-US" sz="1200" kern="1200" dirty="0" err="1">
                <a:solidFill>
                  <a:schemeClr val="tx1"/>
                </a:solidFill>
                <a:effectLst/>
                <a:latin typeface="+mn-lt"/>
                <a:ea typeface="+mn-ea"/>
                <a:cs typeface="+mn-cs"/>
              </a:rPr>
              <a:t>Gozalova</a:t>
            </a:r>
            <a:r>
              <a:rPr lang="en-US" sz="1200" kern="1200" dirty="0">
                <a:solidFill>
                  <a:schemeClr val="tx1"/>
                </a:solidFill>
                <a:effectLst/>
                <a:latin typeface="+mn-lt"/>
                <a:ea typeface="+mn-ea"/>
                <a:cs typeface="+mn-cs"/>
              </a:rPr>
              <a:t> et al., 2016). This model defines communication as a transaction. Using this model, Tom Jackson can use communication to build relationships with project team members, form multicultural alliances, share the project members through engaging in conversation.</a:t>
            </a:r>
          </a:p>
          <a:p>
            <a:endParaRPr lang="en-US" dirty="0"/>
          </a:p>
        </p:txBody>
      </p:sp>
      <p:sp>
        <p:nvSpPr>
          <p:cNvPr id="4" name="Slide Number Placeholder 3"/>
          <p:cNvSpPr>
            <a:spLocks noGrp="1"/>
          </p:cNvSpPr>
          <p:nvPr>
            <p:ph type="sldNum" sz="quarter" idx="5"/>
          </p:nvPr>
        </p:nvSpPr>
        <p:spPr/>
        <p:txBody>
          <a:bodyPr/>
          <a:lstStyle/>
          <a:p>
            <a:fld id="{93F2E9C7-B4FA-4896-AF0C-1D2F4F5808B9}" type="slidenum">
              <a:rPr lang="en-US" smtClean="0"/>
              <a:t>6</a:t>
            </a:fld>
            <a:endParaRPr lang="en-US"/>
          </a:p>
        </p:txBody>
      </p:sp>
    </p:spTree>
    <p:extLst>
      <p:ext uri="{BB962C8B-B14F-4D97-AF65-F5344CB8AC3E}">
        <p14:creationId xmlns:p14="http://schemas.microsoft.com/office/powerpoint/2010/main" val="24591108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Communication barriers that can impact the project team led by Tom Jackson</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Language and cultural barrier</a:t>
            </a:r>
          </a:p>
          <a:p>
            <a:r>
              <a:rPr lang="en-US" sz="1200" kern="1200" dirty="0">
                <a:solidFill>
                  <a:schemeClr val="tx1"/>
                </a:solidFill>
                <a:effectLst/>
                <a:latin typeface="+mn-lt"/>
                <a:ea typeface="+mn-ea"/>
                <a:cs typeface="+mn-cs"/>
              </a:rPr>
              <a:t>Communication is often hampered by the disparities in cultural practices. When interacting with several nationalities who speak different languages, language can also be a problem (</a:t>
            </a:r>
            <a:r>
              <a:rPr lang="en-US" sz="1200" kern="1200" dirty="0" err="1">
                <a:solidFill>
                  <a:schemeClr val="tx1"/>
                </a:solidFill>
                <a:effectLst/>
                <a:latin typeface="+mn-lt"/>
                <a:ea typeface="+mn-ea"/>
                <a:cs typeface="+mn-cs"/>
              </a:rPr>
              <a:t>Heerkens</a:t>
            </a:r>
            <a:r>
              <a:rPr lang="en-US" sz="1200" kern="1200" dirty="0">
                <a:solidFill>
                  <a:schemeClr val="tx1"/>
                </a:solidFill>
                <a:effectLst/>
                <a:latin typeface="+mn-lt"/>
                <a:ea typeface="+mn-ea"/>
                <a:cs typeface="+mn-cs"/>
              </a:rPr>
              <a:t>, 2012). To prevent misunderstandings, the project manager must make sure that communications are given in plain terms.</a:t>
            </a:r>
          </a:p>
          <a:p>
            <a:r>
              <a:rPr lang="en-US" sz="1200" b="1" kern="1200" dirty="0">
                <a:solidFill>
                  <a:schemeClr val="tx1"/>
                </a:solidFill>
                <a:effectLst/>
                <a:latin typeface="+mn-lt"/>
                <a:ea typeface="+mn-ea"/>
                <a:cs typeface="+mn-cs"/>
              </a:rPr>
              <a:t>Moods and attitudes of project employees</a:t>
            </a:r>
          </a:p>
          <a:p>
            <a:r>
              <a:rPr lang="en-US" sz="1200" kern="1200" dirty="0">
                <a:solidFill>
                  <a:schemeClr val="tx1"/>
                </a:solidFill>
                <a:effectLst/>
                <a:latin typeface="+mn-lt"/>
                <a:ea typeface="+mn-ea"/>
                <a:cs typeface="+mn-cs"/>
              </a:rPr>
              <a:t>People's receptivity to communications may be negatively impacted when they are under strain due to personal problems or work-related challenges, and they are less likely to be influenced.</a:t>
            </a:r>
          </a:p>
          <a:p>
            <a:r>
              <a:rPr lang="en-US" sz="1200" b="1" kern="1200" dirty="0">
                <a:solidFill>
                  <a:schemeClr val="tx1"/>
                </a:solidFill>
                <a:effectLst/>
                <a:latin typeface="+mn-lt"/>
                <a:ea typeface="+mn-ea"/>
                <a:cs typeface="+mn-cs"/>
              </a:rPr>
              <a:t>Work environment barriers</a:t>
            </a:r>
          </a:p>
          <a:p>
            <a:r>
              <a:rPr lang="en-US" sz="1200" kern="1200" dirty="0">
                <a:solidFill>
                  <a:schemeClr val="tx1"/>
                </a:solidFill>
                <a:effectLst/>
                <a:latin typeface="+mn-lt"/>
                <a:ea typeface="+mn-ea"/>
                <a:cs typeface="+mn-cs"/>
              </a:rPr>
              <a:t>In some situations, the workplace environment, such as the noise level and temperature, may impact communications. As a result, the project manager must make sure that everyone feels at ease at work and that it won't interfere with good communication (Guffey and Loewy, 2022).</a:t>
            </a:r>
          </a:p>
          <a:p>
            <a:endParaRPr lang="en-US" dirty="0"/>
          </a:p>
        </p:txBody>
      </p:sp>
      <p:sp>
        <p:nvSpPr>
          <p:cNvPr id="4" name="Slide Number Placeholder 3"/>
          <p:cNvSpPr>
            <a:spLocks noGrp="1"/>
          </p:cNvSpPr>
          <p:nvPr>
            <p:ph type="sldNum" sz="quarter" idx="5"/>
          </p:nvPr>
        </p:nvSpPr>
        <p:spPr/>
        <p:txBody>
          <a:bodyPr/>
          <a:lstStyle/>
          <a:p>
            <a:fld id="{93F2E9C7-B4FA-4896-AF0C-1D2F4F5808B9}" type="slidenum">
              <a:rPr lang="en-US" smtClean="0"/>
              <a:t>7</a:t>
            </a:fld>
            <a:endParaRPr lang="en-US"/>
          </a:p>
        </p:txBody>
      </p:sp>
    </p:spTree>
    <p:extLst>
      <p:ext uri="{BB962C8B-B14F-4D97-AF65-F5344CB8AC3E}">
        <p14:creationId xmlns:p14="http://schemas.microsoft.com/office/powerpoint/2010/main" val="2528312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The channels of communication to improve communication</a:t>
            </a:r>
          </a:p>
          <a:p>
            <a:r>
              <a:rPr lang="en-US" sz="1200" kern="1200" dirty="0">
                <a:solidFill>
                  <a:schemeClr val="tx1"/>
                </a:solidFill>
                <a:effectLst/>
                <a:latin typeface="+mn-lt"/>
                <a:ea typeface="+mn-ea"/>
                <a:cs typeface="+mn-cs"/>
              </a:rPr>
              <a:t>Tom Jackson should utilize all the non-verbal, textual, and spoken modes of communication. Tom Jackson can frequently use more than one of these channels simultaneously, and each has distinct benefits and drawbacks. Tom Jackson should, however, utilize various communication channels, such as meeting through Zoom or other video conferencing systems, face-to-face conversations, regular email, and social media connectivity.</a:t>
            </a:r>
          </a:p>
          <a:p>
            <a:endParaRPr lang="en-US" dirty="0"/>
          </a:p>
        </p:txBody>
      </p:sp>
      <p:sp>
        <p:nvSpPr>
          <p:cNvPr id="4" name="Slide Number Placeholder 3"/>
          <p:cNvSpPr>
            <a:spLocks noGrp="1"/>
          </p:cNvSpPr>
          <p:nvPr>
            <p:ph type="sldNum" sz="quarter" idx="5"/>
          </p:nvPr>
        </p:nvSpPr>
        <p:spPr/>
        <p:txBody>
          <a:bodyPr/>
          <a:lstStyle/>
          <a:p>
            <a:fld id="{93F2E9C7-B4FA-4896-AF0C-1D2F4F5808B9}" type="slidenum">
              <a:rPr lang="en-US" smtClean="0"/>
              <a:t>8</a:t>
            </a:fld>
            <a:endParaRPr lang="en-US"/>
          </a:p>
        </p:txBody>
      </p:sp>
    </p:spTree>
    <p:extLst>
      <p:ext uri="{BB962C8B-B14F-4D97-AF65-F5344CB8AC3E}">
        <p14:creationId xmlns:p14="http://schemas.microsoft.com/office/powerpoint/2010/main" val="111547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Conclusion</a:t>
            </a:r>
          </a:p>
          <a:p>
            <a:r>
              <a:rPr lang="en-US" sz="1200" kern="1200" dirty="0">
                <a:solidFill>
                  <a:schemeClr val="tx1"/>
                </a:solidFill>
                <a:effectLst/>
                <a:latin typeface="+mn-lt"/>
                <a:ea typeface="+mn-ea"/>
                <a:cs typeface="+mn-cs"/>
              </a:rPr>
              <a:t>Assuring that everyone working on the project has access to the data they need to do their jobs properly, creating a supportive workplace, and reducing waste all stem from effective communication. Information should be conveyed accurately while people's relationships are sustained or strengthened through effective communication.</a:t>
            </a:r>
          </a:p>
          <a:p>
            <a:endParaRPr lang="en-US" dirty="0"/>
          </a:p>
        </p:txBody>
      </p:sp>
      <p:sp>
        <p:nvSpPr>
          <p:cNvPr id="4" name="Slide Number Placeholder 3"/>
          <p:cNvSpPr>
            <a:spLocks noGrp="1"/>
          </p:cNvSpPr>
          <p:nvPr>
            <p:ph type="sldNum" sz="quarter" idx="5"/>
          </p:nvPr>
        </p:nvSpPr>
        <p:spPr/>
        <p:txBody>
          <a:bodyPr/>
          <a:lstStyle/>
          <a:p>
            <a:fld id="{93F2E9C7-B4FA-4896-AF0C-1D2F4F5808B9}" type="slidenum">
              <a:rPr lang="en-US" smtClean="0"/>
              <a:t>9</a:t>
            </a:fld>
            <a:endParaRPr lang="en-US"/>
          </a:p>
        </p:txBody>
      </p:sp>
    </p:spTree>
    <p:extLst>
      <p:ext uri="{BB962C8B-B14F-4D97-AF65-F5344CB8AC3E}">
        <p14:creationId xmlns:p14="http://schemas.microsoft.com/office/powerpoint/2010/main" val="2827914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E29B3D-0964-4432-9736-17353F41901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94D53-4076-43B3-8863-E52366C507F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5666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E29B3D-0964-4432-9736-17353F41901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2799502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E29B3D-0964-4432-9736-17353F41901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94D53-4076-43B3-8863-E52366C507F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5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E29B3D-0964-4432-9736-17353F419017}"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2912929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E29B3D-0964-4432-9736-17353F419017}" type="datetimeFigureOut">
              <a:rPr lang="en-US" smtClean="0"/>
              <a:t>11/18/2022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1580647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E29B3D-0964-4432-9736-17353F419017}" type="datetimeFigureOut">
              <a:rPr lang="en-US" smtClean="0"/>
              <a:t>11/18/2022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469827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4E29B3D-0964-4432-9736-17353F419017}" type="datetimeFigureOut">
              <a:rPr lang="en-US" smtClean="0"/>
              <a:t>11/18/2022</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2996972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4E29B3D-0964-4432-9736-17353F419017}" type="datetimeFigureOut">
              <a:rPr lang="en-US" smtClean="0"/>
              <a:t>11/18/2022</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E694D53-4076-43B3-8863-E52366C507FE}" type="slidenum">
              <a:rPr lang="en-US" smtClean="0"/>
              <a:t>‹#›</a:t>
            </a:fld>
            <a:endParaRPr lang="en-US"/>
          </a:p>
        </p:txBody>
      </p:sp>
    </p:spTree>
    <p:extLst>
      <p:ext uri="{BB962C8B-B14F-4D97-AF65-F5344CB8AC3E}">
        <p14:creationId xmlns:p14="http://schemas.microsoft.com/office/powerpoint/2010/main" val="3529648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E29B3D-0964-4432-9736-17353F419017}" type="datetimeFigureOut">
              <a:rPr lang="en-US" smtClean="0"/>
              <a:t>11/18/2022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2870887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E29B3D-0964-4432-9736-17353F41901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1846545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E29B3D-0964-4432-9736-17353F419017}" type="datetimeFigureOut">
              <a:rPr lang="en-US" smtClean="0"/>
              <a:t>11/18/2022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E694D53-4076-43B3-8863-E52366C507FE}" type="slidenum">
              <a:rPr lang="en-US" smtClean="0"/>
              <a:t>‹#›</a:t>
            </a:fld>
            <a:endParaRPr lang="en-US"/>
          </a:p>
        </p:txBody>
      </p:sp>
    </p:spTree>
    <p:extLst>
      <p:ext uri="{BB962C8B-B14F-4D97-AF65-F5344CB8AC3E}">
        <p14:creationId xmlns:p14="http://schemas.microsoft.com/office/powerpoint/2010/main" val="2623270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4E29B3D-0964-4432-9736-17353F419017}" type="datetimeFigureOut">
              <a:rPr lang="en-US" smtClean="0"/>
              <a:t>11/18/2022</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E694D53-4076-43B3-8863-E52366C507FE}"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63848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8A1B06-C5A9-43DF-AE7C-04A2D49A3A6F}"/>
              </a:ext>
            </a:extLst>
          </p:cNvPr>
          <p:cNvSpPr>
            <a:spLocks noGrp="1"/>
          </p:cNvSpPr>
          <p:nvPr>
            <p:ph type="ctrTitle"/>
          </p:nvPr>
        </p:nvSpPr>
        <p:spPr/>
        <p:txBody>
          <a:bodyPr>
            <a:noAutofit/>
          </a:bodyPr>
          <a:lstStyle/>
          <a:p>
            <a:pPr algn="ctr"/>
            <a:r>
              <a:rPr lang="en-US" sz="4000" dirty="0">
                <a:latin typeface="Times New Roman" panose="02020603050405020304" pitchFamily="18" charset="0"/>
                <a:cs typeface="Times New Roman" panose="02020603050405020304" pitchFamily="18" charset="0"/>
              </a:rPr>
              <a:t>BMSW4002</a:t>
            </a:r>
            <a:br>
              <a:rPr lang="en-US" sz="4000" dirty="0">
                <a:latin typeface="Times New Roman" panose="02020603050405020304" pitchFamily="18" charset="0"/>
                <a:cs typeface="Times New Roman" panose="02020603050405020304" pitchFamily="18" charset="0"/>
              </a:rPr>
            </a:br>
            <a:r>
              <a:rPr lang="en-US" sz="4000" dirty="0">
                <a:latin typeface="Times New Roman" panose="02020603050405020304" pitchFamily="18" charset="0"/>
                <a:cs typeface="Times New Roman" panose="02020603050405020304" pitchFamily="18" charset="0"/>
              </a:rPr>
              <a:t>Effective Team Working and Communication</a:t>
            </a:r>
            <a:br>
              <a:rPr lang="en-US" sz="4000" i="1" dirty="0">
                <a:latin typeface="Times New Roman" panose="02020603050405020304" pitchFamily="18" charset="0"/>
                <a:cs typeface="Times New Roman" panose="02020603050405020304" pitchFamily="18" charset="0"/>
              </a:rPr>
            </a:br>
            <a:br>
              <a:rPr lang="en-US" sz="4000" i="1" dirty="0">
                <a:latin typeface="Times New Roman" panose="02020603050405020304" pitchFamily="18" charset="0"/>
                <a:cs typeface="Times New Roman" panose="02020603050405020304" pitchFamily="18" charset="0"/>
              </a:rPr>
            </a:br>
            <a:r>
              <a:rPr lang="en-US" sz="4000" i="1" dirty="0" err="1">
                <a:latin typeface="Times New Roman" panose="02020603050405020304" pitchFamily="18" charset="0"/>
                <a:cs typeface="Times New Roman" panose="02020603050405020304" pitchFamily="18" charset="0"/>
              </a:rPr>
              <a:t>Communication</a:t>
            </a:r>
            <a:r>
              <a:rPr lang="en-US" sz="4000" i="1" dirty="0">
                <a:latin typeface="Times New Roman" panose="02020603050405020304" pitchFamily="18" charset="0"/>
                <a:cs typeface="Times New Roman" panose="02020603050405020304" pitchFamily="18" charset="0"/>
              </a:rPr>
              <a:t> in Amazon’s Project</a:t>
            </a:r>
            <a:br>
              <a:rPr lang="en-US" sz="4000" i="1" dirty="0">
                <a:latin typeface="Times New Roman" panose="02020603050405020304" pitchFamily="18" charset="0"/>
                <a:cs typeface="Times New Roman" panose="02020603050405020304" pitchFamily="18" charset="0"/>
              </a:rPr>
            </a:br>
            <a:endParaRPr lang="en-US" sz="4000" i="1"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9630C9AA-5507-4051-B8D5-4E322DDA027A}"/>
              </a:ext>
            </a:extLst>
          </p:cNvPr>
          <p:cNvSpPr>
            <a:spLocks noGrp="1"/>
          </p:cNvSpPr>
          <p:nvPr>
            <p:ph type="subTitle" idx="1"/>
          </p:nvPr>
        </p:nvSpPr>
        <p:spPr/>
        <p:txBody>
          <a:bodyPr/>
          <a:lstStyle/>
          <a:p>
            <a:pPr algn="ctr"/>
            <a:r>
              <a:rPr lang="en-US" dirty="0">
                <a:latin typeface="Times New Roman" panose="02020603050405020304" pitchFamily="18" charset="0"/>
                <a:cs typeface="Times New Roman" panose="02020603050405020304" pitchFamily="18" charset="0"/>
              </a:rPr>
              <a:t>Welcome to the presentation</a:t>
            </a:r>
          </a:p>
        </p:txBody>
      </p:sp>
      <p:sp>
        <p:nvSpPr>
          <p:cNvPr id="4" name="TextBox 3"/>
          <p:cNvSpPr txBox="1"/>
          <p:nvPr/>
        </p:nvSpPr>
        <p:spPr>
          <a:xfrm>
            <a:off x="4263813" y="5027120"/>
            <a:ext cx="4975722" cy="830997"/>
          </a:xfrm>
          <a:prstGeom prst="rect">
            <a:avLst/>
          </a:prstGeom>
          <a:noFill/>
        </p:spPr>
        <p:txBody>
          <a:bodyPr wrap="square" rtlCol="0">
            <a:spAutoFit/>
          </a:bodyPr>
          <a:lstStyle/>
          <a:p>
            <a:r>
              <a:rPr lang="en-US" sz="2400" dirty="0"/>
              <a:t>Name: </a:t>
            </a:r>
            <a:r>
              <a:rPr lang="en-US" sz="2400" dirty="0" err="1"/>
              <a:t>Tabasum</a:t>
            </a:r>
            <a:r>
              <a:rPr lang="en-US" sz="2400" dirty="0"/>
              <a:t> Yousaf ID: 2132506</a:t>
            </a:r>
          </a:p>
          <a:p>
            <a:r>
              <a:rPr lang="en-US" sz="2400" dirty="0"/>
              <a:t>Name: Shenaz Parveen ID: 2132610</a:t>
            </a:r>
          </a:p>
        </p:txBody>
      </p:sp>
    </p:spTree>
    <p:extLst>
      <p:ext uri="{BB962C8B-B14F-4D97-AF65-F5344CB8AC3E}">
        <p14:creationId xmlns:p14="http://schemas.microsoft.com/office/powerpoint/2010/main" val="597707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634B2-8B0E-484A-AD8C-3283F990147C}"/>
              </a:ext>
            </a:extLst>
          </p:cNvPr>
          <p:cNvSpPr>
            <a:spLocks noGrp="1"/>
          </p:cNvSpPr>
          <p:nvPr>
            <p:ph type="title"/>
          </p:nvPr>
        </p:nvSpPr>
        <p:spPr/>
        <p:txBody>
          <a:bodyPr/>
          <a:lstStyle/>
          <a:p>
            <a:r>
              <a:rPr lang="en-US" b="1" dirty="0"/>
              <a:t>Introduction </a:t>
            </a:r>
            <a:endParaRPr lang="en-US" dirty="0"/>
          </a:p>
        </p:txBody>
      </p:sp>
      <p:sp>
        <p:nvSpPr>
          <p:cNvPr id="3" name="Content Placeholder 2">
            <a:extLst>
              <a:ext uri="{FF2B5EF4-FFF2-40B4-BE49-F238E27FC236}">
                <a16:creationId xmlns:a16="http://schemas.microsoft.com/office/drawing/2014/main" id="{6DDA5EB1-072E-4B02-A7B7-879B27503826}"/>
              </a:ext>
            </a:extLst>
          </p:cNvPr>
          <p:cNvSpPr>
            <a:spLocks noGrp="1"/>
          </p:cNvSpPr>
          <p:nvPr>
            <p:ph idx="1"/>
          </p:nvPr>
        </p:nvSpPr>
        <p:spPr>
          <a:xfrm>
            <a:off x="1097280" y="1845734"/>
            <a:ext cx="7183120" cy="4023360"/>
          </a:xfrm>
        </p:spPr>
        <p:txBody>
          <a:bodyPr>
            <a:normAutofit fontScale="92500" lnSpcReduction="20000"/>
          </a:bodyPr>
          <a:lstStyle/>
          <a:p>
            <a:pPr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Project management depends on effective communication since it enables projects to move forward smoothly and on schedule (Gillard and Johansen, 2014). </a:t>
            </a:r>
          </a:p>
          <a:p>
            <a:pPr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It guarantees that team members are clear on the objectives of the project and know exactly what is required of them. </a:t>
            </a:r>
          </a:p>
          <a:p>
            <a:pPr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Additionally, it fosters trust so that teamwork is improved from the beginning to the end of a project.</a:t>
            </a:r>
          </a:p>
          <a:p>
            <a:pPr marL="0" indent="0" algn="just">
              <a:buNone/>
            </a:pPr>
            <a:endParaRPr lang="en-US" sz="2800" dirty="0">
              <a:latin typeface="Times New Roman" panose="02020603050405020304" pitchFamily="18" charset="0"/>
              <a:cs typeface="Times New Roman" panose="02020603050405020304" pitchFamily="18" charset="0"/>
            </a:endParaRPr>
          </a:p>
          <a:p>
            <a:pPr marL="0" indent="0" algn="just">
              <a:buNone/>
            </a:pPr>
            <a:r>
              <a:rPr lang="en-US" sz="2800" dirty="0" err="1">
                <a:latin typeface="Times New Roman" panose="02020603050405020304" pitchFamily="18" charset="0"/>
                <a:cs typeface="Times New Roman" panose="02020603050405020304" pitchFamily="18" charset="0"/>
              </a:rPr>
              <a:t>Tabasum</a:t>
            </a:r>
            <a:r>
              <a:rPr lang="en-US" sz="2800" dirty="0">
                <a:latin typeface="Times New Roman" panose="02020603050405020304" pitchFamily="18" charset="0"/>
                <a:cs typeface="Times New Roman" panose="02020603050405020304" pitchFamily="18" charset="0"/>
              </a:rPr>
              <a:t> Yousaf</a:t>
            </a:r>
          </a:p>
          <a:p>
            <a:pPr marL="0" indent="0" algn="just">
              <a:buNone/>
            </a:pPr>
            <a:endParaRPr lang="en-US" sz="28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A3828F2-9983-45E1-886E-3D14CBA9BA2D}"/>
              </a:ext>
            </a:extLst>
          </p:cNvPr>
          <p:cNvPicPr>
            <a:picLocks noChangeAspect="1"/>
          </p:cNvPicPr>
          <p:nvPr/>
        </p:nvPicPr>
        <p:blipFill>
          <a:blip r:embed="rId3"/>
          <a:stretch>
            <a:fillRect/>
          </a:stretch>
        </p:blipFill>
        <p:spPr>
          <a:xfrm>
            <a:off x="8788400" y="2197630"/>
            <a:ext cx="2946400" cy="3424238"/>
          </a:xfrm>
          <a:prstGeom prst="rect">
            <a:avLst/>
          </a:prstGeom>
        </p:spPr>
      </p:pic>
    </p:spTree>
    <p:extLst>
      <p:ext uri="{BB962C8B-B14F-4D97-AF65-F5344CB8AC3E}">
        <p14:creationId xmlns:p14="http://schemas.microsoft.com/office/powerpoint/2010/main" val="3718115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634B2-8B0E-484A-AD8C-3283F990147C}"/>
              </a:ext>
            </a:extLst>
          </p:cNvPr>
          <p:cNvSpPr>
            <a:spLocks noGrp="1"/>
          </p:cNvSpPr>
          <p:nvPr>
            <p:ph type="title"/>
          </p:nvPr>
        </p:nvSpPr>
        <p:spPr>
          <a:xfrm>
            <a:off x="9853684" y="764275"/>
            <a:ext cx="1405718" cy="224631"/>
          </a:xfrm>
        </p:spPr>
        <p:txBody>
          <a:bodyPr>
            <a:normAutofit fontScale="90000"/>
          </a:bodyPr>
          <a:lstStyle/>
          <a:p>
            <a:pPr algn="r"/>
            <a:r>
              <a:rPr lang="en-US" sz="2800" b="1" dirty="0"/>
              <a:t>Shenaz Parveen         </a:t>
            </a:r>
            <a:endParaRPr lang="en-US" sz="2800" dirty="0"/>
          </a:p>
        </p:txBody>
      </p:sp>
      <p:sp>
        <p:nvSpPr>
          <p:cNvPr id="3" name="Content Placeholder 2">
            <a:extLst>
              <a:ext uri="{FF2B5EF4-FFF2-40B4-BE49-F238E27FC236}">
                <a16:creationId xmlns:a16="http://schemas.microsoft.com/office/drawing/2014/main" id="{6DDA5EB1-072E-4B02-A7B7-879B27503826}"/>
              </a:ext>
            </a:extLst>
          </p:cNvPr>
          <p:cNvSpPr>
            <a:spLocks noGrp="1"/>
          </p:cNvSpPr>
          <p:nvPr>
            <p:ph idx="1"/>
          </p:nvPr>
        </p:nvSpPr>
        <p:spPr>
          <a:xfrm>
            <a:off x="1097279" y="1845734"/>
            <a:ext cx="10874587" cy="4023360"/>
          </a:xfrm>
        </p:spPr>
        <p:txBody>
          <a:bodyPr>
            <a:normAutofit/>
          </a:bodyPr>
          <a:lstStyle/>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Amazon.com, also known simply as Amazon, is an American firm that specializes in online retail and cloud computing. </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company's headquarters are located in Seattle, Washington. </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According to both total sales and market capitalization, it is the largest Internet-based retailer anywhere in the world (</a:t>
            </a:r>
            <a:r>
              <a:rPr lang="en-US" sz="2400" dirty="0" err="1">
                <a:latin typeface="Times New Roman" panose="02020603050405020304" pitchFamily="18" charset="0"/>
                <a:cs typeface="Times New Roman" panose="02020603050405020304" pitchFamily="18" charset="0"/>
              </a:rPr>
              <a:t>Sadq</a:t>
            </a:r>
            <a:r>
              <a:rPr lang="en-US" sz="2400" dirty="0">
                <a:latin typeface="Times New Roman" panose="02020603050405020304" pitchFamily="18" charset="0"/>
                <a:cs typeface="Times New Roman" panose="02020603050405020304" pitchFamily="18" charset="0"/>
              </a:rPr>
              <a:t> et al., 2018).</a:t>
            </a:r>
          </a:p>
        </p:txBody>
      </p:sp>
      <p:pic>
        <p:nvPicPr>
          <p:cNvPr id="1026" name="Picture 2" descr="Over 91 Amazon Products &amp; Services You Probably Don't Know • @maheshone">
            <a:extLst>
              <a:ext uri="{FF2B5EF4-FFF2-40B4-BE49-F238E27FC236}">
                <a16:creationId xmlns:a16="http://schemas.microsoft.com/office/drawing/2014/main" id="{B2FCE8CE-59C2-49B6-939C-66D5D89D77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5898" y="4274833"/>
            <a:ext cx="4960203" cy="159426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4530AC0-2836-7890-A0A9-1E18E41DE493}"/>
              </a:ext>
            </a:extLst>
          </p:cNvPr>
          <p:cNvSpPr/>
          <p:nvPr/>
        </p:nvSpPr>
        <p:spPr>
          <a:xfrm>
            <a:off x="1097278" y="764275"/>
            <a:ext cx="5890375" cy="90701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4800" b="1" dirty="0"/>
              <a:t>Overview Of Amazon</a:t>
            </a:r>
          </a:p>
        </p:txBody>
      </p:sp>
    </p:spTree>
    <p:extLst>
      <p:ext uri="{BB962C8B-B14F-4D97-AF65-F5344CB8AC3E}">
        <p14:creationId xmlns:p14="http://schemas.microsoft.com/office/powerpoint/2010/main" val="2801152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634B2-8B0E-484A-AD8C-3283F990147C}"/>
              </a:ext>
            </a:extLst>
          </p:cNvPr>
          <p:cNvSpPr>
            <a:spLocks noGrp="1"/>
          </p:cNvSpPr>
          <p:nvPr>
            <p:ph type="title"/>
          </p:nvPr>
        </p:nvSpPr>
        <p:spPr/>
        <p:txBody>
          <a:bodyPr/>
          <a:lstStyle/>
          <a:p>
            <a:r>
              <a:rPr lang="en-US" b="1" dirty="0"/>
              <a:t>Amazon’s products and services</a:t>
            </a:r>
            <a:endParaRPr lang="en-US" dirty="0"/>
          </a:p>
        </p:txBody>
      </p:sp>
      <p:sp>
        <p:nvSpPr>
          <p:cNvPr id="3" name="Content Placeholder 2">
            <a:extLst>
              <a:ext uri="{FF2B5EF4-FFF2-40B4-BE49-F238E27FC236}">
                <a16:creationId xmlns:a16="http://schemas.microsoft.com/office/drawing/2014/main" id="{6DDA5EB1-072E-4B02-A7B7-879B27503826}"/>
              </a:ext>
            </a:extLst>
          </p:cNvPr>
          <p:cNvSpPr>
            <a:spLocks noGrp="1"/>
          </p:cNvSpPr>
          <p:nvPr>
            <p:ph idx="1"/>
          </p:nvPr>
        </p:nvSpPr>
        <p:spPr>
          <a:xfrm>
            <a:off x="1097280" y="1845734"/>
            <a:ext cx="7183120" cy="4023360"/>
          </a:xfrm>
        </p:spPr>
        <p:txBody>
          <a:bodyPr>
            <a:normAutofit fontScale="85000" lnSpcReduction="20000"/>
          </a:bodyPr>
          <a:lstStyle/>
          <a:p>
            <a:pPr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Amazon.com is a vast Internet-based business that sells a wide variety of products, including books, music, movies, housewares, electronics, toys, and many more items. </a:t>
            </a:r>
          </a:p>
          <a:p>
            <a:pPr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Amazon.com sells these products either directly to its millions of customers or acts as an intermediary between other retailers and </a:t>
            </a:r>
            <a:r>
              <a:rPr lang="en-US" sz="2800" dirty="0" err="1">
                <a:latin typeface="Times New Roman" panose="02020603050405020304" pitchFamily="18" charset="0"/>
                <a:cs typeface="Times New Roman" panose="02020603050405020304" pitchFamily="18" charset="0"/>
              </a:rPr>
              <a:t>Amazon.com’s</a:t>
            </a:r>
            <a:r>
              <a:rPr lang="en-US" sz="2800" dirty="0">
                <a:latin typeface="Times New Roman" panose="02020603050405020304" pitchFamily="18" charset="0"/>
                <a:cs typeface="Times New Roman" panose="02020603050405020304" pitchFamily="18" charset="0"/>
              </a:rPr>
              <a:t> customer base (</a:t>
            </a:r>
            <a:r>
              <a:rPr lang="en-US" sz="2800" dirty="0" err="1">
                <a:latin typeface="Times New Roman" panose="02020603050405020304" pitchFamily="18" charset="0"/>
                <a:cs typeface="Times New Roman" panose="02020603050405020304" pitchFamily="18" charset="0"/>
              </a:rPr>
              <a:t>Sadq</a:t>
            </a:r>
            <a:r>
              <a:rPr lang="en-US" sz="2800" dirty="0">
                <a:latin typeface="Times New Roman" panose="02020603050405020304" pitchFamily="18" charset="0"/>
                <a:cs typeface="Times New Roman" panose="02020603050405020304" pitchFamily="18" charset="0"/>
              </a:rPr>
              <a:t> et al., 2018).</a:t>
            </a:r>
          </a:p>
          <a:p>
            <a:pPr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Its web services business includes so-called "cloud computing," which refers to the renting out of data storage and computing capabilities through the Internet</a:t>
            </a:r>
          </a:p>
          <a:p>
            <a:pPr marL="0" indent="0" algn="just">
              <a:buNone/>
            </a:pPr>
            <a:r>
              <a:rPr lang="en-US" sz="2800" dirty="0">
                <a:latin typeface="Times New Roman" panose="02020603050405020304" pitchFamily="18" charset="0"/>
                <a:cs typeface="Times New Roman" panose="02020603050405020304" pitchFamily="18" charset="0"/>
              </a:rPr>
              <a:t>.</a:t>
            </a:r>
          </a:p>
          <a:p>
            <a:pPr marL="0" indent="0" algn="just">
              <a:buNone/>
            </a:pPr>
            <a:r>
              <a:rPr lang="en-US" sz="2800" dirty="0" err="1">
                <a:latin typeface="Times New Roman" panose="02020603050405020304" pitchFamily="18" charset="0"/>
                <a:cs typeface="Times New Roman" panose="02020603050405020304" pitchFamily="18" charset="0"/>
              </a:rPr>
              <a:t>Tabasum</a:t>
            </a:r>
            <a:r>
              <a:rPr lang="en-US" sz="2800" dirty="0">
                <a:latin typeface="Times New Roman" panose="02020603050405020304" pitchFamily="18" charset="0"/>
                <a:cs typeface="Times New Roman" panose="02020603050405020304" pitchFamily="18" charset="0"/>
              </a:rPr>
              <a:t> Yousaf</a:t>
            </a:r>
          </a:p>
        </p:txBody>
      </p:sp>
      <p:pic>
        <p:nvPicPr>
          <p:cNvPr id="4" name="Picture 3">
            <a:extLst>
              <a:ext uri="{FF2B5EF4-FFF2-40B4-BE49-F238E27FC236}">
                <a16:creationId xmlns:a16="http://schemas.microsoft.com/office/drawing/2014/main" id="{6A3828F2-9983-45E1-886E-3D14CBA9BA2D}"/>
              </a:ext>
            </a:extLst>
          </p:cNvPr>
          <p:cNvPicPr>
            <a:picLocks noChangeAspect="1"/>
          </p:cNvPicPr>
          <p:nvPr/>
        </p:nvPicPr>
        <p:blipFill>
          <a:blip r:embed="rId3"/>
          <a:stretch>
            <a:fillRect/>
          </a:stretch>
        </p:blipFill>
        <p:spPr>
          <a:xfrm>
            <a:off x="8788400" y="2197630"/>
            <a:ext cx="2946400" cy="3424238"/>
          </a:xfrm>
          <a:prstGeom prst="rect">
            <a:avLst/>
          </a:prstGeom>
        </p:spPr>
      </p:pic>
    </p:spTree>
    <p:extLst>
      <p:ext uri="{BB962C8B-B14F-4D97-AF65-F5344CB8AC3E}">
        <p14:creationId xmlns:p14="http://schemas.microsoft.com/office/powerpoint/2010/main" val="25936464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175FE-8F28-425B-8DCB-E92FBE17E693}"/>
              </a:ext>
            </a:extLst>
          </p:cNvPr>
          <p:cNvSpPr>
            <a:spLocks noGrp="1"/>
          </p:cNvSpPr>
          <p:nvPr>
            <p:ph type="title"/>
          </p:nvPr>
        </p:nvSpPr>
        <p:spPr/>
        <p:txBody>
          <a:bodyPr/>
          <a:lstStyle/>
          <a:p>
            <a:r>
              <a:rPr lang="en-US" b="1" dirty="0"/>
              <a:t>The benefits of effective communication</a:t>
            </a:r>
            <a:endParaRPr lang="en-US" dirty="0"/>
          </a:p>
        </p:txBody>
      </p:sp>
      <p:sp>
        <p:nvSpPr>
          <p:cNvPr id="3" name="Content Placeholder 2">
            <a:extLst>
              <a:ext uri="{FF2B5EF4-FFF2-40B4-BE49-F238E27FC236}">
                <a16:creationId xmlns:a16="http://schemas.microsoft.com/office/drawing/2014/main" id="{A0EC72E2-7867-4188-882E-C2C5A9678FFD}"/>
              </a:ext>
            </a:extLst>
          </p:cNvPr>
          <p:cNvSpPr>
            <a:spLocks noGrp="1"/>
          </p:cNvSpPr>
          <p:nvPr>
            <p:ph idx="1"/>
          </p:nvPr>
        </p:nvSpPr>
        <p:spPr>
          <a:xfrm>
            <a:off x="1097280" y="1845734"/>
            <a:ext cx="6438053" cy="4023360"/>
          </a:xfrm>
        </p:spPr>
        <p:txBody>
          <a:bodyPr>
            <a:normAutofit fontScale="85000" lnSpcReduction="10000"/>
          </a:bodyPr>
          <a:lstStyle/>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 a project, having effective communication skills is essential to its success. </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It would be impossible for Amazon to meet its goals if the project manager Tom Jackson does not communicate with the team and stakeholders clearly. </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Conflict or tension at work can be reduced with effective workplace communication. </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Additionally, this ultimately improves employee engagement in the project that Tom Jackson is leading. In the end, this would assist Amazon in achieving its larger business goals.</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Shenaz Parveen</a:t>
            </a:r>
          </a:p>
        </p:txBody>
      </p:sp>
      <p:pic>
        <p:nvPicPr>
          <p:cNvPr id="4" name="Picture 3">
            <a:extLst>
              <a:ext uri="{FF2B5EF4-FFF2-40B4-BE49-F238E27FC236}">
                <a16:creationId xmlns:a16="http://schemas.microsoft.com/office/drawing/2014/main" id="{1B5BC8B9-C5B0-4277-9BF3-2DDAD7E7774A}"/>
              </a:ext>
            </a:extLst>
          </p:cNvPr>
          <p:cNvPicPr>
            <a:picLocks noChangeAspect="1"/>
          </p:cNvPicPr>
          <p:nvPr/>
        </p:nvPicPr>
        <p:blipFill>
          <a:blip r:embed="rId3"/>
          <a:stretch>
            <a:fillRect/>
          </a:stretch>
        </p:blipFill>
        <p:spPr>
          <a:xfrm>
            <a:off x="7697258" y="2490576"/>
            <a:ext cx="4257675" cy="2733675"/>
          </a:xfrm>
          <a:prstGeom prst="rect">
            <a:avLst/>
          </a:prstGeom>
        </p:spPr>
      </p:pic>
    </p:spTree>
    <p:extLst>
      <p:ext uri="{BB962C8B-B14F-4D97-AF65-F5344CB8AC3E}">
        <p14:creationId xmlns:p14="http://schemas.microsoft.com/office/powerpoint/2010/main" val="1250818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ED844-8807-4E3A-8042-464D74E4AAA9}"/>
              </a:ext>
            </a:extLst>
          </p:cNvPr>
          <p:cNvSpPr>
            <a:spLocks noGrp="1"/>
          </p:cNvSpPr>
          <p:nvPr>
            <p:ph type="title"/>
          </p:nvPr>
        </p:nvSpPr>
        <p:spPr/>
        <p:txBody>
          <a:bodyPr>
            <a:normAutofit/>
          </a:bodyPr>
          <a:lstStyle/>
          <a:p>
            <a:r>
              <a:rPr lang="en-US" b="1" dirty="0"/>
              <a:t>Model of communication to be used by Tom Jackson</a:t>
            </a:r>
            <a:endParaRPr lang="en-US" dirty="0"/>
          </a:p>
        </p:txBody>
      </p:sp>
      <p:sp>
        <p:nvSpPr>
          <p:cNvPr id="3" name="Content Placeholder 2">
            <a:extLst>
              <a:ext uri="{FF2B5EF4-FFF2-40B4-BE49-F238E27FC236}">
                <a16:creationId xmlns:a16="http://schemas.microsoft.com/office/drawing/2014/main" id="{5F1CD344-7C7C-43E8-A4BF-E7E8590E1E37}"/>
              </a:ext>
            </a:extLst>
          </p:cNvPr>
          <p:cNvSpPr>
            <a:spLocks noGrp="1"/>
          </p:cNvSpPr>
          <p:nvPr>
            <p:ph idx="1"/>
          </p:nvPr>
        </p:nvSpPr>
        <p:spPr>
          <a:xfrm>
            <a:off x="487680" y="1879601"/>
            <a:ext cx="6742853" cy="4023360"/>
          </a:xfrm>
        </p:spPr>
        <p:txBody>
          <a:bodyPr>
            <a:normAutofit fontScale="85000" lnSpcReduction="10000"/>
          </a:bodyPr>
          <a:lstStyle/>
          <a:p>
            <a:pPr algn="just">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Tom Jackson may go for </a:t>
            </a:r>
            <a:r>
              <a:rPr lang="en-US" b="1" dirty="0">
                <a:latin typeface="Times New Roman" panose="02020603050405020304" pitchFamily="18" charset="0"/>
                <a:cs typeface="Times New Roman" panose="02020603050405020304" pitchFamily="18" charset="0"/>
              </a:rPr>
              <a:t>transactional communication model </a:t>
            </a:r>
            <a:r>
              <a:rPr lang="en-US" dirty="0">
                <a:latin typeface="Times New Roman" panose="02020603050405020304" pitchFamily="18" charset="0"/>
                <a:cs typeface="Times New Roman" panose="02020603050405020304" pitchFamily="18" charset="0"/>
              </a:rPr>
              <a:t>for effective management. </a:t>
            </a:r>
          </a:p>
          <a:p>
            <a:pPr algn="just">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the Transaction Model of communication, communication is a process in which communicators produce social realities within social, relational, and cultural settings (</a:t>
            </a:r>
            <a:r>
              <a:rPr lang="en-US" dirty="0" err="1">
                <a:latin typeface="Times New Roman" panose="02020603050405020304" pitchFamily="18" charset="0"/>
                <a:cs typeface="Times New Roman" panose="02020603050405020304" pitchFamily="18" charset="0"/>
              </a:rPr>
              <a:t>Gozalova</a:t>
            </a:r>
            <a:r>
              <a:rPr lang="en-US" dirty="0">
                <a:latin typeface="Times New Roman" panose="02020603050405020304" pitchFamily="18" charset="0"/>
                <a:cs typeface="Times New Roman" panose="02020603050405020304" pitchFamily="18" charset="0"/>
              </a:rPr>
              <a:t> et al., 2016). </a:t>
            </a:r>
          </a:p>
          <a:p>
            <a:pPr algn="just">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model defines communication as a transaction. </a:t>
            </a:r>
          </a:p>
          <a:p>
            <a:pPr algn="just">
              <a:lnSpc>
                <a:spcPct val="11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Using this model, Tom Jackson can use communication to build relationships with project team members, form multicultural alliances, share the project members through engaging in conversation.</a:t>
            </a:r>
          </a:p>
          <a:p>
            <a:pPr algn="just">
              <a:lnSpc>
                <a:spcPct val="11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0" indent="0" algn="just">
              <a:lnSpc>
                <a:spcPct val="110000"/>
              </a:lnSpc>
              <a:buNone/>
            </a:pPr>
            <a:r>
              <a:rPr lang="en-US" sz="2400" dirty="0" err="1">
                <a:latin typeface="Times New Roman" panose="02020603050405020304" pitchFamily="18" charset="0"/>
                <a:cs typeface="Times New Roman" panose="02020603050405020304" pitchFamily="18" charset="0"/>
              </a:rPr>
              <a:t>Tabasum</a:t>
            </a:r>
            <a:r>
              <a:rPr lang="en-US" sz="2400" dirty="0">
                <a:latin typeface="Times New Roman" panose="02020603050405020304" pitchFamily="18" charset="0"/>
                <a:cs typeface="Times New Roman" panose="02020603050405020304" pitchFamily="18" charset="0"/>
              </a:rPr>
              <a:t> Yousaf</a:t>
            </a:r>
          </a:p>
          <a:p>
            <a:pPr algn="just">
              <a:lnSpc>
                <a:spcPct val="11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580C339-62EA-4685-9BDF-1FFC133D544C}"/>
              </a:ext>
            </a:extLst>
          </p:cNvPr>
          <p:cNvPicPr>
            <a:picLocks noChangeAspect="1"/>
          </p:cNvPicPr>
          <p:nvPr/>
        </p:nvPicPr>
        <p:blipFill>
          <a:blip r:embed="rId3"/>
          <a:stretch>
            <a:fillRect/>
          </a:stretch>
        </p:blipFill>
        <p:spPr>
          <a:xfrm>
            <a:off x="7648363" y="2029353"/>
            <a:ext cx="3785023" cy="3270780"/>
          </a:xfrm>
          <a:prstGeom prst="rect">
            <a:avLst/>
          </a:prstGeom>
        </p:spPr>
      </p:pic>
    </p:spTree>
    <p:extLst>
      <p:ext uri="{BB962C8B-B14F-4D97-AF65-F5344CB8AC3E}">
        <p14:creationId xmlns:p14="http://schemas.microsoft.com/office/powerpoint/2010/main" val="1924969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5A683-53B1-4AF0-93EE-745A3CCDE49D}"/>
              </a:ext>
            </a:extLst>
          </p:cNvPr>
          <p:cNvSpPr>
            <a:spLocks noGrp="1"/>
          </p:cNvSpPr>
          <p:nvPr>
            <p:ph type="title"/>
          </p:nvPr>
        </p:nvSpPr>
        <p:spPr/>
        <p:txBody>
          <a:bodyPr>
            <a:normAutofit/>
          </a:bodyPr>
          <a:lstStyle/>
          <a:p>
            <a:r>
              <a:rPr lang="en-US" b="1" dirty="0"/>
              <a:t>Communication barriers that can impact the project team led by Tom Jackson</a:t>
            </a:r>
            <a:endParaRPr lang="en-US" dirty="0"/>
          </a:p>
        </p:txBody>
      </p:sp>
      <p:sp>
        <p:nvSpPr>
          <p:cNvPr id="3" name="Content Placeholder 2">
            <a:extLst>
              <a:ext uri="{FF2B5EF4-FFF2-40B4-BE49-F238E27FC236}">
                <a16:creationId xmlns:a16="http://schemas.microsoft.com/office/drawing/2014/main" id="{EEDEDC55-3558-4B72-B1D8-E9C3775D5046}"/>
              </a:ext>
            </a:extLst>
          </p:cNvPr>
          <p:cNvSpPr>
            <a:spLocks noGrp="1"/>
          </p:cNvSpPr>
          <p:nvPr>
            <p:ph idx="1"/>
          </p:nvPr>
        </p:nvSpPr>
        <p:spPr>
          <a:xfrm>
            <a:off x="758613" y="2048934"/>
            <a:ext cx="10058400" cy="4023360"/>
          </a:xfrm>
        </p:spPr>
        <p:txBody>
          <a:bodyPr>
            <a:normAutofit fontScale="32500" lnSpcReduction="20000"/>
          </a:bodyPr>
          <a:lstStyle/>
          <a:p>
            <a:pPr algn="just"/>
            <a:r>
              <a:rPr lang="en-US" sz="5000" b="1" dirty="0">
                <a:latin typeface="Times New Roman" panose="02020603050405020304" pitchFamily="18" charset="0"/>
                <a:cs typeface="Times New Roman" panose="02020603050405020304" pitchFamily="18" charset="0"/>
              </a:rPr>
              <a:t>Language and cultural barrier</a:t>
            </a:r>
          </a:p>
          <a:p>
            <a:pPr algn="just"/>
            <a:r>
              <a:rPr lang="en-US" sz="5000" dirty="0">
                <a:latin typeface="Times New Roman" panose="02020603050405020304" pitchFamily="18" charset="0"/>
                <a:cs typeface="Times New Roman" panose="02020603050405020304" pitchFamily="18" charset="0"/>
              </a:rPr>
              <a:t>Communication is often hampered by the disparities in cultural practices. When interacting with several nationalities who speak different languages, language can also be a problem (</a:t>
            </a:r>
            <a:r>
              <a:rPr lang="en-US" sz="5000" dirty="0" err="1">
                <a:latin typeface="Times New Roman" panose="02020603050405020304" pitchFamily="18" charset="0"/>
                <a:cs typeface="Times New Roman" panose="02020603050405020304" pitchFamily="18" charset="0"/>
              </a:rPr>
              <a:t>Heerkens</a:t>
            </a:r>
            <a:r>
              <a:rPr lang="en-US" sz="5000" dirty="0">
                <a:latin typeface="Times New Roman" panose="02020603050405020304" pitchFamily="18" charset="0"/>
                <a:cs typeface="Times New Roman" panose="02020603050405020304" pitchFamily="18" charset="0"/>
              </a:rPr>
              <a:t>, 2012). To prevent misunderstandings, the project manager must make sure that communications are given in plain terms.</a:t>
            </a:r>
          </a:p>
          <a:p>
            <a:pPr algn="just"/>
            <a:r>
              <a:rPr lang="en-US" sz="5000" b="1" dirty="0">
                <a:latin typeface="Times New Roman" panose="02020603050405020304" pitchFamily="18" charset="0"/>
                <a:cs typeface="Times New Roman" panose="02020603050405020304" pitchFamily="18" charset="0"/>
              </a:rPr>
              <a:t>Moods and attitudes of project employees</a:t>
            </a:r>
          </a:p>
          <a:p>
            <a:pPr algn="just"/>
            <a:r>
              <a:rPr lang="en-US" sz="5000" dirty="0">
                <a:latin typeface="Times New Roman" panose="02020603050405020304" pitchFamily="18" charset="0"/>
                <a:cs typeface="Times New Roman" panose="02020603050405020304" pitchFamily="18" charset="0"/>
              </a:rPr>
              <a:t>People's receptivity to communications may be negatively impacted when they are under strain due to personal problems or work-related challenges, and they are less likely to be influenced.</a:t>
            </a:r>
          </a:p>
          <a:p>
            <a:pPr algn="just"/>
            <a:r>
              <a:rPr lang="en-US" sz="5000" b="1" dirty="0">
                <a:latin typeface="Times New Roman" panose="02020603050405020304" pitchFamily="18" charset="0"/>
                <a:cs typeface="Times New Roman" panose="02020603050405020304" pitchFamily="18" charset="0"/>
              </a:rPr>
              <a:t>Work environment barriers</a:t>
            </a:r>
          </a:p>
          <a:p>
            <a:pPr algn="just"/>
            <a:r>
              <a:rPr lang="en-US" sz="5000" dirty="0">
                <a:latin typeface="Times New Roman" panose="02020603050405020304" pitchFamily="18" charset="0"/>
                <a:cs typeface="Times New Roman" panose="02020603050405020304" pitchFamily="18" charset="0"/>
              </a:rPr>
              <a:t>In some situations, the workplace environment, such as the noise level and temperature, may impact communications. As a result, the project manager must make sure that everyone feels at ease at work and that it won't interfere with good communication (Guffey and Loewy, 2022).</a:t>
            </a:r>
          </a:p>
          <a:p>
            <a:pPr algn="just"/>
            <a:endParaRPr lang="en-US" sz="5000" dirty="0">
              <a:latin typeface="Times New Roman" panose="02020603050405020304" pitchFamily="18" charset="0"/>
              <a:cs typeface="Times New Roman" panose="02020603050405020304" pitchFamily="18" charset="0"/>
            </a:endParaRPr>
          </a:p>
          <a:p>
            <a:pPr algn="just"/>
            <a:r>
              <a:rPr lang="en-US" sz="4900" dirty="0">
                <a:latin typeface="Times New Roman" panose="02020603050405020304" pitchFamily="18" charset="0"/>
                <a:cs typeface="Times New Roman" panose="02020603050405020304" pitchFamily="18" charset="0"/>
              </a:rPr>
              <a:t>Shenaz parveen</a:t>
            </a:r>
          </a:p>
        </p:txBody>
      </p:sp>
    </p:spTree>
    <p:extLst>
      <p:ext uri="{BB962C8B-B14F-4D97-AF65-F5344CB8AC3E}">
        <p14:creationId xmlns:p14="http://schemas.microsoft.com/office/powerpoint/2010/main" val="3614549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4C1D2-72D5-4532-8E86-3795DF5CD221}"/>
              </a:ext>
            </a:extLst>
          </p:cNvPr>
          <p:cNvSpPr>
            <a:spLocks noGrp="1"/>
          </p:cNvSpPr>
          <p:nvPr>
            <p:ph type="title"/>
          </p:nvPr>
        </p:nvSpPr>
        <p:spPr/>
        <p:txBody>
          <a:bodyPr>
            <a:normAutofit/>
          </a:bodyPr>
          <a:lstStyle/>
          <a:p>
            <a:r>
              <a:rPr lang="en-US" b="1" dirty="0"/>
              <a:t>The channels of communication to improve communication</a:t>
            </a:r>
            <a:endParaRPr lang="en-US" dirty="0"/>
          </a:p>
        </p:txBody>
      </p:sp>
      <p:sp>
        <p:nvSpPr>
          <p:cNvPr id="3" name="Content Placeholder 2">
            <a:extLst>
              <a:ext uri="{FF2B5EF4-FFF2-40B4-BE49-F238E27FC236}">
                <a16:creationId xmlns:a16="http://schemas.microsoft.com/office/drawing/2014/main" id="{74D95BB4-BFF5-4849-8CB2-8D6D7FE42C3F}"/>
              </a:ext>
            </a:extLst>
          </p:cNvPr>
          <p:cNvSpPr>
            <a:spLocks noGrp="1"/>
          </p:cNvSpPr>
          <p:nvPr>
            <p:ph idx="1"/>
          </p:nvPr>
        </p:nvSpPr>
        <p:spPr>
          <a:xfrm>
            <a:off x="1097280" y="1845734"/>
            <a:ext cx="6692053" cy="4023360"/>
          </a:xfrm>
        </p:spPr>
        <p:txBody>
          <a:bodyPr>
            <a:normAutofit fontScale="92500" lnSpcReduction="10000"/>
          </a:bodyPr>
          <a:lstStyle/>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Tom Jackson should utilize all the non-verbal, textual, and spoken modes of communication. </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Tom Jackson can frequently use more than one of these channels simultaneously, and each has distinct benefits and drawbacks. </a:t>
            </a:r>
          </a:p>
          <a:p>
            <a:pPr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Tom Jackson should, however, utilize various communication channels, such as meeting through Zoom or other video conferencing systems, face-to-face conversations, regular email, and social media connectivity.</a:t>
            </a:r>
          </a:p>
          <a:p>
            <a:pPr algn="just">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err="1">
                <a:latin typeface="Times New Roman" panose="02020603050405020304" pitchFamily="18" charset="0"/>
                <a:cs typeface="Times New Roman" panose="02020603050405020304" pitchFamily="18" charset="0"/>
              </a:rPr>
              <a:t>Tabasum</a:t>
            </a:r>
            <a:r>
              <a:rPr lang="en-US" sz="2400" dirty="0">
                <a:latin typeface="Times New Roman" panose="02020603050405020304" pitchFamily="18" charset="0"/>
                <a:cs typeface="Times New Roman" panose="02020603050405020304" pitchFamily="18" charset="0"/>
              </a:rPr>
              <a:t> Yousaf</a:t>
            </a:r>
          </a:p>
        </p:txBody>
      </p:sp>
      <p:pic>
        <p:nvPicPr>
          <p:cNvPr id="4" name="Picture 3">
            <a:extLst>
              <a:ext uri="{FF2B5EF4-FFF2-40B4-BE49-F238E27FC236}">
                <a16:creationId xmlns:a16="http://schemas.microsoft.com/office/drawing/2014/main" id="{99541BF0-9AAD-436B-AB8D-F945D408BFFB}"/>
              </a:ext>
            </a:extLst>
          </p:cNvPr>
          <p:cNvPicPr>
            <a:picLocks noChangeAspect="1"/>
          </p:cNvPicPr>
          <p:nvPr/>
        </p:nvPicPr>
        <p:blipFill>
          <a:blip r:embed="rId3"/>
          <a:stretch>
            <a:fillRect/>
          </a:stretch>
        </p:blipFill>
        <p:spPr>
          <a:xfrm>
            <a:off x="8008408" y="1845734"/>
            <a:ext cx="3524250" cy="4023359"/>
          </a:xfrm>
          <a:prstGeom prst="rect">
            <a:avLst/>
          </a:prstGeom>
        </p:spPr>
      </p:pic>
    </p:spTree>
    <p:extLst>
      <p:ext uri="{BB962C8B-B14F-4D97-AF65-F5344CB8AC3E}">
        <p14:creationId xmlns:p14="http://schemas.microsoft.com/office/powerpoint/2010/main" val="354200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20772-2C07-43EE-8CF1-E50C493D511B}"/>
              </a:ext>
            </a:extLst>
          </p:cNvPr>
          <p:cNvSpPr>
            <a:spLocks noGrp="1"/>
          </p:cNvSpPr>
          <p:nvPr>
            <p:ph type="title"/>
          </p:nvPr>
        </p:nvSpPr>
        <p:spPr/>
        <p:txBody>
          <a:bodyPr/>
          <a:lstStyle/>
          <a:p>
            <a:pPr algn="ctr"/>
            <a:r>
              <a:rPr lang="en-US" b="1" dirty="0"/>
              <a:t>Conclusion</a:t>
            </a:r>
            <a:endParaRPr lang="en-US" dirty="0"/>
          </a:p>
        </p:txBody>
      </p:sp>
      <p:sp>
        <p:nvSpPr>
          <p:cNvPr id="3" name="Content Placeholder 2">
            <a:extLst>
              <a:ext uri="{FF2B5EF4-FFF2-40B4-BE49-F238E27FC236}">
                <a16:creationId xmlns:a16="http://schemas.microsoft.com/office/drawing/2014/main" id="{2D0D5D75-3D2A-4718-9B7B-130A80D81363}"/>
              </a:ext>
            </a:extLst>
          </p:cNvPr>
          <p:cNvSpPr>
            <a:spLocks noGrp="1"/>
          </p:cNvSpPr>
          <p:nvPr>
            <p:ph idx="1"/>
          </p:nvPr>
        </p:nvSpPr>
        <p:spPr>
          <a:xfrm>
            <a:off x="1097280" y="2387601"/>
            <a:ext cx="10058400" cy="4023360"/>
          </a:xfrm>
        </p:spPr>
        <p:txBody>
          <a:bodyPr>
            <a:normAutofit/>
          </a:bodyPr>
          <a:lstStyle/>
          <a:p>
            <a:pPr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Assuring that everyone working on the project has access to the data they need to do their jobs properly, creating a supportive workplace, and reducing waste all stem from effective communication. </a:t>
            </a:r>
          </a:p>
          <a:p>
            <a:pPr algn="just">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Information should be conveyed accurately while people's relationships are sustained or strengthened through effective communication.</a:t>
            </a:r>
          </a:p>
          <a:p>
            <a:pPr marL="0" indent="0" algn="just">
              <a:buNone/>
            </a:pPr>
            <a:r>
              <a:rPr lang="en-US" sz="2800" dirty="0">
                <a:latin typeface="Times New Roman" panose="02020603050405020304" pitchFamily="18" charset="0"/>
                <a:cs typeface="Times New Roman" panose="02020603050405020304" pitchFamily="18" charset="0"/>
              </a:rPr>
              <a:t>Shenaz Parveen</a:t>
            </a:r>
          </a:p>
        </p:txBody>
      </p:sp>
    </p:spTree>
    <p:extLst>
      <p:ext uri="{BB962C8B-B14F-4D97-AF65-F5344CB8AC3E}">
        <p14:creationId xmlns:p14="http://schemas.microsoft.com/office/powerpoint/2010/main" val="321324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57E23-1842-4603-8973-93F4CB1CB5DC}"/>
              </a:ext>
            </a:extLst>
          </p:cNvPr>
          <p:cNvSpPr>
            <a:spLocks noGrp="1"/>
          </p:cNvSpPr>
          <p:nvPr>
            <p:ph type="title"/>
          </p:nvPr>
        </p:nvSpPr>
        <p:spPr/>
        <p:txBody>
          <a:bodyPr/>
          <a:lstStyle/>
          <a:p>
            <a:r>
              <a:rPr lang="en-US" b="1" dirty="0"/>
              <a:t>References</a:t>
            </a:r>
            <a:endParaRPr lang="en-US" dirty="0"/>
          </a:p>
        </p:txBody>
      </p:sp>
      <p:sp>
        <p:nvSpPr>
          <p:cNvPr id="3" name="Content Placeholder 2">
            <a:extLst>
              <a:ext uri="{FF2B5EF4-FFF2-40B4-BE49-F238E27FC236}">
                <a16:creationId xmlns:a16="http://schemas.microsoft.com/office/drawing/2014/main" id="{0BDCF905-87D8-4F73-8305-FEE2C0E07A19}"/>
              </a:ext>
            </a:extLst>
          </p:cNvPr>
          <p:cNvSpPr>
            <a:spLocks noGrp="1"/>
          </p:cNvSpPr>
          <p:nvPr>
            <p:ph idx="1"/>
          </p:nvPr>
        </p:nvSpPr>
        <p:spPr/>
        <p:txBody>
          <a:bodyPr>
            <a:normAutofit fontScale="92500" lnSpcReduction="10000"/>
          </a:bodyPr>
          <a:lstStyle/>
          <a:p>
            <a:pPr algn="just"/>
            <a:r>
              <a:rPr lang="en-US" dirty="0">
                <a:latin typeface="Times New Roman" panose="02020603050405020304" pitchFamily="18" charset="0"/>
                <a:cs typeface="Times New Roman" panose="02020603050405020304" pitchFamily="18" charset="0"/>
              </a:rPr>
              <a:t>Gillard, S. and Johansen, J., 2014. Project management communication: A systems approach. </a:t>
            </a:r>
            <a:r>
              <a:rPr lang="en-US" i="1" dirty="0">
                <a:latin typeface="Times New Roman" panose="02020603050405020304" pitchFamily="18" charset="0"/>
                <a:cs typeface="Times New Roman" panose="02020603050405020304" pitchFamily="18" charset="0"/>
              </a:rPr>
              <a:t>Journal of Information Science</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30</a:t>
            </a:r>
            <a:r>
              <a:rPr lang="en-US" dirty="0">
                <a:latin typeface="Times New Roman" panose="02020603050405020304" pitchFamily="18" charset="0"/>
                <a:cs typeface="Times New Roman" panose="02020603050405020304" pitchFamily="18" charset="0"/>
              </a:rPr>
              <a:t>(1), pp.23-29.</a:t>
            </a:r>
          </a:p>
          <a:p>
            <a:pPr algn="just"/>
            <a:r>
              <a:rPr lang="en-US" dirty="0" err="1">
                <a:latin typeface="Times New Roman" panose="02020603050405020304" pitchFamily="18" charset="0"/>
                <a:cs typeface="Times New Roman" panose="02020603050405020304" pitchFamily="18" charset="0"/>
              </a:rPr>
              <a:t>Gozalova</a:t>
            </a:r>
            <a:r>
              <a:rPr lang="en-US" dirty="0">
                <a:latin typeface="Times New Roman" panose="02020603050405020304" pitchFamily="18" charset="0"/>
                <a:cs typeface="Times New Roman" panose="02020603050405020304" pitchFamily="18" charset="0"/>
              </a:rPr>
              <a:t>, M.R., </a:t>
            </a:r>
            <a:r>
              <a:rPr lang="en-US" dirty="0" err="1">
                <a:latin typeface="Times New Roman" panose="02020603050405020304" pitchFamily="18" charset="0"/>
                <a:cs typeface="Times New Roman" panose="02020603050405020304" pitchFamily="18" charset="0"/>
              </a:rPr>
              <a:t>Gazilov</a:t>
            </a:r>
            <a:r>
              <a:rPr lang="en-US" dirty="0">
                <a:latin typeface="Times New Roman" panose="02020603050405020304" pitchFamily="18" charset="0"/>
                <a:cs typeface="Times New Roman" panose="02020603050405020304" pitchFamily="18" charset="0"/>
              </a:rPr>
              <a:t>, M.G., </a:t>
            </a:r>
            <a:r>
              <a:rPr lang="en-US" dirty="0" err="1">
                <a:latin typeface="Times New Roman" panose="02020603050405020304" pitchFamily="18" charset="0"/>
                <a:cs typeface="Times New Roman" panose="02020603050405020304" pitchFamily="18" charset="0"/>
              </a:rPr>
              <a:t>Kobeleva</a:t>
            </a:r>
            <a:r>
              <a:rPr lang="en-US" dirty="0">
                <a:latin typeface="Times New Roman" panose="02020603050405020304" pitchFamily="18" charset="0"/>
                <a:cs typeface="Times New Roman" panose="02020603050405020304" pitchFamily="18" charset="0"/>
              </a:rPr>
              <a:t>, O.V., </a:t>
            </a:r>
            <a:r>
              <a:rPr lang="en-US" dirty="0" err="1">
                <a:latin typeface="Times New Roman" panose="02020603050405020304" pitchFamily="18" charset="0"/>
                <a:cs typeface="Times New Roman" panose="02020603050405020304" pitchFamily="18" charset="0"/>
              </a:rPr>
              <a:t>Seredina</a:t>
            </a:r>
            <a:r>
              <a:rPr lang="en-US" dirty="0">
                <a:latin typeface="Times New Roman" panose="02020603050405020304" pitchFamily="18" charset="0"/>
                <a:cs typeface="Times New Roman" panose="02020603050405020304" pitchFamily="18" charset="0"/>
              </a:rPr>
              <a:t>, M.I. and </a:t>
            </a:r>
            <a:r>
              <a:rPr lang="en-US" dirty="0" err="1">
                <a:latin typeface="Times New Roman" panose="02020603050405020304" pitchFamily="18" charset="0"/>
                <a:cs typeface="Times New Roman" panose="02020603050405020304" pitchFamily="18" charset="0"/>
              </a:rPr>
              <a:t>Loseva</a:t>
            </a:r>
            <a:r>
              <a:rPr lang="en-US" dirty="0">
                <a:latin typeface="Times New Roman" panose="02020603050405020304" pitchFamily="18" charset="0"/>
                <a:cs typeface="Times New Roman" panose="02020603050405020304" pitchFamily="18" charset="0"/>
              </a:rPr>
              <a:t>, E.S., 2016. Non-verbal communication in the modern world. </a:t>
            </a:r>
            <a:r>
              <a:rPr lang="en-US" i="1" dirty="0">
                <a:latin typeface="Times New Roman" panose="02020603050405020304" pitchFamily="18" charset="0"/>
                <a:cs typeface="Times New Roman" panose="02020603050405020304" pitchFamily="18" charset="0"/>
              </a:rPr>
              <a:t>Mediterranean Journal of Social Sciences</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7</a:t>
            </a:r>
            <a:r>
              <a:rPr lang="en-US" dirty="0">
                <a:latin typeface="Times New Roman" panose="02020603050405020304" pitchFamily="18" charset="0"/>
                <a:cs typeface="Times New Roman" panose="02020603050405020304" pitchFamily="18" charset="0"/>
              </a:rPr>
              <a:t>(4), pp.553-553.</a:t>
            </a:r>
          </a:p>
          <a:p>
            <a:pPr algn="just"/>
            <a:r>
              <a:rPr lang="en-US" dirty="0">
                <a:latin typeface="Times New Roman" panose="02020603050405020304" pitchFamily="18" charset="0"/>
                <a:cs typeface="Times New Roman" panose="02020603050405020304" pitchFamily="18" charset="0"/>
              </a:rPr>
              <a:t>Guffey, M.E. and Loewy, D., 2022. </a:t>
            </a:r>
            <a:r>
              <a:rPr lang="en-US" i="1" dirty="0">
                <a:latin typeface="Times New Roman" panose="02020603050405020304" pitchFamily="18" charset="0"/>
                <a:cs typeface="Times New Roman" panose="02020603050405020304" pitchFamily="18" charset="0"/>
              </a:rPr>
              <a:t>Essentials of business communication</a:t>
            </a:r>
            <a:r>
              <a:rPr lang="en-US" dirty="0">
                <a:latin typeface="Times New Roman" panose="02020603050405020304" pitchFamily="18" charset="0"/>
                <a:cs typeface="Times New Roman" panose="02020603050405020304" pitchFamily="18" charset="0"/>
              </a:rPr>
              <a:t>. Cengage Learning.</a:t>
            </a:r>
          </a:p>
          <a:p>
            <a:pPr algn="just"/>
            <a:r>
              <a:rPr lang="en-US" dirty="0" err="1">
                <a:latin typeface="Times New Roman" panose="02020603050405020304" pitchFamily="18" charset="0"/>
                <a:cs typeface="Times New Roman" panose="02020603050405020304" pitchFamily="18" charset="0"/>
              </a:rPr>
              <a:t>Heerkens</a:t>
            </a:r>
            <a:r>
              <a:rPr lang="en-US" dirty="0">
                <a:latin typeface="Times New Roman" panose="02020603050405020304" pitchFamily="18" charset="0"/>
                <a:cs typeface="Times New Roman" panose="02020603050405020304" pitchFamily="18" charset="0"/>
              </a:rPr>
              <a:t>, G.R., 2012. </a:t>
            </a:r>
            <a:r>
              <a:rPr lang="en-US" i="1" dirty="0">
                <a:latin typeface="Times New Roman" panose="02020603050405020304" pitchFamily="18" charset="0"/>
                <a:cs typeface="Times New Roman" panose="02020603050405020304" pitchFamily="18" charset="0"/>
              </a:rPr>
              <a:t>Project management</a:t>
            </a:r>
            <a:r>
              <a:rPr lang="en-US" dirty="0">
                <a:latin typeface="Times New Roman" panose="02020603050405020304" pitchFamily="18" charset="0"/>
                <a:cs typeface="Times New Roman" panose="02020603050405020304" pitchFamily="18" charset="0"/>
              </a:rPr>
              <a:t>. McGraw Hill Professional.</a:t>
            </a:r>
          </a:p>
          <a:p>
            <a:pPr algn="just"/>
            <a:r>
              <a:rPr lang="en-US" dirty="0">
                <a:latin typeface="Times New Roman" panose="02020603050405020304" pitchFamily="18" charset="0"/>
                <a:cs typeface="Times New Roman" panose="02020603050405020304" pitchFamily="18" charset="0"/>
              </a:rPr>
              <a:t>Narula, U., 2016. </a:t>
            </a:r>
            <a:r>
              <a:rPr lang="en-US" i="1" dirty="0">
                <a:latin typeface="Times New Roman" panose="02020603050405020304" pitchFamily="18" charset="0"/>
                <a:cs typeface="Times New Roman" panose="02020603050405020304" pitchFamily="18" charset="0"/>
              </a:rPr>
              <a:t>Communication models</a:t>
            </a:r>
            <a:r>
              <a:rPr lang="en-US" dirty="0">
                <a:latin typeface="Times New Roman" panose="02020603050405020304" pitchFamily="18" charset="0"/>
                <a:cs typeface="Times New Roman" panose="02020603050405020304" pitchFamily="18" charset="0"/>
              </a:rPr>
              <a:t>. Atlantic Publishers &amp; Dist.</a:t>
            </a:r>
          </a:p>
          <a:p>
            <a:pPr algn="just"/>
            <a:r>
              <a:rPr lang="en-US" dirty="0" err="1">
                <a:latin typeface="Times New Roman" panose="02020603050405020304" pitchFamily="18" charset="0"/>
                <a:cs typeface="Times New Roman" panose="02020603050405020304" pitchFamily="18" charset="0"/>
              </a:rPr>
              <a:t>Sadq</a:t>
            </a:r>
            <a:r>
              <a:rPr lang="en-US" dirty="0">
                <a:latin typeface="Times New Roman" panose="02020603050405020304" pitchFamily="18" charset="0"/>
                <a:cs typeface="Times New Roman" panose="02020603050405020304" pitchFamily="18" charset="0"/>
              </a:rPr>
              <a:t>, Z.M., Sabir, H.N. and Saeed, V.S.H., 2018. Analyzing the Amazon success strategies. </a:t>
            </a:r>
            <a:r>
              <a:rPr lang="en-US" i="1" dirty="0">
                <a:latin typeface="Times New Roman" panose="02020603050405020304" pitchFamily="18" charset="0"/>
                <a:cs typeface="Times New Roman" panose="02020603050405020304" pitchFamily="18" charset="0"/>
              </a:rPr>
              <a:t>Journal of process management and new technologies, 6(4).</a:t>
            </a:r>
          </a:p>
          <a:p>
            <a:pPr algn="just"/>
            <a:r>
              <a:rPr lang="en-US" dirty="0" err="1">
                <a:latin typeface="Times New Roman" panose="02020603050405020304" pitchFamily="18" charset="0"/>
                <a:cs typeface="Times New Roman" panose="02020603050405020304" pitchFamily="18" charset="0"/>
              </a:rPr>
              <a:t>Ziek</a:t>
            </a:r>
            <a:r>
              <a:rPr lang="en-US" dirty="0">
                <a:latin typeface="Times New Roman" panose="02020603050405020304" pitchFamily="18" charset="0"/>
                <a:cs typeface="Times New Roman" panose="02020603050405020304" pitchFamily="18" charset="0"/>
              </a:rPr>
              <a:t>, P. and Anderson, J.D., 2015. Communication, dialogue and project management. </a:t>
            </a:r>
            <a:r>
              <a:rPr lang="en-US" i="1" dirty="0">
                <a:latin typeface="Times New Roman" panose="02020603050405020304" pitchFamily="18" charset="0"/>
                <a:cs typeface="Times New Roman" panose="02020603050405020304" pitchFamily="18" charset="0"/>
              </a:rPr>
              <a:t>International Journal of Managing Projects in Business</a:t>
            </a:r>
            <a:r>
              <a:rPr lang="en-US" dirty="0">
                <a:latin typeface="Times New Roman" panose="02020603050405020304" pitchFamily="18" charset="0"/>
                <a:cs typeface="Times New Roman" panose="02020603050405020304" pitchFamily="18" charset="0"/>
              </a:rPr>
              <a:t>.</a:t>
            </a: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2365267"/>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0</TotalTime>
  <Words>1672</Words>
  <Application>Microsoft Office PowerPoint</Application>
  <PresentationFormat>Widescreen</PresentationFormat>
  <Paragraphs>94</Paragraphs>
  <Slides>10</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Retrospect</vt:lpstr>
      <vt:lpstr>BMSW4002 Effective Team Working and Communication  Communication in Amazon’s Project </vt:lpstr>
      <vt:lpstr>Introduction </vt:lpstr>
      <vt:lpstr>Shenaz Parveen         </vt:lpstr>
      <vt:lpstr>Amazon’s products and services</vt:lpstr>
      <vt:lpstr>The benefits of effective communication</vt:lpstr>
      <vt:lpstr>Model of communication to be used by Tom Jackson</vt:lpstr>
      <vt:lpstr>Communication barriers that can impact the project team led by Tom Jackson</vt:lpstr>
      <vt:lpstr>The channels of communication to improve communication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BMSW4002 Effective Team Working and Communication  Communication in Amazon’s Project </dc:title>
  <dc:creator>user</dc:creator>
  <cp:lastModifiedBy>Shenaz Parveen</cp:lastModifiedBy>
  <cp:revision>9</cp:revision>
  <dcterms:created xsi:type="dcterms:W3CDTF">2022-11-14T07:24:11Z</dcterms:created>
  <dcterms:modified xsi:type="dcterms:W3CDTF">2022-11-18T10:47:32Z</dcterms:modified>
</cp:coreProperties>
</file>