
<file path=[Content_Types].xml><?xml version="1.0" encoding="utf-8"?>
<Types xmlns="http://schemas.openxmlformats.org/package/2006/content-types">
  <Default Extension="png" ContentType="image/png"/>
  <Default Extension="pdf" ContentType="image/unknown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8" r:id="rId3"/>
    <p:sldId id="259" r:id="rId4"/>
    <p:sldId id="262" r:id="rId5"/>
    <p:sldId id="268" r:id="rId6"/>
    <p:sldId id="280" r:id="rId7"/>
    <p:sldId id="281" r:id="rId8"/>
    <p:sldId id="282" r:id="rId9"/>
    <p:sldId id="283" r:id="rId10"/>
    <p:sldId id="284" r:id="rId11"/>
    <p:sldId id="260" r:id="rId12"/>
    <p:sldId id="261" r:id="rId13"/>
    <p:sldId id="285" r:id="rId14"/>
    <p:sldId id="263" r:id="rId15"/>
    <p:sldId id="264" r:id="rId16"/>
    <p:sldId id="265" r:id="rId17"/>
    <p:sldId id="266" r:id="rId18"/>
    <p:sldId id="277" r:id="rId19"/>
    <p:sldId id="286" r:id="rId20"/>
    <p:sldId id="296" r:id="rId21"/>
    <p:sldId id="288" r:id="rId22"/>
    <p:sldId id="287" r:id="rId23"/>
    <p:sldId id="267" r:id="rId24"/>
    <p:sldId id="270" r:id="rId25"/>
    <p:sldId id="269" r:id="rId26"/>
    <p:sldId id="273" r:id="rId27"/>
    <p:sldId id="289" r:id="rId28"/>
    <p:sldId id="290" r:id="rId29"/>
    <p:sldId id="274" r:id="rId30"/>
    <p:sldId id="275" r:id="rId31"/>
    <p:sldId id="298" r:id="rId32"/>
    <p:sldId id="291" r:id="rId33"/>
    <p:sldId id="276" r:id="rId34"/>
    <p:sldId id="293" r:id="rId35"/>
    <p:sldId id="294" r:id="rId36"/>
    <p:sldId id="297" r:id="rId37"/>
    <p:sldId id="295" r:id="rId38"/>
    <p:sldId id="299" r:id="rId39"/>
    <p:sldId id="300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ABE2B-92DC-4192-A6CC-35B3035F3D7E}" type="datetimeFigureOut">
              <a:rPr lang="en-GB" smtClean="0"/>
              <a:t>16/08/2019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0AEFC-B090-4BB3-B187-CB3E07FAA4D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ABE2B-92DC-4192-A6CC-35B3035F3D7E}" type="datetimeFigureOut">
              <a:rPr lang="en-GB" smtClean="0"/>
              <a:t>16/08/2019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0AEFC-B090-4BB3-B187-CB3E07FAA4D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ABE2B-92DC-4192-A6CC-35B3035F3D7E}" type="datetimeFigureOut">
              <a:rPr lang="en-GB" smtClean="0"/>
              <a:t>16/08/2019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270AEFC-B090-4BB3-B187-CB3E07FAA4D6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ABE2B-92DC-4192-A6CC-35B3035F3D7E}" type="datetimeFigureOut">
              <a:rPr lang="en-GB" smtClean="0"/>
              <a:t>16/08/2019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0AEFC-B090-4BB3-B187-CB3E07FAA4D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ABE2B-92DC-4192-A6CC-35B3035F3D7E}" type="datetimeFigureOut">
              <a:rPr lang="en-GB" smtClean="0"/>
              <a:t>16/08/2019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0AEFC-B090-4BB3-B187-CB3E07FAA4D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ABE2B-92DC-4192-A6CC-35B3035F3D7E}" type="datetimeFigureOut">
              <a:rPr lang="en-GB" smtClean="0"/>
              <a:t>16/08/2019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0AEFC-B090-4BB3-B187-CB3E07FAA4D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ABE2B-92DC-4192-A6CC-35B3035F3D7E}" type="datetimeFigureOut">
              <a:rPr lang="en-GB" smtClean="0"/>
              <a:t>16/08/2019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0AEFC-B090-4BB3-B187-CB3E07FAA4D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ABE2B-92DC-4192-A6CC-35B3035F3D7E}" type="datetimeFigureOut">
              <a:rPr lang="en-GB" smtClean="0"/>
              <a:t>16/08/2019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0AEFC-B090-4BB3-B187-CB3E07FAA4D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ABE2B-92DC-4192-A6CC-35B3035F3D7E}" type="datetimeFigureOut">
              <a:rPr lang="en-GB" smtClean="0"/>
              <a:t>16/08/2019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0AEFC-B090-4BB3-B187-CB3E07FAA4D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ABE2B-92DC-4192-A6CC-35B3035F3D7E}" type="datetimeFigureOut">
              <a:rPr lang="en-GB" smtClean="0"/>
              <a:t>16/08/2019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0AEFC-B090-4BB3-B187-CB3E07FAA4D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ABE2B-92DC-4192-A6CC-35B3035F3D7E}" type="datetimeFigureOut">
              <a:rPr lang="en-GB" smtClean="0"/>
              <a:t>16/08/2019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0AEFC-B090-4BB3-B187-CB3E07FAA4D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C1ABE2B-92DC-4192-A6CC-35B3035F3D7E}" type="datetimeFigureOut">
              <a:rPr lang="en-GB" smtClean="0"/>
              <a:t>16/08/2019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270AEFC-B090-4BB3-B187-CB3E07FAA4D6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df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wwmp.co.uk/s/cc_images/teaserbox_12300349.jpg?t=1471890288" TargetMode="External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4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‘The Boys who went to war’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story of the young men of the Preseli Hills who fell in the Great War 1914-1918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38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dirty="0" smtClean="0"/>
              <a:t>1. Ypres Salient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8196" name="Rectangle 7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mtClean="0"/>
              <a:t>AERIAL VIEW OF YPRES</a:t>
            </a:r>
            <a:endParaRPr lang="en-US" altLang="en-US" smtClean="0"/>
          </a:p>
        </p:txBody>
      </p:sp>
      <p:pic>
        <p:nvPicPr>
          <p:cNvPr id="8197" name="Picture 5" descr="Front lines January 19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628800"/>
            <a:ext cx="4032250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8" descr="432w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2565400"/>
            <a:ext cx="3744912" cy="3598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439260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YPRES - 1917</a:t>
            </a:r>
            <a:endParaRPr lang="en-US" smtClean="0"/>
          </a:p>
        </p:txBody>
      </p:sp>
      <p:pic>
        <p:nvPicPr>
          <p:cNvPr id="10243" name="Picture 6" descr="ypres-191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268413"/>
            <a:ext cx="7848600" cy="4945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50452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‘THE SLOUGH OF DESPOND’</a:t>
            </a:r>
            <a:endParaRPr lang="en-US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14340" name="Picture 4" descr="ypres0407_468x27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700213"/>
            <a:ext cx="8207375" cy="432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271288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Pilckem</a:t>
            </a:r>
            <a:r>
              <a:rPr lang="en-GB" dirty="0" smtClean="0"/>
              <a:t> Ridge</a:t>
            </a:r>
            <a:endParaRPr lang="en-GB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16832"/>
            <a:ext cx="3528392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132856"/>
            <a:ext cx="3024336" cy="37444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43174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George James, (23) - </a:t>
            </a:r>
            <a:r>
              <a:rPr lang="en-GB" dirty="0" err="1" smtClean="0"/>
              <a:t>Gotty</a:t>
            </a:r>
            <a:endParaRPr lang="en-GB" dirty="0"/>
          </a:p>
        </p:txBody>
      </p:sp>
      <p:pic>
        <p:nvPicPr>
          <p:cNvPr id="6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9" y="2276872"/>
            <a:ext cx="4104456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2024856"/>
            <a:ext cx="2362200" cy="3676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59578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Bard Cottage - today</a:t>
            </a:r>
            <a:endParaRPr lang="en-GB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44824"/>
            <a:ext cx="6840759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629499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two Dan Davies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1. Dan Davies of </a:t>
            </a:r>
            <a:r>
              <a:rPr lang="en-GB" dirty="0" err="1" smtClean="0"/>
              <a:t>Llangolman</a:t>
            </a:r>
            <a:r>
              <a:rPr lang="en-GB" dirty="0" smtClean="0"/>
              <a:t>; 8</a:t>
            </a:r>
            <a:r>
              <a:rPr lang="en-GB" baseline="30000" dirty="0" smtClean="0"/>
              <a:t>th</a:t>
            </a:r>
            <a:r>
              <a:rPr lang="en-GB" dirty="0" smtClean="0"/>
              <a:t> Liverpool </a:t>
            </a:r>
            <a:r>
              <a:rPr lang="en-GB" dirty="0" err="1" smtClean="0"/>
              <a:t>k.i.a</a:t>
            </a:r>
            <a:r>
              <a:rPr lang="en-GB" dirty="0" smtClean="0"/>
              <a:t> 31/7/17 </a:t>
            </a:r>
          </a:p>
          <a:p>
            <a:endParaRPr lang="en-GB" dirty="0" smtClean="0"/>
          </a:p>
          <a:p>
            <a:r>
              <a:rPr lang="en-GB" dirty="0" smtClean="0"/>
              <a:t>2. Dan Davies of Rosebush ; 14</a:t>
            </a:r>
            <a:r>
              <a:rPr lang="en-GB" baseline="30000" dirty="0" smtClean="0"/>
              <a:t>th</a:t>
            </a:r>
            <a:r>
              <a:rPr lang="en-GB" dirty="0" smtClean="0"/>
              <a:t> Welsh </a:t>
            </a:r>
            <a:r>
              <a:rPr lang="en-GB" dirty="0" err="1" smtClean="0"/>
              <a:t>k.i.a</a:t>
            </a:r>
            <a:r>
              <a:rPr lang="en-GB" dirty="0" smtClean="0"/>
              <a:t>. 5/8/17</a:t>
            </a:r>
          </a:p>
          <a:p>
            <a:r>
              <a:rPr lang="en-GB" dirty="0" smtClean="0"/>
              <a:t>Unknown graves – names on </a:t>
            </a:r>
            <a:r>
              <a:rPr lang="en-GB" dirty="0" err="1" smtClean="0"/>
              <a:t>Menin</a:t>
            </a:r>
            <a:r>
              <a:rPr lang="en-GB" dirty="0" smtClean="0"/>
              <a:t> Gate</a:t>
            </a:r>
            <a:endParaRPr lang="en-GB" dirty="0"/>
          </a:p>
          <a:p>
            <a:endParaRPr lang="en-GB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9" y="2204864"/>
            <a:ext cx="4176464" cy="3744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43777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William Howells (37)</a:t>
            </a:r>
            <a:endParaRPr lang="en-GB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300" y="1729581"/>
            <a:ext cx="3200400" cy="426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988840"/>
            <a:ext cx="3960440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149154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William Howells</a:t>
            </a:r>
            <a:endParaRPr lang="en-GB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988840"/>
            <a:ext cx="4176464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993034"/>
            <a:ext cx="4038600" cy="37402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93762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YPRES</a:t>
            </a:r>
            <a:endParaRPr lang="en-US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12292" name="Picture 5" descr="Cloth_Hall_-_Ypr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628775"/>
            <a:ext cx="8280400" cy="467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899600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MENIN GATE - YPRES</a:t>
            </a:r>
            <a:endParaRPr lang="en-US" smtClean="0"/>
          </a:p>
        </p:txBody>
      </p:sp>
      <p:pic>
        <p:nvPicPr>
          <p:cNvPr id="13315" name="Picture 6" descr="Menin_Gate_-_Ypres_-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412875"/>
            <a:ext cx="8064500" cy="544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13771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Others at Ypres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Sapper John Lewis of  </a:t>
            </a:r>
            <a:r>
              <a:rPr lang="en-GB" dirty="0" err="1" smtClean="0"/>
              <a:t>Maenclochog</a:t>
            </a:r>
            <a:r>
              <a:rPr lang="en-GB" dirty="0" smtClean="0"/>
              <a:t> ,  R.E. </a:t>
            </a:r>
            <a:r>
              <a:rPr lang="en-GB" dirty="0" err="1" smtClean="0"/>
              <a:t>d.o.w</a:t>
            </a:r>
            <a:r>
              <a:rPr lang="en-GB" dirty="0" smtClean="0"/>
              <a:t>. 22/10/17 </a:t>
            </a:r>
          </a:p>
          <a:p>
            <a:r>
              <a:rPr lang="en-GB" dirty="0" smtClean="0"/>
              <a:t>Pte </a:t>
            </a:r>
            <a:r>
              <a:rPr lang="en-GB" dirty="0" err="1" smtClean="0"/>
              <a:t>Gwilym</a:t>
            </a:r>
            <a:r>
              <a:rPr lang="en-GB" dirty="0" smtClean="0"/>
              <a:t> Tyndale Evans (20) R.F. </a:t>
            </a:r>
            <a:r>
              <a:rPr lang="en-GB" dirty="0" err="1" smtClean="0"/>
              <a:t>k.i.a</a:t>
            </a:r>
            <a:r>
              <a:rPr lang="en-GB" dirty="0" smtClean="0"/>
              <a:t> 23/9/17, son of Charlotte , </a:t>
            </a:r>
            <a:r>
              <a:rPr lang="en-GB" dirty="0" err="1" smtClean="0"/>
              <a:t>Glanrhydwilym</a:t>
            </a:r>
            <a:r>
              <a:rPr lang="en-GB" dirty="0" smtClean="0"/>
              <a:t> (on Tyne Cot memorial)</a:t>
            </a:r>
          </a:p>
          <a:p>
            <a:r>
              <a:rPr lang="en-GB" dirty="0" smtClean="0"/>
              <a:t>Pte James Salisbury Price (19) 16</a:t>
            </a:r>
            <a:r>
              <a:rPr lang="en-GB" baseline="30000" dirty="0" smtClean="0"/>
              <a:t>th</a:t>
            </a:r>
            <a:r>
              <a:rPr lang="en-GB" dirty="0" smtClean="0"/>
              <a:t> Welsh, </a:t>
            </a:r>
            <a:r>
              <a:rPr lang="en-GB" dirty="0" err="1" smtClean="0"/>
              <a:t>d.o.w</a:t>
            </a:r>
            <a:r>
              <a:rPr lang="en-GB" dirty="0" smtClean="0"/>
              <a:t>. 15/9/16 , son of  James and Elizabeth of Springfield New Moat</a:t>
            </a:r>
          </a:p>
          <a:p>
            <a:r>
              <a:rPr lang="en-GB" dirty="0" smtClean="0"/>
              <a:t>Major Lawrence Colby , G.G. </a:t>
            </a:r>
            <a:r>
              <a:rPr lang="en-GB" dirty="0" err="1" smtClean="0"/>
              <a:t>k.i.a</a:t>
            </a:r>
            <a:r>
              <a:rPr lang="en-GB" dirty="0" smtClean="0"/>
              <a:t> 24/10/14, on </a:t>
            </a:r>
            <a:r>
              <a:rPr lang="en-GB" dirty="0" err="1" smtClean="0"/>
              <a:t>Menin</a:t>
            </a:r>
            <a:r>
              <a:rPr lang="en-GB" dirty="0" smtClean="0"/>
              <a:t> Gate; of </a:t>
            </a:r>
            <a:r>
              <a:rPr lang="en-GB" dirty="0" err="1" smtClean="0"/>
              <a:t>Boncath</a:t>
            </a:r>
            <a:r>
              <a:rPr lang="en-GB" dirty="0" smtClean="0"/>
              <a:t> and </a:t>
            </a:r>
            <a:r>
              <a:rPr lang="en-GB" dirty="0" err="1" smtClean="0"/>
              <a:t>Bletherston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79571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 THE SOMME</a:t>
            </a:r>
            <a:endParaRPr lang="en-US" dirty="0" smtClean="0"/>
          </a:p>
        </p:txBody>
      </p:sp>
      <p:sp>
        <p:nvSpPr>
          <p:cNvPr id="24579" name="Rectangle 30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24580" name="Rectangle 31"/>
          <p:cNvSpPr>
            <a:spLocks noGrp="1" noChangeArrowheads="1"/>
          </p:cNvSpPr>
          <p:nvPr>
            <p:ph sz="half" idx="2"/>
          </p:nvPr>
        </p:nvSpPr>
        <p:spPr>
          <a:xfrm>
            <a:off x="4648200" y="1600200"/>
            <a:ext cx="3668713" cy="4525963"/>
          </a:xfrm>
        </p:spPr>
        <p:txBody>
          <a:bodyPr/>
          <a:lstStyle/>
          <a:p>
            <a:r>
              <a:rPr lang="en-GB" altLang="en-US" smtClean="0"/>
              <a:t>BASILICA AT ALBERT</a:t>
            </a:r>
            <a:endParaRPr lang="en-US" altLang="en-US" smtClean="0"/>
          </a:p>
        </p:txBody>
      </p:sp>
      <p:pic>
        <p:nvPicPr>
          <p:cNvPr id="24581" name="Picture 33" descr="battle_of_the_somme_1916_ma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557338"/>
            <a:ext cx="3887788" cy="446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2" name="Picture 35" descr="Albert%20&amp;%20Basilica%20(low%20res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2492375"/>
            <a:ext cx="3457575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69316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THE SOMME</a:t>
            </a:r>
            <a:endParaRPr lang="en-US" smtClean="0"/>
          </a:p>
        </p:txBody>
      </p:sp>
      <p:sp>
        <p:nvSpPr>
          <p:cNvPr id="27651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smtClean="0"/>
              <a:t>‘THE SUNKEN LANE’ – JULY 1</a:t>
            </a:r>
            <a:r>
              <a:rPr lang="en-GB" altLang="en-US" baseline="30000" smtClean="0"/>
              <a:t>ST</a:t>
            </a:r>
            <a:r>
              <a:rPr lang="en-GB" altLang="en-US" smtClean="0"/>
              <a:t> 1916</a:t>
            </a:r>
            <a:endParaRPr lang="en-US" altLang="en-US" smtClean="0"/>
          </a:p>
        </p:txBody>
      </p:sp>
      <p:sp>
        <p:nvSpPr>
          <p:cNvPr id="27652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mtClean="0"/>
              <a:t>‘DYING COMRADE’ – JULY 1</a:t>
            </a:r>
            <a:r>
              <a:rPr lang="en-GB" altLang="en-US" baseline="30000" smtClean="0"/>
              <a:t>ST</a:t>
            </a:r>
            <a:r>
              <a:rPr lang="en-GB" altLang="en-US" smtClean="0"/>
              <a:t> 1916</a:t>
            </a:r>
            <a:endParaRPr lang="en-US" altLang="en-US" smtClean="0"/>
          </a:p>
        </p:txBody>
      </p:sp>
      <p:pic>
        <p:nvPicPr>
          <p:cNvPr id="27653" name="Picture 7" descr="somm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2565400"/>
            <a:ext cx="3802062" cy="3814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4" name="Picture 9" descr="25076_Battle-of-the-somme-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565400"/>
            <a:ext cx="3962400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53854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Mametz</a:t>
            </a:r>
            <a:r>
              <a:rPr lang="en-GB" dirty="0" smtClean="0"/>
              <a:t> Wood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04864"/>
            <a:ext cx="7200800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8621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Mametz</a:t>
            </a:r>
            <a:r>
              <a:rPr lang="en-GB" dirty="0" smtClean="0"/>
              <a:t> Wood 1916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0" y="2239962"/>
            <a:ext cx="60960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31478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Stanley Rees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844824"/>
            <a:ext cx="3528392" cy="4320480"/>
          </a:xfrm>
        </p:spPr>
      </p:pic>
    </p:spTree>
    <p:extLst>
      <p:ext uri="{BB962C8B-B14F-4D97-AF65-F5344CB8AC3E}">
        <p14:creationId xmlns:p14="http://schemas.microsoft.com/office/powerpoint/2010/main" val="9398882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Stanley Rees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Pte Stanley Rees, (22)1</a:t>
            </a:r>
            <a:r>
              <a:rPr lang="en-GB" baseline="30000" dirty="0" smtClean="0"/>
              <a:t>st</a:t>
            </a:r>
            <a:r>
              <a:rPr lang="en-GB" dirty="0" smtClean="0"/>
              <a:t> SWB, </a:t>
            </a:r>
            <a:r>
              <a:rPr lang="en-GB" dirty="0" err="1" smtClean="0"/>
              <a:t>d.o.w</a:t>
            </a:r>
            <a:r>
              <a:rPr lang="en-GB" dirty="0" smtClean="0"/>
              <a:t>  22/8/16 (after wounds sustained 2/8/16), buried Flat Iron Copse near </a:t>
            </a:r>
            <a:r>
              <a:rPr lang="en-GB" dirty="0" err="1" smtClean="0"/>
              <a:t>Mametz</a:t>
            </a:r>
            <a:r>
              <a:rPr lang="en-GB" dirty="0" smtClean="0"/>
              <a:t> Wood, Somme.</a:t>
            </a:r>
          </a:p>
          <a:p>
            <a:r>
              <a:rPr lang="en-GB" dirty="0" smtClean="0"/>
              <a:t>Son of George and Phoebe Rees Spring Villa </a:t>
            </a:r>
            <a:r>
              <a:rPr lang="en-GB" dirty="0" err="1" smtClean="0"/>
              <a:t>Maenclochog</a:t>
            </a:r>
            <a:endParaRPr lang="en-GB" dirty="0" smtClean="0"/>
          </a:p>
          <a:p>
            <a:r>
              <a:rPr lang="en-GB" dirty="0" smtClean="0"/>
              <a:t>Pembroke Yeomanry before SWB; served in Gallipoli , Egypt, Salonica; hospital in Malta with rheumatic fever</a:t>
            </a:r>
          </a:p>
          <a:p>
            <a:r>
              <a:rPr lang="en-GB" dirty="0" smtClean="0"/>
              <a:t>Brother who served in ASC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3651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Gallipoli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772816"/>
            <a:ext cx="3456383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2808311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090660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Flat Iron Copse</a:t>
            </a:r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7632848" cy="4752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68394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Others on the Somme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David Rees Evans (28)</a:t>
            </a:r>
            <a:r>
              <a:rPr lang="en-GB" dirty="0" smtClean="0"/>
              <a:t>, 1</a:t>
            </a:r>
            <a:r>
              <a:rPr lang="en-GB" baseline="30000" dirty="0" smtClean="0"/>
              <a:t>st</a:t>
            </a:r>
            <a:r>
              <a:rPr lang="en-GB" dirty="0" smtClean="0"/>
              <a:t> Welsh Guards, </a:t>
            </a:r>
            <a:r>
              <a:rPr lang="en-GB" dirty="0" err="1" smtClean="0"/>
              <a:t>d.o.w</a:t>
            </a:r>
            <a:r>
              <a:rPr lang="en-GB" dirty="0" smtClean="0"/>
              <a:t>. 17/9/16, son of Mr and Mrs Ben Evans Post Office New Moat (remembered on family tombstone in churchyard)</a:t>
            </a:r>
          </a:p>
          <a:p>
            <a:r>
              <a:rPr lang="en-GB" b="1" dirty="0" smtClean="0"/>
              <a:t>James Thomas (31), </a:t>
            </a:r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Welsh Guards</a:t>
            </a:r>
            <a:r>
              <a:rPr lang="en-GB" b="1" dirty="0" smtClean="0"/>
              <a:t>,  </a:t>
            </a:r>
            <a:r>
              <a:rPr lang="en-GB" dirty="0" err="1" smtClean="0"/>
              <a:t>k.i.a</a:t>
            </a:r>
            <a:r>
              <a:rPr lang="en-GB" dirty="0" smtClean="0"/>
              <a:t>  25/9/16, on </a:t>
            </a:r>
            <a:r>
              <a:rPr lang="en-GB" dirty="0" err="1" smtClean="0"/>
              <a:t>Thiepval</a:t>
            </a:r>
            <a:r>
              <a:rPr lang="en-GB" dirty="0" smtClean="0"/>
              <a:t> memorial; son of Morris and Martha, Portis </a:t>
            </a:r>
            <a:r>
              <a:rPr lang="en-GB" dirty="0" err="1" smtClean="0"/>
              <a:t>Llangolman</a:t>
            </a:r>
            <a:r>
              <a:rPr lang="en-GB" dirty="0" smtClean="0"/>
              <a:t> </a:t>
            </a:r>
          </a:p>
          <a:p>
            <a:r>
              <a:rPr lang="en-GB" b="1" dirty="0" smtClean="0"/>
              <a:t>Ben Morris (22), </a:t>
            </a:r>
            <a:r>
              <a:rPr lang="en-GB" dirty="0" smtClean="0"/>
              <a:t>9</a:t>
            </a:r>
            <a:r>
              <a:rPr lang="en-GB" baseline="30000" dirty="0" smtClean="0"/>
              <a:t>th</a:t>
            </a:r>
            <a:r>
              <a:rPr lang="en-GB" dirty="0" smtClean="0"/>
              <a:t> Welsh , </a:t>
            </a:r>
            <a:r>
              <a:rPr lang="en-GB" dirty="0" err="1" smtClean="0"/>
              <a:t>d.o.w</a:t>
            </a:r>
            <a:r>
              <a:rPr lang="en-GB" dirty="0" smtClean="0"/>
              <a:t> 24/3/18,; son of </a:t>
            </a:r>
            <a:r>
              <a:rPr lang="en-GB" dirty="0" err="1" smtClean="0"/>
              <a:t>Dafydd</a:t>
            </a:r>
            <a:r>
              <a:rPr lang="en-GB" dirty="0" smtClean="0"/>
              <a:t> and Margaret </a:t>
            </a:r>
            <a:r>
              <a:rPr lang="en-GB" dirty="0" err="1" smtClean="0"/>
              <a:t>Llandilo</a:t>
            </a:r>
            <a:r>
              <a:rPr lang="en-GB" dirty="0" smtClean="0"/>
              <a:t> </a:t>
            </a:r>
            <a:r>
              <a:rPr lang="en-GB" dirty="0" err="1" smtClean="0"/>
              <a:t>Uchaf</a:t>
            </a:r>
            <a:r>
              <a:rPr lang="en-GB" dirty="0" smtClean="0"/>
              <a:t>, </a:t>
            </a:r>
            <a:r>
              <a:rPr lang="en-GB" dirty="0" err="1" smtClean="0"/>
              <a:t>Llandilo</a:t>
            </a:r>
            <a:endParaRPr lang="en-GB" dirty="0" smtClean="0"/>
          </a:p>
          <a:p>
            <a:r>
              <a:rPr lang="en-GB" b="1" dirty="0" smtClean="0"/>
              <a:t>David Morris(29)</a:t>
            </a:r>
            <a:r>
              <a:rPr lang="en-GB" dirty="0" smtClean="0"/>
              <a:t>, fighting with the Canadians; son of Morris and Mary, </a:t>
            </a:r>
            <a:r>
              <a:rPr lang="en-GB" dirty="0" err="1" smtClean="0"/>
              <a:t>Llanycefn</a:t>
            </a:r>
            <a:endParaRPr lang="en-GB" b="1" dirty="0" smtClean="0"/>
          </a:p>
          <a:p>
            <a:endParaRPr lang="en-GB" b="1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27417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2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THIEPVAL MEMORIAL</a:t>
            </a:r>
            <a:endParaRPr lang="en-US" smtClean="0"/>
          </a:p>
        </p:txBody>
      </p:sp>
      <p:pic>
        <p:nvPicPr>
          <p:cNvPr id="26627" name="Picture 8" descr="Melvin-La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1484313"/>
            <a:ext cx="7632700" cy="5018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34971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7" name="Rectangle 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CAMBRAI – OCTOBER 1917</a:t>
            </a:r>
            <a:endParaRPr lang="en-US" smtClean="0"/>
          </a:p>
        </p:txBody>
      </p:sp>
      <p:pic>
        <p:nvPicPr>
          <p:cNvPr id="23555" name="Picture 8" descr="char-cambra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1773238"/>
            <a:ext cx="4824413" cy="374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6" name="Picture 11" descr="MarkVgerman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825" y="1700213"/>
            <a:ext cx="3581400" cy="4897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70103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CAMBRAI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28800"/>
            <a:ext cx="7128792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3716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Reverend Thomas Howell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59832" y="1844824"/>
            <a:ext cx="3528392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5263" y="3365500"/>
            <a:ext cx="58737" cy="995363"/>
          </a:xfrm>
        </p:spPr>
      </p:pic>
    </p:spTree>
    <p:extLst>
      <p:ext uri="{BB962C8B-B14F-4D97-AF65-F5344CB8AC3E}">
        <p14:creationId xmlns:p14="http://schemas.microsoft.com/office/powerpoint/2010/main" val="40751219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 Thomas Howell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Chaplain (33), </a:t>
            </a:r>
            <a:r>
              <a:rPr lang="en-GB" dirty="0" err="1" smtClean="0"/>
              <a:t>k.i.a</a:t>
            </a:r>
            <a:r>
              <a:rPr lang="en-GB" dirty="0" smtClean="0"/>
              <a:t> 1/12/17 alongside fellow Chaplain Holden.</a:t>
            </a:r>
          </a:p>
          <a:p>
            <a:r>
              <a:rPr lang="en-GB" dirty="0" smtClean="0"/>
              <a:t>Graves painted by Eric Kennington</a:t>
            </a:r>
          </a:p>
          <a:p>
            <a:r>
              <a:rPr lang="en-GB" dirty="0" smtClean="0"/>
              <a:t>Half brother to Stephen Howell, Vicar of </a:t>
            </a:r>
            <a:r>
              <a:rPr lang="en-GB" dirty="0" err="1" smtClean="0"/>
              <a:t>Maenclochog</a:t>
            </a:r>
            <a:r>
              <a:rPr lang="en-GB" dirty="0" smtClean="0"/>
              <a:t> 1905-46.</a:t>
            </a:r>
          </a:p>
          <a:p>
            <a:r>
              <a:rPr lang="en-GB" dirty="0" smtClean="0"/>
              <a:t>Remembered at </a:t>
            </a:r>
            <a:r>
              <a:rPr lang="en-GB" dirty="0" err="1" smtClean="0"/>
              <a:t>Maenclochog</a:t>
            </a:r>
            <a:r>
              <a:rPr lang="en-GB" dirty="0" smtClean="0"/>
              <a:t> Churchyard</a:t>
            </a:r>
          </a:p>
          <a:p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772816"/>
            <a:ext cx="4038600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11537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William George Howells (24)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9</a:t>
            </a:r>
            <a:r>
              <a:rPr lang="en-GB" baseline="30000" dirty="0" smtClean="0"/>
              <a:t>th</a:t>
            </a:r>
            <a:r>
              <a:rPr lang="en-GB" dirty="0" smtClean="0"/>
              <a:t> Sherwood Foresters ; </a:t>
            </a:r>
            <a:r>
              <a:rPr lang="en-GB" dirty="0" err="1" smtClean="0"/>
              <a:t>k.i.a</a:t>
            </a:r>
            <a:r>
              <a:rPr lang="en-GB" dirty="0" smtClean="0"/>
              <a:t> 25/11/17; buried at Loos.</a:t>
            </a:r>
          </a:p>
          <a:p>
            <a:r>
              <a:rPr lang="en-GB" dirty="0" smtClean="0"/>
              <a:t>Son of William and Margaret , </a:t>
            </a:r>
            <a:r>
              <a:rPr lang="en-GB" dirty="0" err="1" smtClean="0"/>
              <a:t>Penuchardre</a:t>
            </a:r>
            <a:r>
              <a:rPr lang="en-GB" dirty="0" smtClean="0"/>
              <a:t> </a:t>
            </a:r>
            <a:r>
              <a:rPr lang="en-GB" dirty="0" err="1" smtClean="0"/>
              <a:t>Maenclochog</a:t>
            </a:r>
            <a:endParaRPr lang="en-GB" dirty="0" smtClean="0"/>
          </a:p>
          <a:p>
            <a:r>
              <a:rPr lang="en-GB" dirty="0" smtClean="0"/>
              <a:t>‘</a:t>
            </a:r>
            <a:r>
              <a:rPr lang="en-GB" dirty="0" err="1" smtClean="0"/>
              <a:t>Canys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a </a:t>
            </a:r>
            <a:r>
              <a:rPr lang="en-GB" dirty="0" err="1" smtClean="0"/>
              <a:t>fawr</a:t>
            </a:r>
            <a:r>
              <a:rPr lang="en-GB" dirty="0" smtClean="0"/>
              <a:t> </a:t>
            </a:r>
            <a:r>
              <a:rPr lang="en-GB" dirty="0" err="1" smtClean="0"/>
              <a:t>ofnais</a:t>
            </a:r>
            <a:r>
              <a:rPr lang="en-GB" dirty="0" smtClean="0"/>
              <a:t> a </a:t>
            </a:r>
            <a:r>
              <a:rPr lang="en-GB" dirty="0" err="1" smtClean="0"/>
              <a:t>ddaeth</a:t>
            </a:r>
            <a:r>
              <a:rPr lang="en-GB" dirty="0" smtClean="0"/>
              <a:t> </a:t>
            </a:r>
            <a:r>
              <a:rPr lang="en-GB" dirty="0" err="1" smtClean="0"/>
              <a:t>arnaf</a:t>
            </a:r>
            <a:r>
              <a:rPr lang="en-GB" dirty="0" smtClean="0"/>
              <a:t>’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700808"/>
            <a:ext cx="4038600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6644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Mesopotamia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933" y="1600200"/>
            <a:ext cx="7022133" cy="470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33742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 Llewellyn of </a:t>
            </a:r>
            <a:r>
              <a:rPr lang="en-GB" dirty="0" err="1" smtClean="0"/>
              <a:t>Fron</a:t>
            </a:r>
            <a:r>
              <a:rPr lang="en-GB" dirty="0" smtClean="0"/>
              <a:t> </a:t>
            </a:r>
            <a:r>
              <a:rPr lang="en-GB" dirty="0" err="1" smtClean="0"/>
              <a:t>Llanycefn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5855" y="1600200"/>
            <a:ext cx="3232289" cy="4708525"/>
          </a:xfrm>
        </p:spPr>
      </p:pic>
    </p:spTree>
    <p:extLst>
      <p:ext uri="{BB962C8B-B14F-4D97-AF65-F5344CB8AC3E}">
        <p14:creationId xmlns:p14="http://schemas.microsoft.com/office/powerpoint/2010/main" val="185384836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 Llewellyn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844824"/>
            <a:ext cx="3312368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3832892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 Llewellyn (21)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8</a:t>
            </a:r>
            <a:r>
              <a:rPr lang="en-GB" baseline="30000" dirty="0" smtClean="0"/>
              <a:t>th</a:t>
            </a:r>
            <a:r>
              <a:rPr lang="en-GB" dirty="0" smtClean="0"/>
              <a:t> Welsh.</a:t>
            </a:r>
          </a:p>
          <a:p>
            <a:r>
              <a:rPr lang="en-GB" dirty="0" smtClean="0"/>
              <a:t>D.O.W. 22/8/16</a:t>
            </a:r>
          </a:p>
          <a:p>
            <a:r>
              <a:rPr lang="en-GB" dirty="0" smtClean="0"/>
              <a:t>Fought to relieve the British garrison at </a:t>
            </a:r>
            <a:r>
              <a:rPr lang="en-GB" dirty="0" err="1" smtClean="0"/>
              <a:t>Kut</a:t>
            </a:r>
            <a:endParaRPr lang="en-GB" dirty="0" smtClean="0"/>
          </a:p>
          <a:p>
            <a:r>
              <a:rPr lang="en-GB" dirty="0" smtClean="0"/>
              <a:t>Buried at Basra Cemetery Iraq</a:t>
            </a:r>
          </a:p>
          <a:p>
            <a:r>
              <a:rPr lang="en-GB" dirty="0" smtClean="0"/>
              <a:t>Served in Gallipoli</a:t>
            </a:r>
          </a:p>
          <a:p>
            <a:r>
              <a:rPr lang="en-GB" dirty="0" smtClean="0"/>
              <a:t>Son of Griffith and Martha of </a:t>
            </a:r>
            <a:r>
              <a:rPr lang="en-GB" dirty="0" err="1" smtClean="0"/>
              <a:t>Fron</a:t>
            </a:r>
            <a:r>
              <a:rPr lang="en-GB" dirty="0" smtClean="0"/>
              <a:t> </a:t>
            </a:r>
            <a:r>
              <a:rPr lang="en-GB" dirty="0" err="1" smtClean="0"/>
              <a:t>Llanycefn</a:t>
            </a:r>
            <a:endParaRPr lang="en-GB" dirty="0" smtClean="0"/>
          </a:p>
          <a:p>
            <a:r>
              <a:rPr lang="en-GB" dirty="0" smtClean="0"/>
              <a:t>On memorial at </a:t>
            </a:r>
            <a:r>
              <a:rPr lang="en-GB" dirty="0" err="1" smtClean="0"/>
              <a:t>Rhydwilym</a:t>
            </a:r>
            <a:r>
              <a:rPr lang="en-GB" dirty="0" smtClean="0"/>
              <a:t> Chapel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844824"/>
            <a:ext cx="4248472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2256477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Basra War Cemetery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88840"/>
            <a:ext cx="7488832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9794375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R.I.P.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  <a:solidFill>
            <a:schemeClr val="accent2"/>
          </a:solidFill>
        </p:spPr>
        <p:txBody>
          <a:bodyPr>
            <a:normAutofit lnSpcReduction="10000"/>
          </a:bodyPr>
          <a:lstStyle/>
          <a:p>
            <a:r>
              <a:rPr lang="en-GB" dirty="0" smtClean="0"/>
              <a:t>Ben Williams (31), </a:t>
            </a:r>
            <a:r>
              <a:rPr lang="en-GB" dirty="0" err="1" smtClean="0"/>
              <a:t>Holmus</a:t>
            </a:r>
            <a:r>
              <a:rPr lang="en-GB" dirty="0" smtClean="0"/>
              <a:t> Bach Henrys Moat, buried at </a:t>
            </a:r>
            <a:r>
              <a:rPr lang="en-GB" dirty="0" err="1" smtClean="0"/>
              <a:t>Horeb</a:t>
            </a:r>
            <a:r>
              <a:rPr lang="en-GB" dirty="0" smtClean="0"/>
              <a:t> Cemetery</a:t>
            </a:r>
          </a:p>
          <a:p>
            <a:r>
              <a:rPr lang="en-GB" dirty="0" smtClean="0"/>
              <a:t>Evan Pritchard (35) Ty </a:t>
            </a:r>
            <a:r>
              <a:rPr lang="en-GB" dirty="0" err="1" smtClean="0"/>
              <a:t>Llosg</a:t>
            </a:r>
            <a:r>
              <a:rPr lang="en-GB" dirty="0" smtClean="0"/>
              <a:t> – remembered at </a:t>
            </a:r>
            <a:r>
              <a:rPr lang="en-GB" dirty="0" err="1" smtClean="0"/>
              <a:t>Maenclochog</a:t>
            </a:r>
            <a:r>
              <a:rPr lang="en-GB" dirty="0" smtClean="0"/>
              <a:t> Churchyard</a:t>
            </a:r>
          </a:p>
          <a:p>
            <a:r>
              <a:rPr lang="en-GB" dirty="0" smtClean="0"/>
              <a:t>John Henry Lloyd (21)– Rosebush, buried at </a:t>
            </a:r>
            <a:r>
              <a:rPr lang="en-GB" dirty="0" err="1" smtClean="0"/>
              <a:t>Etaples</a:t>
            </a:r>
            <a:endParaRPr lang="en-GB" dirty="0" smtClean="0"/>
          </a:p>
          <a:p>
            <a:r>
              <a:rPr lang="en-GB" dirty="0" smtClean="0"/>
              <a:t>John </a:t>
            </a:r>
            <a:r>
              <a:rPr lang="en-GB" dirty="0" err="1" smtClean="0"/>
              <a:t>Meurig</a:t>
            </a:r>
            <a:r>
              <a:rPr lang="en-GB" dirty="0" smtClean="0"/>
              <a:t> Thomas (28)– Ty-</a:t>
            </a:r>
            <a:r>
              <a:rPr lang="en-GB" dirty="0" err="1" smtClean="0"/>
              <a:t>Uchaf</a:t>
            </a:r>
            <a:r>
              <a:rPr lang="en-GB" dirty="0" smtClean="0"/>
              <a:t>  </a:t>
            </a:r>
            <a:r>
              <a:rPr lang="en-GB" dirty="0" err="1" smtClean="0"/>
              <a:t>Rhydwilym</a:t>
            </a:r>
            <a:r>
              <a:rPr lang="en-GB" dirty="0" smtClean="0"/>
              <a:t>  </a:t>
            </a:r>
          </a:p>
          <a:p>
            <a:r>
              <a:rPr lang="en-GB" dirty="0" smtClean="0"/>
              <a:t>Reginald Roy Quin (28)– Gwalia House </a:t>
            </a:r>
            <a:r>
              <a:rPr lang="en-GB" dirty="0" err="1" smtClean="0"/>
              <a:t>Maenclochog</a:t>
            </a:r>
            <a:endParaRPr lang="en-GB" dirty="0" smtClean="0"/>
          </a:p>
          <a:p>
            <a:r>
              <a:rPr lang="en-GB" dirty="0" smtClean="0"/>
              <a:t>Griffith </a:t>
            </a:r>
            <a:r>
              <a:rPr lang="en-GB" dirty="0" err="1" smtClean="0"/>
              <a:t>Gibby</a:t>
            </a:r>
            <a:r>
              <a:rPr lang="en-GB" dirty="0" smtClean="0"/>
              <a:t> (30)– </a:t>
            </a:r>
            <a:r>
              <a:rPr lang="en-GB" dirty="0" err="1" smtClean="0"/>
              <a:t>Glynllewellyn</a:t>
            </a:r>
            <a:r>
              <a:rPr lang="en-GB" dirty="0" smtClean="0"/>
              <a:t> </a:t>
            </a:r>
            <a:r>
              <a:rPr lang="en-GB" dirty="0" err="1" smtClean="0"/>
              <a:t>Llanycefn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700248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R.I.P.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Richard Williams (27), brother of David Ty </a:t>
            </a:r>
            <a:r>
              <a:rPr lang="en-GB" dirty="0" err="1" smtClean="0"/>
              <a:t>Newydd</a:t>
            </a:r>
            <a:endParaRPr lang="en-GB" dirty="0" smtClean="0"/>
          </a:p>
          <a:p>
            <a:r>
              <a:rPr lang="en-GB" dirty="0" smtClean="0"/>
              <a:t>Frederick Phillips (29), </a:t>
            </a:r>
            <a:r>
              <a:rPr lang="en-GB" dirty="0" err="1" smtClean="0"/>
              <a:t>Penbrist</a:t>
            </a:r>
            <a:r>
              <a:rPr lang="en-GB" dirty="0" smtClean="0"/>
              <a:t> Rosebush</a:t>
            </a:r>
          </a:p>
          <a:p>
            <a:r>
              <a:rPr lang="en-GB" dirty="0" smtClean="0"/>
              <a:t>William Morris , brother of David, </a:t>
            </a:r>
            <a:r>
              <a:rPr lang="en-GB" dirty="0" err="1" smtClean="0"/>
              <a:t>Llanycefn</a:t>
            </a:r>
            <a:r>
              <a:rPr lang="en-GB" dirty="0" smtClean="0"/>
              <a:t>, buried at churchyard</a:t>
            </a:r>
          </a:p>
          <a:p>
            <a:r>
              <a:rPr lang="en-GB" dirty="0" smtClean="0"/>
              <a:t>John George (24) , buried at </a:t>
            </a:r>
            <a:r>
              <a:rPr lang="en-GB" dirty="0" err="1" smtClean="0"/>
              <a:t>Rhydwilym</a:t>
            </a:r>
            <a:r>
              <a:rPr lang="en-GB" dirty="0" smtClean="0"/>
              <a:t> cemetery</a:t>
            </a:r>
          </a:p>
          <a:p>
            <a:r>
              <a:rPr lang="en-GB" dirty="0" smtClean="0"/>
              <a:t>John Brinley Rees (18) RNR </a:t>
            </a:r>
            <a:r>
              <a:rPr lang="en-GB" dirty="0" err="1" smtClean="0"/>
              <a:t>Maenclochog</a:t>
            </a:r>
            <a:r>
              <a:rPr lang="en-GB" dirty="0" smtClean="0"/>
              <a:t> Churchyard</a:t>
            </a:r>
          </a:p>
          <a:p>
            <a:r>
              <a:rPr lang="en-GB" dirty="0" smtClean="0"/>
              <a:t>John Llewellyn </a:t>
            </a:r>
            <a:r>
              <a:rPr lang="en-GB" dirty="0" err="1" smtClean="0"/>
              <a:t>Henton</a:t>
            </a:r>
            <a:r>
              <a:rPr lang="en-GB" dirty="0" smtClean="0"/>
              <a:t> Rosebush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013758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 Phillips 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628800"/>
            <a:ext cx="3672407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507306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Reginald Roy Quin (28) – Gwalia House </a:t>
            </a:r>
            <a:r>
              <a:rPr lang="en-GB" dirty="0" err="1" smtClean="0"/>
              <a:t>Maenclochog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844824"/>
            <a:ext cx="3096344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05699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World War II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1. Tom Howell Phillips (24)</a:t>
            </a:r>
          </a:p>
          <a:p>
            <a:r>
              <a:rPr lang="en-GB" dirty="0" smtClean="0"/>
              <a:t>RAOC. 6/5/41  b. in Eritrea (</a:t>
            </a:r>
            <a:r>
              <a:rPr lang="en-GB" dirty="0" err="1" smtClean="0"/>
              <a:t>Horeb</a:t>
            </a:r>
            <a:r>
              <a:rPr lang="en-GB" dirty="0" smtClean="0"/>
              <a:t> headstone)</a:t>
            </a:r>
          </a:p>
          <a:p>
            <a:r>
              <a:rPr lang="en-GB" dirty="0" smtClean="0"/>
              <a:t>2. Donald Shute (21) R.A. d. 1/7/42</a:t>
            </a:r>
          </a:p>
          <a:p>
            <a:r>
              <a:rPr lang="en-GB" dirty="0" smtClean="0"/>
              <a:t>Buried at </a:t>
            </a:r>
            <a:r>
              <a:rPr lang="en-GB" dirty="0" err="1" smtClean="0"/>
              <a:t>Llanycefn</a:t>
            </a:r>
            <a:r>
              <a:rPr lang="en-GB" dirty="0" smtClean="0"/>
              <a:t> Churchyard </a:t>
            </a:r>
          </a:p>
          <a:p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052736"/>
            <a:ext cx="2447925" cy="3562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 descr="https://www.wwwmp.co.uk/s/cc_images/cache_12300349.jpg?t=1471890288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991" y="2636912"/>
            <a:ext cx="2447925" cy="357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81375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World War II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3. Benjamin Stanley Davies (30) ; RWF; </a:t>
            </a:r>
            <a:r>
              <a:rPr lang="en-GB" dirty="0" err="1" smtClean="0"/>
              <a:t>kia</a:t>
            </a:r>
            <a:r>
              <a:rPr lang="en-GB" dirty="0" smtClean="0"/>
              <a:t> Burma 29/9/44. On Rangoon Memorial.</a:t>
            </a:r>
          </a:p>
          <a:p>
            <a:endParaRPr lang="en-GB" dirty="0"/>
          </a:p>
          <a:p>
            <a:r>
              <a:rPr lang="en-GB" dirty="0" smtClean="0"/>
              <a:t>4. John Reginald Mathias (22) RWF; </a:t>
            </a:r>
            <a:r>
              <a:rPr lang="en-GB" dirty="0" err="1" smtClean="0"/>
              <a:t>kia</a:t>
            </a:r>
            <a:r>
              <a:rPr lang="en-GB" dirty="0" smtClean="0"/>
              <a:t> 31/5-2/6 1940. On Dunkirk Memorial</a:t>
            </a:r>
          </a:p>
          <a:p>
            <a:r>
              <a:rPr lang="en-GB" dirty="0" smtClean="0"/>
              <a:t>(both on </a:t>
            </a:r>
            <a:r>
              <a:rPr lang="en-GB" dirty="0" err="1" smtClean="0"/>
              <a:t>Llangolman</a:t>
            </a:r>
            <a:r>
              <a:rPr lang="en-GB" smtClean="0"/>
              <a:t> Plaque) 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76872"/>
            <a:ext cx="4248471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707327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825</TotalTime>
  <Words>715</Words>
  <Application>Microsoft Office PowerPoint</Application>
  <PresentationFormat>On-screen Show (4:3)</PresentationFormat>
  <Paragraphs>95</Paragraphs>
  <Slides>39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0" baseType="lpstr">
      <vt:lpstr>Apex</vt:lpstr>
      <vt:lpstr>‘The Boys who went to war’</vt:lpstr>
      <vt:lpstr>1. Ypres Salient</vt:lpstr>
      <vt:lpstr>YPRES - 1917</vt:lpstr>
      <vt:lpstr>‘THE SLOUGH OF DESPOND’</vt:lpstr>
      <vt:lpstr>Pilckem Ridge</vt:lpstr>
      <vt:lpstr>George James, (23) - Gotty</vt:lpstr>
      <vt:lpstr>Bard Cottage - today</vt:lpstr>
      <vt:lpstr>The two Dan Davies </vt:lpstr>
      <vt:lpstr>William Howells (37)</vt:lpstr>
      <vt:lpstr>William Howells</vt:lpstr>
      <vt:lpstr>YPRES</vt:lpstr>
      <vt:lpstr>MENIN GATE - YPRES</vt:lpstr>
      <vt:lpstr>Others at Ypres</vt:lpstr>
      <vt:lpstr> THE SOMME</vt:lpstr>
      <vt:lpstr>THE SOMME</vt:lpstr>
      <vt:lpstr>Mametz Wood</vt:lpstr>
      <vt:lpstr>Mametz Wood 1916</vt:lpstr>
      <vt:lpstr>Stanley Rees</vt:lpstr>
      <vt:lpstr>Stanley Rees</vt:lpstr>
      <vt:lpstr>Gallipoli</vt:lpstr>
      <vt:lpstr>Flat Iron Copse</vt:lpstr>
      <vt:lpstr>Others on the Somme</vt:lpstr>
      <vt:lpstr>THIEPVAL MEMORIAL</vt:lpstr>
      <vt:lpstr>CAMBRAI – OCTOBER 1917</vt:lpstr>
      <vt:lpstr>CAMBRAI</vt:lpstr>
      <vt:lpstr>Reverend Thomas Howell</vt:lpstr>
      <vt:lpstr>Rev Thomas Howell</vt:lpstr>
      <vt:lpstr>William George Howells (24) </vt:lpstr>
      <vt:lpstr>Mesopotamia</vt:lpstr>
      <vt:lpstr>Ben Llewellyn of Fron Llanycefn</vt:lpstr>
      <vt:lpstr>Ben Llewellyn</vt:lpstr>
      <vt:lpstr>Ben Llewellyn (21)</vt:lpstr>
      <vt:lpstr>Basra War Cemetery</vt:lpstr>
      <vt:lpstr>R.I.P.</vt:lpstr>
      <vt:lpstr>R.I.P.</vt:lpstr>
      <vt:lpstr>Fred Phillips </vt:lpstr>
      <vt:lpstr>Reginald Roy Quin (28) – Gwalia House Maenclochog</vt:lpstr>
      <vt:lpstr>World War II</vt:lpstr>
      <vt:lpstr>World War II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‘The Boys who went to war’</dc:title>
  <dc:creator>Lester Mason</dc:creator>
  <cp:lastModifiedBy>Lester Mason</cp:lastModifiedBy>
  <cp:revision>36</cp:revision>
  <dcterms:created xsi:type="dcterms:W3CDTF">2019-08-10T14:19:41Z</dcterms:created>
  <dcterms:modified xsi:type="dcterms:W3CDTF">2019-08-16T12:42:59Z</dcterms:modified>
</cp:coreProperties>
</file>