
<file path=[Content_Types].xml><?xml version="1.0" encoding="utf-8"?>
<Types xmlns="http://schemas.openxmlformats.org/package/2006/content-types">
  <Override PartName="/customXml/itemProps2.xml" ContentType="application/vnd.openxmlformats-officedocument.customXmlProperties+xml"/>
  <Override PartName="/customXml/itemProps3.xml" ContentType="application/vnd.openxmlformats-officedocument.customXmlProperties+xml"/>
  <Override PartName="/ppt/slides/slide5.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ustom.xml" ContentType="application/vnd.openxmlformats-officedocument.custom-properties+xml"/>
  <Override PartName="/ppt/slideLayouts/slideLayout10.xml" ContentType="application/vnd.openxmlformats-officedocument.presentationml.slideLayout+xml"/>
  <Default Extension="gif" ContentType="image/gif"/>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1" r:id="rId4"/>
  </p:sldMasterIdLst>
  <p:notesMasterIdLst>
    <p:notesMasterId r:id="rId10"/>
  </p:notesMasterIdLst>
  <p:sldIdLst>
    <p:sldId id="257" r:id="rId5"/>
    <p:sldId id="258" r:id="rId6"/>
    <p:sldId id="259" r:id="rId7"/>
    <p:sldId id="261"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EEFE8"/>
    <a:srgbClr val="125785"/>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324C65-3E4A-2C5F-1AC0-59B98949E0C2}" v="78" dt="2022-07-20T19:29:36.271"/>
    <p1510:client id="{3A41C0A6-336F-A8CA-2D5E-5DEC296D7842}" v="4" dt="2022-07-20T17:56:01.5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82"/>
      </p:cViewPr>
      <p:guideLst>
        <p:guide orient="horz" pos="2160"/>
        <p:guide pos="384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4C4864-9962-49FB-8F9D-5AF0DD9321E7}" type="datetimeFigureOut">
              <a:rPr lang="en-GB" smtClean="0"/>
              <a:pPr/>
              <a:t>21/07/2022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FA1069-2724-4694-8815-728B1D460E4E}" type="slidenum">
              <a:rPr lang="en-GB" smtClean="0"/>
              <a:pPr/>
              <a:t>‹#›</a:t>
            </a:fld>
            <a:endParaRPr lang="en-GB"/>
          </a:p>
        </p:txBody>
      </p:sp>
    </p:spTree>
    <p:extLst>
      <p:ext uri="{BB962C8B-B14F-4D97-AF65-F5344CB8AC3E}">
        <p14:creationId xmlns:p14="http://schemas.microsoft.com/office/powerpoint/2010/main" xmlns="" val="7479649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https://healthblog.uofmhealth.org/heart-health/why-its-better-to-have-your-mitral-valve-repaired-than-replaced</a:t>
            </a:r>
          </a:p>
          <a:p>
            <a:endParaRPr lang="en-GB" dirty="0"/>
          </a:p>
        </p:txBody>
      </p:sp>
      <p:sp>
        <p:nvSpPr>
          <p:cNvPr id="4" name="Slide Number Placeholder 3"/>
          <p:cNvSpPr>
            <a:spLocks noGrp="1"/>
          </p:cNvSpPr>
          <p:nvPr>
            <p:ph type="sldNum" sz="quarter" idx="5"/>
          </p:nvPr>
        </p:nvSpPr>
        <p:spPr/>
        <p:txBody>
          <a:bodyPr/>
          <a:lstStyle/>
          <a:p>
            <a:fld id="{0BFA1069-2724-4694-8815-728B1D460E4E}" type="slidenum">
              <a:rPr lang="en-GB" smtClean="0"/>
              <a:pPr/>
              <a:t>4</a:t>
            </a:fld>
            <a:endParaRPr lang="en-GB"/>
          </a:p>
        </p:txBody>
      </p:sp>
    </p:spTree>
    <p:extLst>
      <p:ext uri="{BB962C8B-B14F-4D97-AF65-F5344CB8AC3E}">
        <p14:creationId xmlns:p14="http://schemas.microsoft.com/office/powerpoint/2010/main" xmlns="" val="14873660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pPr/>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2652391821"/>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pPr/>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pPr/>
              <a:t>‹#›</a:t>
            </a:fld>
            <a:endParaRPr lang="en-US"/>
          </a:p>
        </p:txBody>
      </p:sp>
    </p:spTree>
    <p:extLst>
      <p:ext uri="{BB962C8B-B14F-4D97-AF65-F5344CB8AC3E}">
        <p14:creationId xmlns:p14="http://schemas.microsoft.com/office/powerpoint/2010/main" xmlns="" val="2621664202"/>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pPr/>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pPr/>
              <a:t>‹#›</a:t>
            </a:fld>
            <a:endParaRPr lang="en-US"/>
          </a:p>
        </p:txBody>
      </p:sp>
    </p:spTree>
    <p:extLst>
      <p:ext uri="{BB962C8B-B14F-4D97-AF65-F5344CB8AC3E}">
        <p14:creationId xmlns:p14="http://schemas.microsoft.com/office/powerpoint/2010/main" xmlns="" val="1888357915"/>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smtClean="0"/>
              <a:pPr/>
              <a:t>7/21/2022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pPr/>
              <a:t>‹#›</a:t>
            </a:fld>
            <a:endParaRPr lang="en-US"/>
          </a:p>
        </p:txBody>
      </p:sp>
    </p:spTree>
    <p:extLst>
      <p:ext uri="{BB962C8B-B14F-4D97-AF65-F5344CB8AC3E}">
        <p14:creationId xmlns:p14="http://schemas.microsoft.com/office/powerpoint/2010/main" xmlns="" val="406243744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smtClean="0"/>
              <a:pPr/>
              <a:t>7/21/2022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smtClean="0"/>
              <a:pPr/>
              <a:t>‹#›</a:t>
            </a:fld>
            <a:endParaRPr lang="en-US"/>
          </a:p>
        </p:txBody>
      </p:sp>
    </p:spTree>
    <p:extLst>
      <p:ext uri="{BB962C8B-B14F-4D97-AF65-F5344CB8AC3E}">
        <p14:creationId xmlns:p14="http://schemas.microsoft.com/office/powerpoint/2010/main" xmlns="" val="4203356156"/>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09A250-FF31-4206-8172-F9D3106AACB1}" type="datetimeFigureOut">
              <a:rPr lang="en-US" smtClean="0"/>
              <a:pPr/>
              <a:t>7/21/2022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02111984F565}" type="slidenum">
              <a:rPr lang="en-US" smtClean="0"/>
              <a:pPr/>
              <a:t>‹#›</a:t>
            </a:fld>
            <a:endParaRPr lang="en-US"/>
          </a:p>
        </p:txBody>
      </p:sp>
    </p:spTree>
    <p:extLst>
      <p:ext uri="{BB962C8B-B14F-4D97-AF65-F5344CB8AC3E}">
        <p14:creationId xmlns:p14="http://schemas.microsoft.com/office/powerpoint/2010/main" xmlns="" val="491123385"/>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pPr/>
              <a:t>7/21/2022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02111984F565}" type="slidenum">
              <a:rPr lang="en-US" smtClean="0"/>
              <a:pPr/>
              <a:t>‹#›</a:t>
            </a:fld>
            <a:endParaRPr lang="en-US"/>
          </a:p>
        </p:txBody>
      </p:sp>
    </p:spTree>
    <p:extLst>
      <p:ext uri="{BB962C8B-B14F-4D97-AF65-F5344CB8AC3E}">
        <p14:creationId xmlns:p14="http://schemas.microsoft.com/office/powerpoint/2010/main" xmlns="" val="40531122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pPr/>
              <a:t>7/21/2022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pPr/>
              <a:t>‹#›</a:t>
            </a:fld>
            <a:endParaRPr lang="en-US"/>
          </a:p>
        </p:txBody>
      </p:sp>
    </p:spTree>
    <p:extLst>
      <p:ext uri="{BB962C8B-B14F-4D97-AF65-F5344CB8AC3E}">
        <p14:creationId xmlns:p14="http://schemas.microsoft.com/office/powerpoint/2010/main" xmlns="" val="3954917427"/>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pPr/>
              <a:t>7/21/2022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pPr/>
              <a:t>‹#›</a:t>
            </a:fld>
            <a:endParaRPr lang="en-US"/>
          </a:p>
        </p:txBody>
      </p:sp>
    </p:spTree>
    <p:extLst>
      <p:ext uri="{BB962C8B-B14F-4D97-AF65-F5344CB8AC3E}">
        <p14:creationId xmlns:p14="http://schemas.microsoft.com/office/powerpoint/2010/main" xmlns="" val="446629957"/>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4509A250-FF31-4206-8172-F9D3106AACB1}" type="datetimeFigureOut">
              <a:rPr lang="en-US" smtClean="0"/>
              <a:pPr/>
              <a:t>7/21/2022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02111984F565}" type="slidenum">
              <a:rPr lang="en-US" smtClean="0"/>
              <a:pPr/>
              <a:t>‹#›</a:t>
            </a:fld>
            <a:endParaRPr lang="en-US"/>
          </a:p>
        </p:txBody>
      </p:sp>
    </p:spTree>
    <p:extLst>
      <p:ext uri="{BB962C8B-B14F-4D97-AF65-F5344CB8AC3E}">
        <p14:creationId xmlns:p14="http://schemas.microsoft.com/office/powerpoint/2010/main" xmlns="" val="372399263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pPr/>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pPr/>
              <a:t>‹#›</a:t>
            </a:fld>
            <a:endParaRPr lang="en-US"/>
          </a:p>
        </p:txBody>
      </p:sp>
    </p:spTree>
    <p:extLst>
      <p:ext uri="{BB962C8B-B14F-4D97-AF65-F5344CB8AC3E}">
        <p14:creationId xmlns:p14="http://schemas.microsoft.com/office/powerpoint/2010/main" xmlns="" val="34827467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pPr/>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xmlns="" val="389492392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pPr/>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pPr/>
              <a:t>‹#›</a:t>
            </a:fld>
            <a:endParaRPr lang="en-US"/>
          </a:p>
        </p:txBody>
      </p:sp>
    </p:spTree>
    <p:extLst>
      <p:ext uri="{BB962C8B-B14F-4D97-AF65-F5344CB8AC3E}">
        <p14:creationId xmlns:p14="http://schemas.microsoft.com/office/powerpoint/2010/main" xmlns="" val="27535421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pPr/>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xmlns="" val="240258658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pPr/>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pPr/>
              <a:t>‹#›</a:t>
            </a:fld>
            <a:endParaRPr lang="en-US"/>
          </a:p>
        </p:txBody>
      </p:sp>
    </p:spTree>
    <p:extLst>
      <p:ext uri="{BB962C8B-B14F-4D97-AF65-F5344CB8AC3E}">
        <p14:creationId xmlns:p14="http://schemas.microsoft.com/office/powerpoint/2010/main" xmlns="" val="1878889098"/>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pPr/>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pPr/>
              <a:t>‹#›</a:t>
            </a:fld>
            <a:endParaRPr lang="en-US"/>
          </a:p>
        </p:txBody>
      </p:sp>
    </p:spTree>
    <p:extLst>
      <p:ext uri="{BB962C8B-B14F-4D97-AF65-F5344CB8AC3E}">
        <p14:creationId xmlns:p14="http://schemas.microsoft.com/office/powerpoint/2010/main" xmlns="" val="1841412711"/>
      </p:ext>
    </p:extLst>
  </p:cSld>
  <p:clrMapOvr>
    <a:masterClrMapping/>
  </p:clrMapOvr>
  <p:transition spd="slow">
    <p:wip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pPr/>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pPr/>
              <a:t>‹#›</a:t>
            </a:fld>
            <a:endParaRPr lang="en-US"/>
          </a:p>
        </p:txBody>
      </p:sp>
    </p:spTree>
    <p:extLst>
      <p:ext uri="{BB962C8B-B14F-4D97-AF65-F5344CB8AC3E}">
        <p14:creationId xmlns:p14="http://schemas.microsoft.com/office/powerpoint/2010/main" xmlns="" val="1023941522"/>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4509A250-FF31-4206-8172-F9D3106AACB1}" type="datetimeFigureOut">
              <a:rPr lang="en-US" smtClean="0"/>
              <a:pPr/>
              <a:t>7/21/2022</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02111984F565}" type="slidenum">
              <a:rPr lang="en-US" smtClean="0"/>
              <a:pPr/>
              <a:t>‹#›</a:t>
            </a:fld>
            <a:endParaRPr lang="en-US"/>
          </a:p>
        </p:txBody>
      </p:sp>
    </p:spTree>
    <p:extLst>
      <p:ext uri="{BB962C8B-B14F-4D97-AF65-F5344CB8AC3E}">
        <p14:creationId xmlns:p14="http://schemas.microsoft.com/office/powerpoint/2010/main" xmlns="" val="622152855"/>
      </p:ext>
    </p:extLst>
  </p:cSld>
  <p:clrMap bg1="dk1" tx1="lt1" bg2="dk2" tx2="lt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6" r:id="rId5"/>
    <p:sldLayoutId id="2147483797" r:id="rId6"/>
    <p:sldLayoutId id="2147483798" r:id="rId7"/>
    <p:sldLayoutId id="2147483799" r:id="rId8"/>
    <p:sldLayoutId id="2147483800" r:id="rId9"/>
    <p:sldLayoutId id="2147483801" r:id="rId10"/>
    <p:sldLayoutId id="2147483802" r:id="rId11"/>
    <p:sldLayoutId id="2147483803" r:id="rId12"/>
    <p:sldLayoutId id="2147483804" r:id="rId13"/>
    <p:sldLayoutId id="2147483805" r:id="rId14"/>
    <p:sldLayoutId id="2147483806" r:id="rId15"/>
    <p:sldLayoutId id="2147483807" r:id="rId16"/>
    <p:sldLayoutId id="2147483808" r:id="rId17"/>
  </p:sldLayoutIdLst>
  <p:transition spd="slow">
    <p:wipe/>
  </p:transition>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hyperlink" Target="https://www.ncbi.nlm.nih.gov/books/NBK531504/" TargetMode="External"/><Relationship Id="rId13" Type="http://schemas.openxmlformats.org/officeDocument/2006/relationships/hyperlink" Target="https://www.nursingtimes.net/clinical-archive/cardiovascular-clinical-archive/vascular-system-1-anatomy-and-physiology-26-03-2018/" TargetMode="External"/><Relationship Id="rId18" Type="http://schemas.openxmlformats.org/officeDocument/2006/relationships/hyperlink" Target="https://www.chestercountyhospital.org/news/health-eliving-blog/2020/october/what-is-structural-heart-disease" TargetMode="External"/><Relationship Id="rId3" Type="http://schemas.openxmlformats.org/officeDocument/2006/relationships/hyperlink" Target="https://my.clevelandclinic.org/health/articles/17067-heart-valves" TargetMode="External"/><Relationship Id="rId21" Type="http://schemas.openxmlformats.org/officeDocument/2006/relationships/hyperlink" Target="http://www.secondscount.org/heart-condition-centers/info-detail?cid=1a0d3e2c-f237-4918-92c4-d8e1084639ed" TargetMode="External"/><Relationship Id="rId7" Type="http://schemas.openxmlformats.org/officeDocument/2006/relationships/hyperlink" Target="https://healthblog.uofmhealth.org/heart-health/why-its-better-to-have-your-mitral-valve-repaired-than-replaced" TargetMode="External"/><Relationship Id="rId12" Type="http://schemas.openxmlformats.org/officeDocument/2006/relationships/hyperlink" Target="https://www.webmd.com/heart/difference-between-arteries-veins-capillaries" TargetMode="External"/><Relationship Id="rId17" Type="http://schemas.openxmlformats.org/officeDocument/2006/relationships/hyperlink" Target="https://www.youtube.com/watch?v=yj7bfZKlIp8" TargetMode="External"/><Relationship Id="rId2" Type="http://schemas.openxmlformats.org/officeDocument/2006/relationships/hyperlink" Target="https://watchlearnlive.heart.org/index.php?moduleSelect=anatom" TargetMode="External"/><Relationship Id="rId16" Type="http://schemas.openxmlformats.org/officeDocument/2006/relationships/hyperlink" Target="https://www.youtube.com/watch?v=uCNHpK1Xtd8" TargetMode="External"/><Relationship Id="rId20" Type="http://schemas.openxmlformats.org/officeDocument/2006/relationships/hyperlink" Target="https://www.templehealth.org/services/conditions/mitral-valve-regurgitation/treatment-options" TargetMode="External"/><Relationship Id="rId1" Type="http://schemas.openxmlformats.org/officeDocument/2006/relationships/slideLayout" Target="../slideLayouts/slideLayout7.xml"/><Relationship Id="rId6" Type="http://schemas.openxmlformats.org/officeDocument/2006/relationships/hyperlink" Target="https://www.firstaidforfree.com/what-is-the-function-of-veins-in-the-circulatory-system/" TargetMode="External"/><Relationship Id="rId11" Type="http://schemas.openxmlformats.org/officeDocument/2006/relationships/hyperlink" Target="https://www.nhlbi.nih.gov/news/2011/conquering-cardiovascular-disease" TargetMode="External"/><Relationship Id="rId5" Type="http://schemas.openxmlformats.org/officeDocument/2006/relationships/hyperlink" Target="https://www.databridgemarketresearch.com/covid-19-resources/covid-19-impact-on-cardiology-disease-in-healthcare-industry" TargetMode="External"/><Relationship Id="rId15" Type="http://schemas.openxmlformats.org/officeDocument/2006/relationships/hyperlink" Target="https://www.okheart.com/about-us/ohh-news/mitral-valve-prolapse-symptoms-diagnosis-and-treatment" TargetMode="External"/><Relationship Id="rId10" Type="http://schemas.openxmlformats.org/officeDocument/2006/relationships/hyperlink" Target="https://www.h-h-c.com/composition-of-blood-and-its-functions/" TargetMode="External"/><Relationship Id="rId19" Type="http://schemas.openxmlformats.org/officeDocument/2006/relationships/hyperlink" Target="https://www.medicalnewstoday.com/articles/cardiovascular-system" TargetMode="External"/><Relationship Id="rId4" Type="http://schemas.openxmlformats.org/officeDocument/2006/relationships/hyperlink" Target="https://my.clevelandclinic.org/health/body/22865-plasma" TargetMode="External"/><Relationship Id="rId9" Type="http://schemas.openxmlformats.org/officeDocument/2006/relationships/hyperlink" Target="https://www.mayoclinic.org/diseases-conditions/mitral-valve-regurgitation/diagnosis-treatment/drc-20350183" TargetMode="External"/><Relationship Id="rId14" Type="http://schemas.openxmlformats.org/officeDocument/2006/relationships/hyperlink" Target="https://courses.lumenlearning.com/suny-wmopen-biology2/chapter/introduction-to-structure-and-function-of-blood/" TargetMode="External"/><Relationship Id="rId22" Type="http://schemas.openxmlformats.org/officeDocument/2006/relationships/hyperlink" Target="https://www.visiblebody.com/learn/circulatory/circulatory-pulmonary-systemic-circul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25785"/>
        </a:solidFill>
        <a:effectLst/>
      </p:bgPr>
    </p:bg>
    <p:spTree>
      <p:nvGrpSpPr>
        <p:cNvPr id="1" name=""/>
        <p:cNvGrpSpPr/>
        <p:nvPr/>
      </p:nvGrpSpPr>
      <p:grpSpPr>
        <a:xfrm>
          <a:off x="0" y="0"/>
          <a:ext cx="0" cy="0"/>
          <a:chOff x="0" y="0"/>
          <a:chExt cx="0" cy="0"/>
        </a:xfrm>
      </p:grpSpPr>
      <p:pic>
        <p:nvPicPr>
          <p:cNvPr id="5" name="Picture 5" descr="Background pattern&#10;&#10;Description automatically generated">
            <a:extLst>
              <a:ext uri="{FF2B5EF4-FFF2-40B4-BE49-F238E27FC236}">
                <a16:creationId xmlns:a16="http://schemas.microsoft.com/office/drawing/2014/main" xmlns="" id="{02C315D1-7455-C3F4-BF17-69309A59C79A}"/>
              </a:ext>
            </a:extLst>
          </p:cNvPr>
          <p:cNvPicPr>
            <a:picLocks noGrp="1" noChangeAspect="1"/>
          </p:cNvPicPr>
          <p:nvPr>
            <p:ph idx="1"/>
          </p:nvPr>
        </p:nvPicPr>
        <p:blipFill rotWithShape="1">
          <a:blip r:embed="rId2" cstate="print">
            <a:alphaModFix amt="35000"/>
          </a:blip>
          <a:srcRect/>
          <a:stretch/>
        </p:blipFill>
        <p:spPr>
          <a:xfrm>
            <a:off x="0" y="10"/>
            <a:ext cx="12191695" cy="6857990"/>
          </a:xfrm>
          <a:prstGeom prst="rect">
            <a:avLst/>
          </a:prstGeom>
        </p:spPr>
      </p:pic>
      <p:sp>
        <p:nvSpPr>
          <p:cNvPr id="43" name="Text Placeholder 3">
            <a:extLst>
              <a:ext uri="{FF2B5EF4-FFF2-40B4-BE49-F238E27FC236}">
                <a16:creationId xmlns:a16="http://schemas.microsoft.com/office/drawing/2014/main" xmlns="" id="{EEABD433-8FFF-F186-B799-415BEFB216F2}"/>
              </a:ext>
            </a:extLst>
          </p:cNvPr>
          <p:cNvSpPr>
            <a:spLocks noGrp="1"/>
          </p:cNvSpPr>
          <p:nvPr>
            <p:ph type="body" sz="half" idx="2"/>
          </p:nvPr>
        </p:nvSpPr>
        <p:spPr>
          <a:xfrm>
            <a:off x="1103312" y="2052918"/>
            <a:ext cx="8946541" cy="4195481"/>
          </a:xfrm>
        </p:spPr>
        <p:txBody>
          <a:bodyPr vert="horz" lIns="91440" tIns="45720" rIns="91440" bIns="45720" rtlCol="0" anchor="t">
            <a:normAutofit/>
          </a:bodyPr>
          <a:lstStyle/>
          <a:p>
            <a:pPr indent="-337820">
              <a:buFont typeface="Wingdings 3" charset="2"/>
              <a:buChar char=""/>
            </a:pPr>
            <a:r>
              <a:rPr lang="en-US" sz="1800" b="1" dirty="0">
                <a:solidFill>
                  <a:srgbClr val="FF0000"/>
                </a:solidFill>
                <a:latin typeface="Arial"/>
                <a:cs typeface="Arial"/>
              </a:rPr>
              <a:t>Student name: Orsolya Kaszas</a:t>
            </a:r>
          </a:p>
          <a:p>
            <a:pPr indent="-337820">
              <a:buFont typeface="Wingdings 3" charset="2"/>
              <a:buChar char=""/>
            </a:pPr>
            <a:r>
              <a:rPr lang="en-US" sz="1800" b="1" dirty="0">
                <a:solidFill>
                  <a:srgbClr val="FF0000"/>
                </a:solidFill>
                <a:latin typeface="Arial"/>
                <a:cs typeface="Arial"/>
              </a:rPr>
              <a:t>Number:           2008742</a:t>
            </a:r>
          </a:p>
          <a:p>
            <a:pPr indent="-337820">
              <a:buFont typeface="Wingdings 3" charset="2"/>
              <a:buChar char=""/>
            </a:pPr>
            <a:r>
              <a:rPr lang="en-US" sz="1800" b="1" dirty="0">
                <a:solidFill>
                  <a:srgbClr val="FF0000"/>
                </a:solidFill>
                <a:latin typeface="Arial"/>
                <a:cs typeface="Arial"/>
              </a:rPr>
              <a:t>Module:            BMHP5003_BIRM</a:t>
            </a:r>
          </a:p>
          <a:p>
            <a:pPr indent="-337820">
              <a:buFont typeface="Wingdings 3" charset="2"/>
              <a:buChar char=""/>
            </a:pPr>
            <a:r>
              <a:rPr lang="en-US" sz="1800" b="1" dirty="0">
                <a:solidFill>
                  <a:srgbClr val="FF0000"/>
                </a:solidFill>
                <a:latin typeface="Arial"/>
                <a:cs typeface="Arial"/>
              </a:rPr>
              <a:t>Lecturer:          Mumtaz </a:t>
            </a:r>
            <a:r>
              <a:rPr lang="en-US" sz="1800" b="1" dirty="0" err="1">
                <a:solidFill>
                  <a:srgbClr val="FF0000"/>
                </a:solidFill>
                <a:latin typeface="Arial"/>
                <a:cs typeface="Arial"/>
              </a:rPr>
              <a:t>Goolam</a:t>
            </a:r>
            <a:endParaRPr lang="en-US" sz="1800" b="1" dirty="0">
              <a:solidFill>
                <a:srgbClr val="FF0000"/>
              </a:solidFill>
              <a:latin typeface="Arial"/>
              <a:cs typeface="Arial"/>
            </a:endParaRPr>
          </a:p>
          <a:p>
            <a:endParaRPr lang="en-US" sz="1800" b="1" dirty="0">
              <a:solidFill>
                <a:srgbClr val="FF0000"/>
              </a:solidFill>
              <a:latin typeface="Arial"/>
              <a:cs typeface="Arial"/>
            </a:endParaRPr>
          </a:p>
        </p:txBody>
      </p:sp>
      <p:sp>
        <p:nvSpPr>
          <p:cNvPr id="7" name="TextBox 6">
            <a:extLst>
              <a:ext uri="{FF2B5EF4-FFF2-40B4-BE49-F238E27FC236}">
                <a16:creationId xmlns:a16="http://schemas.microsoft.com/office/drawing/2014/main" xmlns="" id="{1CCDAB80-180F-7528-F5E1-D5695C8B853D}"/>
              </a:ext>
            </a:extLst>
          </p:cNvPr>
          <p:cNvSpPr txBox="1"/>
          <p:nvPr/>
        </p:nvSpPr>
        <p:spPr>
          <a:xfrm>
            <a:off x="8474894" y="6495115"/>
            <a:ext cx="728472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200" dirty="0" smtClean="0">
                <a:solidFill>
                  <a:schemeClr val="bg1"/>
                </a:solidFill>
              </a:rPr>
              <a:t>(National </a:t>
            </a:r>
            <a:r>
              <a:rPr lang="en-GB" sz="1200" dirty="0">
                <a:solidFill>
                  <a:schemeClr val="bg1"/>
                </a:solidFill>
              </a:rPr>
              <a:t>Heart, Lung and Blood Institute, </a:t>
            </a:r>
            <a:r>
              <a:rPr lang="en-GB" sz="1200" dirty="0" smtClean="0">
                <a:solidFill>
                  <a:schemeClr val="bg1"/>
                </a:solidFill>
              </a:rPr>
              <a:t>2011)</a:t>
            </a:r>
            <a:endParaRPr lang="en-GB" sz="1200" dirty="0">
              <a:solidFill>
                <a:schemeClr val="bg1"/>
              </a:solidFill>
              <a:cs typeface="Arial"/>
            </a:endParaRPr>
          </a:p>
        </p:txBody>
      </p:sp>
      <p:sp>
        <p:nvSpPr>
          <p:cNvPr id="42" name="Title 1">
            <a:extLst>
              <a:ext uri="{FF2B5EF4-FFF2-40B4-BE49-F238E27FC236}">
                <a16:creationId xmlns:a16="http://schemas.microsoft.com/office/drawing/2014/main" xmlns="" id="{B621DD95-8484-A9F7-6167-D53FB10997D6}"/>
              </a:ext>
            </a:extLst>
          </p:cNvPr>
          <p:cNvSpPr>
            <a:spLocks noGrp="1"/>
          </p:cNvSpPr>
          <p:nvPr>
            <p:ph type="title"/>
          </p:nvPr>
        </p:nvSpPr>
        <p:spPr>
          <a:xfrm>
            <a:off x="646111" y="452718"/>
            <a:ext cx="9404723" cy="1400530"/>
          </a:xfrm>
        </p:spPr>
        <p:txBody>
          <a:bodyPr vert="horz" lIns="91440" tIns="45720" rIns="91440" bIns="45720" rtlCol="0" anchor="t">
            <a:normAutofit/>
          </a:bodyPr>
          <a:lstStyle/>
          <a:p>
            <a:r>
              <a:rPr lang="en-US" sz="4200" dirty="0">
                <a:solidFill>
                  <a:srgbClr val="FF0000"/>
                </a:solidFill>
              </a:rPr>
              <a:t>The cardiovascular </a:t>
            </a:r>
            <a:br>
              <a:rPr lang="en-US" sz="4200" dirty="0">
                <a:solidFill>
                  <a:srgbClr val="FF0000"/>
                </a:solidFill>
              </a:rPr>
            </a:br>
            <a:r>
              <a:rPr lang="en-US" sz="4200" dirty="0">
                <a:solidFill>
                  <a:srgbClr val="FF0000"/>
                </a:solidFill>
              </a:rPr>
              <a:t>system</a:t>
            </a:r>
          </a:p>
        </p:txBody>
      </p:sp>
    </p:spTree>
    <p:extLst>
      <p:ext uri="{BB962C8B-B14F-4D97-AF65-F5344CB8AC3E}">
        <p14:creationId xmlns:p14="http://schemas.microsoft.com/office/powerpoint/2010/main" xmlns="" val="2890684282"/>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25785"/>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6311294E-0BF9-6DC1-1B2E-F26ACA70352F}"/>
              </a:ext>
            </a:extLst>
          </p:cNvPr>
          <p:cNvSpPr txBox="1"/>
          <p:nvPr/>
        </p:nvSpPr>
        <p:spPr>
          <a:xfrm>
            <a:off x="1027289" y="182880"/>
            <a:ext cx="303483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200" dirty="0">
                <a:latin typeface="Arial" panose="020B0604020202020204" pitchFamily="34" charset="0"/>
                <a:cs typeface="Arial" panose="020B0604020202020204" pitchFamily="34" charset="0"/>
              </a:rPr>
              <a:t>The cardiovascular system consists of three components: the heart, blood, and blood vessels. Cardio means heart and vascular means the blood vessels. (Waugh and Grant, 2014, p. 82). The cardiovascular system's function is to transport oxygen and nutrients to the body's cells while also removing carbon dioxide. </a:t>
            </a:r>
            <a:endParaRPr lang="en-GB" dirty="0">
              <a:latin typeface="Arial" panose="020B0604020202020204" pitchFamily="34" charset="0"/>
              <a:cs typeface="Arial" panose="020B0604020202020204" pitchFamily="34" charset="0"/>
            </a:endParaRPr>
          </a:p>
        </p:txBody>
      </p:sp>
      <p:pic>
        <p:nvPicPr>
          <p:cNvPr id="3" name="Picture 3" descr="A picture containing red, night&#10;&#10;Description automatically generated">
            <a:extLst>
              <a:ext uri="{FF2B5EF4-FFF2-40B4-BE49-F238E27FC236}">
                <a16:creationId xmlns:a16="http://schemas.microsoft.com/office/drawing/2014/main" xmlns="" id="{04657EF9-FA30-4607-88C2-3B9E916A3389}"/>
              </a:ext>
            </a:extLst>
          </p:cNvPr>
          <p:cNvPicPr>
            <a:picLocks noChangeAspect="1"/>
          </p:cNvPicPr>
          <p:nvPr/>
        </p:nvPicPr>
        <p:blipFill>
          <a:blip r:embed="rId2" cstate="print"/>
          <a:stretch>
            <a:fillRect/>
          </a:stretch>
        </p:blipFill>
        <p:spPr>
          <a:xfrm>
            <a:off x="1097296" y="1875664"/>
            <a:ext cx="2963523" cy="3202213"/>
          </a:xfrm>
          <a:prstGeom prst="rect">
            <a:avLst/>
          </a:prstGeom>
        </p:spPr>
      </p:pic>
      <p:sp>
        <p:nvSpPr>
          <p:cNvPr id="4" name="TextBox 3">
            <a:extLst>
              <a:ext uri="{FF2B5EF4-FFF2-40B4-BE49-F238E27FC236}">
                <a16:creationId xmlns:a16="http://schemas.microsoft.com/office/drawing/2014/main" xmlns="" id="{BB766530-1B37-B7AA-5B86-5E67AA79FB94}"/>
              </a:ext>
            </a:extLst>
          </p:cNvPr>
          <p:cNvSpPr txBox="1"/>
          <p:nvPr/>
        </p:nvSpPr>
        <p:spPr>
          <a:xfrm>
            <a:off x="2284213" y="4771305"/>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smtClean="0"/>
              <a:t>(Data </a:t>
            </a:r>
            <a:r>
              <a:rPr lang="en-GB" sz="1200" b="1" dirty="0"/>
              <a:t>Bridge, </a:t>
            </a:r>
            <a:r>
              <a:rPr lang="en-GB" sz="1200" b="1" dirty="0" smtClean="0"/>
              <a:t>2020)</a:t>
            </a:r>
            <a:endParaRPr lang="en-GB" sz="1200" b="1" dirty="0"/>
          </a:p>
        </p:txBody>
      </p:sp>
      <p:sp>
        <p:nvSpPr>
          <p:cNvPr id="6" name="TextBox 5">
            <a:extLst>
              <a:ext uri="{FF2B5EF4-FFF2-40B4-BE49-F238E27FC236}">
                <a16:creationId xmlns:a16="http://schemas.microsoft.com/office/drawing/2014/main" xmlns="" id="{3136DAA3-356A-E146-C48C-F718C5E56C6A}"/>
              </a:ext>
            </a:extLst>
          </p:cNvPr>
          <p:cNvSpPr txBox="1"/>
          <p:nvPr/>
        </p:nvSpPr>
        <p:spPr>
          <a:xfrm>
            <a:off x="996587" y="5067501"/>
            <a:ext cx="300736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200" b="1" dirty="0">
                <a:latin typeface="Arial" panose="020B0604020202020204" pitchFamily="34" charset="0"/>
                <a:cs typeface="Arial" panose="020B0604020202020204" pitchFamily="34" charset="0"/>
              </a:rPr>
              <a:t>Blood vessels </a:t>
            </a:r>
            <a:r>
              <a:rPr lang="en-GB" sz="1200" dirty="0">
                <a:latin typeface="Arial" panose="020B0604020202020204" pitchFamily="34" charset="0"/>
                <a:cs typeface="Arial" panose="020B0604020202020204" pitchFamily="34" charset="0"/>
              </a:rPr>
              <a:t>are responsible for carrying blood throughout the body. They have a vital role in regulating blood pressure and circulations as they narrow down or widen. (Professor Dave Explains, no date) When the muscle contract the vessel narrows and when the muscle relaxes the vessel widens. </a:t>
            </a:r>
          </a:p>
        </p:txBody>
      </p:sp>
      <p:sp>
        <p:nvSpPr>
          <p:cNvPr id="8" name="TextBox 7">
            <a:extLst>
              <a:ext uri="{FF2B5EF4-FFF2-40B4-BE49-F238E27FC236}">
                <a16:creationId xmlns:a16="http://schemas.microsoft.com/office/drawing/2014/main" xmlns="" id="{6020F296-B0E8-BB4D-0A3D-C7D085633BFC}"/>
              </a:ext>
            </a:extLst>
          </p:cNvPr>
          <p:cNvSpPr txBox="1"/>
          <p:nvPr/>
        </p:nvSpPr>
        <p:spPr>
          <a:xfrm>
            <a:off x="4180808" y="2752465"/>
            <a:ext cx="2743200"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200" dirty="0">
                <a:latin typeface="Arial" panose="020B0604020202020204" pitchFamily="34" charset="0"/>
                <a:cs typeface="Arial" panose="020B0604020202020204" pitchFamily="34" charset="0"/>
              </a:rPr>
              <a:t>There are three types of blood vessels, which are</a:t>
            </a:r>
            <a:r>
              <a:rPr lang="en-GB" sz="1200" b="1" dirty="0">
                <a:latin typeface="Arial" panose="020B0604020202020204" pitchFamily="34" charset="0"/>
                <a:cs typeface="Arial" panose="020B0604020202020204" pitchFamily="34" charset="0"/>
              </a:rPr>
              <a:t> arteries, veins, and capillaries</a:t>
            </a:r>
            <a:r>
              <a:rPr lang="en-GB" sz="1200" dirty="0">
                <a:latin typeface="Arial" panose="020B0604020202020204" pitchFamily="34" charset="0"/>
                <a:cs typeface="Arial" panose="020B0604020202020204" pitchFamily="34" charset="0"/>
              </a:rPr>
              <a:t>. They are different in size and structures</a:t>
            </a:r>
            <a:r>
              <a:rPr lang="en-GB" sz="1200" dirty="0">
                <a:solidFill>
                  <a:srgbClr val="C00000"/>
                </a:solidFill>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but are connected to each other. Arteries are the largest amongst them and have thicker walls than veins. (Nicola, 2021). They have smaller branches, which are called </a:t>
            </a:r>
            <a:r>
              <a:rPr lang="en-GB" sz="1200" b="1" dirty="0">
                <a:latin typeface="Arial" panose="020B0604020202020204" pitchFamily="34" charset="0"/>
                <a:cs typeface="Arial" panose="020B0604020202020204" pitchFamily="34" charset="0"/>
              </a:rPr>
              <a:t>arterioles</a:t>
            </a:r>
            <a:r>
              <a:rPr lang="en-GB" sz="1200" dirty="0">
                <a:latin typeface="Arial" panose="020B0604020202020204" pitchFamily="34" charset="0"/>
                <a:cs typeface="Arial" panose="020B0604020202020204" pitchFamily="34" charset="0"/>
              </a:rPr>
              <a:t>. Aorta is the largest artery. Unlike arteries, veins do not have a muscular layer, but they have valves, which are responsible for the blood flow. Veins also have smaller branches, called </a:t>
            </a:r>
            <a:r>
              <a:rPr lang="en-GB" sz="1200" b="1" dirty="0">
                <a:latin typeface="Arial" panose="020B0604020202020204" pitchFamily="34" charset="0"/>
                <a:cs typeface="Arial" panose="020B0604020202020204" pitchFamily="34" charset="0"/>
              </a:rPr>
              <a:t>venules</a:t>
            </a:r>
            <a:r>
              <a:rPr lang="en-GB" sz="1200" dirty="0">
                <a:latin typeface="Arial" panose="020B0604020202020204" pitchFamily="34" charset="0"/>
                <a:cs typeface="Arial" panose="020B0604020202020204" pitchFamily="34" charset="0"/>
              </a:rPr>
              <a:t>. Examples of veins: superior vena cava, inferior vena cava, and pulmonary veins. </a:t>
            </a:r>
            <a:r>
              <a:rPr lang="en-GB" sz="1200" b="1" dirty="0">
                <a:latin typeface="Arial" panose="020B0604020202020204" pitchFamily="34" charset="0"/>
                <a:cs typeface="Arial" panose="020B0604020202020204" pitchFamily="34" charset="0"/>
              </a:rPr>
              <a:t>Capillaries</a:t>
            </a:r>
            <a:r>
              <a:rPr lang="en-GB" sz="1200" dirty="0">
                <a:latin typeface="Arial" panose="020B0604020202020204" pitchFamily="34" charset="0"/>
                <a:cs typeface="Arial" panose="020B0604020202020204" pitchFamily="34" charset="0"/>
              </a:rPr>
              <a:t> are the smallest blood vessels. They exchange gases with other blood vessels and connect veins with arteries. </a:t>
            </a:r>
            <a:endParaRPr lang="en-GB" dirty="0">
              <a:latin typeface="Arial" panose="020B0604020202020204" pitchFamily="34" charset="0"/>
              <a:cs typeface="Arial" panose="020B0604020202020204" pitchFamily="34" charset="0"/>
            </a:endParaRPr>
          </a:p>
        </p:txBody>
      </p:sp>
      <p:pic>
        <p:nvPicPr>
          <p:cNvPr id="10" name="Picture 11" descr="Diagram&#10;&#10;Description automatically generated">
            <a:extLst>
              <a:ext uri="{FF2B5EF4-FFF2-40B4-BE49-F238E27FC236}">
                <a16:creationId xmlns:a16="http://schemas.microsoft.com/office/drawing/2014/main" xmlns="" id="{51953821-945F-B107-865C-0B8F084531DA}"/>
              </a:ext>
            </a:extLst>
          </p:cNvPr>
          <p:cNvPicPr>
            <a:picLocks noChangeAspect="1"/>
          </p:cNvPicPr>
          <p:nvPr/>
        </p:nvPicPr>
        <p:blipFill rotWithShape="1">
          <a:blip r:embed="rId3" cstate="print"/>
          <a:srcRect r="6053"/>
          <a:stretch/>
        </p:blipFill>
        <p:spPr>
          <a:xfrm>
            <a:off x="4241078" y="45749"/>
            <a:ext cx="2641600" cy="2682240"/>
          </a:xfrm>
          <a:prstGeom prst="rect">
            <a:avLst/>
          </a:prstGeom>
          <a:ln>
            <a:noFill/>
          </a:ln>
          <a:effectLst>
            <a:softEdge rad="112500"/>
          </a:effectLst>
        </p:spPr>
      </p:pic>
      <p:sp>
        <p:nvSpPr>
          <p:cNvPr id="12" name="TextBox 11">
            <a:extLst>
              <a:ext uri="{FF2B5EF4-FFF2-40B4-BE49-F238E27FC236}">
                <a16:creationId xmlns:a16="http://schemas.microsoft.com/office/drawing/2014/main" xmlns="" id="{2B5DDEF5-E5A6-8907-6D75-E32424BE0174}"/>
              </a:ext>
            </a:extLst>
          </p:cNvPr>
          <p:cNvSpPr txBox="1"/>
          <p:nvPr/>
        </p:nvSpPr>
        <p:spPr>
          <a:xfrm>
            <a:off x="4318436" y="2391340"/>
            <a:ext cx="2743200"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smtClean="0">
                <a:solidFill>
                  <a:schemeClr val="bg1"/>
                </a:solidFill>
              </a:rPr>
              <a:t>(Nursing </a:t>
            </a:r>
            <a:r>
              <a:rPr lang="en-GB" sz="900" dirty="0">
                <a:solidFill>
                  <a:schemeClr val="bg1"/>
                </a:solidFill>
              </a:rPr>
              <a:t>Times, </a:t>
            </a:r>
            <a:r>
              <a:rPr lang="en-GB" sz="900" dirty="0" smtClean="0">
                <a:solidFill>
                  <a:schemeClr val="bg1"/>
                </a:solidFill>
              </a:rPr>
              <a:t>2018)</a:t>
            </a:r>
            <a:endParaRPr lang="en-GB" sz="900" dirty="0">
              <a:solidFill>
                <a:schemeClr val="bg1"/>
              </a:solidFill>
              <a:cs typeface="Arial"/>
            </a:endParaRPr>
          </a:p>
        </p:txBody>
      </p:sp>
      <p:pic>
        <p:nvPicPr>
          <p:cNvPr id="14" name="Picture 15" descr="Diagram&#10;&#10;Description automatically generated">
            <a:extLst>
              <a:ext uri="{FF2B5EF4-FFF2-40B4-BE49-F238E27FC236}">
                <a16:creationId xmlns:a16="http://schemas.microsoft.com/office/drawing/2014/main" xmlns="" id="{2F007116-C867-16AC-0238-6C5D4A6DDF86}"/>
              </a:ext>
            </a:extLst>
          </p:cNvPr>
          <p:cNvPicPr>
            <a:picLocks noChangeAspect="1"/>
          </p:cNvPicPr>
          <p:nvPr/>
        </p:nvPicPr>
        <p:blipFill>
          <a:blip r:embed="rId4" cstate="print"/>
          <a:stretch>
            <a:fillRect/>
          </a:stretch>
        </p:blipFill>
        <p:spPr>
          <a:xfrm>
            <a:off x="6989316" y="2727989"/>
            <a:ext cx="4612640" cy="3971749"/>
          </a:xfrm>
          <a:prstGeom prst="rect">
            <a:avLst/>
          </a:prstGeom>
          <a:ln>
            <a:noFill/>
          </a:ln>
          <a:effectLst>
            <a:softEdge rad="112500"/>
          </a:effectLst>
        </p:spPr>
      </p:pic>
      <p:sp>
        <p:nvSpPr>
          <p:cNvPr id="16" name="TextBox 15">
            <a:extLst>
              <a:ext uri="{FF2B5EF4-FFF2-40B4-BE49-F238E27FC236}">
                <a16:creationId xmlns:a16="http://schemas.microsoft.com/office/drawing/2014/main" xmlns="" id="{40D001C1-5EF6-AF8B-45ED-B3826353B048}"/>
              </a:ext>
            </a:extLst>
          </p:cNvPr>
          <p:cNvSpPr txBox="1"/>
          <p:nvPr/>
        </p:nvSpPr>
        <p:spPr>
          <a:xfrm>
            <a:off x="10471091" y="6325624"/>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smtClean="0">
                <a:solidFill>
                  <a:schemeClr val="bg1"/>
                </a:solidFill>
              </a:rPr>
              <a:t>(</a:t>
            </a:r>
            <a:r>
              <a:rPr lang="en-GB" sz="1200" dirty="0" err="1" smtClean="0">
                <a:solidFill>
                  <a:schemeClr val="bg1"/>
                </a:solidFill>
              </a:rPr>
              <a:t>Furst</a:t>
            </a:r>
            <a:r>
              <a:rPr lang="en-GB" sz="1200" dirty="0">
                <a:solidFill>
                  <a:schemeClr val="bg1"/>
                </a:solidFill>
              </a:rPr>
              <a:t>, </a:t>
            </a:r>
            <a:r>
              <a:rPr lang="en-GB" sz="1200" dirty="0" smtClean="0">
                <a:solidFill>
                  <a:schemeClr val="bg1"/>
                </a:solidFill>
              </a:rPr>
              <a:t>2020)</a:t>
            </a:r>
            <a:endParaRPr lang="en-US" sz="1200" dirty="0">
              <a:solidFill>
                <a:schemeClr val="bg1"/>
              </a:solidFill>
              <a:cs typeface="Arial"/>
            </a:endParaRPr>
          </a:p>
        </p:txBody>
      </p:sp>
      <p:sp>
        <p:nvSpPr>
          <p:cNvPr id="18" name="TextBox 17">
            <a:extLst>
              <a:ext uri="{FF2B5EF4-FFF2-40B4-BE49-F238E27FC236}">
                <a16:creationId xmlns:a16="http://schemas.microsoft.com/office/drawing/2014/main" xmlns="" id="{EF4ACF60-0F6C-6202-3B0D-5D8B6F8A3483}"/>
              </a:ext>
            </a:extLst>
          </p:cNvPr>
          <p:cNvSpPr txBox="1"/>
          <p:nvPr/>
        </p:nvSpPr>
        <p:spPr>
          <a:xfrm>
            <a:off x="6994186" y="243840"/>
            <a:ext cx="4324053"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200" dirty="0">
                <a:latin typeface="Arial" panose="020B0604020202020204" pitchFamily="34" charset="0"/>
                <a:cs typeface="Arial" panose="020B0604020202020204" pitchFamily="34" charset="0"/>
              </a:rPr>
              <a:t>The aorta carries away oxygenated blood from the heart to the body and deoxygenated blood flows back via the superior vena cava and the inferior vena cava. This is the systemic circuit of the cardiovascular system, which takes place between the body tissues and the heart. In the pulmonary system, the deoxygenated blood leaves the heart through the pulmonary arteries towards the lungs. From there oxygen-rich blood returns to the heart via the pulmonary veins. Arteries carry away blood from the heart, whereas the veins receive it. The circulatory and respiratory systems work together to provide the body with oxygen and remove carbon dioxide. (Visible Body, 2022). </a:t>
            </a:r>
          </a:p>
          <a:p>
            <a:pPr algn="just"/>
            <a:endParaRPr lang="en-GB" sz="1200" dirty="0">
              <a:cs typeface="Arial"/>
            </a:endParaRPr>
          </a:p>
        </p:txBody>
      </p:sp>
    </p:spTree>
    <p:extLst>
      <p:ext uri="{BB962C8B-B14F-4D97-AF65-F5344CB8AC3E}">
        <p14:creationId xmlns:p14="http://schemas.microsoft.com/office/powerpoint/2010/main" xmlns="" val="4122315707"/>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25785"/>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39695F2B-5F24-D070-6143-686958D7ACB0}"/>
              </a:ext>
            </a:extLst>
          </p:cNvPr>
          <p:cNvSpPr txBox="1"/>
          <p:nvPr/>
        </p:nvSpPr>
        <p:spPr>
          <a:xfrm>
            <a:off x="162352" y="0"/>
            <a:ext cx="2045329"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200" dirty="0">
                <a:latin typeface="Arial"/>
                <a:cs typeface="Arial"/>
              </a:rPr>
              <a:t>Anatomy of the heart: </a:t>
            </a:r>
            <a:endParaRPr lang="en-US" sz="1200" dirty="0">
              <a:latin typeface="Arial"/>
              <a:cs typeface="Arial"/>
            </a:endParaRPr>
          </a:p>
          <a:p>
            <a:pPr algn="just"/>
            <a:r>
              <a:rPr lang="en-GB" sz="1200" dirty="0">
                <a:latin typeface="Arial"/>
                <a:cs typeface="Arial"/>
              </a:rPr>
              <a:t>The heart is located behind the sternum, in the thoracic cavity, between the lungs, slightly left of the centre. The heart consists of left halves and right halves. Each half is divided into two chambers. The upper chambers are called atria which are smaller than the two lower chambers - called ventricles. The </a:t>
            </a:r>
            <a:r>
              <a:rPr lang="en-GB" sz="1200" dirty="0" err="1">
                <a:latin typeface="Arial"/>
                <a:cs typeface="Arial"/>
              </a:rPr>
              <a:t>Atrias</a:t>
            </a:r>
            <a:r>
              <a:rPr lang="en-GB" sz="1200" dirty="0">
                <a:latin typeface="Arial"/>
                <a:cs typeface="Arial"/>
              </a:rPr>
              <a:t> are separated from the ventricles by two atrioventricular valves. These are called Tricuspid and Mitral Valves. There are two more valves which connect the ventricles with the Pulmonary artery and the Aorta. “The pulmonary and aortic valves are called outflow valves.” (American Heart Association, 2022).  These valves open and close, so the blood can flow out of the heart. </a:t>
            </a:r>
          </a:p>
        </p:txBody>
      </p:sp>
      <p:pic>
        <p:nvPicPr>
          <p:cNvPr id="3" name="Picture 3" descr="Diagram&#10;&#10;Description automatically generated">
            <a:extLst>
              <a:ext uri="{FF2B5EF4-FFF2-40B4-BE49-F238E27FC236}">
                <a16:creationId xmlns:a16="http://schemas.microsoft.com/office/drawing/2014/main" xmlns="" id="{C3BE1115-199E-AEFA-0F7C-4E86E0C386D7}"/>
              </a:ext>
            </a:extLst>
          </p:cNvPr>
          <p:cNvPicPr>
            <a:picLocks noChangeAspect="1"/>
          </p:cNvPicPr>
          <p:nvPr/>
        </p:nvPicPr>
        <p:blipFill rotWithShape="1">
          <a:blip r:embed="rId2" cstate="print"/>
          <a:srcRect l="279" t="-2461" r="280" b="-224"/>
          <a:stretch/>
        </p:blipFill>
        <p:spPr>
          <a:xfrm>
            <a:off x="2217563" y="719800"/>
            <a:ext cx="4714196" cy="4020523"/>
          </a:xfrm>
          <a:prstGeom prst="rect">
            <a:avLst/>
          </a:prstGeom>
          <a:ln>
            <a:noFill/>
          </a:ln>
          <a:effectLst>
            <a:softEdge rad="112500"/>
          </a:effectLst>
        </p:spPr>
      </p:pic>
      <p:sp>
        <p:nvSpPr>
          <p:cNvPr id="4" name="TextBox 3">
            <a:extLst>
              <a:ext uri="{FF2B5EF4-FFF2-40B4-BE49-F238E27FC236}">
                <a16:creationId xmlns:a16="http://schemas.microsoft.com/office/drawing/2014/main" xmlns="" id="{DA040431-56EA-2DAC-CB80-33E219B7E9CB}"/>
              </a:ext>
            </a:extLst>
          </p:cNvPr>
          <p:cNvSpPr txBox="1"/>
          <p:nvPr/>
        </p:nvSpPr>
        <p:spPr>
          <a:xfrm>
            <a:off x="162352" y="5152891"/>
            <a:ext cx="649925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Segoe UI"/>
              </a:rPr>
              <a:t>The circulation of the blood:</a:t>
            </a:r>
            <a:r>
              <a:rPr lang="en-GB" sz="1200" dirty="0">
                <a:latin typeface="Arial"/>
                <a:cs typeface="Arial"/>
              </a:rPr>
              <a:t> </a:t>
            </a:r>
          </a:p>
          <a:p>
            <a:pPr algn="just"/>
            <a:r>
              <a:rPr lang="en-GB" sz="1200" dirty="0">
                <a:latin typeface="Arial"/>
                <a:cs typeface="Segoe UI"/>
              </a:rPr>
              <a:t>The right </a:t>
            </a:r>
            <a:r>
              <a:rPr lang="en-GB" sz="1200" b="1" dirty="0">
                <a:solidFill>
                  <a:srgbClr val="C00000"/>
                </a:solidFill>
                <a:latin typeface="Arial"/>
                <a:cs typeface="Segoe UI"/>
              </a:rPr>
              <a:t>Atrium </a:t>
            </a:r>
            <a:r>
              <a:rPr lang="en-GB" sz="1200" dirty="0">
                <a:latin typeface="Arial"/>
                <a:cs typeface="Segoe UI"/>
              </a:rPr>
              <a:t>receives deoxygenated blood from the body, through the</a:t>
            </a:r>
            <a:r>
              <a:rPr lang="en-GB" sz="1200" b="1" dirty="0">
                <a:solidFill>
                  <a:srgbClr val="C00000"/>
                </a:solidFill>
                <a:latin typeface="Arial"/>
                <a:cs typeface="Segoe UI"/>
              </a:rPr>
              <a:t> superior and the inferior vena cava</a:t>
            </a:r>
            <a:r>
              <a:rPr lang="en-GB" sz="1200" dirty="0">
                <a:latin typeface="Arial"/>
                <a:cs typeface="Segoe UI"/>
              </a:rPr>
              <a:t>, then from the upper right chamber, through the</a:t>
            </a:r>
            <a:r>
              <a:rPr lang="en-GB" sz="1200" b="1" dirty="0">
                <a:latin typeface="Arial"/>
                <a:cs typeface="Segoe UI"/>
              </a:rPr>
              <a:t> </a:t>
            </a:r>
            <a:r>
              <a:rPr lang="en-GB" sz="1200" b="1" dirty="0">
                <a:solidFill>
                  <a:srgbClr val="C00000"/>
                </a:solidFill>
                <a:latin typeface="Arial"/>
                <a:cs typeface="Segoe UI"/>
              </a:rPr>
              <a:t>tricuspid valve</a:t>
            </a:r>
            <a:r>
              <a:rPr lang="en-GB" sz="1200" dirty="0">
                <a:latin typeface="Arial"/>
                <a:cs typeface="Segoe UI"/>
              </a:rPr>
              <a:t> it flows to the right ventricle. (Sherrell, 2021). From here the</a:t>
            </a:r>
            <a:r>
              <a:rPr lang="en-GB" sz="1200" b="1" dirty="0">
                <a:solidFill>
                  <a:srgbClr val="C00000"/>
                </a:solidFill>
                <a:latin typeface="Arial"/>
                <a:cs typeface="Segoe UI"/>
              </a:rPr>
              <a:t> pulmonary valve </a:t>
            </a:r>
            <a:r>
              <a:rPr lang="en-GB" sz="1200" dirty="0">
                <a:latin typeface="Arial"/>
                <a:cs typeface="Segoe UI"/>
              </a:rPr>
              <a:t>pushes the blood out of the heart through the </a:t>
            </a:r>
            <a:r>
              <a:rPr lang="en-GB" sz="1200" b="1" dirty="0">
                <a:solidFill>
                  <a:srgbClr val="C00000"/>
                </a:solidFill>
                <a:latin typeface="Arial"/>
                <a:cs typeface="Segoe UI"/>
              </a:rPr>
              <a:t>pulmonary artery</a:t>
            </a:r>
            <a:r>
              <a:rPr lang="en-GB" sz="1200" dirty="0">
                <a:latin typeface="Arial"/>
                <a:cs typeface="Segoe UI"/>
              </a:rPr>
              <a:t>. It flows to the lung, where carbon dioxide is removed from the blood. Then oxygen-rich blood leaves the lung and flows to the left Atrium through the</a:t>
            </a:r>
            <a:r>
              <a:rPr lang="en-GB" sz="1200" b="1" dirty="0">
                <a:solidFill>
                  <a:srgbClr val="C00000"/>
                </a:solidFill>
                <a:latin typeface="Arial"/>
                <a:cs typeface="Segoe UI"/>
              </a:rPr>
              <a:t> pulmonary veins</a:t>
            </a:r>
            <a:r>
              <a:rPr lang="en-GB" sz="1200" dirty="0">
                <a:latin typeface="Arial"/>
                <a:cs typeface="Segoe UI"/>
              </a:rPr>
              <a:t>. From here, </a:t>
            </a:r>
            <a:r>
              <a:rPr lang="en-GB" sz="1200" b="1" dirty="0">
                <a:solidFill>
                  <a:srgbClr val="C00000"/>
                </a:solidFill>
                <a:latin typeface="Arial"/>
                <a:cs typeface="Segoe UI"/>
              </a:rPr>
              <a:t>mitral valve</a:t>
            </a:r>
            <a:r>
              <a:rPr lang="en-GB" sz="1200" dirty="0">
                <a:latin typeface="Arial"/>
                <a:cs typeface="Segoe UI"/>
              </a:rPr>
              <a:t> pushes the blood to the left ventricle. Through the Aortic valve the blood leaves the</a:t>
            </a:r>
            <a:r>
              <a:rPr lang="en-GB" sz="1200" b="1" dirty="0">
                <a:solidFill>
                  <a:srgbClr val="C00000"/>
                </a:solidFill>
                <a:latin typeface="Arial"/>
                <a:cs typeface="Segoe UI"/>
              </a:rPr>
              <a:t> Aorta</a:t>
            </a:r>
            <a:r>
              <a:rPr lang="en-GB" sz="1200" dirty="0">
                <a:latin typeface="Arial"/>
                <a:cs typeface="Segoe UI"/>
              </a:rPr>
              <a:t> to supply the body.</a:t>
            </a:r>
            <a:r>
              <a:rPr lang="en-GB" sz="1200" dirty="0">
                <a:latin typeface="Arial"/>
                <a:cs typeface="Arial"/>
              </a:rPr>
              <a:t> </a:t>
            </a:r>
          </a:p>
        </p:txBody>
      </p:sp>
      <p:sp>
        <p:nvSpPr>
          <p:cNvPr id="5" name="TextBox 4">
            <a:extLst>
              <a:ext uri="{FF2B5EF4-FFF2-40B4-BE49-F238E27FC236}">
                <a16:creationId xmlns:a16="http://schemas.microsoft.com/office/drawing/2014/main" xmlns="" id="{B5F94A45-5F3E-17D5-3991-B501346F74B7}"/>
              </a:ext>
            </a:extLst>
          </p:cNvPr>
          <p:cNvSpPr txBox="1"/>
          <p:nvPr/>
        </p:nvSpPr>
        <p:spPr>
          <a:xfrm>
            <a:off x="6969389" y="109291"/>
            <a:ext cx="5125199"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200" b="1" dirty="0">
                <a:latin typeface="Arial"/>
                <a:cs typeface="Segoe UI"/>
              </a:rPr>
              <a:t>Blood</a:t>
            </a:r>
            <a:r>
              <a:rPr lang="en-GB" sz="1200" dirty="0">
                <a:latin typeface="Arial"/>
                <a:cs typeface="Segoe UI"/>
              </a:rPr>
              <a:t> is a connective tissue and the only fluid tissue in the body. (Professor Dave Explains, no date). Blood has the role of maintaining body temperature and fighting against infection. It is composed of </a:t>
            </a:r>
            <a:r>
              <a:rPr lang="en-GB" sz="1200" b="1" dirty="0">
                <a:latin typeface="Arial"/>
                <a:cs typeface="Segoe UI"/>
              </a:rPr>
              <a:t>red-, white cells, platelets, and plasma</a:t>
            </a:r>
            <a:r>
              <a:rPr lang="en-GB" sz="1200" dirty="0">
                <a:latin typeface="Arial"/>
                <a:cs typeface="Segoe UI"/>
              </a:rPr>
              <a:t>. The first three elements of blood are found within the plasma which is made of mainly water. Other elements of the plasma are coagulants, plasma proteins, electrolytes, and immunoglobulins. (Mathew, Shankar and </a:t>
            </a:r>
            <a:r>
              <a:rPr lang="en-GB" sz="1200" dirty="0" err="1">
                <a:latin typeface="Arial"/>
                <a:cs typeface="Segoe UI"/>
              </a:rPr>
              <a:t>Varacallo</a:t>
            </a:r>
            <a:r>
              <a:rPr lang="en-GB" sz="1200" dirty="0">
                <a:latin typeface="Arial"/>
                <a:cs typeface="Segoe UI"/>
              </a:rPr>
              <a:t>, 2022). It</a:t>
            </a:r>
            <a:r>
              <a:rPr lang="en-GB" sz="1200" b="1" dirty="0">
                <a:latin typeface="Arial"/>
                <a:cs typeface="Segoe UI"/>
              </a:rPr>
              <a:t> </a:t>
            </a:r>
            <a:r>
              <a:rPr lang="en-GB" sz="1200" dirty="0">
                <a:latin typeface="Arial"/>
                <a:cs typeface="Segoe UI"/>
              </a:rPr>
              <a:t>delivers oxygen, nutrients, and hormones. Plasma is also responsible for the removal of carbon dioxide. (Cleveland Clinic, 2022). It keeps blood pressure and circulation normal and prevents blood vessels from clogging or collapsing. Red blood cells contain a protein, which is called haemoglobin. This protein provides oxygen for the whole body.  The white blood cells help the immune system to work properly. The various elements of the white blood cells kill bacteria, viruses and parasites and destroy tumours. Platelets are made of cell fragments. They continuously dye and regenerate. </a:t>
            </a:r>
            <a:r>
              <a:rPr lang="en-GB" sz="1200" dirty="0">
                <a:latin typeface="Arial"/>
                <a:ea typeface="+mn-lt"/>
                <a:cs typeface="+mn-lt"/>
              </a:rPr>
              <a:t>Platelets clump together and form a platelet plug to prevent excessive blood loss when vessels are damaged. (OER services, no date).</a:t>
            </a:r>
          </a:p>
        </p:txBody>
      </p:sp>
      <p:sp>
        <p:nvSpPr>
          <p:cNvPr id="6" name="TextBox 5">
            <a:extLst>
              <a:ext uri="{FF2B5EF4-FFF2-40B4-BE49-F238E27FC236}">
                <a16:creationId xmlns:a16="http://schemas.microsoft.com/office/drawing/2014/main" xmlns="" id="{C4EA42F7-62E7-B9F5-E7CE-FEF110576D9B}"/>
              </a:ext>
            </a:extLst>
          </p:cNvPr>
          <p:cNvSpPr txBox="1"/>
          <p:nvPr/>
        </p:nvSpPr>
        <p:spPr>
          <a:xfrm>
            <a:off x="2440869" y="1068340"/>
            <a:ext cx="2743200" cy="253916"/>
          </a:xfrm>
          <a:prstGeom prst="rect">
            <a:avLst/>
          </a:prstGeom>
          <a:noFill/>
          <a:ln/>
        </p:spPr>
        <p:style>
          <a:lnRef idx="0">
            <a:schemeClr val="accent4"/>
          </a:lnRef>
          <a:fillRef idx="3">
            <a:schemeClr val="accent4"/>
          </a:fillRef>
          <a:effectRef idx="3">
            <a:schemeClr val="accent4"/>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smtClean="0">
                <a:solidFill>
                  <a:schemeClr val="bg1"/>
                </a:solidFill>
                <a:latin typeface="Arial"/>
                <a:cs typeface="Arial"/>
              </a:rPr>
              <a:t>(SCAI</a:t>
            </a:r>
            <a:r>
              <a:rPr lang="en-GB" sz="1000" dirty="0">
                <a:solidFill>
                  <a:schemeClr val="bg1"/>
                </a:solidFill>
                <a:latin typeface="Arial"/>
                <a:cs typeface="Arial"/>
              </a:rPr>
              <a:t>, </a:t>
            </a:r>
            <a:r>
              <a:rPr lang="en-GB" sz="1000" dirty="0" smtClean="0">
                <a:solidFill>
                  <a:schemeClr val="bg1"/>
                </a:solidFill>
                <a:latin typeface="Arial"/>
                <a:cs typeface="Arial"/>
              </a:rPr>
              <a:t>2015)</a:t>
            </a:r>
            <a:endParaRPr lang="en-GB" sz="1000" dirty="0">
              <a:solidFill>
                <a:schemeClr val="bg1"/>
              </a:solidFill>
              <a:latin typeface="Arial"/>
              <a:cs typeface="Arial"/>
            </a:endParaRPr>
          </a:p>
        </p:txBody>
      </p:sp>
      <p:pic>
        <p:nvPicPr>
          <p:cNvPr id="8" name="Picture 8" descr="Diagram&#10;&#10;Description automatically generated">
            <a:extLst>
              <a:ext uri="{FF2B5EF4-FFF2-40B4-BE49-F238E27FC236}">
                <a16:creationId xmlns:a16="http://schemas.microsoft.com/office/drawing/2014/main" xmlns="" id="{E8A9D0EA-7FC0-5EE2-6318-477927921D4E}"/>
              </a:ext>
            </a:extLst>
          </p:cNvPr>
          <p:cNvPicPr>
            <a:picLocks noChangeAspect="1"/>
          </p:cNvPicPr>
          <p:nvPr/>
        </p:nvPicPr>
        <p:blipFill rotWithShape="1">
          <a:blip r:embed="rId3" cstate="print">
            <a:alphaModFix/>
          </a:blip>
          <a:srcRect l="11037" t="7401" r="4158" b="6017"/>
          <a:stretch/>
        </p:blipFill>
        <p:spPr>
          <a:xfrm>
            <a:off x="7178880" y="3634902"/>
            <a:ext cx="5013120" cy="3223098"/>
          </a:xfrm>
          <a:prstGeom prst="rect">
            <a:avLst/>
          </a:prstGeom>
          <a:ln>
            <a:solidFill>
              <a:srgbClr val="FF0000"/>
            </a:solidFill>
          </a:ln>
          <a:effectLst>
            <a:softEdge rad="112500"/>
          </a:effectLst>
        </p:spPr>
      </p:pic>
      <p:sp>
        <p:nvSpPr>
          <p:cNvPr id="9" name="TextBox 8">
            <a:extLst>
              <a:ext uri="{FF2B5EF4-FFF2-40B4-BE49-F238E27FC236}">
                <a16:creationId xmlns:a16="http://schemas.microsoft.com/office/drawing/2014/main" xmlns="" id="{85E058E4-6C3D-D3D0-47E4-E3B51242B84D}"/>
              </a:ext>
            </a:extLst>
          </p:cNvPr>
          <p:cNvSpPr txBox="1"/>
          <p:nvPr/>
        </p:nvSpPr>
        <p:spPr>
          <a:xfrm>
            <a:off x="11031138" y="6471710"/>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smtClean="0">
                <a:solidFill>
                  <a:schemeClr val="bg1"/>
                </a:solidFill>
                <a:latin typeface="Arial"/>
                <a:cs typeface="Arial"/>
              </a:rPr>
              <a:t>(Moore</a:t>
            </a:r>
            <a:r>
              <a:rPr lang="en-GB" sz="1200" dirty="0">
                <a:solidFill>
                  <a:schemeClr val="bg1"/>
                </a:solidFill>
                <a:latin typeface="Arial"/>
                <a:cs typeface="Arial"/>
              </a:rPr>
              <a:t>, </a:t>
            </a:r>
            <a:r>
              <a:rPr lang="en-GB" sz="1200" dirty="0" smtClean="0">
                <a:solidFill>
                  <a:schemeClr val="bg1"/>
                </a:solidFill>
                <a:latin typeface="Arial"/>
                <a:cs typeface="Arial"/>
              </a:rPr>
              <a:t>2022)</a:t>
            </a:r>
            <a:endParaRPr lang="en-US" sz="1200" dirty="0">
              <a:solidFill>
                <a:schemeClr val="bg1"/>
              </a:solidFill>
              <a:latin typeface="Arial"/>
              <a:cs typeface="Arial"/>
            </a:endParaRPr>
          </a:p>
        </p:txBody>
      </p:sp>
    </p:spTree>
    <p:extLst>
      <p:ext uri="{BB962C8B-B14F-4D97-AF65-F5344CB8AC3E}">
        <p14:creationId xmlns:p14="http://schemas.microsoft.com/office/powerpoint/2010/main" xmlns="" val="2467332334"/>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125785"/>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76572B60-846A-B997-611A-8EF75D767A8D}"/>
              </a:ext>
            </a:extLst>
          </p:cNvPr>
          <p:cNvSpPr txBox="1"/>
          <p:nvPr/>
        </p:nvSpPr>
        <p:spPr>
          <a:xfrm>
            <a:off x="199437" y="293510"/>
            <a:ext cx="5724707"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400" dirty="0">
                <a:latin typeface="Arial"/>
              </a:rPr>
              <a:t>Heart valves regulate the direction and the speed of the blood flow. (Raza, 2020). Therefore, their condition is vital for the health of the heart. Heart valve diseases are structural heart diseases. Some of them are present at birth and some are developed later in life. Mitral valve regurgitation is one of the structural heart diseases. This valve is situated between the left atrium and the left ventricle. </a:t>
            </a:r>
            <a:endParaRPr lang="en-GB" sz="1400" dirty="0">
              <a:latin typeface="Century Gothic" panose="020B0502020202020204"/>
            </a:endParaRPr>
          </a:p>
          <a:p>
            <a:pPr algn="just"/>
            <a:r>
              <a:rPr lang="en-GB" sz="1400" dirty="0">
                <a:latin typeface="Arial"/>
              </a:rPr>
              <a:t>When the left atrium gets oxygenated blood from the lungs it goes to the left ventricle with the help of the mitral valve. From the left ventricle, the heart supplies the body with oxygenated blood via the aorta. (</a:t>
            </a:r>
            <a:r>
              <a:rPr lang="en-GB" sz="1400" b="1" dirty="0">
                <a:latin typeface="Arial"/>
              </a:rPr>
              <a:t>Cleveland Clinic, 20</a:t>
            </a:r>
            <a:r>
              <a:rPr lang="en-GB" sz="1400" dirty="0">
                <a:latin typeface="Arial"/>
              </a:rPr>
              <a:t>22). If the mitral valve does not close properly, the blood can flow backwards, forcing the heart to work harder. </a:t>
            </a:r>
            <a:r>
              <a:rPr lang="en-GB" sz="1400" dirty="0">
                <a:latin typeface="Arial"/>
                <a:cs typeface="Arial"/>
              </a:rPr>
              <a:t> </a:t>
            </a:r>
            <a:endParaRPr lang="en-GB" sz="1400" dirty="0"/>
          </a:p>
        </p:txBody>
      </p:sp>
      <p:sp>
        <p:nvSpPr>
          <p:cNvPr id="4" name="TextBox 3">
            <a:extLst>
              <a:ext uri="{FF2B5EF4-FFF2-40B4-BE49-F238E27FC236}">
                <a16:creationId xmlns:a16="http://schemas.microsoft.com/office/drawing/2014/main" xmlns="" id="{6EA2FFCC-306D-951E-6B8B-188C1DEE02FD}"/>
              </a:ext>
            </a:extLst>
          </p:cNvPr>
          <p:cNvSpPr txBox="1"/>
          <p:nvPr/>
        </p:nvSpPr>
        <p:spPr>
          <a:xfrm>
            <a:off x="6293475" y="3259536"/>
            <a:ext cx="5699088" cy="3323987"/>
          </a:xfrm>
          <a:prstGeom prst="rect">
            <a:avLst/>
          </a:prstGeom>
          <a:solidFill>
            <a:srgbClr val="FEEFE8"/>
          </a:solidFill>
          <a:effectLst>
            <a:glow rad="228600">
              <a:srgbClr val="FEEFE8">
                <a:alpha val="40000"/>
              </a:srgbClr>
            </a:glow>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500" dirty="0">
                <a:solidFill>
                  <a:schemeClr val="bg1"/>
                </a:solidFill>
                <a:latin typeface="Arial"/>
              </a:rPr>
              <a:t>Heart valve diseases can be categorized according to their severity. If a patient only has mild symptoms and does not need medical treatment but still needs regular check-ups. Changes in lifestyle – like quitting smoking and reducing alcohol, caffeine, and salt intake - are highly recommended for patients. Losing weight also can have a beneficial effect on this condition. (Temple Health, 2022). If a patient with mitral valve disease has high blood pressure, he will require medicine to control it since high blood pressure can worsen the problem. Aspirin and blood thinners are medications used to minimise the risk of blood clotting. Diuretics are required to avoid fluid accumulation in the body. Some patients need surgery. Approximately one in ten people with this condition need their valve to be repaired or replaced. (Mayo Clinic, 2022).</a:t>
            </a:r>
            <a:r>
              <a:rPr lang="en-GB" sz="1500" dirty="0">
                <a:solidFill>
                  <a:schemeClr val="bg1"/>
                </a:solidFill>
                <a:latin typeface="Arial"/>
                <a:cs typeface="Arial"/>
              </a:rPr>
              <a:t> </a:t>
            </a:r>
            <a:endParaRPr lang="en-GB" sz="1500" dirty="0">
              <a:solidFill>
                <a:schemeClr val="bg1"/>
              </a:solidFill>
            </a:endParaRPr>
          </a:p>
        </p:txBody>
      </p:sp>
      <p:pic>
        <p:nvPicPr>
          <p:cNvPr id="8" name="Picture 7" descr="A picture containing text&#10;&#10;Description automatically generated">
            <a:extLst>
              <a:ext uri="{FF2B5EF4-FFF2-40B4-BE49-F238E27FC236}">
                <a16:creationId xmlns:a16="http://schemas.microsoft.com/office/drawing/2014/main" xmlns="" id="{76BC4AFC-AA7E-65EB-938A-4DB617065FC5}"/>
              </a:ext>
            </a:extLst>
          </p:cNvPr>
          <p:cNvPicPr>
            <a:picLocks noChangeAspect="1"/>
          </p:cNvPicPr>
          <p:nvPr/>
        </p:nvPicPr>
        <p:blipFill rotWithShape="1">
          <a:blip r:embed="rId3" cstate="print">
            <a:extLst>
              <a:ext uri="{28A0092B-C50C-407E-A947-70E740481C1C}">
                <a14:useLocalDpi xmlns:a14="http://schemas.microsoft.com/office/drawing/2010/main" xmlns="" val="0"/>
              </a:ext>
            </a:extLst>
          </a:blip>
          <a:srcRect l="-6471" t="-4353" r="-5278" b="-4632"/>
          <a:stretch/>
        </p:blipFill>
        <p:spPr>
          <a:xfrm>
            <a:off x="0" y="2694853"/>
            <a:ext cx="5863472" cy="4163147"/>
          </a:xfrm>
          <a:prstGeom prst="rect">
            <a:avLst/>
          </a:prstGeom>
          <a:ln>
            <a:noFill/>
          </a:ln>
          <a:effectLst>
            <a:softEdge rad="112500"/>
          </a:effectLst>
        </p:spPr>
      </p:pic>
      <p:sp>
        <p:nvSpPr>
          <p:cNvPr id="9" name="TextBox 8">
            <a:extLst>
              <a:ext uri="{FF2B5EF4-FFF2-40B4-BE49-F238E27FC236}">
                <a16:creationId xmlns:a16="http://schemas.microsoft.com/office/drawing/2014/main" xmlns="" id="{2A47C869-F0F8-6D00-ABDE-2EB26DFFD153}"/>
              </a:ext>
            </a:extLst>
          </p:cNvPr>
          <p:cNvSpPr txBox="1"/>
          <p:nvPr/>
        </p:nvSpPr>
        <p:spPr>
          <a:xfrm>
            <a:off x="4418585" y="2944761"/>
            <a:ext cx="2243579" cy="261610"/>
          </a:xfrm>
          <a:prstGeom prst="rect">
            <a:avLst/>
          </a:prstGeom>
          <a:noFill/>
        </p:spPr>
        <p:txBody>
          <a:bodyPr wrap="square" rtlCol="0">
            <a:spAutoFit/>
          </a:bodyPr>
          <a:lstStyle/>
          <a:p>
            <a:r>
              <a:rPr lang="en-GB" sz="1100" dirty="0" smtClean="0">
                <a:solidFill>
                  <a:schemeClr val="bg1"/>
                </a:solidFill>
                <a:latin typeface="Arial" panose="020B0604020202020204" pitchFamily="34" charset="0"/>
                <a:cs typeface="Arial" panose="020B0604020202020204" pitchFamily="34" charset="0"/>
              </a:rPr>
              <a:t>(Gleeson</a:t>
            </a:r>
            <a:r>
              <a:rPr lang="en-GB" sz="1100" dirty="0">
                <a:solidFill>
                  <a:schemeClr val="bg1"/>
                </a:solidFill>
                <a:latin typeface="Arial" panose="020B0604020202020204" pitchFamily="34" charset="0"/>
                <a:cs typeface="Arial" panose="020B0604020202020204" pitchFamily="34" charset="0"/>
              </a:rPr>
              <a:t>, </a:t>
            </a:r>
            <a:r>
              <a:rPr lang="en-GB" sz="1100" dirty="0" smtClean="0">
                <a:solidFill>
                  <a:schemeClr val="bg1"/>
                </a:solidFill>
                <a:latin typeface="Arial" panose="020B0604020202020204" pitchFamily="34" charset="0"/>
                <a:cs typeface="Arial" panose="020B0604020202020204" pitchFamily="34" charset="0"/>
              </a:rPr>
              <a:t>2021)</a:t>
            </a:r>
            <a:endParaRPr lang="en-GB" sz="1100" dirty="0">
              <a:solidFill>
                <a:schemeClr val="bg1"/>
              </a:solidFill>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xmlns="" id="{7E5B2459-BA03-0A26-D955-123430A29BB0}"/>
              </a:ext>
            </a:extLst>
          </p:cNvPr>
          <p:cNvPicPr>
            <a:picLocks noChangeAspect="1"/>
          </p:cNvPicPr>
          <p:nvPr/>
        </p:nvPicPr>
        <p:blipFill>
          <a:blip r:embed="rId4" cstate="print"/>
          <a:stretch>
            <a:fillRect/>
          </a:stretch>
        </p:blipFill>
        <p:spPr>
          <a:xfrm>
            <a:off x="6129092" y="144153"/>
            <a:ext cx="5863472" cy="2893099"/>
          </a:xfrm>
          <a:prstGeom prst="rect">
            <a:avLst/>
          </a:prstGeom>
          <a:ln>
            <a:noFill/>
          </a:ln>
          <a:effectLst>
            <a:softEdge rad="112500"/>
          </a:effectLst>
        </p:spPr>
      </p:pic>
      <p:pic>
        <p:nvPicPr>
          <p:cNvPr id="1026" name="Picture 2">
            <a:extLst>
              <a:ext uri="{FF2B5EF4-FFF2-40B4-BE49-F238E27FC236}">
                <a16:creationId xmlns:a16="http://schemas.microsoft.com/office/drawing/2014/main" xmlns="" id="{697EE6A6-1A78-ADDA-6EAD-AF053D541A39}"/>
              </a:ext>
            </a:extLst>
          </p:cNvPr>
          <p:cNvPicPr>
            <a:picLocks noChangeAspect="1" noChangeArrowheads="1"/>
          </p:cNvPicPr>
          <p:nvPr/>
        </p:nvPicPr>
        <p:blipFill rotWithShape="1">
          <a:blip r:embed="rId5" cstate="print">
            <a:alphaModFix amt="35000"/>
            <a:extLst>
              <a:ext uri="{28A0092B-C50C-407E-A947-70E740481C1C}">
                <a14:useLocalDpi xmlns:a14="http://schemas.microsoft.com/office/drawing/2010/main" xmlns="" val="0"/>
              </a:ext>
            </a:extLst>
          </a:blip>
          <a:srcRect t="13945" b="23834"/>
          <a:stretch/>
        </p:blipFill>
        <p:spPr bwMode="auto">
          <a:xfrm>
            <a:off x="6293475" y="3295551"/>
            <a:ext cx="5699088" cy="3287972"/>
          </a:xfrm>
          <a:prstGeom prst="rect">
            <a:avLst/>
          </a:prstGeom>
          <a:noFill/>
          <a:extLst>
            <a:ext uri="{909E8E84-426E-40DD-AFC4-6F175D3DCCD1}">
              <a14:hiddenFill xmlns:a14="http://schemas.microsoft.com/office/drawing/2010/main" xmlns="">
                <a:solidFill>
                  <a:srgbClr val="FFFFFF"/>
                </a:solidFill>
              </a14:hiddenFill>
            </a:ext>
          </a:extLst>
        </p:spPr>
      </p:pic>
      <p:sp>
        <p:nvSpPr>
          <p:cNvPr id="11" name="Rectangle 10">
            <a:extLst>
              <a:ext uri="{FF2B5EF4-FFF2-40B4-BE49-F238E27FC236}">
                <a16:creationId xmlns:a16="http://schemas.microsoft.com/office/drawing/2014/main" xmlns="" id="{071D6073-35C0-B80B-99A8-3279C0B1E9F4}"/>
              </a:ext>
            </a:extLst>
          </p:cNvPr>
          <p:cNvSpPr/>
          <p:nvPr/>
        </p:nvSpPr>
        <p:spPr>
          <a:xfrm>
            <a:off x="9814576" y="1986847"/>
            <a:ext cx="1942317" cy="786370"/>
          </a:xfrm>
          <a:prstGeom prst="rect">
            <a:avLst/>
          </a:prstGeom>
          <a:solidFill>
            <a:srgbClr val="FEEFE8"/>
          </a:solidFill>
          <a:ln>
            <a:solidFill>
              <a:srgbClr val="FEEFE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solidFill>
                  <a:schemeClr val="bg1"/>
                </a:solidFill>
                <a:latin typeface="Arial" panose="020B0604020202020204" pitchFamily="34" charset="0"/>
                <a:cs typeface="Arial" panose="020B0604020202020204" pitchFamily="34" charset="0"/>
              </a:rPr>
              <a:t>(Oklahoma </a:t>
            </a:r>
            <a:r>
              <a:rPr lang="en-GB" sz="1200" dirty="0">
                <a:solidFill>
                  <a:schemeClr val="bg1"/>
                </a:solidFill>
                <a:latin typeface="Arial" panose="020B0604020202020204" pitchFamily="34" charset="0"/>
                <a:cs typeface="Arial" panose="020B0604020202020204" pitchFamily="34" charset="0"/>
              </a:rPr>
              <a:t>Heart Hospital, </a:t>
            </a:r>
            <a:r>
              <a:rPr lang="en-GB" sz="1200" dirty="0" smtClean="0">
                <a:solidFill>
                  <a:schemeClr val="bg1"/>
                </a:solidFill>
                <a:latin typeface="Arial" panose="020B0604020202020204" pitchFamily="34" charset="0"/>
                <a:cs typeface="Arial" panose="020B0604020202020204" pitchFamily="34" charset="0"/>
              </a:rPr>
              <a:t>2021)</a:t>
            </a:r>
            <a:endParaRPr lang="en-GB" sz="12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656423035"/>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874B4349-1C0B-7CA0-66E3-0399974240A9}"/>
              </a:ext>
            </a:extLst>
          </p:cNvPr>
          <p:cNvSpPr txBox="1"/>
          <p:nvPr/>
        </p:nvSpPr>
        <p:spPr>
          <a:xfrm>
            <a:off x="1881" y="528698"/>
            <a:ext cx="12188234" cy="63248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latin typeface="Calibri"/>
                <a:cs typeface="Arial"/>
              </a:rPr>
              <a:t>American Heart Association. (2022) Heart Valve Anatomy. Available at:  References:</a:t>
            </a:r>
          </a:p>
          <a:p>
            <a:r>
              <a:rPr lang="en-GB" sz="900" dirty="0">
                <a:latin typeface="Calibri"/>
                <a:cs typeface="Arial"/>
                <a:hlinkClick r:id="rId2"/>
              </a:rPr>
              <a:t>https://watchlearnlive.heart.org/index.php?moduleSelect=anatom</a:t>
            </a:r>
            <a:r>
              <a:rPr lang="en-GB" sz="900" dirty="0">
                <a:latin typeface="Calibri"/>
                <a:cs typeface="Arial"/>
              </a:rPr>
              <a:t> (Accessed: 16 July 2022). </a:t>
            </a:r>
          </a:p>
          <a:p>
            <a:r>
              <a:rPr lang="en-GB" sz="900" dirty="0">
                <a:latin typeface="Calibri"/>
                <a:ea typeface="Cambria"/>
                <a:cs typeface="Arial"/>
              </a:rPr>
              <a:t>Cleveland Clinic (2022) Heart Valves. Available at: </a:t>
            </a:r>
            <a:r>
              <a:rPr lang="en-GB" sz="900" dirty="0">
                <a:latin typeface="Calibri"/>
                <a:ea typeface="Cambria"/>
                <a:cs typeface="Arial"/>
                <a:hlinkClick r:id="rId3"/>
              </a:rPr>
              <a:t>https://my.clevelandclinic.org/health/articles/17067-heart-valves#:~:text=The%20heart%20pumps%20blood%20through,the%20rest%20of%20your%20body</a:t>
            </a:r>
            <a:r>
              <a:rPr lang="en-GB" sz="900" dirty="0">
                <a:latin typeface="Calibri"/>
                <a:ea typeface="Cambria"/>
                <a:cs typeface="Arial"/>
              </a:rPr>
              <a:t>. (Accessed: 12 July 2022). </a:t>
            </a:r>
          </a:p>
          <a:p>
            <a:r>
              <a:rPr lang="en-GB" sz="900" dirty="0">
                <a:latin typeface="Calibri"/>
                <a:ea typeface="Cambria"/>
                <a:cs typeface="Arial"/>
              </a:rPr>
              <a:t>Cleveland Clinic (2022) Plasma. Available at: </a:t>
            </a:r>
          </a:p>
          <a:p>
            <a:r>
              <a:rPr lang="en-GB" sz="900" dirty="0">
                <a:latin typeface="Calibri"/>
                <a:ea typeface="Cambria"/>
                <a:cs typeface="Arial"/>
                <a:hlinkClick r:id="rId4"/>
              </a:rPr>
              <a:t>https://my.clevelandclinic.org/health/body/22865-plasma#:~:text=Plasma%20is%20the%20liquid%20component,moving%20throughout%20your%20circulatory%20system</a:t>
            </a:r>
            <a:r>
              <a:rPr lang="en-GB" sz="900" dirty="0">
                <a:latin typeface="Calibri"/>
                <a:ea typeface="Cambria"/>
                <a:cs typeface="Arial"/>
              </a:rPr>
              <a:t>. (Accessed: 12 July 2022). </a:t>
            </a:r>
          </a:p>
          <a:p>
            <a:r>
              <a:rPr lang="en-GB" sz="900" dirty="0">
                <a:latin typeface="Calibri"/>
                <a:ea typeface="Cambria"/>
                <a:cs typeface="Arial"/>
              </a:rPr>
              <a:t>Data Bridge (2020) COVID-19 Impact on Cardiology Disease in Healthcare Industry </a:t>
            </a:r>
          </a:p>
          <a:p>
            <a:r>
              <a:rPr lang="en-GB" sz="900" dirty="0">
                <a:latin typeface="Calibri"/>
                <a:ea typeface="Cambria"/>
                <a:cs typeface="Arial"/>
              </a:rPr>
              <a:t>[image]. Available at: </a:t>
            </a:r>
            <a:r>
              <a:rPr lang="en-GB" sz="900" dirty="0">
                <a:latin typeface="Calibri"/>
                <a:ea typeface="Cambria"/>
                <a:cs typeface="Arial"/>
                <a:hlinkClick r:id="rId5"/>
              </a:rPr>
              <a:t>https://www.databridgemarketresearch.com/covid-19-resources/covid-19-impact-on-cardiology-disease-in-healthcare-industry</a:t>
            </a:r>
            <a:r>
              <a:rPr lang="en-GB" sz="900" dirty="0">
                <a:latin typeface="Calibri"/>
                <a:ea typeface="Cambria"/>
                <a:cs typeface="Arial"/>
              </a:rPr>
              <a:t> </a:t>
            </a:r>
          </a:p>
          <a:p>
            <a:r>
              <a:rPr lang="en-GB" sz="900" dirty="0">
                <a:latin typeface="Calibri"/>
                <a:ea typeface="Cambria"/>
                <a:cs typeface="Arial"/>
              </a:rPr>
              <a:t>(Accessed: 10 July 2022). </a:t>
            </a:r>
          </a:p>
          <a:p>
            <a:r>
              <a:rPr lang="en-GB" sz="900" dirty="0">
                <a:latin typeface="Calibri"/>
                <a:ea typeface="Cambria"/>
                <a:cs typeface="Arial"/>
              </a:rPr>
              <a:t>Furst, J. (2020) An overview of the circulatory system [image]. Available at: </a:t>
            </a:r>
          </a:p>
          <a:p>
            <a:r>
              <a:rPr lang="en-GB" sz="900" dirty="0">
                <a:latin typeface="Calibri"/>
                <a:ea typeface="Cambria"/>
                <a:cs typeface="Arial"/>
                <a:hlinkClick r:id="rId6"/>
              </a:rPr>
              <a:t>https://www.firstaidforfree.com/what-is-the-function-of-veins-in-the-circulatory-system/</a:t>
            </a:r>
            <a:r>
              <a:rPr lang="en-GB" sz="900" dirty="0">
                <a:latin typeface="Calibri"/>
                <a:ea typeface="Cambria"/>
                <a:cs typeface="Arial"/>
              </a:rPr>
              <a:t> (Accessed: 15 July 2022). </a:t>
            </a:r>
          </a:p>
          <a:p>
            <a:r>
              <a:rPr lang="en-GB" sz="900" dirty="0">
                <a:latin typeface="Calibri"/>
                <a:ea typeface="Cambria"/>
                <a:cs typeface="Arial"/>
              </a:rPr>
              <a:t>Gleeson, J. R. (2021) Why It’s Better To Have Your Mitral Valve Repaired than Replaced [image]. Available at: </a:t>
            </a:r>
            <a:r>
              <a:rPr lang="en-GB" sz="900" dirty="0">
                <a:latin typeface="Calibri"/>
                <a:ea typeface="Cambria"/>
                <a:cs typeface="Arial"/>
                <a:hlinkClick r:id="rId7"/>
              </a:rPr>
              <a:t>https://healthblog.uofmhealth.org/heart-health/why-its-better-to-have-your-mitral-valve-repaired-than-replaced</a:t>
            </a:r>
            <a:r>
              <a:rPr lang="en-GB" sz="900" dirty="0">
                <a:latin typeface="Calibri"/>
                <a:ea typeface="Cambria"/>
                <a:cs typeface="Arial"/>
              </a:rPr>
              <a:t> (Accessed: 20 July 2022). </a:t>
            </a:r>
          </a:p>
          <a:p>
            <a:r>
              <a:rPr lang="en-GB" sz="900" dirty="0">
                <a:latin typeface="Calibri"/>
                <a:ea typeface="Cambria"/>
                <a:cs typeface="Arial"/>
              </a:rPr>
              <a:t>Mathew, J., Shankar, P. and </a:t>
            </a:r>
            <a:r>
              <a:rPr lang="en-GB" sz="900" dirty="0" err="1">
                <a:latin typeface="Calibri"/>
                <a:ea typeface="Cambria"/>
                <a:cs typeface="Arial"/>
              </a:rPr>
              <a:t>Varacallo</a:t>
            </a:r>
            <a:r>
              <a:rPr lang="en-GB" sz="900" dirty="0">
                <a:latin typeface="Calibri"/>
                <a:ea typeface="Cambria"/>
                <a:cs typeface="Arial"/>
              </a:rPr>
              <a:t>, M. (2022) Physiology, Blood Plasma. Available at: </a:t>
            </a:r>
            <a:r>
              <a:rPr lang="en-GB" sz="900" dirty="0">
                <a:latin typeface="Calibri"/>
                <a:ea typeface="Cambria"/>
                <a:cs typeface="Arial"/>
                <a:hlinkClick r:id="rId8"/>
              </a:rPr>
              <a:t>https://www.ncbi.nlm.nih.gov/books/NBK531504/#:~:text=Plasma%20contains%2091%25%20to%2092,pressure%20at%20about%2025%20mmHg</a:t>
            </a:r>
            <a:r>
              <a:rPr lang="en-GB" sz="900" dirty="0">
                <a:latin typeface="Calibri"/>
                <a:ea typeface="Cambria"/>
                <a:cs typeface="Arial"/>
              </a:rPr>
              <a:t> (Accessed: 16 July 2022). </a:t>
            </a:r>
          </a:p>
          <a:p>
            <a:r>
              <a:rPr lang="en-GB" sz="900" dirty="0">
                <a:latin typeface="Calibri"/>
                <a:ea typeface="Cambria"/>
                <a:cs typeface="Arial"/>
              </a:rPr>
              <a:t>Mayo Clinic (2022) Mitral valve regurgitation. Available at: </a:t>
            </a:r>
          </a:p>
          <a:p>
            <a:r>
              <a:rPr lang="en-GB" sz="900" dirty="0">
                <a:latin typeface="Calibri"/>
                <a:ea typeface="Cambria"/>
                <a:cs typeface="Arial"/>
                <a:hlinkClick r:id="rId9"/>
              </a:rPr>
              <a:t>https://www.mayoclinic.org/diseases-conditions/mitral-valve-regurgitation/diagnosis-treatment/drc-20350183</a:t>
            </a:r>
            <a:r>
              <a:rPr lang="en-GB" sz="900" dirty="0">
                <a:latin typeface="Calibri"/>
                <a:ea typeface="Cambria"/>
                <a:cs typeface="Arial"/>
              </a:rPr>
              <a:t> (Accessed: 10 July 2022). </a:t>
            </a:r>
          </a:p>
          <a:p>
            <a:r>
              <a:rPr lang="en-GB" sz="900" dirty="0">
                <a:latin typeface="Calibri"/>
                <a:ea typeface="Cambria"/>
                <a:cs typeface="Arial"/>
              </a:rPr>
              <a:t>Moore, M. (2022) Composition of Blood [image]. Available at: </a:t>
            </a:r>
          </a:p>
          <a:p>
            <a:r>
              <a:rPr lang="en-GB" sz="900" dirty="0">
                <a:latin typeface="Calibri"/>
                <a:ea typeface="Cambria"/>
                <a:cs typeface="Arial"/>
                <a:hlinkClick r:id="rId10"/>
              </a:rPr>
              <a:t>https://www.h-h-c.com/composition-of-blood-and-its-functions/</a:t>
            </a:r>
            <a:r>
              <a:rPr lang="en-GB" sz="900" dirty="0">
                <a:latin typeface="Calibri"/>
                <a:ea typeface="Cambria"/>
                <a:cs typeface="Arial"/>
              </a:rPr>
              <a:t> </a:t>
            </a:r>
          </a:p>
          <a:p>
            <a:r>
              <a:rPr lang="en-GB" sz="900" dirty="0">
                <a:latin typeface="Calibri"/>
                <a:ea typeface="Cambria"/>
                <a:cs typeface="Arial"/>
              </a:rPr>
              <a:t>(Accessed: 20 July 2022). </a:t>
            </a:r>
          </a:p>
          <a:p>
            <a:r>
              <a:rPr lang="en-GB" sz="900" dirty="0">
                <a:latin typeface="Calibri"/>
                <a:ea typeface="Cambria"/>
                <a:cs typeface="Arial"/>
              </a:rPr>
              <a:t>National, Heart, Lung and Blood Institute (2011) Conquering Cardiovascular Disease [image]. Available at: </a:t>
            </a:r>
          </a:p>
          <a:p>
            <a:r>
              <a:rPr lang="en-GB" sz="900" dirty="0">
                <a:latin typeface="Calibri"/>
                <a:ea typeface="Cambria"/>
                <a:cs typeface="Arial"/>
                <a:hlinkClick r:id="rId11"/>
              </a:rPr>
              <a:t>https://www.nhlbi.nih.gov/news/2011/conquering-cardiovascular-disease</a:t>
            </a:r>
            <a:r>
              <a:rPr lang="en-GB" sz="900" dirty="0">
                <a:latin typeface="Calibri"/>
                <a:ea typeface="Cambria"/>
                <a:cs typeface="Arial"/>
              </a:rPr>
              <a:t> </a:t>
            </a:r>
          </a:p>
          <a:p>
            <a:r>
              <a:rPr lang="en-GB" sz="900" dirty="0">
                <a:latin typeface="Calibri"/>
                <a:ea typeface="Cambria"/>
                <a:cs typeface="Arial"/>
              </a:rPr>
              <a:t>(Accessed: 10 July 2022). </a:t>
            </a:r>
          </a:p>
          <a:p>
            <a:r>
              <a:rPr lang="en-GB" sz="900" dirty="0">
                <a:latin typeface="Calibri"/>
                <a:ea typeface="Cambria"/>
                <a:cs typeface="Arial"/>
              </a:rPr>
              <a:t>Nicola, S. (2021) What’s the Difference Between Arteries, Veins, and Capillaries? </a:t>
            </a:r>
          </a:p>
          <a:p>
            <a:r>
              <a:rPr lang="en-GB" sz="900" dirty="0">
                <a:latin typeface="Calibri"/>
                <a:ea typeface="Cambria"/>
                <a:cs typeface="Arial"/>
              </a:rPr>
              <a:t>Available at:  </a:t>
            </a:r>
            <a:r>
              <a:rPr lang="en-GB" sz="900" dirty="0">
                <a:latin typeface="Calibri"/>
                <a:ea typeface="Cambria"/>
                <a:cs typeface="Arial"/>
                <a:hlinkClick r:id="rId12"/>
              </a:rPr>
              <a:t>https://www.webmd.com/heart/difference-between-arteries-veins-capillaries#:~:text=Arteries%20are%20the%20largest%20blood,tissues%20all%20over%20your%20body</a:t>
            </a:r>
            <a:r>
              <a:rPr lang="en-GB" sz="900" dirty="0">
                <a:latin typeface="Calibri"/>
                <a:ea typeface="Cambria"/>
                <a:cs typeface="Arial"/>
              </a:rPr>
              <a:t>. (Accessed: 08 July 2022). </a:t>
            </a:r>
          </a:p>
          <a:p>
            <a:r>
              <a:rPr lang="en-GB" sz="900" dirty="0">
                <a:latin typeface="Calibri"/>
                <a:ea typeface="Cambria"/>
                <a:cs typeface="Arial"/>
              </a:rPr>
              <a:t>Nursing Times (2018) The five types of blood vessels. [image] Available at: </a:t>
            </a:r>
          </a:p>
          <a:p>
            <a:r>
              <a:rPr lang="en-GB" sz="900" dirty="0">
                <a:latin typeface="Calibri"/>
                <a:ea typeface="Cambria"/>
                <a:cs typeface="Arial"/>
                <a:hlinkClick r:id="rId13"/>
              </a:rPr>
              <a:t>https://www.nursingtimes.net/clinical-archive/cardiovascular-clinical-archive/vascular-system-1-anatomy-and-physiology-26-03-2018/</a:t>
            </a:r>
            <a:r>
              <a:rPr lang="en-GB" sz="900" dirty="0">
                <a:latin typeface="Calibri"/>
                <a:ea typeface="Cambria"/>
                <a:cs typeface="Arial"/>
              </a:rPr>
              <a:t> </a:t>
            </a:r>
          </a:p>
          <a:p>
            <a:r>
              <a:rPr lang="en-GB" sz="900" dirty="0">
                <a:latin typeface="Calibri"/>
                <a:ea typeface="Cambria"/>
                <a:cs typeface="Arial"/>
              </a:rPr>
              <a:t>(Accessed: 18 July 2022). </a:t>
            </a:r>
          </a:p>
          <a:p>
            <a:r>
              <a:rPr lang="en-GB" sz="900" dirty="0">
                <a:latin typeface="Calibri"/>
                <a:ea typeface="Cambria"/>
                <a:cs typeface="Arial"/>
              </a:rPr>
              <a:t>OER services (no date) Platelets and Coagulation Factors. Available at: </a:t>
            </a:r>
          </a:p>
          <a:p>
            <a:r>
              <a:rPr lang="en-GB" sz="900" dirty="0">
                <a:latin typeface="Calibri"/>
                <a:ea typeface="Cambria"/>
                <a:cs typeface="Arial"/>
                <a:hlinkClick r:id="rId14"/>
              </a:rPr>
              <a:t>https://courses.lumenlearning.com/suny-wmopen-biology2/chapter/introduction-to-structure-and-function-of-blood/</a:t>
            </a:r>
            <a:r>
              <a:rPr lang="en-GB" sz="900" dirty="0">
                <a:latin typeface="Calibri"/>
                <a:ea typeface="Cambria"/>
                <a:cs typeface="Arial"/>
              </a:rPr>
              <a:t> (Accessed: 19 July 2022). </a:t>
            </a:r>
          </a:p>
          <a:p>
            <a:r>
              <a:rPr lang="en-GB" sz="900" dirty="0">
                <a:latin typeface="Calibri"/>
                <a:ea typeface="Cambria"/>
                <a:cs typeface="Arial"/>
              </a:rPr>
              <a:t>Oklahoma Heart Hospital (2021) Mitral Valve Prolapse: Symptoms, Diagnosis, and Treatment [image]. Available at: </a:t>
            </a:r>
            <a:r>
              <a:rPr lang="en-GB" sz="900" dirty="0">
                <a:latin typeface="Calibri"/>
                <a:ea typeface="Cambria"/>
                <a:cs typeface="Arial"/>
                <a:hlinkClick r:id="rId15"/>
              </a:rPr>
              <a:t>https://www.okheart.com/about-us/ohh-news/mitral-valve-prolapse-symptoms-diagnosis-and-treatment</a:t>
            </a:r>
            <a:r>
              <a:rPr lang="en-GB" sz="900" dirty="0">
                <a:latin typeface="Calibri"/>
                <a:ea typeface="Cambria"/>
                <a:cs typeface="Arial"/>
              </a:rPr>
              <a:t> (Accessed: 20 July 2022). </a:t>
            </a:r>
          </a:p>
          <a:p>
            <a:r>
              <a:rPr lang="en-GB" sz="900" dirty="0">
                <a:latin typeface="Calibri"/>
                <a:ea typeface="Cambria"/>
                <a:cs typeface="Arial"/>
              </a:rPr>
              <a:t>Professor Dave Explains (no date) The Circulatory System Part 2: Blood Vessels [video]. Available at: </a:t>
            </a:r>
            <a:r>
              <a:rPr lang="en-GB" sz="900" dirty="0">
                <a:latin typeface="Calibri"/>
                <a:ea typeface="Cambria"/>
                <a:cs typeface="Arial"/>
                <a:hlinkClick r:id="rId16"/>
              </a:rPr>
              <a:t>The Circulatory System Part 2: Blood Vessels</a:t>
            </a:r>
            <a:r>
              <a:rPr lang="en-GB" sz="900" dirty="0">
                <a:latin typeface="Calibri"/>
                <a:ea typeface="Cambria"/>
                <a:cs typeface="Arial"/>
              </a:rPr>
              <a:t> </a:t>
            </a:r>
          </a:p>
          <a:p>
            <a:r>
              <a:rPr lang="en-GB" sz="900" dirty="0">
                <a:latin typeface="Calibri"/>
                <a:ea typeface="Cambria"/>
                <a:cs typeface="Arial"/>
              </a:rPr>
              <a:t>(Accessed: 04 July 2022). </a:t>
            </a:r>
          </a:p>
          <a:p>
            <a:r>
              <a:rPr lang="en-GB" sz="900" dirty="0">
                <a:latin typeface="Calibri"/>
                <a:ea typeface="Cambria"/>
                <a:cs typeface="Arial"/>
              </a:rPr>
              <a:t>Professor Dave Explains (no date) The Composition and Function of Blood. [video]. Available at: </a:t>
            </a:r>
            <a:r>
              <a:rPr lang="en-GB" sz="900" dirty="0">
                <a:latin typeface="Calibri"/>
                <a:ea typeface="Cambria"/>
                <a:cs typeface="Arial"/>
                <a:hlinkClick r:id="rId17"/>
              </a:rPr>
              <a:t>The Composition and Function of Blood</a:t>
            </a:r>
            <a:r>
              <a:rPr lang="en-GB" sz="900" dirty="0">
                <a:latin typeface="Calibri"/>
                <a:ea typeface="Cambria"/>
                <a:cs typeface="Arial"/>
              </a:rPr>
              <a:t> (Accessed: 04 July 2022). </a:t>
            </a:r>
          </a:p>
          <a:p>
            <a:r>
              <a:rPr lang="en-GB" sz="900" dirty="0">
                <a:latin typeface="Calibri"/>
                <a:ea typeface="Cambria"/>
                <a:cs typeface="Arial"/>
              </a:rPr>
              <a:t>Raza, M. (2020) What Is Structural Heart Disease? Available at: </a:t>
            </a:r>
          </a:p>
          <a:p>
            <a:r>
              <a:rPr lang="en-GB" sz="900" dirty="0">
                <a:latin typeface="Calibri"/>
                <a:ea typeface="Cambria"/>
                <a:cs typeface="Arial"/>
                <a:hlinkClick r:id="rId18"/>
              </a:rPr>
              <a:t>https://www.chestercountyhospital.org/news/health-eliving-blog/2020/october/what-is-structural-heart-disease</a:t>
            </a:r>
            <a:r>
              <a:rPr lang="en-GB" sz="900" dirty="0">
                <a:latin typeface="Calibri"/>
                <a:ea typeface="Cambria"/>
                <a:cs typeface="Arial"/>
              </a:rPr>
              <a:t> (Accessed: 12 July 2022). </a:t>
            </a:r>
          </a:p>
          <a:p>
            <a:r>
              <a:rPr lang="en-GB" sz="900" dirty="0">
                <a:latin typeface="Calibri"/>
                <a:ea typeface="Cambria"/>
                <a:cs typeface="Arial"/>
              </a:rPr>
              <a:t>Sherrell, Z. (2021) What to know about the cardiovascular system. </a:t>
            </a:r>
          </a:p>
          <a:p>
            <a:r>
              <a:rPr lang="en-GB" sz="900" dirty="0">
                <a:latin typeface="Calibri"/>
                <a:ea typeface="Cambria"/>
                <a:cs typeface="Arial"/>
              </a:rPr>
              <a:t>Available at: </a:t>
            </a:r>
            <a:r>
              <a:rPr lang="en-GB" sz="900" dirty="0">
                <a:latin typeface="Calibri"/>
                <a:ea typeface="Cambria"/>
                <a:cs typeface="Arial"/>
                <a:hlinkClick r:id="rId19"/>
              </a:rPr>
              <a:t>https://www.medicalnewstoday.com/articles/cardiovascular-system</a:t>
            </a:r>
            <a:r>
              <a:rPr lang="en-GB" sz="900" dirty="0">
                <a:latin typeface="Calibri"/>
                <a:ea typeface="Cambria"/>
                <a:cs typeface="Arial"/>
              </a:rPr>
              <a:t> </a:t>
            </a:r>
          </a:p>
          <a:p>
            <a:r>
              <a:rPr lang="en-GB" sz="900" dirty="0">
                <a:latin typeface="Calibri"/>
                <a:ea typeface="Cambria"/>
                <a:cs typeface="Arial"/>
              </a:rPr>
              <a:t>(Accessed: 08 July 2022). </a:t>
            </a:r>
          </a:p>
          <a:p>
            <a:r>
              <a:rPr lang="en-GB" sz="900" dirty="0">
                <a:latin typeface="Calibri"/>
                <a:ea typeface="Cambria"/>
                <a:cs typeface="Arial"/>
              </a:rPr>
              <a:t>Temple Health (2022) Treatment Options. Available at: </a:t>
            </a:r>
            <a:r>
              <a:rPr lang="en-GB" sz="900" dirty="0">
                <a:latin typeface="Calibri"/>
                <a:ea typeface="Cambria"/>
                <a:cs typeface="Arial"/>
                <a:hlinkClick r:id="rId20"/>
              </a:rPr>
              <a:t>https://www.templehealth.org/services/conditions/mitral-valve-regurgitation/treatment-options#:~:text=To%20help%20reduce%20heart%20failure,the%20progression%20of%20your%20condition</a:t>
            </a:r>
            <a:r>
              <a:rPr lang="en-GB" sz="900" dirty="0">
                <a:latin typeface="Calibri"/>
                <a:ea typeface="Cambria"/>
                <a:cs typeface="Arial"/>
              </a:rPr>
              <a:t>. (Accessed: 08 July 2022). </a:t>
            </a:r>
          </a:p>
          <a:p>
            <a:r>
              <a:rPr lang="en-GB" sz="900" dirty="0">
                <a:latin typeface="Calibri"/>
                <a:ea typeface="Cambria"/>
                <a:cs typeface="Arial"/>
              </a:rPr>
              <a:t>The Society for Cardiovascular Angiography and Interventions (2015) The pathway of blood flow through the heart [image]. Available at: </a:t>
            </a:r>
          </a:p>
          <a:p>
            <a:r>
              <a:rPr lang="en-GB" sz="900" dirty="0">
                <a:latin typeface="Calibri"/>
                <a:ea typeface="Cambria"/>
                <a:cs typeface="Arial"/>
                <a:hlinkClick r:id="rId21"/>
              </a:rPr>
              <a:t>http://www.secondscount.org/heart-condition-centers/info-detail?cid=1a0d3e2c-f237-4918-92c4-d8e1084639ed#.YtEYeXbMJPZ</a:t>
            </a:r>
            <a:r>
              <a:rPr lang="en-GB" sz="900" dirty="0">
                <a:latin typeface="Calibri"/>
                <a:ea typeface="Cambria"/>
                <a:cs typeface="Arial"/>
              </a:rPr>
              <a:t> (Accessed: 10 July 2022). </a:t>
            </a:r>
          </a:p>
          <a:p>
            <a:r>
              <a:rPr lang="en-GB" sz="900" dirty="0">
                <a:latin typeface="Calibri"/>
                <a:ea typeface="Cambria"/>
                <a:cs typeface="Arial"/>
              </a:rPr>
              <a:t>Visible Body (2022) Pulmonary Circulation and Systemic Circulation: The Routes and Function of Blood Flow. Available at: </a:t>
            </a:r>
            <a:r>
              <a:rPr lang="en-GB" sz="900" dirty="0">
                <a:latin typeface="Calibri"/>
                <a:ea typeface="Cambria"/>
                <a:cs typeface="Arial"/>
                <a:hlinkClick r:id="rId22"/>
              </a:rPr>
              <a:t>https://www.visiblebody.com/learn/circulatory/circulatory-pulmonary-systemic-circulation</a:t>
            </a:r>
            <a:r>
              <a:rPr lang="en-GB" sz="900" dirty="0">
                <a:latin typeface="Calibri"/>
                <a:ea typeface="Cambria"/>
                <a:cs typeface="Arial"/>
              </a:rPr>
              <a:t> (Accessed: 08 July 2022). </a:t>
            </a:r>
          </a:p>
          <a:p>
            <a:r>
              <a:rPr lang="en-GB" sz="900" dirty="0">
                <a:latin typeface="Calibri"/>
                <a:ea typeface="Cambria"/>
                <a:cs typeface="Arial"/>
              </a:rPr>
              <a:t>Waugh, A. and Grant, A. (2014) Ross and Wilson Anatomy and Physiology in Health and Illness. 12th </a:t>
            </a:r>
            <a:r>
              <a:rPr lang="en-GB" sz="900" dirty="0" err="1">
                <a:latin typeface="Calibri"/>
                <a:ea typeface="Cambria"/>
                <a:cs typeface="Arial"/>
              </a:rPr>
              <a:t>edn</a:t>
            </a:r>
            <a:r>
              <a:rPr lang="en-GB" sz="900" dirty="0">
                <a:latin typeface="Calibri"/>
                <a:ea typeface="Cambria"/>
                <a:cs typeface="Arial"/>
              </a:rPr>
              <a:t>. (Accessed: 01 July 2022). </a:t>
            </a:r>
          </a:p>
          <a:p>
            <a:endParaRPr lang="en-GB" sz="900" dirty="0">
              <a:latin typeface="Calibri"/>
              <a:ea typeface="Cambria"/>
              <a:cs typeface="Arial"/>
            </a:endParaRPr>
          </a:p>
          <a:p>
            <a:endParaRPr lang="en-GB" sz="900" dirty="0">
              <a:latin typeface="Calibri"/>
              <a:ea typeface="Cambria"/>
              <a:cs typeface="Arial"/>
            </a:endParaRPr>
          </a:p>
        </p:txBody>
      </p:sp>
      <p:sp>
        <p:nvSpPr>
          <p:cNvPr id="3" name="TextBox 2">
            <a:extLst>
              <a:ext uri="{FF2B5EF4-FFF2-40B4-BE49-F238E27FC236}">
                <a16:creationId xmlns:a16="http://schemas.microsoft.com/office/drawing/2014/main" xmlns="" id="{E0DE7095-58EC-23DC-C8EB-0DBCF8AD4752}"/>
              </a:ext>
            </a:extLst>
          </p:cNvPr>
          <p:cNvSpPr txBox="1"/>
          <p:nvPr/>
        </p:nvSpPr>
        <p:spPr>
          <a:xfrm>
            <a:off x="1881" y="10536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References:​</a:t>
            </a:r>
          </a:p>
        </p:txBody>
      </p:sp>
    </p:spTree>
    <p:extLst>
      <p:ext uri="{BB962C8B-B14F-4D97-AF65-F5344CB8AC3E}">
        <p14:creationId xmlns:p14="http://schemas.microsoft.com/office/powerpoint/2010/main" xmlns="" val="339930191"/>
      </p:ext>
    </p:extLst>
  </p:cSld>
  <p:clrMapOvr>
    <a:masterClrMapping/>
  </p:clrMapOvr>
  <p:transition spd="slow">
    <p:wipe/>
  </p:transition>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xmlns=""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7" ma:contentTypeDescription="Create a new document." ma:contentTypeScope="" ma:versionID="4280c9f5fa7808124face2aae87e4161">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d28d028e6a0d25479c16447bfbc86cd3"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75CEFAA-8780-434C-AFD7-FF09FBF13AD6}">
  <ds:schemaRefs>
    <ds:schemaRef ds:uri="http://purl.org/dc/dcmitype/"/>
    <ds:schemaRef ds:uri="http://schemas.microsoft.com/office/2006/documentManagement/types"/>
    <ds:schemaRef ds:uri="1f9d1f62-2b66-4e13-be38-f795d411800a"/>
    <ds:schemaRef ds:uri="http://schemas.microsoft.com/office/infopath/2007/PartnerControls"/>
    <ds:schemaRef ds:uri="http://purl.org/dc/elements/1.1/"/>
    <ds:schemaRef ds:uri="http://schemas.microsoft.com/office/2006/metadata/properties"/>
    <ds:schemaRef ds:uri="5e4866c9-5473-4b36-a248-8ce6a7a4bde8"/>
    <ds:schemaRef ds:uri="http://purl.org/dc/term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9E7974A0-3373-4E55-BF3C-3E89F5F9A8B4}">
  <ds:schemaRefs>
    <ds:schemaRef ds:uri="http://schemas.microsoft.com/sharepoint/v3/contenttype/forms"/>
  </ds:schemaRefs>
</ds:datastoreItem>
</file>

<file path=customXml/itemProps3.xml><?xml version="1.0" encoding="utf-8"?>
<ds:datastoreItem xmlns:ds="http://schemas.openxmlformats.org/officeDocument/2006/customXml" ds:itemID="{EC7EDCEA-F669-4464-A03A-9A047DE852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TM03457491[[fn=Metropolitan]]</Template>
  <TotalTime>101</TotalTime>
  <Words>836</Words>
  <Application>Microsoft Office PowerPoint</Application>
  <PresentationFormat>Custom</PresentationFormat>
  <Paragraphs>69</Paragraphs>
  <Slides>5</Slides>
  <Notes>1</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Slice</vt:lpstr>
      <vt:lpstr>The cardiovascular  system</vt:lpstr>
      <vt:lpstr>Slide 2</vt:lpstr>
      <vt:lpstr>Slide 3</vt:lpstr>
      <vt:lpstr>Slide 4</vt:lpstr>
      <vt:lpstr>Slide 5</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Róbert Harangi</dc:creator>
  <cp:lastModifiedBy>Róbert Harangi</cp:lastModifiedBy>
  <cp:revision>220</cp:revision>
  <dcterms:created xsi:type="dcterms:W3CDTF">2022-07-14T18:00:39Z</dcterms:created>
  <dcterms:modified xsi:type="dcterms:W3CDTF">2022-07-21T10:48:32Z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