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42"/>
  </p:notesMasterIdLst>
  <p:sldIdLst>
    <p:sldId id="280" r:id="rId2"/>
    <p:sldId id="282" r:id="rId3"/>
    <p:sldId id="322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323" r:id="rId12"/>
    <p:sldId id="292" r:id="rId13"/>
    <p:sldId id="293" r:id="rId14"/>
    <p:sldId id="294" r:id="rId15"/>
    <p:sldId id="295" r:id="rId16"/>
    <p:sldId id="296" r:id="rId17"/>
    <p:sldId id="297" r:id="rId18"/>
    <p:sldId id="324" r:id="rId19"/>
    <p:sldId id="299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2" r:id="rId33"/>
    <p:sldId id="313" r:id="rId34"/>
    <p:sldId id="325" r:id="rId35"/>
    <p:sldId id="315" r:id="rId36"/>
    <p:sldId id="316" r:id="rId37"/>
    <p:sldId id="317" r:id="rId38"/>
    <p:sldId id="318" r:id="rId39"/>
    <p:sldId id="319" r:id="rId40"/>
    <p:sldId id="321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e Gibbons" initials="JG" lastIdx="1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795" autoAdjust="0"/>
  </p:normalViewPr>
  <p:slideViewPr>
    <p:cSldViewPr snapToGrid="0" snapToObjects="1">
      <p:cViewPr>
        <p:scale>
          <a:sx n="80" d="100"/>
          <a:sy n="80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AAB29-8C3D-B644-9A94-851573723F63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D592-0E56-B542-BE10-818C2A04D2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42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63351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/>
              <a:pPr algn="r"/>
              <a:t>2</a:t>
            </a:fld>
            <a:endParaRPr lang="en-US" sz="800" b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58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855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3677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384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805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214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573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1855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439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816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35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103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1452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5441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3157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218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011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6854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9256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5001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0960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4214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0666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7FA372-31D3-4433-A73B-79DE0EBFB8F4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612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7FA372-31D3-4433-A73B-79DE0EBFB8F4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2304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1944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baseline="0" dirty="0"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615CF7-9F59-4C8A-B650-E68E69E0FCF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964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baseline="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5999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0978E6-FB79-4E74-A4A4-2BA13DA27C4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sz="1200" b="0" i="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921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Chapter 3: Summary</a:t>
            </a: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7FA372-31D3-4433-A73B-79DE0EBFB8F4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81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Chapter 3: Summary</a:t>
            </a: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7FA372-31D3-4433-A73B-79DE0EBFB8F4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4643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Chapter 3:</a:t>
            </a:r>
            <a:r>
              <a:rPr lang="en-US" baseline="0" dirty="0"/>
              <a:t> </a:t>
            </a:r>
            <a:r>
              <a:rPr lang="en-US" dirty="0"/>
              <a:t>Summary</a:t>
            </a: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7FA372-31D3-4433-A73B-79DE0EBFB8F4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743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Chapter 3</a:t>
            </a:r>
            <a:r>
              <a:rPr lang="en-US" baseline="0" dirty="0"/>
              <a:t> </a:t>
            </a:r>
            <a:r>
              <a:rPr lang="en-US" dirty="0"/>
              <a:t>Summary</a:t>
            </a: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7FA372-31D3-4433-A73B-79DE0EBFB8F4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972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39</a:t>
            </a:fld>
            <a:endParaRPr lang="en-US" sz="8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07425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40</a:t>
            </a:fld>
            <a:endParaRPr lang="en-US" sz="8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782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cid:image005.png@01CEBADB.7545DCC0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10/17/2017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cid:image005.png@01CEBADB.7545DCC0"/>
          <p:cNvPicPr/>
          <p:nvPr userDrawn="1"/>
        </p:nvPicPr>
        <p:blipFill>
          <a:blip r:embed="rId14" r:link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34" y="0"/>
            <a:ext cx="2393806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U:\UWTSD Logo.jpg"/>
          <p:cNvPicPr/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03780" cy="92011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62481" y="2008137"/>
            <a:ext cx="4315397" cy="1481138"/>
          </a:xfrm>
        </p:spPr>
        <p:txBody>
          <a:bodyPr/>
          <a:lstStyle/>
          <a:p>
            <a:pPr eaLnBrk="1" hangingPunct="1"/>
            <a:r>
              <a:rPr lang="en-US" sz="4000" dirty="0">
                <a:latin typeface="Arial" charset="0"/>
              </a:rPr>
              <a:t>Dynamic Routing</a:t>
            </a:r>
            <a:br>
              <a:rPr lang="en-US" sz="4000" dirty="0">
                <a:latin typeface="Arial" charset="0"/>
              </a:rPr>
            </a:br>
            <a:r>
              <a:rPr lang="en-US" sz="2000" b="1" dirty="0">
                <a:latin typeface="Arial" charset="0"/>
              </a:rPr>
              <a:t>Lecture 3</a:t>
            </a:r>
            <a:endParaRPr lang="en-US" sz="4000" b="1" dirty="0">
              <a:solidFill>
                <a:schemeClr val="folHlin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04160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3"/>
          <p:cNvSpPr>
            <a:spLocks noGrp="1" noChangeArrowheads="1"/>
          </p:cNvSpPr>
          <p:nvPr>
            <p:ph type="title" idx="4294967295"/>
          </p:nvPr>
        </p:nvSpPr>
        <p:spPr>
          <a:xfrm>
            <a:off x="655638" y="501361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/>
              <a:t>Objectives</a:t>
            </a:r>
          </a:p>
        </p:txBody>
      </p:sp>
      <p:sp>
        <p:nvSpPr>
          <p:cNvPr id="4099" name="Rectangle 34"/>
          <p:cNvSpPr>
            <a:spLocks noGrp="1" noChangeArrowheads="1"/>
          </p:cNvSpPr>
          <p:nvPr>
            <p:ph type="body" idx="4294967295"/>
          </p:nvPr>
        </p:nvSpPr>
        <p:spPr>
          <a:xfrm>
            <a:off x="655638" y="1337482"/>
            <a:ext cx="7940675" cy="4743578"/>
          </a:xfrm>
        </p:spPr>
        <p:txBody>
          <a:bodyPr/>
          <a:lstStyle/>
          <a:p>
            <a:pPr marL="0" indent="0">
              <a:buNone/>
            </a:pPr>
            <a:r>
              <a:rPr lang="en-CA" sz="2000" dirty="0"/>
              <a:t>3.1 Dynamic Routing Protocols</a:t>
            </a:r>
          </a:p>
          <a:p>
            <a:pPr marL="62547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Purpose of dynamic routing protocols.</a:t>
            </a:r>
          </a:p>
          <a:p>
            <a:pPr marL="62547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Use of dynamic routing and static routing</a:t>
            </a:r>
          </a:p>
          <a:p>
            <a:pPr marL="1588" indent="0">
              <a:buNone/>
            </a:pPr>
            <a:r>
              <a:rPr lang="en-CA" sz="2000" dirty="0"/>
              <a:t>3.2 RIPv2</a:t>
            </a:r>
          </a:p>
          <a:p>
            <a:pPr marL="625475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Configure the RIPv2 routing protocol.</a:t>
            </a:r>
          </a:p>
          <a:p>
            <a:pPr marL="0" indent="0">
              <a:buNone/>
            </a:pPr>
            <a:r>
              <a:rPr lang="en-US" sz="2000" dirty="0"/>
              <a:t>3.3 The Routing Table</a:t>
            </a:r>
          </a:p>
          <a:p>
            <a:pPr marL="627063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Components of an IPv4 routing table entry for a given route.</a:t>
            </a:r>
          </a:p>
          <a:p>
            <a:pPr marL="627063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Parent/child relationship in a dynamically built routing table.</a:t>
            </a:r>
          </a:p>
          <a:p>
            <a:pPr marL="627063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Determine which route will be used to forward a IPv4 packet.</a:t>
            </a:r>
          </a:p>
          <a:p>
            <a:pPr marL="627063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Determine which route will be used to forward a IPv6 packet.</a:t>
            </a:r>
          </a:p>
          <a:p>
            <a:pPr marL="3176" indent="0">
              <a:buNone/>
            </a:pPr>
            <a:r>
              <a:rPr lang="en-US" sz="2000" dirty="0"/>
              <a:t>3.4 Summary</a:t>
            </a:r>
          </a:p>
          <a:p>
            <a:pPr marL="627063" lvl="1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65710895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D80E4-0B85-4FBF-B54A-2C224625A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800" dirty="0"/>
              <a:t>3.1 Dynamic Routing Protocols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A649A1-3476-475D-BA8A-55BDE46433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11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690907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Dynamic Routing Protocol Evolution</a:t>
            </a:r>
            <a:endParaRPr lang="en-US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38915" name="Content Placeholder 5"/>
          <p:cNvSpPr>
            <a:spLocks noGrp="1"/>
          </p:cNvSpPr>
          <p:nvPr>
            <p:ph idx="1"/>
          </p:nvPr>
        </p:nvSpPr>
        <p:spPr>
          <a:xfrm>
            <a:off x="554038" y="1799771"/>
            <a:ext cx="7940675" cy="4151767"/>
          </a:xfrm>
        </p:spPr>
        <p:txBody>
          <a:bodyPr/>
          <a:lstStyle/>
          <a:p>
            <a:r>
              <a:rPr lang="en-CA" dirty="0"/>
              <a:t>Dynamic routing protocols have been used in networks since the late 1980s.</a:t>
            </a:r>
            <a:endParaRPr lang="en-US" dirty="0"/>
          </a:p>
          <a:p>
            <a:r>
              <a:rPr lang="en-CA" dirty="0"/>
              <a:t>Newer versions support the communication based on IPv6. 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02" y="3757670"/>
            <a:ext cx="8246876" cy="2278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03569" y="3568982"/>
            <a:ext cx="512354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Routing Protocols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323299099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555733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Dynamic Routing Protocols Components</a:t>
            </a:r>
            <a:endParaRPr lang="en-US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38915" name="Content Placeholder 5"/>
          <p:cNvSpPr>
            <a:spLocks noGrp="1"/>
          </p:cNvSpPr>
          <p:nvPr>
            <p:ph idx="1"/>
          </p:nvPr>
        </p:nvSpPr>
        <p:spPr>
          <a:xfrm>
            <a:off x="525010" y="1698171"/>
            <a:ext cx="7940675" cy="4542972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Routing Protocols are used to facilitate the exchange of routing information between routers.</a:t>
            </a:r>
          </a:p>
          <a:p>
            <a:pPr marL="0" indent="0">
              <a:buNone/>
            </a:pPr>
            <a:r>
              <a:rPr lang="en-CA" dirty="0"/>
              <a:t>The purpose of dynamic routing protocols includes:</a:t>
            </a:r>
            <a:endParaRPr lang="en-US" dirty="0"/>
          </a:p>
          <a:p>
            <a:r>
              <a:rPr lang="en-CA" dirty="0"/>
              <a:t>Discovery of remote networks</a:t>
            </a:r>
            <a:endParaRPr lang="en-US" dirty="0"/>
          </a:p>
          <a:p>
            <a:r>
              <a:rPr lang="en-CA" dirty="0"/>
              <a:t>Maintaining up-to-date routing information</a:t>
            </a:r>
            <a:endParaRPr lang="en-US" dirty="0"/>
          </a:p>
          <a:p>
            <a:r>
              <a:rPr lang="en-CA" dirty="0"/>
              <a:t>Choosing the best path to destination networks</a:t>
            </a:r>
            <a:endParaRPr lang="en-US" dirty="0"/>
          </a:p>
          <a:p>
            <a:r>
              <a:rPr lang="en-CA" dirty="0"/>
              <a:t>Ability to find a new best path if the current path is no longer available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975010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492125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/>
              <a:t>Dynamic Routing Protocols Components (cont.)</a:t>
            </a:r>
            <a:endParaRPr lang="en-US" sz="2800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38915" name="Content Placeholder 5"/>
          <p:cNvSpPr>
            <a:spLocks noGrp="1"/>
          </p:cNvSpPr>
          <p:nvPr>
            <p:ph idx="1"/>
          </p:nvPr>
        </p:nvSpPr>
        <p:spPr>
          <a:xfrm>
            <a:off x="539524" y="1683657"/>
            <a:ext cx="7940675" cy="473165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CA" dirty="0"/>
              <a:t>Main components of dynamic routing protocols include:</a:t>
            </a:r>
            <a:endParaRPr lang="en-US" dirty="0"/>
          </a:p>
          <a:p>
            <a:pPr lvl="0"/>
            <a:r>
              <a:rPr lang="en-CA" b="1" dirty="0"/>
              <a:t>Data structures -</a:t>
            </a:r>
            <a:r>
              <a:rPr lang="en-CA" dirty="0"/>
              <a:t> Routing protocols typically use tables or databases for its operations. This information is kept in RAM.  </a:t>
            </a:r>
            <a:endParaRPr lang="en-US" dirty="0"/>
          </a:p>
          <a:p>
            <a:pPr lvl="0"/>
            <a:r>
              <a:rPr lang="en-CA" b="1" dirty="0"/>
              <a:t>Routing protocol messages -</a:t>
            </a:r>
            <a:r>
              <a:rPr lang="en-CA" dirty="0"/>
              <a:t> Routing protocols use various types of messages to discover neighboring routers, exchange routing information, and other tasks to learn and maintain accurate information about the network. </a:t>
            </a:r>
            <a:endParaRPr lang="en-US" dirty="0"/>
          </a:p>
          <a:p>
            <a:pPr lvl="0"/>
            <a:r>
              <a:rPr lang="en-CA" b="1" dirty="0"/>
              <a:t>Algorithm -</a:t>
            </a:r>
            <a:r>
              <a:rPr lang="en-CA" dirty="0"/>
              <a:t> Routing protocols use algorithms for facilitating routing information for best path determination.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272116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492125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Static Routing Uses</a:t>
            </a:r>
            <a:endParaRPr lang="en-US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38915" name="Content Placeholder 5"/>
          <p:cNvSpPr>
            <a:spLocks noGrp="1"/>
          </p:cNvSpPr>
          <p:nvPr>
            <p:ph idx="1"/>
          </p:nvPr>
        </p:nvSpPr>
        <p:spPr>
          <a:xfrm>
            <a:off x="554038" y="1652361"/>
            <a:ext cx="7940675" cy="43862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/>
              <a:t>Networks typically use a combination of both static and dynamic routing.</a:t>
            </a:r>
            <a:endParaRPr lang="en-US" dirty="0"/>
          </a:p>
          <a:p>
            <a:pPr marL="0" indent="0">
              <a:buNone/>
            </a:pPr>
            <a:r>
              <a:rPr lang="en-CA" dirty="0"/>
              <a:t>Static routing has several primary uses: </a:t>
            </a:r>
            <a:endParaRPr lang="en-US" dirty="0"/>
          </a:p>
          <a:p>
            <a:pPr marL="461963" indent="-342900"/>
            <a:r>
              <a:rPr lang="en-CA" sz="2000" dirty="0"/>
              <a:t>Providing ease of routing table maintenance in smaller networks that are not expected to grow significantly.</a:t>
            </a:r>
            <a:endParaRPr lang="en-US" sz="2000" dirty="0"/>
          </a:p>
          <a:p>
            <a:pPr marL="461963" indent="-342900"/>
            <a:r>
              <a:rPr lang="en-CA" sz="2000" dirty="0"/>
              <a:t>Routing to and from a stub network. A network with only one default route out and no knowledge of any remote networks.</a:t>
            </a:r>
            <a:endParaRPr lang="en-US" sz="2000" dirty="0"/>
          </a:p>
          <a:p>
            <a:pPr marL="461963" indent="-342900"/>
            <a:r>
              <a:rPr lang="en-CA" sz="2000" dirty="0"/>
              <a:t>Accessing a single default router. This is used to represent a path to any network that does not have a match in the routing table. </a:t>
            </a:r>
            <a:endParaRPr lang="en-US" sz="2000" dirty="0"/>
          </a:p>
          <a:p>
            <a:pPr marL="0" indent="0">
              <a:buNone/>
            </a:pPr>
            <a:r>
              <a:rPr lang="en-CA" dirty="0"/>
              <a:t> 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098835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611393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Static Routing Uses (cont.)</a:t>
            </a:r>
            <a:endParaRPr lang="en-US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35" y="1489669"/>
            <a:ext cx="7487535" cy="478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60182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991502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/>
              <a:t>Static Routing Advantages and Disadvantages</a:t>
            </a:r>
            <a:endParaRPr lang="en-US" sz="3200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59" y="1794187"/>
            <a:ext cx="7555604" cy="40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7021735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420" y="1167201"/>
            <a:ext cx="8456613" cy="871538"/>
          </a:xfrm>
        </p:spPr>
        <p:txBody>
          <a:bodyPr/>
          <a:lstStyle/>
          <a:p>
            <a:pPr eaLnBrk="1" hangingPunct="1">
              <a:defRPr/>
            </a:pPr>
            <a:br>
              <a:rPr lang="en-US" sz="2000" dirty="0"/>
            </a:br>
            <a:r>
              <a:rPr lang="en-US" sz="3200" dirty="0"/>
              <a:t>Dynamic Routing Advantages &amp; Disadvantages</a:t>
            </a:r>
            <a:endParaRPr lang="en-US" sz="3200" dirty="0">
              <a:solidFill>
                <a:schemeClr val="accent5">
                  <a:lumMod val="75000"/>
                </a:schemeClr>
              </a:solidFill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3114" y="2469825"/>
            <a:ext cx="7967223" cy="339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72559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A1DCE-EE61-41E5-997C-03C6CAE93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800" dirty="0"/>
              <a:t>3.2 RIPv2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D4650A-F76A-4AB5-AC8F-D08C0627E9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51838" y="624114"/>
            <a:ext cx="8456613" cy="1113514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br>
              <a:rPr lang="en-US" sz="2400" dirty="0"/>
            </a:br>
            <a:r>
              <a:rPr lang="en-US" dirty="0"/>
              <a:t>Router RIP Configuration Mode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859" y="1828799"/>
            <a:ext cx="6111813" cy="1565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85" y="3597723"/>
            <a:ext cx="6663193" cy="293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335816"/>
      </p:ext>
    </p:extLst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Verify RIP Routing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2212049"/>
            <a:ext cx="4095750" cy="4085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778" y="3023961"/>
            <a:ext cx="41719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0508862"/>
      </p:ext>
    </p:extLst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Enable and Verify RIPv2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684" y="2359706"/>
            <a:ext cx="4181475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72" y="2099356"/>
            <a:ext cx="422910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0176112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627297"/>
            <a:ext cx="8456613" cy="871538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Disable Auto Summarization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0912" y="1906042"/>
            <a:ext cx="827314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/>
              <a:t>Similarly to </a:t>
            </a:r>
            <a:r>
              <a:rPr lang="en-US" dirty="0" err="1"/>
              <a:t>RIPv1</a:t>
            </a:r>
            <a:r>
              <a:rPr lang="en-US" dirty="0"/>
              <a:t>, </a:t>
            </a:r>
            <a:r>
              <a:rPr lang="en-US" dirty="0" err="1"/>
              <a:t>RIPv2</a:t>
            </a:r>
            <a:r>
              <a:rPr lang="en-US" dirty="0"/>
              <a:t> automatically summarizes networks at major network boundaries by default.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/>
              <a:t>To modify the default </a:t>
            </a:r>
            <a:r>
              <a:rPr lang="en-US" dirty="0" err="1"/>
              <a:t>RIPv2</a:t>
            </a:r>
            <a:r>
              <a:rPr lang="en-US" dirty="0"/>
              <a:t> behavior of automatic summarization, use the</a:t>
            </a:r>
            <a:r>
              <a:rPr lang="en-US" b="1" dirty="0"/>
              <a:t> 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no auto-summary</a:t>
            </a:r>
            <a:r>
              <a:rPr lang="en-US" b="1" dirty="0"/>
              <a:t> </a:t>
            </a:r>
            <a:r>
              <a:rPr lang="en-US" dirty="0"/>
              <a:t>router configuration mode command.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/>
              <a:t>This command has no effect when using </a:t>
            </a:r>
            <a:r>
              <a:rPr lang="en-US" dirty="0" err="1"/>
              <a:t>RIPv1</a:t>
            </a:r>
            <a:r>
              <a:rPr lang="en-US" dirty="0"/>
              <a:t>.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/>
              <a:t>When automatic summarization has been disabled, </a:t>
            </a:r>
            <a:r>
              <a:rPr lang="en-US" dirty="0" err="1"/>
              <a:t>RIPv2</a:t>
            </a:r>
            <a:r>
              <a:rPr lang="en-US" dirty="0"/>
              <a:t> no longer summarizes networks to their </a:t>
            </a:r>
            <a:r>
              <a:rPr lang="en-US" dirty="0" err="1"/>
              <a:t>classful</a:t>
            </a:r>
            <a:r>
              <a:rPr lang="en-US" dirty="0"/>
              <a:t> address at boundary routers. </a:t>
            </a:r>
            <a:r>
              <a:rPr lang="en-US" dirty="0" err="1"/>
              <a:t>RIPv2</a:t>
            </a:r>
            <a:r>
              <a:rPr lang="en-US" dirty="0"/>
              <a:t> now includes all subnets and their appropriate masks in its routing updates. 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/>
              <a:t>The</a:t>
            </a:r>
            <a:r>
              <a:rPr lang="en-US" b="1" dirty="0"/>
              <a:t> 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show 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ip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 protocols</a:t>
            </a:r>
            <a:r>
              <a:rPr lang="en-US" b="1" dirty="0"/>
              <a:t> </a:t>
            </a:r>
            <a:r>
              <a:rPr lang="en-US" dirty="0"/>
              <a:t>now states that automatic network summarization is not in effect.</a:t>
            </a:r>
          </a:p>
          <a:p>
            <a:pPr algn="l"/>
            <a:endParaRPr lang="en-US" dirty="0"/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08114"/>
      </p:ext>
    </p:extLst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02701" y="644560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Configuring Passive Interfaces</a:t>
            </a: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365" y="3485984"/>
            <a:ext cx="425767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48" y="1724700"/>
            <a:ext cx="4973638" cy="195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6648" y="3904343"/>
            <a:ext cx="37108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/>
              <a:t>Sending out unneeded updates on a LAN impacts the network in three ways: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2000" dirty="0"/>
              <a:t>Wasted Bandwidth 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2000" dirty="0"/>
              <a:t>Wasted Resources</a:t>
            </a:r>
          </a:p>
          <a:p>
            <a:pPr marL="342900" indent="-342900" algn="l"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2000" dirty="0"/>
              <a:t>Security Risk </a:t>
            </a:r>
          </a:p>
        </p:txBody>
      </p:sp>
    </p:spTree>
    <p:extLst>
      <p:ext uri="{BB962C8B-B14F-4D97-AF65-F5344CB8AC3E}">
        <p14:creationId xmlns:p14="http://schemas.microsoft.com/office/powerpoint/2010/main" val="2730322785"/>
      </p:ext>
    </p:extLst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501436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Propagate a Default Route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15" y="1622578"/>
            <a:ext cx="5157561" cy="188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16" y="3260759"/>
            <a:ext cx="4393291" cy="3453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276606"/>
      </p:ext>
    </p:extLst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B32F5-FDAA-4327-A15F-AD28D2CB7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800" dirty="0"/>
              <a:t>3.3 The Routing Table 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6B7C4C-8945-40A5-A174-CCF2280BE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1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Routing Table Entries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70" y="1709640"/>
            <a:ext cx="7561690" cy="4794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138035"/>
      </p:ext>
    </p:extLst>
  </p:cSld>
  <p:clrMapOvr>
    <a:masterClrMapping/>
  </p:clrMapOvr>
  <p:transition spd="med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Routing Table Entries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1" y="1625460"/>
            <a:ext cx="7641533" cy="5109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009202"/>
      </p:ext>
    </p:extLst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Directly Connected Entries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28" y="1478193"/>
            <a:ext cx="7633251" cy="1327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9958" y="2933502"/>
            <a:ext cx="7752521" cy="3597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391063"/>
      </p:ext>
    </p:extLst>
  </p:cSld>
  <p:clrMapOvr>
    <a:masterClrMapping/>
  </p:clrMapOvr>
  <p:transition spd="med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Remote Network Entries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91" y="1843087"/>
            <a:ext cx="7177163" cy="4016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696553"/>
      </p:ext>
    </p:extLst>
  </p:cSld>
  <p:clrMapOvr>
    <a:masterClrMapping/>
  </p:clrMapOvr>
  <p:transition spd="med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787" y="1495422"/>
            <a:ext cx="5985213" cy="4859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Routing Table Terms</a:t>
            </a:r>
          </a:p>
        </p:txBody>
      </p:sp>
      <p:sp>
        <p:nvSpPr>
          <p:cNvPr id="5" name="Rectangle 4"/>
          <p:cNvSpPr/>
          <p:nvPr/>
        </p:nvSpPr>
        <p:spPr>
          <a:xfrm>
            <a:off x="130627" y="2191460"/>
            <a:ext cx="3158786" cy="1865126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/>
              <a:t>Routes are discussed</a:t>
            </a:r>
          </a:p>
          <a:p>
            <a:pPr algn="l"/>
            <a:r>
              <a:rPr lang="en-US" dirty="0"/>
              <a:t>in terms of: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en-US" sz="2000" dirty="0"/>
              <a:t>Ultimate route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en-US" sz="2000" dirty="0"/>
              <a:t>Level 1 route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en-US" sz="2000" dirty="0"/>
              <a:t>Level 1 parent route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en-US" sz="2000" dirty="0"/>
              <a:t>Level 2 child routes</a:t>
            </a:r>
          </a:p>
        </p:txBody>
      </p:sp>
    </p:spTree>
    <p:extLst>
      <p:ext uri="{BB962C8B-B14F-4D97-AF65-F5344CB8AC3E}">
        <p14:creationId xmlns:p14="http://schemas.microsoft.com/office/powerpoint/2010/main" val="691897185"/>
      </p:ext>
    </p:extLst>
  </p:cSld>
  <p:clrMapOvr>
    <a:masterClrMapping/>
  </p:clrMapOvr>
  <p:transition spd="med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Ultimate Route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1" y="1487262"/>
            <a:ext cx="5908520" cy="519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5724" y="2080777"/>
            <a:ext cx="2652833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l"/>
            <a:r>
              <a:rPr lang="en-US" sz="2000" dirty="0"/>
              <a:t>An ultimate route is a routing table entry that contains either a next-hop IP address or an exit interface. </a:t>
            </a:r>
          </a:p>
          <a:p>
            <a:pPr algn="l"/>
            <a:endParaRPr lang="en-US" sz="2000" dirty="0"/>
          </a:p>
          <a:p>
            <a:pPr algn="l"/>
            <a:r>
              <a:rPr lang="en-US" sz="2000" dirty="0"/>
              <a:t>Directly connected, dynamically learned, and link local routes are ultimate routes.</a:t>
            </a:r>
          </a:p>
        </p:txBody>
      </p:sp>
    </p:spTree>
    <p:extLst>
      <p:ext uri="{BB962C8B-B14F-4D97-AF65-F5344CB8AC3E}">
        <p14:creationId xmlns:p14="http://schemas.microsoft.com/office/powerpoint/2010/main" val="20413082"/>
      </p:ext>
    </p:extLst>
  </p:cSld>
  <p:clrMapOvr>
    <a:masterClrMapping/>
  </p:clrMapOvr>
  <p:transition spd="med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Level 1 Route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79" y="1973943"/>
            <a:ext cx="7335626" cy="3643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609131"/>
      </p:ext>
    </p:extLst>
  </p:cSld>
  <p:clrMapOvr>
    <a:masterClrMapping/>
  </p:clrMapOvr>
  <p:transition spd="med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Level 1 Parent Route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58" y="1471612"/>
            <a:ext cx="7673009" cy="5199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3382091"/>
      </p:ext>
    </p:extLst>
  </p:cSld>
  <p:clrMapOvr>
    <a:masterClrMapping/>
  </p:clrMapOvr>
  <p:transition spd="med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Level 2 Child Route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58" y="1457324"/>
            <a:ext cx="7760473" cy="5237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135224"/>
      </p:ext>
    </p:extLst>
  </p:cSld>
  <p:clrMapOvr>
    <a:masterClrMapping/>
  </p:clrMapOvr>
  <p:transition spd="med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582386" y="1478943"/>
            <a:ext cx="8082643" cy="525568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US" sz="2000" dirty="0"/>
              <a:t>If the best match is a level 1 ultimate route, then this route is used to forward the packet.</a:t>
            </a:r>
          </a:p>
          <a:p>
            <a:pPr marL="457200" indent="-457200">
              <a:buAutoNum type="arabicPeriod"/>
            </a:pPr>
            <a:r>
              <a:rPr lang="en-US" sz="2000" dirty="0"/>
              <a:t>If the best match is a level 1 parent route, proceed to the next step.</a:t>
            </a:r>
          </a:p>
          <a:p>
            <a:pPr marL="457200" indent="-457200">
              <a:buAutoNum type="arabicPeriod"/>
            </a:pPr>
            <a:r>
              <a:rPr lang="en-US" sz="2000" dirty="0"/>
              <a:t>The router examines child routes (the subnet routes) of the parent route for a best match.</a:t>
            </a:r>
          </a:p>
          <a:p>
            <a:pPr marL="457200" indent="-457200">
              <a:buAutoNum type="arabicPeriod"/>
            </a:pPr>
            <a:r>
              <a:rPr lang="en-US" sz="2000" dirty="0"/>
              <a:t>If there is a match with a level 2 child route, that subnet is used to forward the packet.</a:t>
            </a:r>
          </a:p>
          <a:p>
            <a:pPr marL="457200" indent="-457200">
              <a:buAutoNum type="arabicPeriod"/>
            </a:pPr>
            <a:r>
              <a:rPr lang="en-US" sz="2000" dirty="0"/>
              <a:t>If there is not a match with any of the level 2 child routes, proceed to the next step.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64752" y="406401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Route Lookup Process</a:t>
            </a:r>
          </a:p>
        </p:txBody>
      </p:sp>
    </p:spTree>
    <p:extLst>
      <p:ext uri="{BB962C8B-B14F-4D97-AF65-F5344CB8AC3E}">
        <p14:creationId xmlns:p14="http://schemas.microsoft.com/office/powerpoint/2010/main" val="99863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582386" y="1892409"/>
            <a:ext cx="8082643" cy="4842219"/>
          </a:xfrm>
        </p:spPr>
        <p:txBody>
          <a:bodyPr/>
          <a:lstStyle/>
          <a:p>
            <a:pPr marL="457200" indent="-457200">
              <a:buFont typeface="+mj-lt"/>
              <a:buAutoNum type="arabicPeriod" startAt="6"/>
            </a:pPr>
            <a:r>
              <a:rPr lang="en-US" sz="2000" dirty="0"/>
              <a:t>The router continues searching level 1 </a:t>
            </a:r>
            <a:r>
              <a:rPr lang="en-US" sz="2000" dirty="0" err="1"/>
              <a:t>supernet</a:t>
            </a:r>
            <a:r>
              <a:rPr lang="en-US" sz="2000" dirty="0"/>
              <a:t> routes in the routing table for a match, including the default route, if there is one.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/>
              <a:t>If there is now a lesser match with a level 1 </a:t>
            </a:r>
            <a:r>
              <a:rPr lang="en-US" sz="2000" dirty="0" err="1"/>
              <a:t>supernet</a:t>
            </a:r>
            <a:r>
              <a:rPr lang="en-US" sz="2000" dirty="0"/>
              <a:t> or default routes, the router uses that route to forward the packet.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/>
              <a:t>If there is not a match with any route in the routing table, the router drops the packet.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64752" y="541572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Route Lookup Process (cont.)</a:t>
            </a:r>
          </a:p>
        </p:txBody>
      </p:sp>
    </p:spTree>
    <p:extLst>
      <p:ext uri="{BB962C8B-B14F-4D97-AF65-F5344CB8AC3E}">
        <p14:creationId xmlns:p14="http://schemas.microsoft.com/office/powerpoint/2010/main" val="83470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sz="2800" dirty="0"/>
              <a:t>Best Route = Longest Match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74" y="1557338"/>
            <a:ext cx="7777752" cy="4872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8298157"/>
      </p:ext>
    </p:extLst>
  </p:cSld>
  <p:clrMapOvr>
    <a:masterClrMapping/>
  </p:clrMapOvr>
  <p:transition spd="med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Components of the </a:t>
            </a:r>
            <a:r>
              <a:rPr lang="en-US" dirty="0" err="1"/>
              <a:t>IPv6</a:t>
            </a:r>
            <a:r>
              <a:rPr lang="en-US" dirty="0"/>
              <a:t> routing table are very similar to the </a:t>
            </a:r>
            <a:r>
              <a:rPr lang="en-US" dirty="0" err="1"/>
              <a:t>IPv4</a:t>
            </a:r>
            <a:r>
              <a:rPr lang="en-US" dirty="0"/>
              <a:t> routing table (directly connected interfaces, static routes, and dynamically learned routes).</a:t>
            </a:r>
          </a:p>
          <a:p>
            <a:r>
              <a:rPr lang="en-US" dirty="0" err="1"/>
              <a:t>IPv6</a:t>
            </a:r>
            <a:r>
              <a:rPr lang="en-US" dirty="0"/>
              <a:t> is classless by design, all routes are effectively level 1 ultimate routes. There is no level 1 parent of level 2 child routes.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IPv6 Routing Table Entries</a:t>
            </a:r>
          </a:p>
        </p:txBody>
      </p:sp>
    </p:spTree>
    <p:extLst>
      <p:ext uri="{BB962C8B-B14F-4D97-AF65-F5344CB8AC3E}">
        <p14:creationId xmlns:p14="http://schemas.microsoft.com/office/powerpoint/2010/main" val="183232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Directly Connected Entries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14" y="1563818"/>
            <a:ext cx="5182960" cy="4689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98289" y="1778507"/>
            <a:ext cx="4799449" cy="4343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8921542"/>
      </p:ext>
    </p:extLst>
  </p:cSld>
  <p:clrMapOvr>
    <a:masterClrMapping/>
  </p:clrMapOvr>
  <p:transition spd="med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24" y="493485"/>
            <a:ext cx="8456613" cy="885372"/>
          </a:xfrm>
        </p:spPr>
        <p:txBody>
          <a:bodyPr/>
          <a:lstStyle/>
          <a:p>
            <a:pPr eaLnBrk="1" hangingPunct="1">
              <a:tabLst>
                <a:tab pos="4803775" algn="l"/>
              </a:tabLst>
              <a:defRPr/>
            </a:pPr>
            <a:r>
              <a:rPr lang="en-US" dirty="0"/>
              <a:t>Remote IPv6 Network Entries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79" y="1623248"/>
            <a:ext cx="4956575" cy="4491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313" y="1608734"/>
            <a:ext cx="472440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95569"/>
      </p:ext>
    </p:extLst>
  </p:cSld>
  <p:clrMapOvr>
    <a:masterClrMapping/>
  </p:clrMapOvr>
  <p:transition spd="med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BBFCD-501B-4B3D-A0E5-940D0A353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3.4 Summary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4EEBFC-9895-4907-AA24-B87A9A4EEA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74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641350" y="347663"/>
            <a:ext cx="8145463" cy="838200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582386" y="1317625"/>
            <a:ext cx="8082643" cy="5417004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Dynamic routing protocols: </a:t>
            </a:r>
          </a:p>
          <a:p>
            <a:r>
              <a:rPr lang="en-US" sz="2000" dirty="0"/>
              <a:t>Used by routers to automatically learn about remote networks from other routers.</a:t>
            </a:r>
          </a:p>
          <a:p>
            <a:r>
              <a:rPr lang="en-CA" sz="2000" dirty="0"/>
              <a:t>Purpose includes: discovery of remote networks, maintaining up-to-date routing information, choosing the best path to destination networks, and ability to find a new best path if the current path is no longer available.</a:t>
            </a:r>
            <a:endParaRPr lang="en-US" sz="2000" dirty="0"/>
          </a:p>
          <a:p>
            <a:r>
              <a:rPr lang="en-CA" sz="2000" dirty="0"/>
              <a:t>Best choice for large networks but static routing is better for stub networks.</a:t>
            </a:r>
            <a:endParaRPr lang="en-US" sz="2000" dirty="0"/>
          </a:p>
          <a:p>
            <a:r>
              <a:rPr lang="en-US" sz="2000" dirty="0"/>
              <a:t>Function to inform other routers about changes.  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3989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641350" y="347663"/>
            <a:ext cx="8145463" cy="838200"/>
          </a:xfrm>
        </p:spPr>
        <p:txBody>
          <a:bodyPr/>
          <a:lstStyle/>
          <a:p>
            <a:r>
              <a:rPr lang="en-US" dirty="0"/>
              <a:t>Summary (cont.)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582386" y="1317625"/>
            <a:ext cx="8184243" cy="5540375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Dynamic routing protocols: </a:t>
            </a:r>
            <a:endParaRPr lang="en-CA" sz="2000" dirty="0"/>
          </a:p>
          <a:p>
            <a:r>
              <a:rPr lang="en-US" sz="2000" dirty="0"/>
              <a:t>Responsible for discovering remote networks, as well as maintaining accurate network information. </a:t>
            </a:r>
          </a:p>
          <a:p>
            <a:r>
              <a:rPr lang="en-US" sz="2000" dirty="0"/>
              <a:t>Upon a change in the topology routing protocols propagate that information throughout the routing domain. </a:t>
            </a:r>
          </a:p>
          <a:p>
            <a:r>
              <a:rPr lang="en-US" sz="2000" dirty="0"/>
              <a:t>Convergence: The process of bringing all routing tables to a state of consistency, where all of the routers in the same routing domain, or area, have complete and accurate information about the network. Some routing protocols converge faster than others.</a:t>
            </a:r>
          </a:p>
        </p:txBody>
      </p:sp>
    </p:spTree>
    <p:extLst>
      <p:ext uri="{BB962C8B-B14F-4D97-AF65-F5344CB8AC3E}">
        <p14:creationId xmlns:p14="http://schemas.microsoft.com/office/powerpoint/2010/main" val="235158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641350" y="347663"/>
            <a:ext cx="8145463" cy="838200"/>
          </a:xfrm>
        </p:spPr>
        <p:txBody>
          <a:bodyPr/>
          <a:lstStyle/>
          <a:p>
            <a:r>
              <a:rPr lang="en-US" dirty="0"/>
              <a:t>Summary (cont.)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582386" y="1317625"/>
            <a:ext cx="8184243" cy="5540375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Dynamic routing protocols: </a:t>
            </a:r>
          </a:p>
          <a:p>
            <a:r>
              <a:rPr lang="en-US" sz="2000" dirty="0"/>
              <a:t>Cisco routers use the administrative distance value to determine which routing source to use.</a:t>
            </a:r>
          </a:p>
          <a:p>
            <a:r>
              <a:rPr lang="en-US" sz="2000" dirty="0"/>
              <a:t>Each dynamic routing protocol has a unique administrative value, along with static routes and directly connected networks.</a:t>
            </a:r>
          </a:p>
          <a:p>
            <a:r>
              <a:rPr lang="en-US" sz="2000" dirty="0"/>
              <a:t>Directly connected networks are preferred source, followed by static routes and then various dynamic routing protocols.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2093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641350" y="347663"/>
            <a:ext cx="8145463" cy="838200"/>
          </a:xfrm>
        </p:spPr>
        <p:txBody>
          <a:bodyPr/>
          <a:lstStyle/>
          <a:p>
            <a:r>
              <a:rPr lang="en-US" dirty="0"/>
              <a:t>Summary (cont.)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582386" y="1317625"/>
            <a:ext cx="8184243" cy="55403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dirty="0"/>
              <a:t>Dynamic routing protocols: </a:t>
            </a:r>
          </a:p>
          <a:p>
            <a:r>
              <a:rPr lang="en-US" sz="2000" dirty="0"/>
              <a:t>Each dynamic routing protocol has a unique administrative value, along with static routes and directly connected networks. The lower the administrative value, the more preferred the route source. </a:t>
            </a:r>
          </a:p>
          <a:p>
            <a:r>
              <a:rPr lang="en-US" sz="2000" dirty="0"/>
              <a:t>A directly connected network is always the preferred source, followed by static routes and then various dynamic routing protocols.</a:t>
            </a:r>
          </a:p>
          <a:p>
            <a:r>
              <a:rPr lang="en-US" sz="2000" dirty="0"/>
              <a:t>Routing table entries contain a route source, a destination network, and an outgoing interface. </a:t>
            </a:r>
          </a:p>
          <a:p>
            <a:r>
              <a:rPr lang="en-US" sz="2000" dirty="0"/>
              <a:t>Route sources can be either connected, local, static, or from a dynamic routing protocol.</a:t>
            </a:r>
          </a:p>
          <a:p>
            <a:r>
              <a:rPr lang="en-US" sz="2000" dirty="0"/>
              <a:t>IPv4 routing tables can contain four types of routes: ultimate routes, level 1 routes, level 1 parent routes, and level 2 child routes.</a:t>
            </a:r>
          </a:p>
          <a:p>
            <a:r>
              <a:rPr lang="en-US" sz="2000" dirty="0"/>
              <a:t>Because IPv6 is classless by design, all routes are effectively level 1 ultimate routes. There is no level 1 parent of level 2 child routes.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0770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Section 3.1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Terms and Commands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76908" y="1358745"/>
            <a:ext cx="2721476" cy="4946358"/>
          </a:xfrm>
        </p:spPr>
        <p:txBody>
          <a:bodyPr>
            <a:normAutofit fontScale="85000" lnSpcReduction="20000"/>
          </a:bodyPr>
          <a:lstStyle/>
          <a:p>
            <a:pPr eaLnBrk="1" fontAlgn="b" hangingPunct="1"/>
            <a:r>
              <a:rPr lang="en-US" sz="1600" dirty="0"/>
              <a:t>Static routing</a:t>
            </a:r>
          </a:p>
          <a:p>
            <a:pPr eaLnBrk="1" fontAlgn="b" hangingPunct="1"/>
            <a:r>
              <a:rPr lang="en-US" sz="1600" dirty="0"/>
              <a:t>Dynamic routing</a:t>
            </a:r>
          </a:p>
          <a:p>
            <a:pPr eaLnBrk="1" fontAlgn="b" hangingPunct="1"/>
            <a:r>
              <a:rPr lang="en-US" sz="1600" dirty="0"/>
              <a:t>RIPv1</a:t>
            </a:r>
          </a:p>
          <a:p>
            <a:pPr eaLnBrk="1" fontAlgn="b" hangingPunct="1"/>
            <a:r>
              <a:rPr lang="en-US" sz="1600" dirty="0"/>
              <a:t>RIPv2</a:t>
            </a:r>
          </a:p>
          <a:p>
            <a:pPr eaLnBrk="1" fontAlgn="b" hangingPunct="1"/>
            <a:r>
              <a:rPr lang="en-US" sz="1600" dirty="0"/>
              <a:t>OSPF</a:t>
            </a:r>
          </a:p>
          <a:p>
            <a:pPr eaLnBrk="1" fontAlgn="b" hangingPunct="1"/>
            <a:r>
              <a:rPr lang="en-US" sz="1600" dirty="0"/>
              <a:t>IS-IS</a:t>
            </a:r>
          </a:p>
          <a:p>
            <a:pPr eaLnBrk="1" fontAlgn="b" hangingPunct="1"/>
            <a:r>
              <a:rPr lang="en-US" sz="1600" dirty="0"/>
              <a:t>IGRP</a:t>
            </a:r>
          </a:p>
          <a:p>
            <a:pPr eaLnBrk="1" fontAlgn="b" hangingPunct="1"/>
            <a:r>
              <a:rPr lang="en-US" sz="1600" dirty="0"/>
              <a:t>EIGRP</a:t>
            </a:r>
          </a:p>
          <a:p>
            <a:pPr eaLnBrk="1" fontAlgn="b" hangingPunct="1"/>
            <a:r>
              <a:rPr lang="en-US" sz="1600" dirty="0"/>
              <a:t>BGP</a:t>
            </a:r>
          </a:p>
          <a:p>
            <a:pPr eaLnBrk="1" fontAlgn="b" hangingPunct="1"/>
            <a:r>
              <a:rPr lang="en-US" sz="1600" dirty="0"/>
              <a:t>Routing table</a:t>
            </a:r>
          </a:p>
          <a:p>
            <a:pPr eaLnBrk="1" fontAlgn="b" hangingPunct="1"/>
            <a:r>
              <a:rPr lang="en-US" sz="1600" dirty="0"/>
              <a:t>Stub network</a:t>
            </a:r>
          </a:p>
          <a:p>
            <a:pPr eaLnBrk="1" fontAlgn="b" hangingPunct="1"/>
            <a:r>
              <a:rPr lang="en-US" sz="1600" dirty="0"/>
              <a:t>Update messages</a:t>
            </a:r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3008165" y="1358745"/>
            <a:ext cx="2850381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endParaRPr lang="en-US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5856379" y="1358745"/>
            <a:ext cx="2841064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endParaRPr lang="en-US" sz="1600" dirty="0"/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5C79D744-A441-49DD-8E1B-9649B9C1A1AA}"/>
              </a:ext>
            </a:extLst>
          </p:cNvPr>
          <p:cNvSpPr txBox="1">
            <a:spLocks/>
          </p:cNvSpPr>
          <p:nvPr/>
        </p:nvSpPr>
        <p:spPr>
          <a:xfrm>
            <a:off x="2504599" y="1359142"/>
            <a:ext cx="2721476" cy="494635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9250" indent="-34925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336550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2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6837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63650" indent="-295275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622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28800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177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892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router rip 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no router rip 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network </a:t>
            </a:r>
            <a:r>
              <a:rPr lang="en-CA" sz="1600" i="1"/>
              <a:t>network-address 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show ip protocols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show ip route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version 2 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no version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no auto-summary 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passive-interface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passive-interface default </a:t>
            </a:r>
          </a:p>
          <a:p>
            <a:pPr fontAlgn="b"/>
            <a:r>
              <a:rPr lang="en-CA" sz="1600">
                <a:latin typeface="Courier New" panose="02070309020205020404" pitchFamily="49" charset="0"/>
                <a:cs typeface="Courier New" panose="02070309020205020404" pitchFamily="49" charset="0"/>
              </a:rPr>
              <a:t>no passive-interface </a:t>
            </a:r>
            <a:endParaRPr lang="en-CA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F3AD0359-A9BE-4EA1-A92A-E33C9321D2CF}"/>
              </a:ext>
            </a:extLst>
          </p:cNvPr>
          <p:cNvSpPr txBox="1">
            <a:spLocks/>
          </p:cNvSpPr>
          <p:nvPr/>
        </p:nvSpPr>
        <p:spPr bwMode="auto">
          <a:xfrm>
            <a:off x="5682482" y="1401639"/>
            <a:ext cx="2850381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r>
              <a:rPr lang="en-CA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ip</a:t>
            </a:r>
            <a:r>
              <a:rPr lang="en-C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route 0.0.0.0 0.0.0.0 </a:t>
            </a:r>
          </a:p>
          <a:p>
            <a:pPr eaLnBrk="1" fontAlgn="b" hangingPunct="1"/>
            <a:r>
              <a:rPr lang="en-C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default-information originate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50004748"/>
      </p:ext>
    </p:extLst>
  </p:cSld>
  <p:clrMapOvr>
    <a:masterClrMapping/>
  </p:clrMapOvr>
  <p:transition spd="med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Section 3.3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Terms and Commands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76908" y="1358745"/>
            <a:ext cx="2721476" cy="4946358"/>
          </a:xfrm>
        </p:spPr>
        <p:txBody>
          <a:bodyPr>
            <a:normAutofit fontScale="77500" lnSpcReduction="20000"/>
          </a:bodyPr>
          <a:lstStyle/>
          <a:p>
            <a:pPr eaLnBrk="1" fontAlgn="b" hangingPunct="1"/>
            <a:r>
              <a:rPr lang="en-US" sz="1600" dirty="0"/>
              <a:t>Classful routing</a:t>
            </a:r>
          </a:p>
          <a:p>
            <a:pPr eaLnBrk="1" fontAlgn="b" hangingPunct="1"/>
            <a:r>
              <a:rPr lang="en-US" sz="1600" dirty="0"/>
              <a:t>Classless addressing</a:t>
            </a:r>
          </a:p>
          <a:p>
            <a:pPr eaLnBrk="1" fontAlgn="b" hangingPunct="1"/>
            <a:r>
              <a:rPr lang="en-US" sz="1600" dirty="0"/>
              <a:t>Route source (C and L)</a:t>
            </a:r>
          </a:p>
          <a:p>
            <a:pPr eaLnBrk="1" fontAlgn="b" hangingPunct="1"/>
            <a:r>
              <a:rPr lang="en-US" sz="1600" dirty="0"/>
              <a:t>Destination network</a:t>
            </a:r>
          </a:p>
          <a:p>
            <a:pPr eaLnBrk="1" fontAlgn="b" hangingPunct="1"/>
            <a:r>
              <a:rPr lang="en-US" sz="1600" dirty="0"/>
              <a:t>Outgoing interface</a:t>
            </a:r>
          </a:p>
          <a:p>
            <a:pPr eaLnBrk="1" fontAlgn="b" hangingPunct="1"/>
            <a:r>
              <a:rPr lang="en-US" sz="1600" dirty="0"/>
              <a:t>Administrative distance (AD)</a:t>
            </a:r>
          </a:p>
          <a:p>
            <a:pPr eaLnBrk="1" fontAlgn="b" hangingPunct="1"/>
            <a:r>
              <a:rPr lang="en-US" sz="1600" dirty="0"/>
              <a:t>Metric </a:t>
            </a:r>
          </a:p>
          <a:p>
            <a:pPr eaLnBrk="1" fontAlgn="b" hangingPunct="1"/>
            <a:r>
              <a:rPr lang="en-US" sz="1600" dirty="0"/>
              <a:t>Route timestamp</a:t>
            </a:r>
          </a:p>
          <a:p>
            <a:pPr eaLnBrk="1" fontAlgn="b" hangingPunct="1"/>
            <a:r>
              <a:rPr lang="en-US" sz="1600" dirty="0"/>
              <a:t>Ultimate route</a:t>
            </a:r>
          </a:p>
          <a:p>
            <a:pPr eaLnBrk="1" fontAlgn="b" hangingPunct="1"/>
            <a:r>
              <a:rPr lang="en-US" sz="1600" dirty="0"/>
              <a:t>Level 1 route</a:t>
            </a:r>
          </a:p>
          <a:p>
            <a:pPr eaLnBrk="1" fontAlgn="b" hangingPunct="1"/>
            <a:r>
              <a:rPr lang="en-US" sz="1600" dirty="0"/>
              <a:t>Level 1 parent route</a:t>
            </a:r>
          </a:p>
          <a:p>
            <a:pPr eaLnBrk="1" fontAlgn="b" hangingPunct="1"/>
            <a:r>
              <a:rPr lang="en-US" sz="1600" dirty="0"/>
              <a:t>Level 2 child route</a:t>
            </a:r>
          </a:p>
          <a:p>
            <a:pPr eaLnBrk="1" fontAlgn="b" hangingPunct="1"/>
            <a:endParaRPr lang="en-US" sz="1600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3008165" y="1358745"/>
            <a:ext cx="2850381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r>
              <a:rPr lang="en-US" sz="1600" dirty="0"/>
              <a:t>Network route</a:t>
            </a:r>
          </a:p>
          <a:p>
            <a:pPr eaLnBrk="1" fontAlgn="b" hangingPunct="1"/>
            <a:r>
              <a:rPr lang="en-US" sz="1600" dirty="0" err="1"/>
              <a:t>Supernet</a:t>
            </a:r>
            <a:r>
              <a:rPr lang="en-US" sz="1600" dirty="0"/>
              <a:t> route</a:t>
            </a:r>
          </a:p>
          <a:p>
            <a:pPr eaLnBrk="1" fontAlgn="b" hangingPunct="1"/>
            <a:r>
              <a:rPr lang="en-US" sz="1600" dirty="0"/>
              <a:t>Default route</a:t>
            </a:r>
          </a:p>
          <a:p>
            <a:pPr eaLnBrk="1" fontAlgn="b" hangingPunct="1"/>
            <a:endParaRPr lang="en-US" sz="1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5856379" y="1358745"/>
            <a:ext cx="2841064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fontAlgn="b" hangingPunct="1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59828675"/>
      </p:ext>
    </p:extLst>
  </p:cSld>
  <p:clrMapOvr>
    <a:masterClrMapping/>
  </p:clrMapOvr>
  <p:transition spd="med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2438</TotalTime>
  <Words>1281</Words>
  <Application>Microsoft Office PowerPoint</Application>
  <PresentationFormat>On-screen Show (4:3)</PresentationFormat>
  <Paragraphs>200</Paragraphs>
  <Slides>40</Slides>
  <Notes>36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ＭＳ Ｐゴシック</vt:lpstr>
      <vt:lpstr>Arial</vt:lpstr>
      <vt:lpstr>Calibri</vt:lpstr>
      <vt:lpstr>Courier New</vt:lpstr>
      <vt:lpstr>News Gothic MT</vt:lpstr>
      <vt:lpstr>Wingdings</vt:lpstr>
      <vt:lpstr>Wingdings 2</vt:lpstr>
      <vt:lpstr>Breeze</vt:lpstr>
      <vt:lpstr>Dynamic Routing Lecture 3</vt:lpstr>
      <vt:lpstr>Objectives</vt:lpstr>
      <vt:lpstr>3.1 Dynamic Routing Protocols</vt:lpstr>
      <vt:lpstr>Dynamic Routing Protocol Evolution</vt:lpstr>
      <vt:lpstr>Dynamic Routing Protocols Components</vt:lpstr>
      <vt:lpstr>Dynamic Routing Protocols Components (cont.)</vt:lpstr>
      <vt:lpstr>Static Routing Uses</vt:lpstr>
      <vt:lpstr>Static Routing Uses (cont.)</vt:lpstr>
      <vt:lpstr>Static Routing Advantages and Disadvantages</vt:lpstr>
      <vt:lpstr> Dynamic Routing Advantages &amp; Disadvantages</vt:lpstr>
      <vt:lpstr>3.2 RIPv2 </vt:lpstr>
      <vt:lpstr> Router RIP Configuration Mode</vt:lpstr>
      <vt:lpstr>Verify RIP Routing</vt:lpstr>
      <vt:lpstr>Enable and Verify RIPv2</vt:lpstr>
      <vt:lpstr>Disable Auto Summarization</vt:lpstr>
      <vt:lpstr>Configuring Passive Interfaces</vt:lpstr>
      <vt:lpstr>Propagate a Default Route</vt:lpstr>
      <vt:lpstr>3.3 The Routing Table </vt:lpstr>
      <vt:lpstr>Routing Table Entries</vt:lpstr>
      <vt:lpstr>Routing Table Entries</vt:lpstr>
      <vt:lpstr>Directly Connected Entries</vt:lpstr>
      <vt:lpstr>Remote Network Entries</vt:lpstr>
      <vt:lpstr>Routing Table Terms</vt:lpstr>
      <vt:lpstr>Ultimate Route</vt:lpstr>
      <vt:lpstr>Level 1 Route</vt:lpstr>
      <vt:lpstr>Level 1 Parent Route</vt:lpstr>
      <vt:lpstr>Level 2 Child Route</vt:lpstr>
      <vt:lpstr>Route Lookup Process</vt:lpstr>
      <vt:lpstr>Route Lookup Process (cont.)</vt:lpstr>
      <vt:lpstr>Best Route = Longest Match</vt:lpstr>
      <vt:lpstr>IPv6 Routing Table Entries</vt:lpstr>
      <vt:lpstr>Directly Connected Entries</vt:lpstr>
      <vt:lpstr>Remote IPv6 Network Entries</vt:lpstr>
      <vt:lpstr>3.4 Summary</vt:lpstr>
      <vt:lpstr>Summary</vt:lpstr>
      <vt:lpstr>Summary (cont.)</vt:lpstr>
      <vt:lpstr>Summary (cont.)</vt:lpstr>
      <vt:lpstr>Summary (cont.)</vt:lpstr>
      <vt:lpstr>Section 3.1 Terms and Commands</vt:lpstr>
      <vt:lpstr>Section 3.3 Terms and Commands</vt:lpstr>
    </vt:vector>
  </TitlesOfParts>
  <Company>Swansea Metropolitan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Kapilan Radhakrishnan</cp:lastModifiedBy>
  <cp:revision>147</cp:revision>
  <dcterms:created xsi:type="dcterms:W3CDTF">2011-10-03T10:20:59Z</dcterms:created>
  <dcterms:modified xsi:type="dcterms:W3CDTF">2017-10-17T08:20:01Z</dcterms:modified>
</cp:coreProperties>
</file>