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75" r:id="rId2"/>
    <p:sldId id="257" r:id="rId3"/>
    <p:sldId id="259" r:id="rId4"/>
    <p:sldId id="258" r:id="rId5"/>
    <p:sldId id="262" r:id="rId6"/>
    <p:sldId id="279" r:id="rId7"/>
    <p:sldId id="280" r:id="rId8"/>
    <p:sldId id="281" r:id="rId9"/>
    <p:sldId id="282" r:id="rId10"/>
    <p:sldId id="284" r:id="rId11"/>
    <p:sldId id="287" r:id="rId12"/>
    <p:sldId id="270" r:id="rId13"/>
    <p:sldId id="291" r:id="rId14"/>
    <p:sldId id="290" r:id="rId15"/>
    <p:sldId id="293" r:id="rId16"/>
    <p:sldId id="294" r:id="rId17"/>
    <p:sldId id="274" r:id="rId18"/>
    <p:sldId id="295" r:id="rId19"/>
    <p:sldId id="296" r:id="rId20"/>
    <p:sldId id="297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50EEC8-7793-F09A-1663-B8A49F0E78D9}" v="2238" dt="2026-03-17T01:19:39.272"/>
    <p1510:client id="{18D401F7-1A36-44EC-F627-FDF7FBDB5040}" v="342" dt="2026-03-17T02:25:18.981"/>
    <p1510:client id="{3B74C703-78FC-B880-E1FE-99DFB85E7B7E}" v="120" dt="2026-03-17T03:22:49.097"/>
    <p1510:client id="{73005C5B-71A3-DF93-F9E1-078713093785}" v="345" dt="2026-03-17T12:59:47.759"/>
    <p1510:client id="{B5A868B9-C6A4-00CF-14CD-E4B2CD30BDF2}" v="798" dt="2026-03-17T09:00:57.698"/>
    <p1510:client id="{BA714D2B-F034-463F-42B3-22050FFE5247}" v="2" dt="2026-03-17T13:00:47.199"/>
    <p1510:client id="{CDD388BA-7D6F-B201-373E-766DA3C8250C}" v="359" dt="2026-03-16T14:19:16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9222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719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916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838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593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695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770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31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579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600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868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404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137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8892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4914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919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082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1602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li.org/" TargetMode="External"/><Relationship Id="rId2" Type="http://schemas.openxmlformats.org/officeDocument/2006/relationships/hyperlink" Target="https://nmap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earn.microsoft.com/" TargetMode="External"/><Relationship Id="rId4" Type="http://schemas.openxmlformats.org/officeDocument/2006/relationships/hyperlink" Target="https://owasp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78ABE8E-D436-0469-2F66-25AE90D7FE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89" y="646208"/>
            <a:ext cx="10588655" cy="56828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Analysing, Ethically Hacking and Securing an Enterprise Network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 Module: Advanced Cybersecurity (ACCB6000)</a:t>
            </a:r>
            <a:endParaRPr lang="en-US">
              <a:ea typeface="+mn-lt"/>
              <a:cs typeface="+mn-lt"/>
            </a:endParaRPr>
          </a:p>
          <a:p>
            <a:pPr algn="l"/>
            <a:br>
              <a:rPr lang="en-GB" b="1" dirty="0">
                <a:ea typeface="+mn-lt"/>
                <a:cs typeface="+mn-lt"/>
              </a:rPr>
            </a:br>
            <a:r>
              <a:rPr lang="en-GB" b="1">
                <a:ea typeface="+mn-lt"/>
                <a:cs typeface="+mn-lt"/>
              </a:rPr>
              <a:t>HAFSA GUL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GB" i="1" dirty="0"/>
              <a:t>2323803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189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16A3E4D-D792-2D91-0226-A5FA354E82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360" y="773613"/>
            <a:ext cx="6255967" cy="34631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34D279-60D7-27CB-33FB-105DC07A3739}"/>
              </a:ext>
            </a:extLst>
          </p:cNvPr>
          <p:cNvSpPr txBox="1"/>
          <p:nvPr/>
        </p:nvSpPr>
        <p:spPr>
          <a:xfrm>
            <a:off x="125262" y="1341329"/>
            <a:ext cx="5354878" cy="20108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564"/>
              </a:lnSpc>
            </a:pP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The virtual machines were installed by using the provided OVA file.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  <a:endParaRPr lang="en-US" sz="1400" b="1" i="0">
              <a:solidFill>
                <a:schemeClr val="bg2"/>
              </a:solidFill>
              <a:latin typeface="Aptos"/>
              <a:ea typeface="Aptos"/>
              <a:cs typeface="Aptos"/>
            </a:endParaRPr>
          </a:p>
          <a:p>
            <a:pPr>
              <a:lnSpc>
                <a:spcPts val="1564"/>
              </a:lnSpc>
            </a:pP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Swansea and London, these are 2</a:t>
            </a:r>
            <a:r>
              <a:rPr lang="en-GB" sz="1400" b="1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  </a:t>
            </a:r>
            <a:r>
              <a:rPr lang="en-GB" sz="1400" b="1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enterprise network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>
              <a:lnSpc>
                <a:spcPts val="1564"/>
              </a:lnSpc>
            </a:pP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Swansea has the Domain Controller (S-DC) </a:t>
            </a:r>
            <a:endParaRPr lang="en-GB" sz="1400" b="1" dirty="0">
              <a:solidFill>
                <a:schemeClr val="bg2"/>
              </a:solidFill>
              <a:latin typeface="Aptos"/>
              <a:ea typeface="Segoe UI"/>
              <a:cs typeface="Segoe UI"/>
            </a:endParaRPr>
          </a:p>
          <a:p>
            <a:pPr>
              <a:lnSpc>
                <a:spcPts val="1564"/>
              </a:lnSpc>
            </a:pPr>
            <a:r>
              <a:rPr lang="en-GB" sz="1400" b="1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 </a:t>
            </a: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Windows </a:t>
            </a: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client.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  <a:endParaRPr>
              <a:solidFill>
                <a:schemeClr val="bg2"/>
              </a:solidFill>
            </a:endParaRPr>
          </a:p>
          <a:p>
            <a:pPr>
              <a:lnSpc>
                <a:spcPts val="1564"/>
              </a:lnSpc>
            </a:pP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London contains a Debian server (L-CD) </a:t>
            </a:r>
            <a:endParaRPr lang="en-GB" sz="1400" b="1" dirty="0">
              <a:solidFill>
                <a:schemeClr val="bg2"/>
              </a:solidFill>
              <a:latin typeface="Aptos"/>
              <a:ea typeface="Segoe UI"/>
              <a:cs typeface="Segoe UI"/>
            </a:endParaRPr>
          </a:p>
          <a:p>
            <a:pPr algn="l">
              <a:lnSpc>
                <a:spcPts val="1564"/>
              </a:lnSpc>
            </a:pPr>
            <a:r>
              <a:rPr lang="en-GB" sz="1400" b="1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Debian</a:t>
            </a: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 client.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  <a:endParaRPr>
              <a:solidFill>
                <a:schemeClr val="bg2"/>
              </a:solidFill>
            </a:endParaRPr>
          </a:p>
          <a:p>
            <a:pPr algn="l" rtl="0">
              <a:lnSpc>
                <a:spcPts val="1564"/>
              </a:lnSpc>
            </a:pP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Kali Linux was added as a security testing machine.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D3276C-3068-7799-2280-8F36F4A777A6}"/>
              </a:ext>
            </a:extLst>
          </p:cNvPr>
          <p:cNvSpPr txBox="1"/>
          <p:nvPr/>
        </p:nvSpPr>
        <p:spPr>
          <a:xfrm>
            <a:off x="1119125" y="517804"/>
            <a:ext cx="29230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Network setup</a:t>
            </a:r>
          </a:p>
        </p:txBody>
      </p:sp>
    </p:spTree>
    <p:extLst>
      <p:ext uri="{BB962C8B-B14F-4D97-AF65-F5344CB8AC3E}">
        <p14:creationId xmlns:p14="http://schemas.microsoft.com/office/powerpoint/2010/main" val="3886776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080DAB4-9E32-FF59-ED0D-84EC0CF9F86A}"/>
              </a:ext>
            </a:extLst>
          </p:cNvPr>
          <p:cNvSpPr txBox="1"/>
          <p:nvPr/>
        </p:nvSpPr>
        <p:spPr>
          <a:xfrm>
            <a:off x="4510555" y="1711800"/>
            <a:ext cx="3301736" cy="46480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Swansea server 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/>
              <a:t>Swansea Ip config</a:t>
            </a:r>
            <a:r>
              <a:rPr lang="en-US" sz="2000" b="1"/>
              <a:t>:</a:t>
            </a:r>
            <a:r>
              <a:rPr lang="en-US" sz="2000" b="1" i="0"/>
              <a:t> </a:t>
            </a:r>
            <a:r>
              <a:rPr lang="en-US" sz="2000"/>
              <a:t>successful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Ping 192.168.1.10sucessful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Ping 192.168.2.1successful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1C563A2-F07C-6A74-6069-5C531ABFD2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0" r="2344" b="5"/>
          <a:stretch>
            <a:fillRect/>
          </a:stretch>
        </p:blipFill>
        <p:spPr>
          <a:xfrm>
            <a:off x="8331957" y="-10140"/>
            <a:ext cx="3860043" cy="2311316"/>
          </a:xfrm>
          <a:prstGeom prst="rect">
            <a:avLst/>
          </a:prstGeom>
        </p:spPr>
      </p:pic>
      <p:pic>
        <p:nvPicPr>
          <p:cNvPr id="4" name="Picture 3" descr="Grouped object">
            <a:extLst>
              <a:ext uri="{FF2B5EF4-FFF2-40B4-BE49-F238E27FC236}">
                <a16:creationId xmlns:a16="http://schemas.microsoft.com/office/drawing/2014/main" id="{29DA2970-DFA0-6210-4897-C6D60B4E7B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99" r="1638" b="-4"/>
          <a:stretch>
            <a:fillRect/>
          </a:stretch>
        </p:blipFill>
        <p:spPr>
          <a:xfrm>
            <a:off x="8331957" y="4571454"/>
            <a:ext cx="3860043" cy="2286543"/>
          </a:xfrm>
          <a:prstGeom prst="rect">
            <a:avLst/>
          </a:pr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F1C053E-C356-6328-40AE-1ACF1F824B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20" r="2849" b="-1"/>
          <a:stretch>
            <a:fillRect/>
          </a:stretch>
        </p:blipFill>
        <p:spPr>
          <a:xfrm>
            <a:off x="8331957" y="2294552"/>
            <a:ext cx="3860043" cy="23131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4C6855-BE4D-1965-3432-D7857AD78FBA}"/>
              </a:ext>
            </a:extLst>
          </p:cNvPr>
          <p:cNvSpPr txBox="1"/>
          <p:nvPr/>
        </p:nvSpPr>
        <p:spPr>
          <a:xfrm>
            <a:off x="4237971" y="1163876"/>
            <a:ext cx="4091838" cy="646331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SWANSEA.ACCA </a:t>
            </a:r>
            <a:r>
              <a:rPr lang="en-US"/>
              <a:t>Network Screenshot </a:t>
            </a: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0229E1-906F-6B20-5AF9-1DFA6EC1A231}"/>
              </a:ext>
            </a:extLst>
          </p:cNvPr>
          <p:cNvSpPr txBox="1"/>
          <p:nvPr/>
        </p:nvSpPr>
        <p:spPr>
          <a:xfrm>
            <a:off x="2424538" y="571467"/>
            <a:ext cx="42800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Network setup</a:t>
            </a:r>
          </a:p>
        </p:txBody>
      </p:sp>
    </p:spTree>
    <p:extLst>
      <p:ext uri="{BB962C8B-B14F-4D97-AF65-F5344CB8AC3E}">
        <p14:creationId xmlns:p14="http://schemas.microsoft.com/office/powerpoint/2010/main" val="389624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B6B35E4-6618-AA51-2088-4F3F304CBC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98" r="21909" b="-2"/>
          <a:stretch>
            <a:fillRect/>
          </a:stretch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1638CA4-585C-D8E2-FA03-121F9ADEDF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498" r="10665" b="2"/>
          <a:stretch>
            <a:fillRect/>
          </a:stretch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44ACCD8-2F4F-DB5A-D4D5-DA29F28CFF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416" r="9771" b="-1"/>
          <a:stretch>
            <a:fillRect/>
          </a:stretch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A97106-8826-6649-2AFD-0D31604D63BC}"/>
              </a:ext>
            </a:extLst>
          </p:cNvPr>
          <p:cNvSpPr txBox="1"/>
          <p:nvPr/>
        </p:nvSpPr>
        <p:spPr>
          <a:xfrm>
            <a:off x="448056" y="2258568"/>
            <a:ext cx="2807208" cy="39227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LONDON SERVER</a:t>
            </a: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L-CD </a:t>
            </a:r>
            <a:r>
              <a:rPr lang="en-US" sz="1700" dirty="0"/>
              <a:t> 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 err="1"/>
              <a:t>ip</a:t>
            </a:r>
            <a:r>
              <a:rPr lang="en-US" sz="1700" dirty="0"/>
              <a:t> address </a:t>
            </a:r>
            <a:r>
              <a:rPr lang="en-US" sz="1700" dirty="0" err="1"/>
              <a:t>config:successful</a:t>
            </a:r>
            <a:endParaRPr lang="en-US" sz="1700" dirty="0"/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ping 192.168.1.10:  successful. 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ping 192.168.1.1:  successful. 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ping 192.168.2.10:  successful.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20B9E71-E3F9-6594-9091-AF0877A1BAA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333" r="11496"/>
          <a:stretch>
            <a:fillRect/>
          </a:stretch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29414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5F60F69-E28E-C1C7-E58B-A6E409E608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50" r="25128"/>
          <a:stretch>
            <a:fillRect/>
          </a:stretch>
        </p:blipFill>
        <p:spPr>
          <a:xfrm>
            <a:off x="5903532" y="1038421"/>
            <a:ext cx="4952036" cy="5571066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BF0CFDE-6610-9653-38B9-C866A6B09D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216" r="24784"/>
          <a:stretch>
            <a:fillRect/>
          </a:stretch>
        </p:blipFill>
        <p:spPr>
          <a:xfrm>
            <a:off x="696012" y="643467"/>
            <a:ext cx="4952057" cy="55710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91FCE5E-450A-FB54-19D4-46AC7549CE63}"/>
              </a:ext>
            </a:extLst>
          </p:cNvPr>
          <p:cNvSpPr txBox="1"/>
          <p:nvPr/>
        </p:nvSpPr>
        <p:spPr>
          <a:xfrm>
            <a:off x="854056" y="210013"/>
            <a:ext cx="83585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/>
                </a:solidFill>
              </a:rPr>
              <a:t>Kali ping L-CD AND S-CD BOTH SUCCESSFUL</a:t>
            </a:r>
          </a:p>
        </p:txBody>
      </p:sp>
    </p:spTree>
    <p:extLst>
      <p:ext uri="{BB962C8B-B14F-4D97-AF65-F5344CB8AC3E}">
        <p14:creationId xmlns:p14="http://schemas.microsoft.com/office/powerpoint/2010/main" val="3603348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7B2C9-EA2B-E820-B62E-D39975016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 </a:t>
            </a:r>
            <a:r>
              <a:rPr lang="en-GB"/>
              <a:t>Information Gathering</a:t>
            </a:r>
            <a:br>
              <a:rPr lang="en-GB" dirty="0"/>
            </a:br>
            <a:br>
              <a:rPr lang="en-GB" dirty="0"/>
            </a:br>
            <a:r>
              <a:rPr lang="en-GB"/>
              <a:t>Network Enumeration, Exploitation </a:t>
            </a:r>
            <a:r>
              <a:rPr lang="en-GB" dirty="0"/>
              <a:t>and Hardening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AA7BD-1423-7D08-376E-16BA47244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3326396"/>
            <a:ext cx="8852596" cy="29220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ATTACKER MACHINE:KALI LINUX (192.168.1.51)</a:t>
            </a:r>
            <a:endParaRPr lang="en-US"/>
          </a:p>
          <a:p>
            <a:r>
              <a:rPr lang="en-GB"/>
              <a:t>Target MACHINE</a:t>
            </a:r>
          </a:p>
          <a:p>
            <a:r>
              <a:rPr lang="en-GB"/>
              <a:t> WINDOW SERVER(192.168.1.1)</a:t>
            </a:r>
          </a:p>
          <a:p>
            <a:r>
              <a:rPr lang="en-GB" dirty="0"/>
              <a:t>Debian </a:t>
            </a:r>
            <a:r>
              <a:rPr lang="en-GB"/>
              <a:t>server(192.168.2.1)</a:t>
            </a:r>
          </a:p>
          <a:p>
            <a:r>
              <a:rPr lang="en-GB"/>
              <a:t>Window client (192.168.1.10)</a:t>
            </a:r>
          </a:p>
          <a:p>
            <a:r>
              <a:rPr lang="en-GB" dirty="0"/>
              <a:t>USING </a:t>
            </a:r>
            <a:r>
              <a:rPr lang="en-GB" dirty="0" err="1"/>
              <a:t>nmap</a:t>
            </a:r>
            <a:r>
              <a:rPr lang="en-GB" dirty="0"/>
              <a:t> to scan the server and window</a:t>
            </a:r>
          </a:p>
        </p:txBody>
      </p:sp>
    </p:spTree>
    <p:extLst>
      <p:ext uri="{BB962C8B-B14F-4D97-AF65-F5344CB8AC3E}">
        <p14:creationId xmlns:p14="http://schemas.microsoft.com/office/powerpoint/2010/main" val="935387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D570E-1FB4-AFD8-A41D-15C29DD41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gatewa</a:t>
            </a:r>
            <a:r>
              <a:rPr lang="en-GB"/>
              <a:t>y on kali</a:t>
            </a:r>
            <a:endParaRPr lang="en-GB" dirty="0"/>
          </a:p>
        </p:txBody>
      </p:sp>
      <p:pic>
        <p:nvPicPr>
          <p:cNvPr id="5" name="Picture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87B3CE-F0AC-5EB2-C7DF-A8DF8B02A8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5807" r="35807"/>
          <a:stretch/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EC0299-F113-9DB8-C5BE-8372538F9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command</a:t>
            </a:r>
            <a:endParaRPr lang="en-GB" dirty="0"/>
          </a:p>
          <a:p>
            <a:r>
              <a:rPr lang="en-GB"/>
              <a:t>Ip route </a:t>
            </a:r>
          </a:p>
          <a:p>
            <a:r>
              <a:rPr lang="en-GB"/>
              <a:t>Command </a:t>
            </a:r>
          </a:p>
          <a:p>
            <a:r>
              <a:rPr lang="en-GB" dirty="0"/>
              <a:t>Sudo </a:t>
            </a:r>
            <a:r>
              <a:rPr lang="en-GB" dirty="0" err="1"/>
              <a:t>ip</a:t>
            </a:r>
            <a:r>
              <a:rPr lang="en-GB" dirty="0"/>
              <a:t> route add default via 192.168.1.1</a:t>
            </a:r>
          </a:p>
        </p:txBody>
      </p:sp>
    </p:spTree>
    <p:extLst>
      <p:ext uri="{BB962C8B-B14F-4D97-AF65-F5344CB8AC3E}">
        <p14:creationId xmlns:p14="http://schemas.microsoft.com/office/powerpoint/2010/main" val="3183283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65996-3D15-B4B4-E796-99C56714E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1513308"/>
          </a:xfrm>
        </p:spPr>
        <p:txBody>
          <a:bodyPr>
            <a:normAutofit/>
          </a:bodyPr>
          <a:lstStyle/>
          <a:p>
            <a:r>
              <a:rPr lang="en-GB" sz="3600" dirty="0"/>
              <a:t>High severity </a:t>
            </a:r>
            <a:r>
              <a:rPr lang="en-GB" sz="3600" dirty="0" err="1"/>
              <a:t>Vulnerability:Anonoymous</a:t>
            </a:r>
            <a:r>
              <a:rPr lang="en-GB" sz="3600" dirty="0"/>
              <a:t> ftp access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1AF02D-342D-D985-DFD4-36F689C91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441272"/>
            <a:ext cx="7218152" cy="18843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Target device</a:t>
            </a:r>
            <a:endParaRPr lang="en-US"/>
          </a:p>
          <a:p>
            <a:r>
              <a:rPr lang="en-GB"/>
              <a:t> window server 192.168.1.1</a:t>
            </a:r>
          </a:p>
          <a:p>
            <a:r>
              <a:rPr lang="en-GB"/>
              <a:t>Linux server 192.168.2.1</a:t>
            </a:r>
          </a:p>
          <a:p>
            <a:r>
              <a:rPr lang="en-GB"/>
              <a:t>Window client 192.168.1.10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228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FD0D6-9B14-3474-3C17-98B88EE93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Ftp service identify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A4BA2-21B7-CCAD-6EF0-CD0992CDC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Command </a:t>
            </a:r>
          </a:p>
          <a:p>
            <a:r>
              <a:rPr lang="en-GB" sz="2200" dirty="0" err="1"/>
              <a:t>nmap</a:t>
            </a:r>
            <a:r>
              <a:rPr lang="en-GB" sz="2200" dirty="0"/>
              <a:t> –</a:t>
            </a:r>
            <a:r>
              <a:rPr lang="en-GB" sz="2200" dirty="0" err="1"/>
              <a:t>sV</a:t>
            </a:r>
            <a:r>
              <a:rPr lang="en-GB" sz="2200" dirty="0"/>
              <a:t> –O-v –T4 192.168.1.1</a:t>
            </a:r>
          </a:p>
          <a:p>
            <a:r>
              <a:rPr lang="en-GB" sz="2200" dirty="0" err="1"/>
              <a:t>nmap</a:t>
            </a:r>
            <a:r>
              <a:rPr lang="en-GB" sz="2200" dirty="0"/>
              <a:t> –</a:t>
            </a:r>
            <a:r>
              <a:rPr lang="en-GB" sz="2200" dirty="0" err="1"/>
              <a:t>sV</a:t>
            </a:r>
            <a:r>
              <a:rPr lang="en-GB" sz="2200" dirty="0"/>
              <a:t> –O-v –T4 192.168.2.1</a:t>
            </a:r>
          </a:p>
          <a:p>
            <a:r>
              <a:rPr lang="en-GB" sz="2200" dirty="0" err="1"/>
              <a:t>nmap</a:t>
            </a:r>
            <a:r>
              <a:rPr lang="en-GB" sz="2200" dirty="0"/>
              <a:t> –</a:t>
            </a:r>
            <a:r>
              <a:rPr lang="en-GB" sz="2200" dirty="0" err="1"/>
              <a:t>sV</a:t>
            </a:r>
            <a:r>
              <a:rPr lang="en-GB" sz="2200" dirty="0"/>
              <a:t> –O-v –T4 192.168.1.10</a:t>
            </a:r>
          </a:p>
          <a:p>
            <a:r>
              <a:rPr lang="en-GB" sz="2200" dirty="0"/>
              <a:t>Run an </a:t>
            </a:r>
            <a:r>
              <a:rPr lang="en-GB" sz="2200" dirty="0" err="1"/>
              <a:t>nmap</a:t>
            </a:r>
            <a:r>
              <a:rPr lang="en-GB" sz="2200" dirty="0"/>
              <a:t> scan to identify open port .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6C0A2CD-229C-2351-C0F7-F00ABA716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2795"/>
          <a:stretch>
            <a:fillRect/>
          </a:stretch>
        </p:blipFill>
        <p:spPr>
          <a:xfrm>
            <a:off x="4948428" y="646788"/>
            <a:ext cx="2898648" cy="2943144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8D781C4-B574-BCDF-8EB4-FCDCCCA2B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180" y="649450"/>
            <a:ext cx="4091940" cy="2937819"/>
          </a:xfrm>
          <a:prstGeom prst="rect">
            <a:avLst/>
          </a:prstGeom>
        </p:spPr>
      </p:pic>
      <p:pic>
        <p:nvPicPr>
          <p:cNvPr id="6" name="Picture 5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7410AB10-2E13-8C23-AEFC-7B162A02E1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2957" y="3701659"/>
            <a:ext cx="5225143" cy="292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179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FB281-CAC4-2A46-148F-F9239E347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/>
              <a:t>Exploit Anonymous FTP Login  Window server Connect to FTP using anonymous credentials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637947-F1D1-C1B7-3A30-726E6A374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1" y="2052214"/>
            <a:ext cx="4338409" cy="41961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 Command: </a:t>
            </a:r>
          </a:p>
          <a:p>
            <a:pPr>
              <a:buFont typeface="Wingdings 3" charset="2"/>
              <a:buChar char=""/>
            </a:pPr>
            <a:r>
              <a:rPr lang="en-US"/>
              <a:t>ftp 192.168.1.1</a:t>
            </a:r>
          </a:p>
          <a:p>
            <a:pPr>
              <a:buFont typeface="Wingdings 3" charset="2"/>
              <a:buChar char=""/>
            </a:pPr>
            <a:r>
              <a:rPr lang="en-US"/>
              <a:t> Username: anonymous </a:t>
            </a:r>
          </a:p>
          <a:p>
            <a:pPr>
              <a:buFont typeface="Wingdings 3" charset="2"/>
              <a:buChar char=""/>
            </a:pPr>
            <a:r>
              <a:rPr lang="en-US"/>
              <a:t>Password: anonymous </a:t>
            </a:r>
          </a:p>
          <a:p>
            <a:pPr>
              <a:buFont typeface="Wingdings 3" charset="2"/>
              <a:buChar char=""/>
            </a:pPr>
            <a:r>
              <a:rPr lang="en-US"/>
              <a:t>Test file operations:</a:t>
            </a:r>
          </a:p>
          <a:p>
            <a:pPr>
              <a:buFont typeface="Wingdings 3" charset="2"/>
              <a:buChar char=""/>
            </a:pPr>
            <a:r>
              <a:rPr lang="en-US"/>
              <a:t> Ls</a:t>
            </a:r>
          </a:p>
          <a:p>
            <a:pPr>
              <a:buFont typeface="Wingdings 3" charset="2"/>
              <a:buChar char=""/>
            </a:pPr>
            <a:r>
              <a:rPr lang="en-US"/>
              <a:t> get file.txt </a:t>
            </a:r>
          </a:p>
          <a:p>
            <a:pPr>
              <a:buFont typeface="Wingdings 3" charset="2"/>
              <a:buChar char=""/>
            </a:pPr>
            <a:r>
              <a:rPr lang="en-US"/>
              <a:t>put test.txt</a:t>
            </a:r>
          </a:p>
          <a:p>
            <a:pPr>
              <a:buFont typeface="Wingdings 3" charset="2"/>
              <a:buChar char=""/>
            </a:pPr>
            <a:r>
              <a:rPr lang="en-US"/>
              <a:t> delete file.txt</a:t>
            </a:r>
          </a:p>
          <a:p>
            <a:pPr>
              <a:buFont typeface="Wingdings 3" charset="2"/>
              <a:buChar char=""/>
            </a:pPr>
            <a:r>
              <a:rPr lang="en-US" b="1" dirty="0">
                <a:solidFill>
                  <a:srgbClr val="FF0000"/>
                </a:solidFill>
              </a:rPr>
              <a:t>High sev</a:t>
            </a:r>
            <a:r>
              <a:rPr lang="en-US" b="1">
                <a:solidFill>
                  <a:srgbClr val="FF0000"/>
                </a:solidFill>
              </a:rPr>
              <a:t>erity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5" name="Picture Placeholder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2CEB5DA9-7679-68B5-5411-E92E9B903DB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7"/>
          <a:srcRect l="12359" r="13911" b="-2"/>
          <a:stretch>
            <a:fillRect/>
          </a:stretch>
        </p:blipFill>
        <p:spPr>
          <a:xfrm>
            <a:off x="6091916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61520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CE977-09AE-B460-8251-2DDBDC3D4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/>
              <a:t>SMB share Exposure</a:t>
            </a:r>
          </a:p>
        </p:txBody>
      </p:sp>
      <p:pic>
        <p:nvPicPr>
          <p:cNvPr id="5" name="Picture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021F1FF-1604-4ADF-8FEC-DD5C29C9B5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496" r="12475" b="-2"/>
          <a:stretch>
            <a:fillRect/>
          </a:stretch>
        </p:blipFill>
        <p:spPr>
          <a:xfrm>
            <a:off x="861842" y="1850507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23065-A863-052E-B177-ADCFAF4A6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752" y="2052214"/>
            <a:ext cx="4338409" cy="41961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Windows</a:t>
            </a:r>
            <a:r>
              <a:rPr lang="en-GB" sz="1700" dirty="0"/>
              <a:t> server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ea typeface="+mn-lt"/>
                <a:cs typeface="+mn-lt"/>
              </a:rPr>
              <a:t> Identify SMB Service </a:t>
            </a:r>
          </a:p>
          <a:p>
            <a:pPr>
              <a:lnSpc>
                <a:spcPct val="90000"/>
              </a:lnSpc>
            </a:pPr>
            <a:r>
              <a:rPr lang="en-GB" sz="1700" dirty="0" err="1">
                <a:ea typeface="+mn-lt"/>
                <a:cs typeface="+mn-lt"/>
              </a:rPr>
              <a:t>nmap</a:t>
            </a:r>
            <a:r>
              <a:rPr lang="en-GB" sz="1700" dirty="0">
                <a:ea typeface="+mn-lt"/>
                <a:cs typeface="+mn-lt"/>
              </a:rPr>
              <a:t> -p 445 192.168.1.1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  Enumerate SMB Shares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ea typeface="+mn-lt"/>
                <a:cs typeface="+mn-lt"/>
              </a:rPr>
              <a:t> </a:t>
            </a:r>
            <a:r>
              <a:rPr lang="en-GB" sz="1700" dirty="0" err="1">
                <a:ea typeface="+mn-lt"/>
                <a:cs typeface="+mn-lt"/>
              </a:rPr>
              <a:t>smbclient</a:t>
            </a:r>
            <a:r>
              <a:rPr lang="en-GB" sz="1700" dirty="0">
                <a:ea typeface="+mn-lt"/>
                <a:cs typeface="+mn-lt"/>
              </a:rPr>
              <a:t> -L //192.168.1.1 -N</a:t>
            </a:r>
          </a:p>
          <a:p>
            <a:pPr>
              <a:lnSpc>
                <a:spcPct val="90000"/>
              </a:lnSpc>
            </a:pPr>
            <a:r>
              <a:rPr lang="en-GB" sz="1700" dirty="0" err="1">
                <a:ea typeface="+mn-lt"/>
                <a:cs typeface="+mn-lt"/>
              </a:rPr>
              <a:t>smbclient</a:t>
            </a:r>
            <a:r>
              <a:rPr lang="en-GB" sz="1700" dirty="0">
                <a:ea typeface="+mn-lt"/>
                <a:cs typeface="+mn-lt"/>
              </a:rPr>
              <a:t> //192.168.1.1/SYSVOL -N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717443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F9DA3E-8DDC-2733-BD5B-9949F8C2B48B}"/>
              </a:ext>
            </a:extLst>
          </p:cNvPr>
          <p:cNvSpPr txBox="1"/>
          <p:nvPr/>
        </p:nvSpPr>
        <p:spPr>
          <a:xfrm>
            <a:off x="648931" y="2438400"/>
            <a:ext cx="5616216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700">
              <a:latin typeface="+mj-lt"/>
              <a:ea typeface="+mj-ea"/>
              <a:cs typeface="+mj-cs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 </a:t>
            </a:r>
            <a:r>
              <a:rPr lang="en-US" sz="1700" dirty="0" err="1">
                <a:latin typeface="+mj-lt"/>
                <a:ea typeface="+mj-ea"/>
                <a:cs typeface="+mj-cs"/>
              </a:rPr>
              <a:t>nmap</a:t>
            </a:r>
            <a:r>
              <a:rPr lang="en-US" sz="1700" dirty="0">
                <a:latin typeface="+mj-lt"/>
                <a:ea typeface="+mj-ea"/>
                <a:cs typeface="+mj-cs"/>
              </a:rPr>
              <a:t> --script </a:t>
            </a:r>
            <a:r>
              <a:rPr lang="en-US" sz="1700" dirty="0" err="1">
                <a:latin typeface="+mj-lt"/>
                <a:ea typeface="+mj-ea"/>
                <a:cs typeface="+mj-cs"/>
              </a:rPr>
              <a:t>smb</a:t>
            </a:r>
            <a:r>
              <a:rPr lang="en-US" sz="1700" dirty="0">
                <a:latin typeface="+mj-lt"/>
                <a:ea typeface="+mj-ea"/>
                <a:cs typeface="+mj-cs"/>
              </a:rPr>
              <a:t>-vuln* -p445 192.168.1.1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latin typeface="+mj-lt"/>
                <a:ea typeface="+mj-ea"/>
                <a:cs typeface="+mj-cs"/>
              </a:rPr>
              <a:t>The scan reported the system as LIKELY VULNERABLE to MS08-067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Severity: High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700" dirty="0">
              <a:latin typeface="+mj-lt"/>
              <a:ea typeface="+mj-ea"/>
              <a:cs typeface="+mj-cs"/>
            </a:endParaRP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1F7E4252-2F8C-4EA5-8B25-80F4D86EE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E682A4-5C0C-437A-88CB-93903D449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4139" y="0"/>
            <a:ext cx="463828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BCB0AB8E-3445-441A-B43E-CED27841E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06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D8410DE-B797-48D2-2D92-A2B610EA03D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044" r="21786"/>
          <a:stretch>
            <a:fillRect/>
          </a:stretch>
        </p:blipFill>
        <p:spPr>
          <a:xfrm>
            <a:off x="7563742" y="1444952"/>
            <a:ext cx="3980139" cy="3968093"/>
          </a:xfrm>
          <a:prstGeom prst="rect">
            <a:avLst/>
          </a:prstGeom>
          <a:effectLst/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0202AA6-BAFE-417F-904D-4F7027D36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04362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E5F50-E2EA-0296-66DF-5BA5967EA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/>
              <a:t>SMB / RPC Enumeration of Windows Server </a:t>
            </a:r>
            <a:br>
              <a:rPr lang="en-US" sz="2600" dirty="0"/>
            </a:br>
            <a:r>
              <a:rPr lang="en-US" sz="1400"/>
              <a:t>Command:</a:t>
            </a:r>
            <a:br>
              <a:rPr lang="en-US" sz="1400" dirty="0"/>
            </a:br>
            <a:r>
              <a:rPr lang="en-US" sz="1400"/>
              <a:t>enum4linux 192.168.1.1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F935BE-CA59-4F46-FC35-DD19A93B0F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Successful SMB Enumeration: The command enum4linux 192.168.1.1 successfully </a:t>
            </a:r>
          </a:p>
          <a:p>
            <a:pPr>
              <a:buFont typeface="Wingdings 3" charset="2"/>
              <a:buChar char=""/>
            </a:pPr>
            <a:r>
              <a:rPr lang="en-US" dirty="0"/>
              <a:t>Severity </a:t>
            </a:r>
            <a:r>
              <a:rPr lang="en-US"/>
              <a:t>Classification: </a:t>
            </a:r>
            <a:r>
              <a:rPr lang="en-US">
                <a:solidFill>
                  <a:srgbClr val="FF0000"/>
                </a:solidFill>
              </a:rPr>
              <a:t>Medium Severity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6" name="Freeform 31">
            <a:extLst>
              <a:ext uri="{FF2B5EF4-FFF2-40B4-BE49-F238E27FC236}">
                <a16:creationId xmlns:a16="http://schemas.microsoft.com/office/drawing/2014/main" id="{C89FDD9F-84AD-4824-89D2-9E286F56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AFF99B9-09FA-411A-8B54-D714B2EE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7E6CE931-52B0-4AD0-991F-0648E313B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6F38BE0-9E63-A0E1-37B5-6290880973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8129871" y="2464541"/>
            <a:ext cx="3414010" cy="1928915"/>
          </a:xfrm>
          <a:prstGeom prst="rect">
            <a:avLst/>
          </a:prstGeom>
          <a:effectLst/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D138FED9-7840-470D-BB14-BF4696ADA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4077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2FEA51AE-2D18-46BE-B2CA-B90B13168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E6A537E-C106-45AE-9BBB-3CE559441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F918BA52-E4A7-4EEC-898E-C4902376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6D3F3B7-282C-4DDC-AD1B-C497F2942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D3FC0-27E9-0DB0-AA55-47C57A66B359}"/>
              </a:ext>
            </a:extLst>
          </p:cNvPr>
          <p:cNvSpPr txBox="1"/>
          <p:nvPr/>
        </p:nvSpPr>
        <p:spPr>
          <a:xfrm>
            <a:off x="643855" y="3072385"/>
            <a:ext cx="3108057" cy="29474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 dirty="0" err="1">
                <a:latin typeface="+mj-lt"/>
                <a:ea typeface="+mj-ea"/>
                <a:cs typeface="+mj-cs"/>
              </a:rPr>
              <a:t>Command:nmap</a:t>
            </a:r>
            <a:r>
              <a:rPr lang="en-US" sz="800" dirty="0">
                <a:latin typeface="+mj-lt"/>
                <a:ea typeface="+mj-ea"/>
                <a:cs typeface="+mj-cs"/>
              </a:rPr>
              <a:t> –</a:t>
            </a:r>
            <a:r>
              <a:rPr lang="en-US" sz="800" dirty="0" err="1">
                <a:latin typeface="+mj-lt"/>
                <a:ea typeface="+mj-ea"/>
                <a:cs typeface="+mj-cs"/>
              </a:rPr>
              <a:t>sV</a:t>
            </a:r>
            <a:r>
              <a:rPr lang="en-US" sz="800" dirty="0">
                <a:latin typeface="+mj-lt"/>
                <a:ea typeface="+mj-ea"/>
                <a:cs typeface="+mj-cs"/>
              </a:rPr>
              <a:t> –O –v –T4 192.168.1.10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 dirty="0">
                <a:latin typeface="+mj-lt"/>
                <a:ea typeface="+mj-ea"/>
                <a:cs typeface="+mj-cs"/>
              </a:rPr>
              <a:t>Identified Services 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RPC Service (Port 135) 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800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• Port 135 is open and running Microsoft Windows RPC.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 dirty="0">
                <a:latin typeface="+mj-lt"/>
                <a:ea typeface="+mj-ea"/>
                <a:cs typeface="+mj-cs"/>
              </a:rPr>
              <a:t> • SMB is responsible for file and printer sharing in Windows networks. 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 dirty="0">
                <a:latin typeface="+mj-lt"/>
                <a:ea typeface="+mj-ea"/>
                <a:cs typeface="+mj-cs"/>
              </a:rPr>
              <a:t>• </a:t>
            </a:r>
            <a:r>
              <a:rPr lang="en-US" sz="800" dirty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 credential attacks, or exploit</a:t>
            </a:r>
            <a:r>
              <a:rPr lang="en-US" sz="800" dirty="0">
                <a:latin typeface="+mj-lt"/>
                <a:ea typeface="+mj-ea"/>
                <a:cs typeface="+mj-cs"/>
              </a:rPr>
              <a:t> known SMB vulnerabilities.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800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800"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F5C1B580-7D7D-A73E-4C97-1412A21D9E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8451" y="1890603"/>
            <a:ext cx="6495847" cy="368639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198534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Freeform 7">
            <a:extLst>
              <a:ext uri="{FF2B5EF4-FFF2-40B4-BE49-F238E27FC236}">
                <a16:creationId xmlns:a16="http://schemas.microsoft.com/office/drawing/2014/main" id="{70B343FF-2E23-43A4-A06E-58C732FF5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471E06-C9EC-4B3D-9080-2D75FF3AF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6AF66A71-3CC4-4EE2-A759-0F0ACE6C4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653E4D-95B6-2FEA-3977-7133B2C8265D}"/>
              </a:ext>
            </a:extLst>
          </p:cNvPr>
          <p:cNvSpPr txBox="1"/>
          <p:nvPr/>
        </p:nvSpPr>
        <p:spPr>
          <a:xfrm>
            <a:off x="648931" y="2548281"/>
            <a:ext cx="7153602" cy="36586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HTTPAPI Service (Port 5357)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Port 5357 is open and running Microsoft HTTPAPI httpd 2.0.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OS: Windows 10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Low Severity Vulnerability.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•</a:t>
            </a:r>
            <a:r>
              <a:rPr lang="en-US" sz="13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credential attacks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•</a:t>
            </a:r>
            <a:r>
              <a:rPr lang="en-US" sz="13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exploitation of unpatched services</a:t>
            </a:r>
          </a:p>
        </p:txBody>
      </p:sp>
      <p:pic>
        <p:nvPicPr>
          <p:cNvPr id="4" name="Picture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9CB58433-B992-25FA-1251-00BE163AC0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9872" y="3410661"/>
            <a:ext cx="3413671" cy="193725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08540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55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8" name="Oval 57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7763B-2B01-6345-55C3-D9C99938F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4944152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NetBIOS Enumeration Performed: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38906-5372-9A66-619E-6EDFC7157F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4944151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dirty="0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dirty="0" err="1"/>
              <a:t>nmap</a:t>
            </a:r>
            <a:r>
              <a:rPr lang="en-US" dirty="0"/>
              <a:t> --script </a:t>
            </a:r>
            <a:r>
              <a:rPr lang="en-US" dirty="0" err="1"/>
              <a:t>nbstat.nse</a:t>
            </a:r>
            <a:r>
              <a:rPr lang="en-US" dirty="0"/>
              <a:t> -p135 192.168.1.10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was used to retrieve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 NetBIOS information from the Windows client.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 </a:t>
            </a:r>
            <a:r>
              <a:rPr lang="en-US" b="1">
                <a:solidFill>
                  <a:srgbClr val="FF0000"/>
                </a:solidFill>
              </a:rPr>
              <a:t>Low Severity Vulnerability</a:t>
            </a:r>
            <a:r>
              <a:rPr lang="en-US" dirty="0"/>
              <a:t> 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1C2DFB7-5186-4D49-B5A6-99BDF443A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ounded Rectangle 9">
            <a:extLst>
              <a:ext uri="{FF2B5EF4-FFF2-40B4-BE49-F238E27FC236}">
                <a16:creationId xmlns:a16="http://schemas.microsoft.com/office/drawing/2014/main" id="{8E46F046-D267-4952-A9CF-D2E7318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484632"/>
            <a:ext cx="5130204" cy="573918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12700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52BE739-2B9F-E7D3-A382-5EDD999176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7060689" y="2172693"/>
            <a:ext cx="4163991" cy="2363065"/>
          </a:xfrm>
          <a:prstGeom prst="rect">
            <a:avLst/>
          </a:prstGeom>
          <a:effectLst/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B0BCBBE0-549F-4678-BF52-43A69367C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61062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Placeholder 10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E52EDD3-86A3-D62D-594A-F474BCD96B5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2620"/>
          <a:stretch>
            <a:fillRect/>
          </a:stretch>
        </p:blipFill>
        <p:spPr>
          <a:xfrm>
            <a:off x="6094410" y="609601"/>
            <a:ext cx="5449889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C111578-7105-4228-B481-A1CA45D18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693ECD-4C8C-7602-CF56-D1D87BB16DA1}"/>
              </a:ext>
            </a:extLst>
          </p:cNvPr>
          <p:cNvSpPr txBox="1"/>
          <p:nvPr/>
        </p:nvSpPr>
        <p:spPr>
          <a:xfrm>
            <a:off x="647701" y="2438401"/>
            <a:ext cx="4797256" cy="38099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Remote Login: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 Exploit the HTTPAPI </a:t>
            </a:r>
            <a:r>
              <a:rPr lang="en-US" dirty="0" err="1">
                <a:latin typeface="+mj-lt"/>
                <a:ea typeface="+mj-ea"/>
                <a:cs typeface="+mj-cs"/>
              </a:rPr>
              <a:t>servicethat</a:t>
            </a:r>
            <a:r>
              <a:rPr lang="en-US" dirty="0">
                <a:latin typeface="+mj-lt"/>
                <a:ea typeface="+mj-ea"/>
                <a:cs typeface="+mj-cs"/>
              </a:rPr>
              <a:t> is open on </a:t>
            </a:r>
            <a:r>
              <a:rPr lang="en-US" dirty="0" err="1">
                <a:latin typeface="+mj-lt"/>
                <a:ea typeface="+mj-ea"/>
                <a:cs typeface="+mj-cs"/>
              </a:rPr>
              <a:t>windowsserver</a:t>
            </a:r>
            <a:r>
              <a:rPr lang="en-US" dirty="0">
                <a:latin typeface="+mj-lt"/>
                <a:ea typeface="+mj-ea"/>
                <a:cs typeface="+mj-cs"/>
              </a:rPr>
              <a:t>: 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evil-winrm -i 192.168.1.1 -uAdministrato</a:t>
            </a:r>
            <a:endParaRPr lang="en-US" dirty="0">
              <a:latin typeface="+mj-lt"/>
              <a:ea typeface="+mj-ea"/>
              <a:cs typeface="+mj-cs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• Monitor remote </a:t>
            </a:r>
            <a:r>
              <a:rPr lang="en-US" dirty="0" err="1">
                <a:latin typeface="+mj-lt"/>
                <a:ea typeface="+mj-ea"/>
                <a:cs typeface="+mj-cs"/>
              </a:rPr>
              <a:t>PowerShellactivity</a:t>
            </a:r>
          </a:p>
        </p:txBody>
      </p:sp>
    </p:spTree>
    <p:extLst>
      <p:ext uri="{BB962C8B-B14F-4D97-AF65-F5344CB8AC3E}">
        <p14:creationId xmlns:p14="http://schemas.microsoft.com/office/powerpoint/2010/main" val="30535311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432B7-4904-D044-8685-6D9D74E31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&amp; post-exploitation </a:t>
            </a:r>
            <a:r>
              <a:rPr lang="en-GB" dirty="0" err="1"/>
              <a:t>summar</a:t>
            </a:r>
            <a:endParaRPr lang="en-US" dirty="0" err="1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D27E7-C12A-BBC2-A8D6-B8E172580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j-lt"/>
                <a:cs typeface="+mj-lt"/>
              </a:rPr>
              <a:t>Exploitation – FTP Access</a:t>
            </a:r>
            <a:endParaRPr lang="en-GB"/>
          </a:p>
          <a:p>
            <a:r>
              <a:rPr lang="en-GB">
                <a:ea typeface="+mj-lt"/>
                <a:cs typeface="+mj-lt"/>
              </a:rPr>
              <a:t>• Connected to the FTP server using Kali Linux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Logged in using anonymous credentials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Viewed files available on the server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Uploaded a test file</a:t>
            </a:r>
            <a:endParaRPr lang="en-GB"/>
          </a:p>
          <a:p>
            <a:r>
              <a:rPr lang="en-GB" b="1">
                <a:ea typeface="+mj-lt"/>
                <a:cs typeface="+mj-lt"/>
              </a:rPr>
              <a:t>Impact</a:t>
            </a:r>
            <a:endParaRPr lang="en-GB"/>
          </a:p>
          <a:p>
            <a:r>
              <a:rPr lang="en-GB">
                <a:ea typeface="+mj-lt"/>
                <a:cs typeface="+mj-lt"/>
              </a:rPr>
              <a:t>• Unauthorized access to server files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Risk of data exposure or misuse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474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EE7C-D59F-E439-DD44-A84A56527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Security Measures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BBD67-E9B9-F984-D46D-18DD5648F7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• Disable anonymous FTP access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Only allow authorised users to access services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Keep systems updated with security patches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Use firewall rules to block unnecessary access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Apply strong password policies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Monitor network </a:t>
            </a:r>
            <a:r>
              <a:rPr lang="en-GB" dirty="0" err="1">
                <a:ea typeface="+mj-lt"/>
                <a:cs typeface="+mj-lt"/>
              </a:rPr>
              <a:t>activit</a:t>
            </a:r>
            <a:endParaRPr lang="en-GB" dirty="0" err="1"/>
          </a:p>
        </p:txBody>
      </p:sp>
    </p:spTree>
    <p:extLst>
      <p:ext uri="{BB962C8B-B14F-4D97-AF65-F5344CB8AC3E}">
        <p14:creationId xmlns:p14="http://schemas.microsoft.com/office/powerpoint/2010/main" val="3034957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CF941-CF14-0659-76E2-75EC732DB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6191C-8C3D-6DD4-7F09-95814F3BA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j-lt"/>
                <a:cs typeface="+mj-lt"/>
              </a:rPr>
              <a:t>1] Nmap, “Network Scanning Tool,” 2024. [Online]. Available: </a:t>
            </a:r>
            <a:r>
              <a:rPr lang="en-GB" dirty="0">
                <a:ea typeface="+mj-lt"/>
                <a:cs typeface="+mj-lt"/>
                <a:hlinkClick r:id="rId2"/>
              </a:rPr>
              <a:t>https://nmap.org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[2] Kali Linux, “Penetration Testing Platform,” 2024. [Online]. Available: </a:t>
            </a:r>
            <a:r>
              <a:rPr lang="en-GB" dirty="0">
                <a:ea typeface="+mj-lt"/>
                <a:cs typeface="+mj-lt"/>
                <a:hlinkClick r:id="rId3"/>
              </a:rPr>
              <a:t>https://www.kali.org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[3] OWASP, “Top 10 Web Application Security Risks,” 2021. [Online]. Available: </a:t>
            </a:r>
            <a:r>
              <a:rPr lang="en-GB" dirty="0">
                <a:ea typeface="+mj-lt"/>
                <a:cs typeface="+mj-lt"/>
                <a:hlinkClick r:id="rId4"/>
              </a:rPr>
              <a:t>https://owasp.org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[4] Microsoft, “Windows Server Security Documentation,” 2023. [Online]. Available: </a:t>
            </a:r>
            <a:r>
              <a:rPr lang="en-GB" dirty="0">
                <a:ea typeface="+mj-lt"/>
                <a:cs typeface="+mj-lt"/>
                <a:hlinkClick r:id="rId5"/>
              </a:rPr>
              <a:t>https://learn.microsoft.com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[5] Lab Manual, “Windows Server Vulnerability Assessment (Lab 8),” 2025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[6] Lab Manual, “Network Enumeration, Exploitation and Hardening (Lab 9),” 2025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8686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 Information Gathering  Network Enumeration, Exploitation and Hardening</vt:lpstr>
      <vt:lpstr>Default gateway on kali</vt:lpstr>
      <vt:lpstr>High severity Vulnerability:Anonoymous ftp access</vt:lpstr>
      <vt:lpstr>Ftp service identify</vt:lpstr>
      <vt:lpstr>Exploit Anonymous FTP Login  Window server Connect to FTP using anonymous credentials</vt:lpstr>
      <vt:lpstr>SMB share Exposure</vt:lpstr>
      <vt:lpstr>PowerPoint Presentation</vt:lpstr>
      <vt:lpstr>SMB / RPC Enumeration of Windows Server  Command: enum4linux 192.168.1.1</vt:lpstr>
      <vt:lpstr>PowerPoint Presentation</vt:lpstr>
      <vt:lpstr>PowerPoint Presentation</vt:lpstr>
      <vt:lpstr>NetBIOS Enumeration Performed:</vt:lpstr>
      <vt:lpstr>PowerPoint Presentation</vt:lpstr>
      <vt:lpstr>Exploitation &amp; post-exploitation summar </vt:lpstr>
      <vt:lpstr>Security Measures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1392</cp:revision>
  <dcterms:created xsi:type="dcterms:W3CDTF">2026-03-16T10:43:53Z</dcterms:created>
  <dcterms:modified xsi:type="dcterms:W3CDTF">2026-03-17T13:07:06Z</dcterms:modified>
</cp:coreProperties>
</file>