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85" r:id="rId2"/>
    <p:sldId id="286" r:id="rId3"/>
    <p:sldId id="287" r:id="rId4"/>
    <p:sldId id="276" r:id="rId5"/>
    <p:sldId id="277" r:id="rId6"/>
    <p:sldId id="264" r:id="rId7"/>
    <p:sldId id="265" r:id="rId8"/>
    <p:sldId id="268" r:id="rId9"/>
    <p:sldId id="299" r:id="rId10"/>
    <p:sldId id="256" r:id="rId11"/>
    <p:sldId id="267" r:id="rId12"/>
    <p:sldId id="288" r:id="rId13"/>
    <p:sldId id="269" r:id="rId14"/>
    <p:sldId id="289" r:id="rId15"/>
    <p:sldId id="283" r:id="rId16"/>
    <p:sldId id="270" r:id="rId17"/>
    <p:sldId id="284" r:id="rId18"/>
    <p:sldId id="291" r:id="rId19"/>
    <p:sldId id="292" r:id="rId20"/>
    <p:sldId id="294" r:id="rId21"/>
    <p:sldId id="295" r:id="rId22"/>
    <p:sldId id="296" r:id="rId23"/>
    <p:sldId id="297" r:id="rId24"/>
    <p:sldId id="259" r:id="rId25"/>
    <p:sldId id="260" r:id="rId26"/>
    <p:sldId id="273" r:id="rId27"/>
    <p:sldId id="274" r:id="rId28"/>
    <p:sldId id="312" r:id="rId29"/>
    <p:sldId id="301" r:id="rId30"/>
    <p:sldId id="311" r:id="rId31"/>
    <p:sldId id="303" r:id="rId32"/>
    <p:sldId id="304" r:id="rId33"/>
    <p:sldId id="305" r:id="rId34"/>
    <p:sldId id="306" r:id="rId35"/>
    <p:sldId id="298" r:id="rId36"/>
    <p:sldId id="266" r:id="rId37"/>
    <p:sldId id="278" r:id="rId38"/>
    <p:sldId id="307" r:id="rId39"/>
    <p:sldId id="308" r:id="rId40"/>
    <p:sldId id="309" r:id="rId41"/>
    <p:sldId id="319" r:id="rId42"/>
    <p:sldId id="313" r:id="rId43"/>
    <p:sldId id="314" r:id="rId44"/>
    <p:sldId id="315" r:id="rId45"/>
    <p:sldId id="316" r:id="rId46"/>
    <p:sldId id="317" r:id="rId47"/>
    <p:sldId id="31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F2FC35-2CE7-4614-A6F9-E9A672AC2AA5}" type="datetimeFigureOut">
              <a:rPr lang="en-GB" smtClean="0"/>
              <a:t>19/06/2019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6E349C-4983-415B-867E-1B803308674C}" type="slidenum">
              <a:rPr lang="en-GB" smtClean="0"/>
              <a:t>‹#›</a:t>
            </a:fld>
            <a:endParaRPr lang="en-GB"/>
          </a:p>
        </p:txBody>
      </p:sp>
    </p:spTree>
    <p:extLst>
      <p:ext uri="{BB962C8B-B14F-4D97-AF65-F5344CB8AC3E}">
        <p14:creationId xmlns:p14="http://schemas.microsoft.com/office/powerpoint/2010/main" val="3768456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0D30330-4BCE-4314-9796-13A60BF8BEDF}"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183255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EF0B80E-A8E0-4ED4-BDE8-BB50D58CACC2}"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1611344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C73354-4787-401A-852F-43EB9F466E6A}"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3215637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A012F74-F26E-48FE-9BEF-033A03E80E69}" type="datetime1">
              <a:rPr lang="en-GB" smtClean="0"/>
              <a:t>19/06/2019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423570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9D02488-08F1-44BD-9632-D267E82C3FD6}" type="datetime1">
              <a:rPr lang="en-GB" smtClean="0"/>
              <a:t>19/06/2019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2819802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D4381DF-71D3-4C8A-AE96-62E67DD00311}" type="datetime1">
              <a:rPr lang="en-GB" smtClean="0"/>
              <a:t>19/06/2019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302024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FA7945-DEAB-4DAA-B6FD-9C283D4243E6}" type="datetime1">
              <a:rPr lang="en-GB" smtClean="0"/>
              <a:t>19/06/2019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3904177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3C7DFDC-0EAB-4F9F-87EF-2EE00219BB30}" type="datetime1">
              <a:rPr lang="en-GB" smtClean="0"/>
              <a:t>19/06/2019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3985641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CA7593C-E008-4D44-9726-9A869174F614}" type="datetime1">
              <a:rPr lang="en-GB" smtClean="0"/>
              <a:t>19/06/2019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2729114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807E72-3AD8-44D8-B266-CD39EDA03C0E}"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2145547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E362E8-6D0E-4B6D-BA57-3568D0A0F0A6}"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0D442-0D96-4C14-8B1C-763EB88E1B19}" type="slidenum">
              <a:rPr lang="en-GB" smtClean="0"/>
              <a:t>‹#›</a:t>
            </a:fld>
            <a:endParaRPr lang="en-GB"/>
          </a:p>
        </p:txBody>
      </p:sp>
    </p:spTree>
    <p:extLst>
      <p:ext uri="{BB962C8B-B14F-4D97-AF65-F5344CB8AC3E}">
        <p14:creationId xmlns:p14="http://schemas.microsoft.com/office/powerpoint/2010/main" val="1263249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5AF7D6-2BE6-4545-8219-83200FBBD770}" type="datetime1">
              <a:rPr lang="en-GB" smtClean="0"/>
              <a:t>19/06/2019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A0D442-0D96-4C14-8B1C-763EB88E1B19}" type="slidenum">
              <a:rPr lang="en-GB" smtClean="0"/>
              <a:t>‹#›</a:t>
            </a:fld>
            <a:endParaRPr lang="en-GB"/>
          </a:p>
        </p:txBody>
      </p:sp>
    </p:spTree>
    <p:extLst>
      <p:ext uri="{BB962C8B-B14F-4D97-AF65-F5344CB8AC3E}">
        <p14:creationId xmlns:p14="http://schemas.microsoft.com/office/powerpoint/2010/main" val="16324366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8BF3D6-B7D7-4E32-8DFF-48B972E240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179A1D82-07E5-41C1-8026-3E1337EBAEFA}"/>
              </a:ext>
            </a:extLst>
          </p:cNvPr>
          <p:cNvSpPr>
            <a:spLocks noGrp="1"/>
          </p:cNvSpPr>
          <p:nvPr>
            <p:ph type="sldNum" sz="quarter" idx="12"/>
          </p:nvPr>
        </p:nvSpPr>
        <p:spPr/>
        <p:txBody>
          <a:bodyPr/>
          <a:lstStyle/>
          <a:p>
            <a:fld id="{5EA0D442-0D96-4C14-8B1C-763EB88E1B19}" type="slidenum">
              <a:rPr lang="en-GB" smtClean="0"/>
              <a:t>1</a:t>
            </a:fld>
            <a:endParaRPr lang="en-GB"/>
          </a:p>
        </p:txBody>
      </p:sp>
    </p:spTree>
    <p:extLst>
      <p:ext uri="{BB962C8B-B14F-4D97-AF65-F5344CB8AC3E}">
        <p14:creationId xmlns:p14="http://schemas.microsoft.com/office/powerpoint/2010/main" val="849022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6A55DF-5CA7-485F-A053-6066E9824E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384AA381-5BAD-4B24-BBFD-24EB1B091903}"/>
              </a:ext>
            </a:extLst>
          </p:cNvPr>
          <p:cNvSpPr>
            <a:spLocks noGrp="1"/>
          </p:cNvSpPr>
          <p:nvPr>
            <p:ph type="sldNum" sz="quarter" idx="12"/>
          </p:nvPr>
        </p:nvSpPr>
        <p:spPr/>
        <p:txBody>
          <a:bodyPr/>
          <a:lstStyle/>
          <a:p>
            <a:fld id="{5EA0D442-0D96-4C14-8B1C-763EB88E1B19}" type="slidenum">
              <a:rPr lang="en-GB" smtClean="0"/>
              <a:t>2</a:t>
            </a:fld>
            <a:endParaRPr lang="en-GB"/>
          </a:p>
        </p:txBody>
      </p:sp>
    </p:spTree>
    <p:extLst>
      <p:ext uri="{BB962C8B-B14F-4D97-AF65-F5344CB8AC3E}">
        <p14:creationId xmlns:p14="http://schemas.microsoft.com/office/powerpoint/2010/main" val="1265107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C79AB6-84FF-4EBD-8B0A-3202DF204D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pic>
        <p:nvPicPr>
          <p:cNvPr id="4" name="Picture 3">
            <a:extLst>
              <a:ext uri="{FF2B5EF4-FFF2-40B4-BE49-F238E27FC236}">
                <a16:creationId xmlns:a16="http://schemas.microsoft.com/office/drawing/2014/main" id="{129F2BD5-DB88-4F5B-870B-16356DC980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7D1D050F-C393-4A3A-8372-EC0F8686AE92}"/>
              </a:ext>
            </a:extLst>
          </p:cNvPr>
          <p:cNvSpPr>
            <a:spLocks noGrp="1"/>
          </p:cNvSpPr>
          <p:nvPr>
            <p:ph type="sldNum" sz="quarter" idx="12"/>
          </p:nvPr>
        </p:nvSpPr>
        <p:spPr/>
        <p:txBody>
          <a:bodyPr/>
          <a:lstStyle/>
          <a:p>
            <a:fld id="{5EA0D442-0D96-4C14-8B1C-763EB88E1B19}" type="slidenum">
              <a:rPr lang="en-GB" smtClean="0"/>
              <a:t>3</a:t>
            </a:fld>
            <a:endParaRPr lang="en-GB"/>
          </a:p>
        </p:txBody>
      </p:sp>
    </p:spTree>
    <p:extLst>
      <p:ext uri="{BB962C8B-B14F-4D97-AF65-F5344CB8AC3E}">
        <p14:creationId xmlns:p14="http://schemas.microsoft.com/office/powerpoint/2010/main" val="178871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F5D41-A888-4B20-9BA6-3D1BDEC7E53C}"/>
              </a:ext>
            </a:extLst>
          </p:cNvPr>
          <p:cNvSpPr>
            <a:spLocks noGrp="1"/>
          </p:cNvSpPr>
          <p:nvPr>
            <p:ph type="title"/>
          </p:nvPr>
        </p:nvSpPr>
        <p:spPr>
          <a:xfrm>
            <a:off x="1086677" y="485775"/>
            <a:ext cx="7593495" cy="671514"/>
          </a:xfrm>
        </p:spPr>
        <p:txBody>
          <a:bodyPr>
            <a:noAutofit/>
          </a:bodyPr>
          <a:lstStyle/>
          <a:p>
            <a:pPr algn="ctr"/>
            <a:r>
              <a:rPr lang="en-GB" dirty="0">
                <a:solidFill>
                  <a:srgbClr val="002060"/>
                </a:solidFill>
                <a:latin typeface="+mn-lt"/>
              </a:rPr>
              <a:t>Project Title  - BME Skills Project </a:t>
            </a:r>
          </a:p>
        </p:txBody>
      </p:sp>
      <p:sp>
        <p:nvSpPr>
          <p:cNvPr id="4" name="Rectangle 3">
            <a:extLst>
              <a:ext uri="{FF2B5EF4-FFF2-40B4-BE49-F238E27FC236}">
                <a16:creationId xmlns:a16="http://schemas.microsoft.com/office/drawing/2014/main" id="{9DE3AAA6-9F21-4E80-859B-1456DA1674F9}"/>
              </a:ext>
            </a:extLst>
          </p:cNvPr>
          <p:cNvSpPr/>
          <p:nvPr/>
        </p:nvSpPr>
        <p:spPr>
          <a:xfrm>
            <a:off x="634843" y="1531031"/>
            <a:ext cx="10704443" cy="3170099"/>
          </a:xfrm>
          <a:prstGeom prst="rect">
            <a:avLst/>
          </a:prstGeom>
        </p:spPr>
        <p:txBody>
          <a:bodyPr wrap="square">
            <a:spAutoFit/>
          </a:bodyPr>
          <a:lstStyle/>
          <a:p>
            <a:r>
              <a:rPr lang="en-GB" sz="2000" dirty="0"/>
              <a:t>The organisation which we have been assigned is SCVS which stands for Swansea Council Voluntary Services. The Swansea council voluntary services are an umbrella organisation for voluntary activities who offer support, maintenance, development, and representation of voluntary organisations. The name of our project is BME Skills Project. (Swansea CVS, 2019).</a:t>
            </a:r>
          </a:p>
          <a:p>
            <a:endParaRPr lang="en-GB" sz="2000" dirty="0"/>
          </a:p>
          <a:p>
            <a:r>
              <a:rPr lang="en-GB" sz="2000" dirty="0"/>
              <a:t>The BME Skills Project assists the Black Minority Ethnic groups and organisations to progress and expand their knowledge, enhance their skills and experience and to be able to reflect, learn and grow with the help of experienced volunteers. (Swansea CVS, 2019).</a:t>
            </a:r>
          </a:p>
          <a:p>
            <a:endParaRPr lang="en-GB" sz="2000" dirty="0"/>
          </a:p>
          <a:p>
            <a:endParaRPr lang="en-GB" sz="2000" dirty="0"/>
          </a:p>
        </p:txBody>
      </p:sp>
      <p:pic>
        <p:nvPicPr>
          <p:cNvPr id="6" name="Picture 5">
            <a:extLst>
              <a:ext uri="{FF2B5EF4-FFF2-40B4-BE49-F238E27FC236}">
                <a16:creationId xmlns:a16="http://schemas.microsoft.com/office/drawing/2014/main" id="{84711D7B-7C12-4FAB-A5D3-D155F7E29C7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04134" y="4469002"/>
            <a:ext cx="3892151" cy="2023872"/>
          </a:xfrm>
          <a:prstGeom prst="rect">
            <a:avLst/>
          </a:prstGeom>
        </p:spPr>
      </p:pic>
      <p:pic>
        <p:nvPicPr>
          <p:cNvPr id="2050" name="Picture 2" descr="Image result for bme skills project">
            <a:extLst>
              <a:ext uri="{FF2B5EF4-FFF2-40B4-BE49-F238E27FC236}">
                <a16:creationId xmlns:a16="http://schemas.microsoft.com/office/drawing/2014/main" id="{9CCD44FF-8032-4770-9BDD-2F03D0A142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5843" y="4247451"/>
            <a:ext cx="3176911" cy="24669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8FDF3567-672A-4913-854F-7C9A3E59A1F2}"/>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Slide Number Placeholder 2">
            <a:extLst>
              <a:ext uri="{FF2B5EF4-FFF2-40B4-BE49-F238E27FC236}">
                <a16:creationId xmlns:a16="http://schemas.microsoft.com/office/drawing/2014/main" id="{AA01FBD3-FC58-41B9-904D-14FE37D91EC7}"/>
              </a:ext>
            </a:extLst>
          </p:cNvPr>
          <p:cNvSpPr>
            <a:spLocks noGrp="1"/>
          </p:cNvSpPr>
          <p:nvPr>
            <p:ph type="sldNum" sz="quarter" idx="12"/>
          </p:nvPr>
        </p:nvSpPr>
        <p:spPr/>
        <p:txBody>
          <a:bodyPr/>
          <a:lstStyle/>
          <a:p>
            <a:fld id="{5EA0D442-0D96-4C14-8B1C-763EB88E1B19}" type="slidenum">
              <a:rPr lang="en-GB" smtClean="0"/>
              <a:t>4</a:t>
            </a:fld>
            <a:endParaRPr lang="en-GB"/>
          </a:p>
        </p:txBody>
      </p:sp>
    </p:spTree>
    <p:extLst>
      <p:ext uri="{BB962C8B-B14F-4D97-AF65-F5344CB8AC3E}">
        <p14:creationId xmlns:p14="http://schemas.microsoft.com/office/powerpoint/2010/main" val="38385145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A2DACB-A0DD-4209-90DB-DA5D41949EC0}"/>
              </a:ext>
            </a:extLst>
          </p:cNvPr>
          <p:cNvSpPr/>
          <p:nvPr/>
        </p:nvSpPr>
        <p:spPr>
          <a:xfrm>
            <a:off x="672846" y="1332884"/>
            <a:ext cx="10515599" cy="2862322"/>
          </a:xfrm>
          <a:prstGeom prst="rect">
            <a:avLst/>
          </a:prstGeom>
        </p:spPr>
        <p:txBody>
          <a:bodyPr wrap="square">
            <a:spAutoFit/>
          </a:bodyPr>
          <a:lstStyle/>
          <a:p>
            <a:r>
              <a:rPr lang="en-GB" dirty="0"/>
              <a:t>Each project is unique in terms of resources needed, priorities, risks and the environment. Hence the structure of the project should be designed to fit surrounding the projects operating constraints. Due to changes in priorities, resources and other contingencies the structure of the project is likely to change throughout the project life cycle. (</a:t>
            </a:r>
            <a:r>
              <a:rPr lang="en-GB" dirty="0" err="1"/>
              <a:t>Tayntor</a:t>
            </a:r>
            <a:r>
              <a:rPr lang="en-GB" dirty="0"/>
              <a:t>, 2010).</a:t>
            </a:r>
          </a:p>
          <a:p>
            <a:endParaRPr lang="en-GB" dirty="0"/>
          </a:p>
          <a:p>
            <a:r>
              <a:rPr lang="en-GB" dirty="0"/>
              <a:t>The tools and techniques used in project management assists in planning, measuring the time, budget, allocating resources, tracking progress and monitoring risks and changes to successfully accomplish the project. (Carstens, et al. 2013, p- 6-8).</a:t>
            </a:r>
          </a:p>
          <a:p>
            <a:endParaRPr lang="en-GB" dirty="0"/>
          </a:p>
          <a:p>
            <a:r>
              <a:rPr lang="en-GB" dirty="0"/>
              <a:t>The project management tools used to accomplish this project are:</a:t>
            </a:r>
          </a:p>
        </p:txBody>
      </p:sp>
      <p:sp>
        <p:nvSpPr>
          <p:cNvPr id="6" name="Arrow: Pentagon 5">
            <a:extLst>
              <a:ext uri="{FF2B5EF4-FFF2-40B4-BE49-F238E27FC236}">
                <a16:creationId xmlns:a16="http://schemas.microsoft.com/office/drawing/2014/main" id="{C9719005-CADB-41E6-9965-C6734400761D}"/>
              </a:ext>
            </a:extLst>
          </p:cNvPr>
          <p:cNvSpPr/>
          <p:nvPr/>
        </p:nvSpPr>
        <p:spPr>
          <a:xfrm>
            <a:off x="0" y="4371833"/>
            <a:ext cx="2844281" cy="80521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p>
          <a:p>
            <a:pPr algn="ctr"/>
            <a:r>
              <a:rPr lang="en-GB" sz="2000" dirty="0"/>
              <a:t>Iron Constraint Triangle </a:t>
            </a:r>
          </a:p>
          <a:p>
            <a:pPr algn="ctr"/>
            <a:endParaRPr lang="en-GB" dirty="0"/>
          </a:p>
        </p:txBody>
      </p:sp>
      <p:sp>
        <p:nvSpPr>
          <p:cNvPr id="7" name="Arrow: Pentagon 6">
            <a:extLst>
              <a:ext uri="{FF2B5EF4-FFF2-40B4-BE49-F238E27FC236}">
                <a16:creationId xmlns:a16="http://schemas.microsoft.com/office/drawing/2014/main" id="{2B0D6B47-18DC-4AFA-8CA0-90A160F55458}"/>
              </a:ext>
            </a:extLst>
          </p:cNvPr>
          <p:cNvSpPr/>
          <p:nvPr/>
        </p:nvSpPr>
        <p:spPr>
          <a:xfrm>
            <a:off x="2916072" y="4378858"/>
            <a:ext cx="2967894" cy="80521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p>
          <a:p>
            <a:pPr algn="ctr"/>
            <a:r>
              <a:rPr lang="en-GB" sz="2000" dirty="0"/>
              <a:t>Quad Chart </a:t>
            </a:r>
          </a:p>
          <a:p>
            <a:pPr algn="ctr"/>
            <a:endParaRPr lang="en-GB" dirty="0"/>
          </a:p>
        </p:txBody>
      </p:sp>
      <p:sp>
        <p:nvSpPr>
          <p:cNvPr id="8" name="Arrow: Pentagon 7">
            <a:extLst>
              <a:ext uri="{FF2B5EF4-FFF2-40B4-BE49-F238E27FC236}">
                <a16:creationId xmlns:a16="http://schemas.microsoft.com/office/drawing/2014/main" id="{CA8D4DF6-645F-427E-B28C-E173748B801E}"/>
              </a:ext>
            </a:extLst>
          </p:cNvPr>
          <p:cNvSpPr/>
          <p:nvPr/>
        </p:nvSpPr>
        <p:spPr>
          <a:xfrm>
            <a:off x="9135687" y="4378858"/>
            <a:ext cx="3056314" cy="80521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p>
          <a:p>
            <a:pPr algn="ctr"/>
            <a:r>
              <a:rPr lang="en-GB" sz="2000" dirty="0"/>
              <a:t>Risk Analysis</a:t>
            </a:r>
          </a:p>
          <a:p>
            <a:pPr algn="ctr"/>
            <a:endParaRPr lang="en-GB" dirty="0"/>
          </a:p>
        </p:txBody>
      </p:sp>
      <p:sp>
        <p:nvSpPr>
          <p:cNvPr id="9" name="Arrow: Pentagon 8">
            <a:extLst>
              <a:ext uri="{FF2B5EF4-FFF2-40B4-BE49-F238E27FC236}">
                <a16:creationId xmlns:a16="http://schemas.microsoft.com/office/drawing/2014/main" id="{BAA9C438-2EDE-4EF3-8B62-7FA1D8E0DBF1}"/>
              </a:ext>
            </a:extLst>
          </p:cNvPr>
          <p:cNvSpPr/>
          <p:nvPr/>
        </p:nvSpPr>
        <p:spPr>
          <a:xfrm>
            <a:off x="5955757" y="4378858"/>
            <a:ext cx="3056315" cy="80521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p>
          <a:p>
            <a:pPr algn="ctr"/>
            <a:r>
              <a:rPr lang="en-GB" sz="2000" dirty="0"/>
              <a:t>Stakeholder Analysis</a:t>
            </a:r>
          </a:p>
          <a:p>
            <a:pPr algn="ctr"/>
            <a:endParaRPr lang="en-GB" dirty="0"/>
          </a:p>
        </p:txBody>
      </p:sp>
      <p:sp>
        <p:nvSpPr>
          <p:cNvPr id="10" name="Arrow: Pentagon 9">
            <a:extLst>
              <a:ext uri="{FF2B5EF4-FFF2-40B4-BE49-F238E27FC236}">
                <a16:creationId xmlns:a16="http://schemas.microsoft.com/office/drawing/2014/main" id="{13FA0BA2-D3C6-4211-937F-CCA87DE21FBC}"/>
              </a:ext>
            </a:extLst>
          </p:cNvPr>
          <p:cNvSpPr/>
          <p:nvPr/>
        </p:nvSpPr>
        <p:spPr>
          <a:xfrm>
            <a:off x="927651" y="5625488"/>
            <a:ext cx="3179929" cy="80521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p>
          <a:p>
            <a:pPr algn="ctr"/>
            <a:r>
              <a:rPr lang="en-GB" sz="2000" dirty="0"/>
              <a:t>Work Breakdown Structure</a:t>
            </a:r>
          </a:p>
          <a:p>
            <a:pPr algn="ctr"/>
            <a:endParaRPr lang="en-GB" dirty="0"/>
          </a:p>
        </p:txBody>
      </p:sp>
      <p:sp>
        <p:nvSpPr>
          <p:cNvPr id="11" name="Arrow: Pentagon 10">
            <a:extLst>
              <a:ext uri="{FF2B5EF4-FFF2-40B4-BE49-F238E27FC236}">
                <a16:creationId xmlns:a16="http://schemas.microsoft.com/office/drawing/2014/main" id="{B8A3D686-0069-46A9-989D-30357187A531}"/>
              </a:ext>
            </a:extLst>
          </p:cNvPr>
          <p:cNvSpPr/>
          <p:nvPr/>
        </p:nvSpPr>
        <p:spPr>
          <a:xfrm>
            <a:off x="4506035" y="5625488"/>
            <a:ext cx="3179929" cy="80521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p>
          <a:p>
            <a:pPr algn="ctr"/>
            <a:r>
              <a:rPr lang="en-GB" sz="2000" dirty="0"/>
              <a:t>Gantt Chart </a:t>
            </a:r>
          </a:p>
          <a:p>
            <a:pPr algn="ctr"/>
            <a:endParaRPr lang="en-GB" dirty="0"/>
          </a:p>
        </p:txBody>
      </p:sp>
      <p:sp>
        <p:nvSpPr>
          <p:cNvPr id="13" name="Rectangle 12">
            <a:extLst>
              <a:ext uri="{FF2B5EF4-FFF2-40B4-BE49-F238E27FC236}">
                <a16:creationId xmlns:a16="http://schemas.microsoft.com/office/drawing/2014/main" id="{5CB33F59-F75E-4A1F-AF0D-146A6DDC719C}"/>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2" name="TextBox 1">
            <a:extLst>
              <a:ext uri="{FF2B5EF4-FFF2-40B4-BE49-F238E27FC236}">
                <a16:creationId xmlns:a16="http://schemas.microsoft.com/office/drawing/2014/main" id="{392D114C-BBB6-44C9-ABF4-F6A225016893}"/>
              </a:ext>
            </a:extLst>
          </p:cNvPr>
          <p:cNvSpPr txBox="1"/>
          <p:nvPr/>
        </p:nvSpPr>
        <p:spPr>
          <a:xfrm>
            <a:off x="927651" y="449243"/>
            <a:ext cx="7063409" cy="769441"/>
          </a:xfrm>
          <a:prstGeom prst="rect">
            <a:avLst/>
          </a:prstGeom>
          <a:noFill/>
        </p:spPr>
        <p:txBody>
          <a:bodyPr wrap="square" rtlCol="0">
            <a:spAutoFit/>
          </a:bodyPr>
          <a:lstStyle/>
          <a:p>
            <a:r>
              <a:rPr lang="en-GB" sz="4400" dirty="0">
                <a:solidFill>
                  <a:srgbClr val="002060"/>
                </a:solidFill>
              </a:rPr>
              <a:t>Tools and Techniques used</a:t>
            </a:r>
          </a:p>
        </p:txBody>
      </p:sp>
      <p:sp>
        <p:nvSpPr>
          <p:cNvPr id="15" name="Arrow: Pentagon 14">
            <a:extLst>
              <a:ext uri="{FF2B5EF4-FFF2-40B4-BE49-F238E27FC236}">
                <a16:creationId xmlns:a16="http://schemas.microsoft.com/office/drawing/2014/main" id="{81C1A8A2-CED0-4377-B698-DFA5CD4ACEBA}"/>
              </a:ext>
            </a:extLst>
          </p:cNvPr>
          <p:cNvSpPr/>
          <p:nvPr/>
        </p:nvSpPr>
        <p:spPr>
          <a:xfrm>
            <a:off x="8084419" y="5625488"/>
            <a:ext cx="3179929" cy="805218"/>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p>
          <a:p>
            <a:pPr algn="ctr"/>
            <a:r>
              <a:rPr lang="en-GB" sz="2000" dirty="0"/>
              <a:t>PESTLE</a:t>
            </a:r>
          </a:p>
          <a:p>
            <a:pPr algn="ctr"/>
            <a:endParaRPr lang="en-GB" dirty="0"/>
          </a:p>
        </p:txBody>
      </p:sp>
      <p:sp>
        <p:nvSpPr>
          <p:cNvPr id="3" name="Slide Number Placeholder 2">
            <a:extLst>
              <a:ext uri="{FF2B5EF4-FFF2-40B4-BE49-F238E27FC236}">
                <a16:creationId xmlns:a16="http://schemas.microsoft.com/office/drawing/2014/main" id="{8A8CE9D0-CFCA-47FA-8155-D52F28BAAAED}"/>
              </a:ext>
            </a:extLst>
          </p:cNvPr>
          <p:cNvSpPr>
            <a:spLocks noGrp="1"/>
          </p:cNvSpPr>
          <p:nvPr>
            <p:ph type="sldNum" sz="quarter" idx="12"/>
          </p:nvPr>
        </p:nvSpPr>
        <p:spPr/>
        <p:txBody>
          <a:bodyPr/>
          <a:lstStyle/>
          <a:p>
            <a:fld id="{5EA0D442-0D96-4C14-8B1C-763EB88E1B19}" type="slidenum">
              <a:rPr lang="en-GB" smtClean="0"/>
              <a:t>5</a:t>
            </a:fld>
            <a:endParaRPr lang="en-GB"/>
          </a:p>
        </p:txBody>
      </p:sp>
    </p:spTree>
    <p:extLst>
      <p:ext uri="{BB962C8B-B14F-4D97-AF65-F5344CB8AC3E}">
        <p14:creationId xmlns:p14="http://schemas.microsoft.com/office/powerpoint/2010/main" val="3444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652" y="485775"/>
            <a:ext cx="10124660" cy="671514"/>
          </a:xfrm>
        </p:spPr>
        <p:txBody>
          <a:bodyPr>
            <a:noAutofit/>
          </a:bodyPr>
          <a:lstStyle/>
          <a:p>
            <a:pPr algn="ctr"/>
            <a:r>
              <a:rPr lang="en-GB" altLang="en-US" dirty="0">
                <a:solidFill>
                  <a:srgbClr val="002060"/>
                </a:solidFill>
                <a:latin typeface="+mn-lt"/>
              </a:rPr>
              <a:t>Core Competencies of Project Management</a:t>
            </a:r>
            <a:endParaRPr lang="en-GB" dirty="0">
              <a:solidFill>
                <a:srgbClr val="002060"/>
              </a:solidFill>
              <a:latin typeface="+mn-lt"/>
            </a:endParaRPr>
          </a:p>
        </p:txBody>
      </p:sp>
      <p:sp>
        <p:nvSpPr>
          <p:cNvPr id="5" name="Rectangle 4"/>
          <p:cNvSpPr/>
          <p:nvPr/>
        </p:nvSpPr>
        <p:spPr>
          <a:xfrm>
            <a:off x="358968" y="1225689"/>
            <a:ext cx="11698940" cy="5632311"/>
          </a:xfrm>
          <a:prstGeom prst="rect">
            <a:avLst/>
          </a:prstGeom>
        </p:spPr>
        <p:txBody>
          <a:bodyPr wrap="square">
            <a:spAutoFit/>
          </a:bodyPr>
          <a:lstStyle/>
          <a:p>
            <a:r>
              <a:rPr lang="en-GB" sz="2000" dirty="0"/>
              <a:t>Project management is a process which consists of skills, knowledge and understanding to accomplish the objectives of a project  according to the criteria within agreed parameters. It is constrained to a limited time and budget. </a:t>
            </a:r>
            <a:r>
              <a:rPr lang="en-US" sz="2000" dirty="0"/>
              <a:t>(Carstens, et al. 2013).</a:t>
            </a:r>
            <a:endParaRPr lang="en-GB" sz="2000" dirty="0"/>
          </a:p>
          <a:p>
            <a:endParaRPr lang="en-GB" sz="2000" dirty="0"/>
          </a:p>
          <a:p>
            <a:r>
              <a:rPr lang="en-GB" sz="2000" dirty="0">
                <a:effectLst/>
              </a:rPr>
              <a:t>The Core Competencies of our project are: </a:t>
            </a:r>
          </a:p>
          <a:p>
            <a:pPr>
              <a:buFont typeface="Arial" panose="020B0604020202020204" pitchFamily="34" charset="0"/>
              <a:buChar char="•"/>
            </a:pPr>
            <a:endParaRPr lang="en-GB" sz="2000" dirty="0">
              <a:effectLst/>
            </a:endParaRPr>
          </a:p>
          <a:p>
            <a:pPr marL="285750" indent="-285750">
              <a:buClr>
                <a:srgbClr val="002060"/>
              </a:buClr>
              <a:buSzPct val="120000"/>
              <a:buFont typeface="Century Gothic" panose="020B0502020202020204" pitchFamily="34" charset="0"/>
              <a:buChar char="►"/>
            </a:pPr>
            <a:r>
              <a:rPr lang="en-GB" sz="2000" dirty="0"/>
              <a:t>Outlining the Project and its importance</a:t>
            </a:r>
          </a:p>
          <a:p>
            <a:pPr marL="285750" indent="-285750">
              <a:buClr>
                <a:srgbClr val="002060"/>
              </a:buClr>
              <a:buSzPct val="120000"/>
              <a:buFont typeface="Century Gothic" panose="020B0502020202020204" pitchFamily="34" charset="0"/>
              <a:buChar char="►"/>
            </a:pPr>
            <a:r>
              <a:rPr lang="en-GB" sz="2000" dirty="0"/>
              <a:t>Capturing the requirements of the project</a:t>
            </a:r>
          </a:p>
          <a:p>
            <a:pPr marL="285750" indent="-285750">
              <a:buClr>
                <a:srgbClr val="002060"/>
              </a:buClr>
              <a:buSzPct val="120000"/>
              <a:buFont typeface="Century Gothic" panose="020B0502020202020204" pitchFamily="34" charset="0"/>
              <a:buChar char="►"/>
            </a:pPr>
            <a:r>
              <a:rPr lang="en-GB" sz="2000" dirty="0"/>
              <a:t>Specifying the quality of deliverables</a:t>
            </a:r>
          </a:p>
          <a:p>
            <a:pPr marL="285750" indent="-285750">
              <a:buClr>
                <a:srgbClr val="002060"/>
              </a:buClr>
              <a:buSzPct val="120000"/>
              <a:buFont typeface="Century Gothic" panose="020B0502020202020204" pitchFamily="34" charset="0"/>
              <a:buChar char="►"/>
            </a:pPr>
            <a:r>
              <a:rPr lang="en-GB" sz="2000" dirty="0"/>
              <a:t>Estimating the resources and time needed</a:t>
            </a:r>
          </a:p>
          <a:p>
            <a:pPr marL="285750" indent="-285750">
              <a:buClr>
                <a:srgbClr val="002060"/>
              </a:buClr>
              <a:buSzPct val="120000"/>
              <a:buFont typeface="Century Gothic" panose="020B0502020202020204" pitchFamily="34" charset="0"/>
              <a:buChar char="►"/>
            </a:pPr>
            <a:r>
              <a:rPr lang="en-GB" sz="2000" dirty="0"/>
              <a:t>Constant communication between project team and </a:t>
            </a:r>
          </a:p>
          <a:p>
            <a:pPr>
              <a:buClr>
                <a:srgbClr val="002060"/>
              </a:buClr>
              <a:buSzPct val="120000"/>
            </a:pPr>
            <a:r>
              <a:rPr lang="en-GB" sz="2000" dirty="0"/>
              <a:t>project lead</a:t>
            </a:r>
          </a:p>
          <a:p>
            <a:pPr marL="285750" indent="-285750">
              <a:buClr>
                <a:srgbClr val="002060"/>
              </a:buClr>
              <a:buSzPct val="120000"/>
              <a:buFont typeface="Century Gothic" panose="020B0502020202020204" pitchFamily="34" charset="0"/>
              <a:buChar char="►"/>
            </a:pPr>
            <a:r>
              <a:rPr lang="en-GB" sz="2000" dirty="0"/>
              <a:t>Managing and motivating the project team</a:t>
            </a:r>
          </a:p>
          <a:p>
            <a:pPr marL="285750" indent="-285750">
              <a:buClr>
                <a:srgbClr val="002060"/>
              </a:buClr>
              <a:buSzPct val="120000"/>
              <a:buFont typeface="Century Gothic" panose="020B0502020202020204" pitchFamily="34" charset="0"/>
              <a:buChar char="►"/>
            </a:pPr>
            <a:r>
              <a:rPr lang="en-GB" sz="2000" dirty="0"/>
              <a:t>Handling the risks and changes </a:t>
            </a:r>
          </a:p>
          <a:p>
            <a:pPr marL="285750" indent="-285750">
              <a:buClr>
                <a:srgbClr val="002060"/>
              </a:buClr>
              <a:buSzPct val="120000"/>
              <a:buFont typeface="Century Gothic" panose="020B0502020202020204" pitchFamily="34" charset="0"/>
              <a:buChar char="►"/>
            </a:pPr>
            <a:r>
              <a:rPr lang="en-GB" sz="2000" dirty="0"/>
              <a:t>Monitoring progress</a:t>
            </a:r>
          </a:p>
          <a:p>
            <a:pPr marL="285750" indent="-285750">
              <a:buClr>
                <a:srgbClr val="002060"/>
              </a:buClr>
              <a:buSzPct val="120000"/>
              <a:buFont typeface="Century Gothic" panose="020B0502020202020204" pitchFamily="34" charset="0"/>
              <a:buChar char="►"/>
            </a:pPr>
            <a:r>
              <a:rPr lang="en-GB" sz="2000" dirty="0"/>
              <a:t>Execution of project </a:t>
            </a:r>
          </a:p>
          <a:p>
            <a:pPr marL="285750" indent="-285750">
              <a:buClr>
                <a:srgbClr val="002060"/>
              </a:buClr>
              <a:buSzPct val="120000"/>
              <a:buFont typeface="Century Gothic" panose="020B0502020202020204" pitchFamily="34" charset="0"/>
              <a:buChar char="►"/>
            </a:pPr>
            <a:r>
              <a:rPr lang="en-GB" sz="2000" dirty="0"/>
              <a:t>Evaluating the whole project </a:t>
            </a:r>
          </a:p>
          <a:p>
            <a:pPr>
              <a:buClr>
                <a:srgbClr val="002060"/>
              </a:buClr>
              <a:buSzPct val="120000"/>
            </a:pPr>
            <a:r>
              <a:rPr lang="en-GB" sz="2000" dirty="0"/>
              <a:t>(Lewis, 2002).</a:t>
            </a:r>
          </a:p>
        </p:txBody>
      </p:sp>
      <p:pic>
        <p:nvPicPr>
          <p:cNvPr id="4" name="Picture 3">
            <a:extLst>
              <a:ext uri="{FF2B5EF4-FFF2-40B4-BE49-F238E27FC236}">
                <a16:creationId xmlns:a16="http://schemas.microsoft.com/office/drawing/2014/main" id="{9B34A109-609F-411E-BC74-C6E9FAB145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8438" y="2625261"/>
            <a:ext cx="5719619" cy="3425599"/>
          </a:xfrm>
          <a:prstGeom prst="rect">
            <a:avLst/>
          </a:prstGeom>
        </p:spPr>
      </p:pic>
      <p:sp>
        <p:nvSpPr>
          <p:cNvPr id="7" name="Rectangle 6">
            <a:extLst>
              <a:ext uri="{FF2B5EF4-FFF2-40B4-BE49-F238E27FC236}">
                <a16:creationId xmlns:a16="http://schemas.microsoft.com/office/drawing/2014/main" id="{59DAE069-379F-4640-8EE3-14A65825038D}"/>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Slide Number Placeholder 2">
            <a:extLst>
              <a:ext uri="{FF2B5EF4-FFF2-40B4-BE49-F238E27FC236}">
                <a16:creationId xmlns:a16="http://schemas.microsoft.com/office/drawing/2014/main" id="{C5D13E96-F730-418D-96D4-B172F44A8596}"/>
              </a:ext>
            </a:extLst>
          </p:cNvPr>
          <p:cNvSpPr>
            <a:spLocks noGrp="1"/>
          </p:cNvSpPr>
          <p:nvPr>
            <p:ph type="sldNum" sz="quarter" idx="12"/>
          </p:nvPr>
        </p:nvSpPr>
        <p:spPr/>
        <p:txBody>
          <a:bodyPr/>
          <a:lstStyle/>
          <a:p>
            <a:fld id="{5EA0D442-0D96-4C14-8B1C-763EB88E1B19}" type="slidenum">
              <a:rPr lang="en-GB" smtClean="0"/>
              <a:t>6</a:t>
            </a:fld>
            <a:endParaRPr lang="en-GB"/>
          </a:p>
        </p:txBody>
      </p:sp>
    </p:spTree>
    <p:extLst>
      <p:ext uri="{BB962C8B-B14F-4D97-AF65-F5344CB8AC3E}">
        <p14:creationId xmlns:p14="http://schemas.microsoft.com/office/powerpoint/2010/main" val="2267675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1069" y="449553"/>
            <a:ext cx="3841308" cy="769441"/>
          </a:xfrm>
          <a:prstGeom prst="rect">
            <a:avLst/>
          </a:prstGeom>
        </p:spPr>
        <p:txBody>
          <a:bodyPr wrap="none">
            <a:spAutoFit/>
          </a:bodyPr>
          <a:lstStyle/>
          <a:p>
            <a:r>
              <a:rPr lang="en-GB" altLang="en-US" sz="4400" dirty="0">
                <a:solidFill>
                  <a:srgbClr val="002060"/>
                </a:solidFill>
              </a:rPr>
              <a:t>Roles in Project </a:t>
            </a:r>
            <a:endParaRPr lang="en-GB" sz="4400" dirty="0">
              <a:solidFill>
                <a:srgbClr val="002060"/>
              </a:solidFill>
            </a:endParaRPr>
          </a:p>
        </p:txBody>
      </p:sp>
      <p:sp>
        <p:nvSpPr>
          <p:cNvPr id="3" name="Flowchart: Alternate Process 2">
            <a:extLst>
              <a:ext uri="{FF2B5EF4-FFF2-40B4-BE49-F238E27FC236}">
                <a16:creationId xmlns:a16="http://schemas.microsoft.com/office/drawing/2014/main" id="{45D88409-95E1-4215-9098-8EF9099055B3}"/>
              </a:ext>
            </a:extLst>
          </p:cNvPr>
          <p:cNvSpPr/>
          <p:nvPr/>
        </p:nvSpPr>
        <p:spPr>
          <a:xfrm>
            <a:off x="371061" y="1325217"/>
            <a:ext cx="11555896" cy="4936347"/>
          </a:xfrm>
          <a:prstGeom prst="flowChartAlternateProcess">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pPr>
            <a:r>
              <a:rPr lang="en-GB" altLang="en-US" sz="2400" b="1" dirty="0">
                <a:solidFill>
                  <a:schemeClr val="tx1"/>
                </a:solidFill>
              </a:rPr>
              <a:t>Project Sponsor</a:t>
            </a:r>
            <a:r>
              <a:rPr lang="en-GB" altLang="en-US" sz="2400" dirty="0">
                <a:solidFill>
                  <a:schemeClr val="tx1"/>
                </a:solidFill>
              </a:rPr>
              <a:t> – BME Skills Project part of SCVS </a:t>
            </a:r>
          </a:p>
          <a:p>
            <a:pPr algn="ctr">
              <a:lnSpc>
                <a:spcPct val="80000"/>
              </a:lnSpc>
            </a:pPr>
            <a:endParaRPr lang="en-GB" altLang="en-US" sz="2400" b="1" dirty="0">
              <a:solidFill>
                <a:schemeClr val="tx1"/>
              </a:solidFill>
            </a:endParaRPr>
          </a:p>
          <a:p>
            <a:pPr algn="ctr">
              <a:lnSpc>
                <a:spcPct val="80000"/>
              </a:lnSpc>
            </a:pPr>
            <a:r>
              <a:rPr lang="en-GB" altLang="en-US" sz="2400" b="1" dirty="0">
                <a:solidFill>
                  <a:schemeClr val="tx1"/>
                </a:solidFill>
              </a:rPr>
              <a:t>Project Lead</a:t>
            </a:r>
            <a:r>
              <a:rPr lang="en-GB" altLang="en-US" sz="2400" dirty="0">
                <a:solidFill>
                  <a:schemeClr val="tx1"/>
                </a:solidFill>
              </a:rPr>
              <a:t> – Eleri Williams </a:t>
            </a:r>
          </a:p>
          <a:p>
            <a:pPr algn="ctr">
              <a:lnSpc>
                <a:spcPct val="80000"/>
              </a:lnSpc>
            </a:pPr>
            <a:endParaRPr lang="en-GB" altLang="en-US" sz="2400" b="1" dirty="0">
              <a:solidFill>
                <a:schemeClr val="tx1"/>
              </a:solidFill>
            </a:endParaRPr>
          </a:p>
          <a:p>
            <a:pPr algn="ctr">
              <a:lnSpc>
                <a:spcPct val="80000"/>
              </a:lnSpc>
            </a:pPr>
            <a:r>
              <a:rPr lang="en-GB" altLang="en-US" sz="2400" b="1" dirty="0">
                <a:solidFill>
                  <a:schemeClr val="tx1"/>
                </a:solidFill>
              </a:rPr>
              <a:t>Project Manager</a:t>
            </a:r>
            <a:r>
              <a:rPr lang="en-GB" altLang="en-US" sz="2400" dirty="0">
                <a:solidFill>
                  <a:schemeClr val="tx1"/>
                </a:solidFill>
              </a:rPr>
              <a:t> – Marjana Khatun </a:t>
            </a:r>
          </a:p>
          <a:p>
            <a:pPr algn="ctr">
              <a:lnSpc>
                <a:spcPct val="80000"/>
              </a:lnSpc>
            </a:pPr>
            <a:endParaRPr lang="en-GB" altLang="en-US" sz="2400" b="1" dirty="0">
              <a:solidFill>
                <a:schemeClr val="tx1"/>
              </a:solidFill>
            </a:endParaRPr>
          </a:p>
          <a:p>
            <a:pPr algn="ctr">
              <a:lnSpc>
                <a:spcPct val="80000"/>
              </a:lnSpc>
            </a:pPr>
            <a:r>
              <a:rPr lang="en-GB" altLang="en-US" sz="2400" b="1" dirty="0">
                <a:solidFill>
                  <a:schemeClr val="tx1"/>
                </a:solidFill>
              </a:rPr>
              <a:t>Project Team</a:t>
            </a:r>
            <a:r>
              <a:rPr lang="en-GB" altLang="en-US" sz="2400" dirty="0">
                <a:solidFill>
                  <a:schemeClr val="tx1"/>
                </a:solidFill>
              </a:rPr>
              <a:t> – Nishat Choudhury, Shafna Begum and Jorna Ali </a:t>
            </a:r>
          </a:p>
          <a:p>
            <a:pPr algn="ctr">
              <a:lnSpc>
                <a:spcPct val="80000"/>
              </a:lnSpc>
            </a:pPr>
            <a:endParaRPr lang="en-GB" altLang="en-US" sz="2400" b="1" dirty="0">
              <a:solidFill>
                <a:schemeClr val="tx1"/>
              </a:solidFill>
            </a:endParaRPr>
          </a:p>
          <a:p>
            <a:pPr algn="ctr">
              <a:lnSpc>
                <a:spcPct val="80000"/>
              </a:lnSpc>
            </a:pPr>
            <a:r>
              <a:rPr lang="en-GB" altLang="en-US" sz="2400" b="1" dirty="0">
                <a:solidFill>
                  <a:schemeClr val="tx1"/>
                </a:solidFill>
              </a:rPr>
              <a:t>Stakeholders</a:t>
            </a:r>
            <a:r>
              <a:rPr lang="en-GB" altLang="en-US" sz="2400" dirty="0">
                <a:solidFill>
                  <a:schemeClr val="tx1"/>
                </a:solidFill>
              </a:rPr>
              <a:t> – Project Lead, Project Manager, Project Team, BME Skill Project participants</a:t>
            </a:r>
          </a:p>
          <a:p>
            <a:pPr algn="ctr">
              <a:lnSpc>
                <a:spcPct val="80000"/>
              </a:lnSpc>
            </a:pPr>
            <a:endParaRPr lang="en-GB" altLang="en-US" sz="2400" b="1" dirty="0">
              <a:solidFill>
                <a:schemeClr val="tx1"/>
              </a:solidFill>
            </a:endParaRPr>
          </a:p>
          <a:p>
            <a:pPr algn="ctr">
              <a:lnSpc>
                <a:spcPct val="80000"/>
              </a:lnSpc>
            </a:pPr>
            <a:r>
              <a:rPr lang="en-GB" altLang="en-US" sz="2400" b="1" dirty="0">
                <a:solidFill>
                  <a:schemeClr val="tx1"/>
                </a:solidFill>
              </a:rPr>
              <a:t>Audience</a:t>
            </a:r>
            <a:r>
              <a:rPr lang="en-GB" altLang="en-US" sz="2400" dirty="0">
                <a:solidFill>
                  <a:schemeClr val="tx1"/>
                </a:solidFill>
              </a:rPr>
              <a:t> – SCVS, BME Skills Project Participants</a:t>
            </a:r>
          </a:p>
          <a:p>
            <a:pPr algn="ctr"/>
            <a:endParaRPr lang="en-GB" dirty="0"/>
          </a:p>
        </p:txBody>
      </p:sp>
      <p:sp>
        <p:nvSpPr>
          <p:cNvPr id="5" name="Rectangle 4">
            <a:extLst>
              <a:ext uri="{FF2B5EF4-FFF2-40B4-BE49-F238E27FC236}">
                <a16:creationId xmlns:a16="http://schemas.microsoft.com/office/drawing/2014/main" id="{890BFCF2-4F85-4881-BCCA-F92F991B1F4B}"/>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4" name="TextBox 3">
            <a:extLst>
              <a:ext uri="{FF2B5EF4-FFF2-40B4-BE49-F238E27FC236}">
                <a16:creationId xmlns:a16="http://schemas.microsoft.com/office/drawing/2014/main" id="{84F46916-0847-4A0E-BF32-0BDB5EED7D1F}"/>
              </a:ext>
            </a:extLst>
          </p:cNvPr>
          <p:cNvSpPr txBox="1"/>
          <p:nvPr/>
        </p:nvSpPr>
        <p:spPr>
          <a:xfrm>
            <a:off x="1004117" y="1769980"/>
            <a:ext cx="10289783" cy="3803374"/>
          </a:xfrm>
          <a:prstGeom prst="rect">
            <a:avLst/>
          </a:prstGeom>
          <a:noFill/>
          <a:ln>
            <a:solidFill>
              <a:schemeClr val="bg1"/>
            </a:solidFill>
          </a:ln>
        </p:spPr>
        <p:txBody>
          <a:bodyPr wrap="square" rtlCol="0">
            <a:spAutoFit/>
          </a:bodyPr>
          <a:lstStyle/>
          <a:p>
            <a:endParaRPr lang="en-GB" dirty="0"/>
          </a:p>
        </p:txBody>
      </p:sp>
      <p:sp>
        <p:nvSpPr>
          <p:cNvPr id="6" name="TextBox 5">
            <a:extLst>
              <a:ext uri="{FF2B5EF4-FFF2-40B4-BE49-F238E27FC236}">
                <a16:creationId xmlns:a16="http://schemas.microsoft.com/office/drawing/2014/main" id="{5A7ACDFE-D00F-4D7C-9A0A-CE0A7AB14AD3}"/>
              </a:ext>
            </a:extLst>
          </p:cNvPr>
          <p:cNvSpPr txBox="1"/>
          <p:nvPr/>
        </p:nvSpPr>
        <p:spPr>
          <a:xfrm>
            <a:off x="771525" y="1590261"/>
            <a:ext cx="10744614" cy="4200939"/>
          </a:xfrm>
          <a:prstGeom prst="rect">
            <a:avLst/>
          </a:prstGeom>
          <a:noFill/>
          <a:ln>
            <a:solidFill>
              <a:schemeClr val="bg1"/>
            </a:solidFill>
          </a:ln>
        </p:spPr>
        <p:txBody>
          <a:bodyPr wrap="square" rtlCol="0">
            <a:spAutoFit/>
          </a:bodyPr>
          <a:lstStyle/>
          <a:p>
            <a:endParaRPr lang="en-GB" dirty="0"/>
          </a:p>
        </p:txBody>
      </p:sp>
      <p:sp>
        <p:nvSpPr>
          <p:cNvPr id="7" name="Slide Number Placeholder 6">
            <a:extLst>
              <a:ext uri="{FF2B5EF4-FFF2-40B4-BE49-F238E27FC236}">
                <a16:creationId xmlns:a16="http://schemas.microsoft.com/office/drawing/2014/main" id="{8DB4BB5C-BE60-45ED-80D3-1E1EF946CE1C}"/>
              </a:ext>
            </a:extLst>
          </p:cNvPr>
          <p:cNvSpPr>
            <a:spLocks noGrp="1"/>
          </p:cNvSpPr>
          <p:nvPr>
            <p:ph type="sldNum" sz="quarter" idx="12"/>
          </p:nvPr>
        </p:nvSpPr>
        <p:spPr/>
        <p:txBody>
          <a:bodyPr/>
          <a:lstStyle/>
          <a:p>
            <a:fld id="{5EA0D442-0D96-4C14-8B1C-763EB88E1B19}" type="slidenum">
              <a:rPr lang="en-GB" smtClean="0"/>
              <a:t>7</a:t>
            </a:fld>
            <a:endParaRPr lang="en-GB"/>
          </a:p>
        </p:txBody>
      </p:sp>
    </p:spTree>
    <p:extLst>
      <p:ext uri="{BB962C8B-B14F-4D97-AF65-F5344CB8AC3E}">
        <p14:creationId xmlns:p14="http://schemas.microsoft.com/office/powerpoint/2010/main" val="2091419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3912" y="485775"/>
            <a:ext cx="3525079" cy="653264"/>
          </a:xfrm>
        </p:spPr>
        <p:txBody>
          <a:bodyPr>
            <a:noAutofit/>
          </a:bodyPr>
          <a:lstStyle/>
          <a:p>
            <a:pPr algn="ctr"/>
            <a:r>
              <a:rPr lang="en-GB" dirty="0">
                <a:solidFill>
                  <a:srgbClr val="002060"/>
                </a:solidFill>
                <a:latin typeface="+mn-lt"/>
              </a:rPr>
              <a:t>Project Scope</a:t>
            </a:r>
          </a:p>
        </p:txBody>
      </p:sp>
      <p:sp>
        <p:nvSpPr>
          <p:cNvPr id="4" name="Rectangle 3">
            <a:extLst>
              <a:ext uri="{FF2B5EF4-FFF2-40B4-BE49-F238E27FC236}">
                <a16:creationId xmlns:a16="http://schemas.microsoft.com/office/drawing/2014/main" id="{85B70016-A51F-40E4-975E-098A1B88C529}"/>
              </a:ext>
            </a:extLst>
          </p:cNvPr>
          <p:cNvSpPr/>
          <p:nvPr/>
        </p:nvSpPr>
        <p:spPr>
          <a:xfrm>
            <a:off x="385762" y="1286112"/>
            <a:ext cx="11303982" cy="5324535"/>
          </a:xfrm>
          <a:prstGeom prst="rect">
            <a:avLst/>
          </a:prstGeom>
        </p:spPr>
        <p:txBody>
          <a:bodyPr wrap="square">
            <a:spAutoFit/>
          </a:bodyPr>
          <a:lstStyle/>
          <a:p>
            <a:endParaRPr lang="en-GB" sz="2000" dirty="0">
              <a:solidFill>
                <a:srgbClr val="000000"/>
              </a:solidFill>
            </a:endParaRPr>
          </a:p>
          <a:p>
            <a:r>
              <a:rPr lang="en-GB" sz="2000" dirty="0">
                <a:solidFill>
                  <a:srgbClr val="000000"/>
                </a:solidFill>
              </a:rPr>
              <a:t>Project Scope a process that is a part of project planning that comprises a list of specific project goals that needs to be achieved in order to deliver a project. It involves identifying goals, objectives, resources, budget and time. </a:t>
            </a:r>
            <a:r>
              <a:rPr lang="en-GB" sz="2000" dirty="0"/>
              <a:t>(Milosevic, D.Z &amp; Martinelli, R.J. 2016, p-111).</a:t>
            </a:r>
          </a:p>
          <a:p>
            <a:endParaRPr lang="en-GB" sz="2000" dirty="0">
              <a:solidFill>
                <a:srgbClr val="000000"/>
              </a:solidFill>
            </a:endParaRPr>
          </a:p>
          <a:p>
            <a:r>
              <a:rPr lang="en-GB" sz="2000" dirty="0"/>
              <a:t>The project scope for the BME Skills project is: </a:t>
            </a:r>
          </a:p>
          <a:p>
            <a:endParaRPr lang="en-GB" sz="2000" dirty="0"/>
          </a:p>
          <a:p>
            <a:r>
              <a:rPr lang="en-GB" sz="2000" b="1" dirty="0"/>
              <a:t>Aim: </a:t>
            </a:r>
          </a:p>
          <a:p>
            <a:pPr marL="342900" indent="-342900">
              <a:buClr>
                <a:srgbClr val="002060"/>
              </a:buClr>
              <a:buSzPct val="120000"/>
              <a:buFont typeface="Century Gothic" panose="020B0502020202020204" pitchFamily="34" charset="0"/>
              <a:buChar char="►"/>
            </a:pPr>
            <a:r>
              <a:rPr lang="en-GB" sz="2000" dirty="0"/>
              <a:t>To deliver and facilitate a three hour workshop that will assist to demystify</a:t>
            </a:r>
          </a:p>
          <a:p>
            <a:pPr>
              <a:buClr>
                <a:srgbClr val="002060"/>
              </a:buClr>
              <a:buSzPct val="120000"/>
            </a:pPr>
            <a:r>
              <a:rPr lang="en-GB" sz="2000" dirty="0"/>
              <a:t>a business and strategic plan. </a:t>
            </a:r>
          </a:p>
          <a:p>
            <a:endParaRPr lang="en-GB" sz="2000" b="1" dirty="0">
              <a:solidFill>
                <a:srgbClr val="000000"/>
              </a:solidFill>
            </a:endParaRPr>
          </a:p>
          <a:p>
            <a:r>
              <a:rPr lang="en-GB" sz="2000" b="1" dirty="0">
                <a:solidFill>
                  <a:srgbClr val="000000"/>
                </a:solidFill>
              </a:rPr>
              <a:t>Objectives: </a:t>
            </a:r>
          </a:p>
          <a:p>
            <a:pPr marL="342900" indent="-342900">
              <a:buClr>
                <a:srgbClr val="002060"/>
              </a:buClr>
              <a:buSzPct val="120000"/>
              <a:buFont typeface="Century Gothic" panose="020B0502020202020204" pitchFamily="34" charset="0"/>
              <a:buChar char="►"/>
            </a:pPr>
            <a:r>
              <a:rPr lang="en-GB" sz="2000" dirty="0">
                <a:solidFill>
                  <a:srgbClr val="000000"/>
                </a:solidFill>
              </a:rPr>
              <a:t>To assist participants </a:t>
            </a:r>
            <a:r>
              <a:rPr lang="en-GB" sz="2000" dirty="0"/>
              <a:t>to gain knowledge and understanding regarding a business and strategic plan.</a:t>
            </a:r>
          </a:p>
          <a:p>
            <a:pPr marL="342900" indent="-342900">
              <a:buClr>
                <a:srgbClr val="002060"/>
              </a:buClr>
              <a:buSzPct val="120000"/>
              <a:buFont typeface="Century Gothic" panose="020B0502020202020204" pitchFamily="34" charset="0"/>
              <a:buChar char="►"/>
            </a:pPr>
            <a:r>
              <a:rPr lang="en-GB" sz="2000" dirty="0"/>
              <a:t>To engage participants in activities that will help them to have a better understanding of what is involved in creating a business and strategic plan.  </a:t>
            </a:r>
          </a:p>
          <a:p>
            <a:pPr marL="342900" indent="-342900">
              <a:buClr>
                <a:srgbClr val="002060"/>
              </a:buClr>
              <a:buSzPct val="120000"/>
              <a:buFont typeface="Century Gothic" panose="020B0502020202020204" pitchFamily="34" charset="0"/>
              <a:buChar char="►"/>
            </a:pPr>
            <a:r>
              <a:rPr lang="en-GB" sz="2000" dirty="0">
                <a:solidFill>
                  <a:srgbClr val="000000"/>
                </a:solidFill>
              </a:rPr>
              <a:t>Provide information and resources to participants who want to implement a business plan in their start up or existing business. </a:t>
            </a:r>
          </a:p>
        </p:txBody>
      </p:sp>
      <p:pic>
        <p:nvPicPr>
          <p:cNvPr id="6" name="Picture 5">
            <a:extLst>
              <a:ext uri="{FF2B5EF4-FFF2-40B4-BE49-F238E27FC236}">
                <a16:creationId xmlns:a16="http://schemas.microsoft.com/office/drawing/2014/main" id="{FB262005-57BF-455A-9EBC-F4D77DFF91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0661" y="2318184"/>
            <a:ext cx="3591339" cy="2634343"/>
          </a:xfrm>
          <a:prstGeom prst="rect">
            <a:avLst/>
          </a:prstGeom>
        </p:spPr>
      </p:pic>
      <p:sp>
        <p:nvSpPr>
          <p:cNvPr id="7" name="Rectangle 6">
            <a:extLst>
              <a:ext uri="{FF2B5EF4-FFF2-40B4-BE49-F238E27FC236}">
                <a16:creationId xmlns:a16="http://schemas.microsoft.com/office/drawing/2014/main" id="{07D2C571-AA42-4023-A8BF-82C59A7B2315}"/>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Slide Number Placeholder 2">
            <a:extLst>
              <a:ext uri="{FF2B5EF4-FFF2-40B4-BE49-F238E27FC236}">
                <a16:creationId xmlns:a16="http://schemas.microsoft.com/office/drawing/2014/main" id="{4E4F77CE-518E-4817-8E6F-1DBC52F9412A}"/>
              </a:ext>
            </a:extLst>
          </p:cNvPr>
          <p:cNvSpPr>
            <a:spLocks noGrp="1"/>
          </p:cNvSpPr>
          <p:nvPr>
            <p:ph type="sldNum" sz="quarter" idx="12"/>
          </p:nvPr>
        </p:nvSpPr>
        <p:spPr/>
        <p:txBody>
          <a:bodyPr/>
          <a:lstStyle/>
          <a:p>
            <a:fld id="{5EA0D442-0D96-4C14-8B1C-763EB88E1B19}" type="slidenum">
              <a:rPr lang="en-GB" smtClean="0"/>
              <a:t>8</a:t>
            </a:fld>
            <a:endParaRPr lang="en-GB"/>
          </a:p>
        </p:txBody>
      </p:sp>
    </p:spTree>
    <p:extLst>
      <p:ext uri="{BB962C8B-B14F-4D97-AF65-F5344CB8AC3E}">
        <p14:creationId xmlns:p14="http://schemas.microsoft.com/office/powerpoint/2010/main" val="1470373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42B30D-1D96-44F2-BEFB-EB7D9D713E85}"/>
              </a:ext>
            </a:extLst>
          </p:cNvPr>
          <p:cNvSpPr/>
          <p:nvPr/>
        </p:nvSpPr>
        <p:spPr>
          <a:xfrm>
            <a:off x="1107398" y="1630017"/>
            <a:ext cx="10037680" cy="1088104"/>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constraint triangle is used to analyse the risks involved that would effect the project and its execution</a:t>
            </a:r>
            <a:r>
              <a:rPr lang="en-GB" dirty="0">
                <a:solidFill>
                  <a:schemeClr val="tx1"/>
                </a:solidFill>
              </a:rPr>
              <a:t>.</a:t>
            </a:r>
          </a:p>
        </p:txBody>
      </p:sp>
      <p:sp>
        <p:nvSpPr>
          <p:cNvPr id="3" name="Rectangle 2">
            <a:extLst>
              <a:ext uri="{FF2B5EF4-FFF2-40B4-BE49-F238E27FC236}">
                <a16:creationId xmlns:a16="http://schemas.microsoft.com/office/drawing/2014/main" id="{3D40B82F-2DBA-4D15-8BC5-B064D23E213C}"/>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4" name="TextBox 3">
            <a:extLst>
              <a:ext uri="{FF2B5EF4-FFF2-40B4-BE49-F238E27FC236}">
                <a16:creationId xmlns:a16="http://schemas.microsoft.com/office/drawing/2014/main" id="{E2663F26-D2DD-44B2-B10D-8BC534A8F335}"/>
              </a:ext>
            </a:extLst>
          </p:cNvPr>
          <p:cNvSpPr txBox="1"/>
          <p:nvPr/>
        </p:nvSpPr>
        <p:spPr>
          <a:xfrm>
            <a:off x="911484" y="485775"/>
            <a:ext cx="5765041" cy="769441"/>
          </a:xfrm>
          <a:prstGeom prst="rect">
            <a:avLst/>
          </a:prstGeom>
          <a:noFill/>
        </p:spPr>
        <p:txBody>
          <a:bodyPr wrap="square" rtlCol="0">
            <a:spAutoFit/>
          </a:bodyPr>
          <a:lstStyle/>
          <a:p>
            <a:pPr algn="ctr"/>
            <a:r>
              <a:rPr lang="en-GB" sz="4400" dirty="0">
                <a:solidFill>
                  <a:srgbClr val="002060"/>
                </a:solidFill>
              </a:rPr>
              <a:t>The Constraint Triangle </a:t>
            </a:r>
          </a:p>
        </p:txBody>
      </p:sp>
      <p:sp>
        <p:nvSpPr>
          <p:cNvPr id="5" name="Rectangle 4">
            <a:extLst>
              <a:ext uri="{FF2B5EF4-FFF2-40B4-BE49-F238E27FC236}">
                <a16:creationId xmlns:a16="http://schemas.microsoft.com/office/drawing/2014/main" id="{6BC8718D-8F06-41D8-98B1-A2E1E4184116}"/>
              </a:ext>
            </a:extLst>
          </p:cNvPr>
          <p:cNvSpPr/>
          <p:nvPr/>
        </p:nvSpPr>
        <p:spPr>
          <a:xfrm>
            <a:off x="490659" y="3202126"/>
            <a:ext cx="6185866" cy="3170099"/>
          </a:xfrm>
          <a:prstGeom prst="rect">
            <a:avLst/>
          </a:prstGeom>
        </p:spPr>
        <p:txBody>
          <a:bodyPr wrap="square">
            <a:spAutoFit/>
          </a:bodyPr>
          <a:lstStyle/>
          <a:p>
            <a:r>
              <a:rPr lang="en-GB" sz="2000" dirty="0"/>
              <a:t>There are three main constraints that effect a project these are:</a:t>
            </a:r>
          </a:p>
          <a:p>
            <a:endParaRPr lang="en-GB" sz="2000" dirty="0"/>
          </a:p>
          <a:p>
            <a:pPr marL="342900" indent="-342900">
              <a:buClr>
                <a:srgbClr val="002060"/>
              </a:buClr>
              <a:buSzPct val="120000"/>
              <a:buFont typeface="Century Gothic" panose="020B0502020202020204" pitchFamily="34" charset="0"/>
              <a:buChar char="►"/>
            </a:pPr>
            <a:r>
              <a:rPr lang="en-GB" sz="2000" dirty="0"/>
              <a:t>Cost</a:t>
            </a:r>
          </a:p>
          <a:p>
            <a:pPr marL="342900" indent="-342900">
              <a:buClr>
                <a:srgbClr val="002060"/>
              </a:buClr>
              <a:buSzPct val="120000"/>
              <a:buFont typeface="Century Gothic" panose="020B0502020202020204" pitchFamily="34" charset="0"/>
              <a:buChar char="►"/>
            </a:pPr>
            <a:r>
              <a:rPr lang="en-GB" sz="2000" dirty="0"/>
              <a:t>Time</a:t>
            </a:r>
          </a:p>
          <a:p>
            <a:pPr marL="342900" indent="-342900">
              <a:buClr>
                <a:srgbClr val="002060"/>
              </a:buClr>
              <a:buSzPct val="120000"/>
              <a:buFont typeface="Century Gothic" panose="020B0502020202020204" pitchFamily="34" charset="0"/>
              <a:buChar char="►"/>
            </a:pPr>
            <a:r>
              <a:rPr lang="en-GB" sz="2000" dirty="0"/>
              <a:t>Specification</a:t>
            </a:r>
          </a:p>
          <a:p>
            <a:pPr marL="285750" indent="-285750">
              <a:buFont typeface="Arial" panose="020B0604020202020204" pitchFamily="34" charset="0"/>
              <a:buChar char="•"/>
            </a:pPr>
            <a:endParaRPr lang="en-GB" sz="2000" dirty="0"/>
          </a:p>
          <a:p>
            <a:r>
              <a:rPr lang="en-GB" sz="2000" dirty="0"/>
              <a:t>This is also known as the project management triangle.</a:t>
            </a:r>
          </a:p>
          <a:p>
            <a:endParaRPr lang="en-GB" sz="2000" dirty="0"/>
          </a:p>
          <a:p>
            <a:r>
              <a:rPr lang="en-GB" sz="2000" dirty="0"/>
              <a:t>(Dobson, 2004).</a:t>
            </a:r>
          </a:p>
        </p:txBody>
      </p:sp>
      <p:pic>
        <p:nvPicPr>
          <p:cNvPr id="6" name="Picture 5">
            <a:extLst>
              <a:ext uri="{FF2B5EF4-FFF2-40B4-BE49-F238E27FC236}">
                <a16:creationId xmlns:a16="http://schemas.microsoft.com/office/drawing/2014/main" id="{38D7BBD8-E81E-41F5-B297-D34322E89736}"/>
              </a:ext>
            </a:extLst>
          </p:cNvPr>
          <p:cNvPicPr>
            <a:picLocks noChangeAspect="1"/>
          </p:cNvPicPr>
          <p:nvPr/>
        </p:nvPicPr>
        <p:blipFill rotWithShape="1">
          <a:blip r:embed="rId2"/>
          <a:srcRect l="32025" t="41576" r="38000" b="29298"/>
          <a:stretch/>
        </p:blipFill>
        <p:spPr>
          <a:xfrm>
            <a:off x="6505834" y="3273288"/>
            <a:ext cx="5422710" cy="2966594"/>
          </a:xfrm>
          <a:prstGeom prst="rect">
            <a:avLst/>
          </a:prstGeom>
        </p:spPr>
      </p:pic>
      <p:sp>
        <p:nvSpPr>
          <p:cNvPr id="7" name="Slide Number Placeholder 6">
            <a:extLst>
              <a:ext uri="{FF2B5EF4-FFF2-40B4-BE49-F238E27FC236}">
                <a16:creationId xmlns:a16="http://schemas.microsoft.com/office/drawing/2014/main" id="{8673BD22-9D39-41B9-A507-F40ED364DCDE}"/>
              </a:ext>
            </a:extLst>
          </p:cNvPr>
          <p:cNvSpPr>
            <a:spLocks noGrp="1"/>
          </p:cNvSpPr>
          <p:nvPr>
            <p:ph type="sldNum" sz="quarter" idx="12"/>
          </p:nvPr>
        </p:nvSpPr>
        <p:spPr/>
        <p:txBody>
          <a:bodyPr/>
          <a:lstStyle/>
          <a:p>
            <a:fld id="{5EA0D442-0D96-4C14-8B1C-763EB88E1B19}" type="slidenum">
              <a:rPr lang="en-GB" smtClean="0"/>
              <a:t>9</a:t>
            </a:fld>
            <a:endParaRPr lang="en-GB"/>
          </a:p>
        </p:txBody>
      </p:sp>
    </p:spTree>
    <p:extLst>
      <p:ext uri="{BB962C8B-B14F-4D97-AF65-F5344CB8AC3E}">
        <p14:creationId xmlns:p14="http://schemas.microsoft.com/office/powerpoint/2010/main" val="1447417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1484" y="485775"/>
            <a:ext cx="8418046" cy="769441"/>
          </a:xfrm>
          <a:prstGeom prst="rect">
            <a:avLst/>
          </a:prstGeom>
          <a:noFill/>
        </p:spPr>
        <p:txBody>
          <a:bodyPr wrap="square" rtlCol="0">
            <a:spAutoFit/>
          </a:bodyPr>
          <a:lstStyle/>
          <a:p>
            <a:pPr algn="ctr"/>
            <a:r>
              <a:rPr lang="en-GB" sz="4400" dirty="0">
                <a:solidFill>
                  <a:srgbClr val="002060"/>
                </a:solidFill>
              </a:rPr>
              <a:t>The Constraint Triangle (continued)</a:t>
            </a:r>
          </a:p>
        </p:txBody>
      </p:sp>
      <p:sp>
        <p:nvSpPr>
          <p:cNvPr id="7" name="Rectangle 6">
            <a:extLst>
              <a:ext uri="{FF2B5EF4-FFF2-40B4-BE49-F238E27FC236}">
                <a16:creationId xmlns:a16="http://schemas.microsoft.com/office/drawing/2014/main" id="{AF5ECA4B-FC7D-4C81-84A3-4C10DB766AF4}"/>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8" name="Rectangle 7">
            <a:extLst>
              <a:ext uri="{FF2B5EF4-FFF2-40B4-BE49-F238E27FC236}">
                <a16:creationId xmlns:a16="http://schemas.microsoft.com/office/drawing/2014/main" id="{B4820455-4B0E-4939-A400-6CBDD2C92CE4}"/>
              </a:ext>
            </a:extLst>
          </p:cNvPr>
          <p:cNvSpPr/>
          <p:nvPr/>
        </p:nvSpPr>
        <p:spPr>
          <a:xfrm>
            <a:off x="1107398" y="1630017"/>
            <a:ext cx="10037680" cy="1088104"/>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most important constraint for our project is the “Time” and “Product”</a:t>
            </a:r>
            <a:r>
              <a:rPr lang="en-GB" dirty="0">
                <a:solidFill>
                  <a:schemeClr val="tx1"/>
                </a:solidFill>
              </a:rPr>
              <a:t>.</a:t>
            </a:r>
          </a:p>
        </p:txBody>
      </p:sp>
      <p:cxnSp>
        <p:nvCxnSpPr>
          <p:cNvPr id="10" name="Straight Arrow Connector 9">
            <a:extLst>
              <a:ext uri="{FF2B5EF4-FFF2-40B4-BE49-F238E27FC236}">
                <a16:creationId xmlns:a16="http://schemas.microsoft.com/office/drawing/2014/main" id="{48868071-A63B-41CB-8DD6-5DE3A15E9A0F}"/>
              </a:ext>
            </a:extLst>
          </p:cNvPr>
          <p:cNvCxnSpPr/>
          <p:nvPr/>
        </p:nvCxnSpPr>
        <p:spPr>
          <a:xfrm>
            <a:off x="303912" y="3207026"/>
            <a:ext cx="11653335" cy="0"/>
          </a:xfrm>
          <a:prstGeom prst="straightConnector1">
            <a:avLst/>
          </a:prstGeom>
          <a:ln>
            <a:solidFill>
              <a:srgbClr val="002060"/>
            </a:solidFill>
            <a:headEnd type="triangle"/>
            <a:tailEnd type="triangle"/>
          </a:ln>
        </p:spPr>
        <p:style>
          <a:lnRef idx="1">
            <a:schemeClr val="dk1"/>
          </a:lnRef>
          <a:fillRef idx="0">
            <a:schemeClr val="dk1"/>
          </a:fillRef>
          <a:effectRef idx="0">
            <a:schemeClr val="dk1"/>
          </a:effectRef>
          <a:fontRef idx="minor">
            <a:schemeClr val="tx1"/>
          </a:fontRef>
        </p:style>
      </p:cxnSp>
      <p:sp>
        <p:nvSpPr>
          <p:cNvPr id="11" name="Rectangle 10">
            <a:extLst>
              <a:ext uri="{FF2B5EF4-FFF2-40B4-BE49-F238E27FC236}">
                <a16:creationId xmlns:a16="http://schemas.microsoft.com/office/drawing/2014/main" id="{669B462E-0CE8-4E35-BF94-2F1C1476A990}"/>
              </a:ext>
            </a:extLst>
          </p:cNvPr>
          <p:cNvSpPr/>
          <p:nvPr/>
        </p:nvSpPr>
        <p:spPr>
          <a:xfrm>
            <a:off x="1212574" y="3631095"/>
            <a:ext cx="9766852" cy="1378225"/>
          </a:xfrm>
          <a:prstGeom prst="rect">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b="1" dirty="0">
              <a:solidFill>
                <a:schemeClr val="tx1"/>
              </a:solidFill>
            </a:endParaRPr>
          </a:p>
          <a:p>
            <a:pPr algn="ctr"/>
            <a:r>
              <a:rPr lang="en-GB" sz="2000" b="1" dirty="0">
                <a:solidFill>
                  <a:schemeClr val="tx1"/>
                </a:solidFill>
              </a:rPr>
              <a:t>Time</a:t>
            </a:r>
          </a:p>
          <a:p>
            <a:pPr algn="ctr"/>
            <a:r>
              <a:rPr lang="en-GB" sz="2000" dirty="0">
                <a:solidFill>
                  <a:schemeClr val="tx1"/>
                </a:solidFill>
              </a:rPr>
              <a:t>Limited time to complete the project from initiation phase to the execution phase.</a:t>
            </a:r>
          </a:p>
          <a:p>
            <a:pPr algn="ctr"/>
            <a:endParaRPr lang="en-GB" dirty="0"/>
          </a:p>
        </p:txBody>
      </p:sp>
      <p:sp>
        <p:nvSpPr>
          <p:cNvPr id="12" name="Rectangle 11">
            <a:extLst>
              <a:ext uri="{FF2B5EF4-FFF2-40B4-BE49-F238E27FC236}">
                <a16:creationId xmlns:a16="http://schemas.microsoft.com/office/drawing/2014/main" id="{C5C073D0-6045-40DD-BE4C-9FD9D4F1D4D2}"/>
              </a:ext>
            </a:extLst>
          </p:cNvPr>
          <p:cNvSpPr/>
          <p:nvPr/>
        </p:nvSpPr>
        <p:spPr>
          <a:xfrm>
            <a:off x="1212574" y="5256764"/>
            <a:ext cx="9766852" cy="1197149"/>
          </a:xfrm>
          <a:prstGeom prst="rect">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a:p>
            <a:pPr algn="ctr"/>
            <a:r>
              <a:rPr lang="en-GB" sz="2000" b="1" dirty="0">
                <a:solidFill>
                  <a:schemeClr val="tx1"/>
                </a:solidFill>
              </a:rPr>
              <a:t>Product</a:t>
            </a:r>
          </a:p>
          <a:p>
            <a:pPr algn="ctr"/>
            <a:r>
              <a:rPr lang="en-GB" sz="2000" dirty="0">
                <a:solidFill>
                  <a:schemeClr val="tx1"/>
                </a:solidFill>
              </a:rPr>
              <a:t>knowledge shared during the delivery of the workshop should be relevant, precise and accurate.</a:t>
            </a:r>
          </a:p>
          <a:p>
            <a:pPr algn="ctr"/>
            <a:endParaRPr lang="en-GB" dirty="0"/>
          </a:p>
        </p:txBody>
      </p:sp>
      <p:sp>
        <p:nvSpPr>
          <p:cNvPr id="13" name="Oval 12">
            <a:extLst>
              <a:ext uri="{FF2B5EF4-FFF2-40B4-BE49-F238E27FC236}">
                <a16:creationId xmlns:a16="http://schemas.microsoft.com/office/drawing/2014/main" id="{061FFAE4-3F18-4AD5-8B76-C7FDAB538CC1}"/>
              </a:ext>
            </a:extLst>
          </p:cNvPr>
          <p:cNvSpPr/>
          <p:nvPr/>
        </p:nvSpPr>
        <p:spPr>
          <a:xfrm>
            <a:off x="222062" y="3096041"/>
            <a:ext cx="163700" cy="22197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EA5D38C0-5A67-42AC-8339-787DEB665C11}"/>
              </a:ext>
            </a:extLst>
          </p:cNvPr>
          <p:cNvSpPr/>
          <p:nvPr/>
        </p:nvSpPr>
        <p:spPr>
          <a:xfrm>
            <a:off x="11888088" y="3096041"/>
            <a:ext cx="163700" cy="22197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3C469473-742A-4C49-AEE3-F68B59A0B359}"/>
              </a:ext>
            </a:extLst>
          </p:cNvPr>
          <p:cNvSpPr>
            <a:spLocks noGrp="1"/>
          </p:cNvSpPr>
          <p:nvPr>
            <p:ph type="sldNum" sz="quarter" idx="12"/>
          </p:nvPr>
        </p:nvSpPr>
        <p:spPr/>
        <p:txBody>
          <a:bodyPr/>
          <a:lstStyle/>
          <a:p>
            <a:fld id="{5EA0D442-0D96-4C14-8B1C-763EB88E1B19}" type="slidenum">
              <a:rPr lang="en-GB" smtClean="0"/>
              <a:t>10</a:t>
            </a:fld>
            <a:endParaRPr lang="en-GB"/>
          </a:p>
        </p:txBody>
      </p:sp>
    </p:spTree>
    <p:extLst>
      <p:ext uri="{BB962C8B-B14F-4D97-AF65-F5344CB8AC3E}">
        <p14:creationId xmlns:p14="http://schemas.microsoft.com/office/powerpoint/2010/main" val="1958126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7398" y="354153"/>
            <a:ext cx="8958469" cy="934757"/>
          </a:xfrm>
        </p:spPr>
        <p:txBody>
          <a:bodyPr>
            <a:noAutofit/>
          </a:bodyPr>
          <a:lstStyle/>
          <a:p>
            <a:r>
              <a:rPr lang="en-GB" sz="4800" dirty="0">
                <a:solidFill>
                  <a:srgbClr val="002060"/>
                </a:solidFill>
                <a:latin typeface="+mn-lt"/>
              </a:rPr>
              <a:t>Project Life Cycle and its Phases</a:t>
            </a:r>
          </a:p>
        </p:txBody>
      </p:sp>
      <p:sp>
        <p:nvSpPr>
          <p:cNvPr id="4" name="TextBox 3"/>
          <p:cNvSpPr txBox="1"/>
          <p:nvPr/>
        </p:nvSpPr>
        <p:spPr>
          <a:xfrm>
            <a:off x="6311769" y="3146687"/>
            <a:ext cx="5774214" cy="3477875"/>
          </a:xfrm>
          <a:prstGeom prst="rect">
            <a:avLst/>
          </a:prstGeom>
          <a:noFill/>
        </p:spPr>
        <p:txBody>
          <a:bodyPr wrap="square" rtlCol="0">
            <a:spAutoFit/>
          </a:bodyPr>
          <a:lstStyle/>
          <a:p>
            <a:r>
              <a:rPr lang="en-GB" sz="2000" dirty="0"/>
              <a:t>The project life cycle is a process which is used by teams to accomplish project success. </a:t>
            </a:r>
          </a:p>
          <a:p>
            <a:endParaRPr lang="en-GB" sz="2000" dirty="0"/>
          </a:p>
          <a:p>
            <a:r>
              <a:rPr lang="en-GB" sz="2000" dirty="0"/>
              <a:t>The process phases involved are:</a:t>
            </a:r>
          </a:p>
          <a:p>
            <a:endParaRPr lang="en-GB" sz="2000" dirty="0"/>
          </a:p>
          <a:p>
            <a:pPr marL="285750" indent="-285750">
              <a:buClr>
                <a:srgbClr val="002060"/>
              </a:buClr>
              <a:buSzPct val="120000"/>
              <a:buFont typeface="Century Gothic" panose="020B0502020202020204" pitchFamily="34" charset="0"/>
              <a:buChar char="►"/>
            </a:pPr>
            <a:r>
              <a:rPr lang="en-GB" sz="2000" dirty="0"/>
              <a:t>Initiation phase</a:t>
            </a:r>
          </a:p>
          <a:p>
            <a:pPr marL="285750" indent="-285750">
              <a:buClr>
                <a:srgbClr val="002060"/>
              </a:buClr>
              <a:buSzPct val="120000"/>
              <a:buFont typeface="Century Gothic" panose="020B0502020202020204" pitchFamily="34" charset="0"/>
              <a:buChar char="►"/>
            </a:pPr>
            <a:r>
              <a:rPr lang="en-GB" sz="2000" dirty="0"/>
              <a:t>Planning phase</a:t>
            </a:r>
          </a:p>
          <a:p>
            <a:pPr marL="285750" indent="-285750">
              <a:buClr>
                <a:srgbClr val="002060"/>
              </a:buClr>
              <a:buSzPct val="120000"/>
              <a:buFont typeface="Century Gothic" panose="020B0502020202020204" pitchFamily="34" charset="0"/>
              <a:buChar char="►"/>
            </a:pPr>
            <a:r>
              <a:rPr lang="en-GB" sz="2000" dirty="0"/>
              <a:t>Execution Phase</a:t>
            </a:r>
          </a:p>
          <a:p>
            <a:pPr marL="285750" indent="-285750">
              <a:buClr>
                <a:srgbClr val="002060"/>
              </a:buClr>
              <a:buSzPct val="120000"/>
              <a:buFont typeface="Century Gothic" panose="020B0502020202020204" pitchFamily="34" charset="0"/>
              <a:buChar char="►"/>
            </a:pPr>
            <a:r>
              <a:rPr lang="en-GB" sz="2000" dirty="0"/>
              <a:t>Closure (Monitoring and Evaluation) Phase</a:t>
            </a:r>
          </a:p>
          <a:p>
            <a:endParaRPr lang="en-GB" sz="2000" dirty="0"/>
          </a:p>
          <a:p>
            <a:r>
              <a:rPr lang="en-GB" sz="2000" dirty="0"/>
              <a:t>(Archibald, 2016, p-10).</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906968"/>
            <a:ext cx="6096000" cy="3951032"/>
          </a:xfrm>
          <a:prstGeom prst="rect">
            <a:avLst/>
          </a:prstGeom>
        </p:spPr>
      </p:pic>
      <p:sp>
        <p:nvSpPr>
          <p:cNvPr id="6" name="Rectangle 5">
            <a:extLst>
              <a:ext uri="{FF2B5EF4-FFF2-40B4-BE49-F238E27FC236}">
                <a16:creationId xmlns:a16="http://schemas.microsoft.com/office/drawing/2014/main" id="{911BFB71-34F6-4078-8699-570035156D4E}"/>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50000"/>
                </a:schemeClr>
              </a:solidFill>
            </a:endParaRPr>
          </a:p>
        </p:txBody>
      </p:sp>
      <p:sp>
        <p:nvSpPr>
          <p:cNvPr id="3" name="Rectangle 2">
            <a:extLst>
              <a:ext uri="{FF2B5EF4-FFF2-40B4-BE49-F238E27FC236}">
                <a16:creationId xmlns:a16="http://schemas.microsoft.com/office/drawing/2014/main" id="{00B5C644-6E55-4CBC-8112-44C89009CC85}"/>
              </a:ext>
            </a:extLst>
          </p:cNvPr>
          <p:cNvSpPr/>
          <p:nvPr/>
        </p:nvSpPr>
        <p:spPr>
          <a:xfrm>
            <a:off x="1107398" y="1630017"/>
            <a:ext cx="10037680" cy="1088104"/>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a:solidFill>
                <a:schemeClr val="bg1"/>
              </a:solidFill>
            </a:endParaRPr>
          </a:p>
          <a:p>
            <a:pPr algn="ctr"/>
            <a:r>
              <a:rPr lang="en-GB" sz="2400" dirty="0">
                <a:solidFill>
                  <a:schemeClr val="tx1"/>
                </a:solidFill>
              </a:rPr>
              <a:t>Project life cycle consists of a four step process that provides a framework for managing any type of project within an organisation. </a:t>
            </a:r>
          </a:p>
          <a:p>
            <a:pPr algn="ctr"/>
            <a:endParaRPr lang="en-GB" dirty="0"/>
          </a:p>
        </p:txBody>
      </p:sp>
      <p:sp>
        <p:nvSpPr>
          <p:cNvPr id="7" name="Slide Number Placeholder 6">
            <a:extLst>
              <a:ext uri="{FF2B5EF4-FFF2-40B4-BE49-F238E27FC236}">
                <a16:creationId xmlns:a16="http://schemas.microsoft.com/office/drawing/2014/main" id="{3D872F26-760E-48C4-955D-8FF28AF3031A}"/>
              </a:ext>
            </a:extLst>
          </p:cNvPr>
          <p:cNvSpPr>
            <a:spLocks noGrp="1"/>
          </p:cNvSpPr>
          <p:nvPr>
            <p:ph type="sldNum" sz="quarter" idx="12"/>
          </p:nvPr>
        </p:nvSpPr>
        <p:spPr/>
        <p:txBody>
          <a:bodyPr/>
          <a:lstStyle/>
          <a:p>
            <a:fld id="{5EA0D442-0D96-4C14-8B1C-763EB88E1B19}" type="slidenum">
              <a:rPr lang="en-GB" smtClean="0"/>
              <a:t>11</a:t>
            </a:fld>
            <a:endParaRPr lang="en-GB"/>
          </a:p>
        </p:txBody>
      </p:sp>
    </p:spTree>
    <p:extLst>
      <p:ext uri="{BB962C8B-B14F-4D97-AF65-F5344CB8AC3E}">
        <p14:creationId xmlns:p14="http://schemas.microsoft.com/office/powerpoint/2010/main" val="1565662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7C33FF-44A0-406B-8A8B-8A899D3737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B7D76309-5597-42CE-80A4-0C3A52849981}"/>
              </a:ext>
            </a:extLst>
          </p:cNvPr>
          <p:cNvSpPr>
            <a:spLocks noGrp="1"/>
          </p:cNvSpPr>
          <p:nvPr>
            <p:ph type="sldNum" sz="quarter" idx="12"/>
          </p:nvPr>
        </p:nvSpPr>
        <p:spPr/>
        <p:txBody>
          <a:bodyPr/>
          <a:lstStyle/>
          <a:p>
            <a:fld id="{5EA0D442-0D96-4C14-8B1C-763EB88E1B19}" type="slidenum">
              <a:rPr lang="en-GB" smtClean="0"/>
              <a:t>12</a:t>
            </a:fld>
            <a:endParaRPr lang="en-GB"/>
          </a:p>
        </p:txBody>
      </p:sp>
    </p:spTree>
    <p:extLst>
      <p:ext uri="{BB962C8B-B14F-4D97-AF65-F5344CB8AC3E}">
        <p14:creationId xmlns:p14="http://schemas.microsoft.com/office/powerpoint/2010/main" val="2125893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71525" y="436811"/>
            <a:ext cx="6291884" cy="769441"/>
          </a:xfrm>
          <a:prstGeom prst="rect">
            <a:avLst/>
          </a:prstGeom>
          <a:noFill/>
        </p:spPr>
        <p:txBody>
          <a:bodyPr wrap="square" rtlCol="0">
            <a:spAutoFit/>
          </a:bodyPr>
          <a:lstStyle/>
          <a:p>
            <a:pPr algn="ctr"/>
            <a:r>
              <a:rPr lang="en-GB" sz="4400" dirty="0">
                <a:solidFill>
                  <a:srgbClr val="002060"/>
                </a:solidFill>
              </a:rPr>
              <a:t>Belbin's Nine Team Roles </a:t>
            </a:r>
          </a:p>
        </p:txBody>
      </p:sp>
      <p:sp>
        <p:nvSpPr>
          <p:cNvPr id="5" name="Rectangle 4"/>
          <p:cNvSpPr/>
          <p:nvPr/>
        </p:nvSpPr>
        <p:spPr>
          <a:xfrm>
            <a:off x="139469" y="6421189"/>
            <a:ext cx="2631041" cy="369332"/>
          </a:xfrm>
          <a:prstGeom prst="rect">
            <a:avLst/>
          </a:prstGeom>
        </p:spPr>
        <p:txBody>
          <a:bodyPr wrap="none">
            <a:spAutoFit/>
          </a:bodyPr>
          <a:lstStyle/>
          <a:p>
            <a:r>
              <a:rPr lang="en-GB" dirty="0"/>
              <a:t>(Belbin Associates, 2019). </a:t>
            </a:r>
          </a:p>
        </p:txBody>
      </p:sp>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t="59396"/>
          <a:stretch/>
        </p:blipFill>
        <p:spPr>
          <a:xfrm>
            <a:off x="1214379" y="3098621"/>
            <a:ext cx="9811429" cy="1540367"/>
          </a:xfrm>
          <a:prstGeom prst="rect">
            <a:avLst/>
          </a:prstGeom>
        </p:spPr>
      </p:pic>
      <p:sp>
        <p:nvSpPr>
          <p:cNvPr id="9" name="Rectangle 8">
            <a:extLst>
              <a:ext uri="{FF2B5EF4-FFF2-40B4-BE49-F238E27FC236}">
                <a16:creationId xmlns:a16="http://schemas.microsoft.com/office/drawing/2014/main" id="{ACEC3F4A-5230-4252-B147-1F247028961E}"/>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10" name="Rectangle 9">
            <a:extLst>
              <a:ext uri="{FF2B5EF4-FFF2-40B4-BE49-F238E27FC236}">
                <a16:creationId xmlns:a16="http://schemas.microsoft.com/office/drawing/2014/main" id="{1DD4025B-2FF2-4B77-9CF7-C0B3B467A356}"/>
              </a:ext>
            </a:extLst>
          </p:cNvPr>
          <p:cNvSpPr/>
          <p:nvPr/>
        </p:nvSpPr>
        <p:spPr>
          <a:xfrm>
            <a:off x="1107398" y="1742910"/>
            <a:ext cx="10037680" cy="1088104"/>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In 1981, Dr Meredith Belbin created the nine team roles which is now believed to be the most accessible tool that is used to support team building.</a:t>
            </a:r>
          </a:p>
        </p:txBody>
      </p:sp>
      <p:sp>
        <p:nvSpPr>
          <p:cNvPr id="11" name="Rectangle 10">
            <a:extLst>
              <a:ext uri="{FF2B5EF4-FFF2-40B4-BE49-F238E27FC236}">
                <a16:creationId xmlns:a16="http://schemas.microsoft.com/office/drawing/2014/main" id="{1AD62363-134D-4B44-8E71-BF26569315A0}"/>
              </a:ext>
            </a:extLst>
          </p:cNvPr>
          <p:cNvSpPr/>
          <p:nvPr/>
        </p:nvSpPr>
        <p:spPr>
          <a:xfrm>
            <a:off x="1107398" y="4723383"/>
            <a:ext cx="10037680" cy="1480053"/>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The first stage included the identification of roles and strengths and weaknesses within the team.  We discussed and analysed skills and team roles that we each possess prior to the initiation phase of the project. This assisted in combining team roles to make this project a success.</a:t>
            </a:r>
          </a:p>
        </p:txBody>
      </p:sp>
      <p:sp>
        <p:nvSpPr>
          <p:cNvPr id="2" name="Slide Number Placeholder 1">
            <a:extLst>
              <a:ext uri="{FF2B5EF4-FFF2-40B4-BE49-F238E27FC236}">
                <a16:creationId xmlns:a16="http://schemas.microsoft.com/office/drawing/2014/main" id="{71656648-37E4-4C1A-8559-AD2EA1081053}"/>
              </a:ext>
            </a:extLst>
          </p:cNvPr>
          <p:cNvSpPr>
            <a:spLocks noGrp="1"/>
          </p:cNvSpPr>
          <p:nvPr>
            <p:ph type="sldNum" sz="quarter" idx="12"/>
          </p:nvPr>
        </p:nvSpPr>
        <p:spPr/>
        <p:txBody>
          <a:bodyPr/>
          <a:lstStyle/>
          <a:p>
            <a:fld id="{5EA0D442-0D96-4C14-8B1C-763EB88E1B19}" type="slidenum">
              <a:rPr lang="en-GB" smtClean="0"/>
              <a:t>13</a:t>
            </a:fld>
            <a:endParaRPr lang="en-GB"/>
          </a:p>
        </p:txBody>
      </p:sp>
    </p:spTree>
    <p:extLst>
      <p:ext uri="{BB962C8B-B14F-4D97-AF65-F5344CB8AC3E}">
        <p14:creationId xmlns:p14="http://schemas.microsoft.com/office/powerpoint/2010/main" val="1180959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65D4093-BC6C-4A28-A619-B5AD3C9357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EE009B48-BEEA-4957-912E-EB07B6FEECD7}"/>
              </a:ext>
            </a:extLst>
          </p:cNvPr>
          <p:cNvSpPr>
            <a:spLocks noGrp="1"/>
          </p:cNvSpPr>
          <p:nvPr>
            <p:ph type="sldNum" sz="quarter" idx="12"/>
          </p:nvPr>
        </p:nvSpPr>
        <p:spPr/>
        <p:txBody>
          <a:bodyPr/>
          <a:lstStyle/>
          <a:p>
            <a:fld id="{5EA0D442-0D96-4C14-8B1C-763EB88E1B19}" type="slidenum">
              <a:rPr lang="en-GB" smtClean="0"/>
              <a:t>14</a:t>
            </a:fld>
            <a:endParaRPr lang="en-GB"/>
          </a:p>
        </p:txBody>
      </p:sp>
    </p:spTree>
    <p:extLst>
      <p:ext uri="{BB962C8B-B14F-4D97-AF65-F5344CB8AC3E}">
        <p14:creationId xmlns:p14="http://schemas.microsoft.com/office/powerpoint/2010/main" val="3375530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9246" y="485775"/>
            <a:ext cx="4976754" cy="800249"/>
          </a:xfrm>
        </p:spPr>
        <p:txBody>
          <a:bodyPr>
            <a:normAutofit fontScale="90000"/>
          </a:bodyPr>
          <a:lstStyle/>
          <a:p>
            <a:r>
              <a:rPr lang="en-GB" dirty="0">
                <a:solidFill>
                  <a:srgbClr val="002060"/>
                </a:solidFill>
                <a:latin typeface="+mn-lt"/>
              </a:rPr>
              <a:t>What is a Quad Chart?</a:t>
            </a:r>
          </a:p>
        </p:txBody>
      </p:sp>
      <p:sp>
        <p:nvSpPr>
          <p:cNvPr id="6" name="Flowchart: Alternate Process 5">
            <a:extLst>
              <a:ext uri="{FF2B5EF4-FFF2-40B4-BE49-F238E27FC236}">
                <a16:creationId xmlns:a16="http://schemas.microsoft.com/office/drawing/2014/main" id="{45D88409-95E1-4215-9098-8EF9099055B3}"/>
              </a:ext>
            </a:extLst>
          </p:cNvPr>
          <p:cNvSpPr/>
          <p:nvPr/>
        </p:nvSpPr>
        <p:spPr>
          <a:xfrm>
            <a:off x="516835" y="1949569"/>
            <a:ext cx="10999430" cy="4239196"/>
          </a:xfrm>
          <a:prstGeom prst="flowChartAlternateProcess">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quad chart is a quality tool that predominantly assists in the overall knowledge of a project, it divides the issue into four component parts that aim to encourage management analysis and understanding. The four sections of the chart are: purpose, customers, desired end results and measures of success. </a:t>
            </a:r>
          </a:p>
          <a:p>
            <a:pPr algn="ctr"/>
            <a:r>
              <a:rPr lang="en-GB" sz="2800" dirty="0">
                <a:solidFill>
                  <a:schemeClr val="tx1"/>
                </a:solidFill>
              </a:rPr>
              <a:t>(Paladino, 2010). </a:t>
            </a:r>
          </a:p>
        </p:txBody>
      </p:sp>
      <p:sp>
        <p:nvSpPr>
          <p:cNvPr id="4" name="Rectangle 3">
            <a:extLst>
              <a:ext uri="{FF2B5EF4-FFF2-40B4-BE49-F238E27FC236}">
                <a16:creationId xmlns:a16="http://schemas.microsoft.com/office/drawing/2014/main" id="{6B33777D-7E08-4873-9191-80EBBD95314A}"/>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3" name="TextBox 2">
            <a:extLst>
              <a:ext uri="{FF2B5EF4-FFF2-40B4-BE49-F238E27FC236}">
                <a16:creationId xmlns:a16="http://schemas.microsoft.com/office/drawing/2014/main" id="{0FD3066D-48C7-42FF-8C3C-7C16962178DA}"/>
              </a:ext>
            </a:extLst>
          </p:cNvPr>
          <p:cNvSpPr txBox="1"/>
          <p:nvPr/>
        </p:nvSpPr>
        <p:spPr>
          <a:xfrm>
            <a:off x="897616" y="2611428"/>
            <a:ext cx="10237867" cy="2915478"/>
          </a:xfrm>
          <a:prstGeom prst="rect">
            <a:avLst/>
          </a:prstGeom>
          <a:noFill/>
          <a:ln>
            <a:solidFill>
              <a:schemeClr val="bg1"/>
            </a:solidFill>
          </a:ln>
        </p:spPr>
        <p:txBody>
          <a:bodyPr wrap="square" rtlCol="0">
            <a:spAutoFit/>
          </a:bodyPr>
          <a:lstStyle/>
          <a:p>
            <a:endParaRPr lang="en-GB" dirty="0"/>
          </a:p>
        </p:txBody>
      </p:sp>
      <p:sp>
        <p:nvSpPr>
          <p:cNvPr id="5" name="TextBox 4">
            <a:extLst>
              <a:ext uri="{FF2B5EF4-FFF2-40B4-BE49-F238E27FC236}">
                <a16:creationId xmlns:a16="http://schemas.microsoft.com/office/drawing/2014/main" id="{1ED5C450-CE60-4C5D-9E68-C1A37D1EB64F}"/>
              </a:ext>
            </a:extLst>
          </p:cNvPr>
          <p:cNvSpPr txBox="1"/>
          <p:nvPr/>
        </p:nvSpPr>
        <p:spPr>
          <a:xfrm>
            <a:off x="745020" y="2406019"/>
            <a:ext cx="10508974" cy="3326296"/>
          </a:xfrm>
          <a:prstGeom prst="rect">
            <a:avLst/>
          </a:prstGeom>
          <a:noFill/>
          <a:ln>
            <a:solidFill>
              <a:schemeClr val="bg1"/>
            </a:solidFill>
          </a:ln>
        </p:spPr>
        <p:txBody>
          <a:bodyPr wrap="square" rtlCol="0">
            <a:spAutoFit/>
          </a:bodyPr>
          <a:lstStyle/>
          <a:p>
            <a:endParaRPr lang="en-GB" dirty="0"/>
          </a:p>
        </p:txBody>
      </p:sp>
      <p:sp>
        <p:nvSpPr>
          <p:cNvPr id="7" name="Slide Number Placeholder 6">
            <a:extLst>
              <a:ext uri="{FF2B5EF4-FFF2-40B4-BE49-F238E27FC236}">
                <a16:creationId xmlns:a16="http://schemas.microsoft.com/office/drawing/2014/main" id="{D15CE5B4-59EF-4F7B-B8CA-638B7516C27A}"/>
              </a:ext>
            </a:extLst>
          </p:cNvPr>
          <p:cNvSpPr>
            <a:spLocks noGrp="1"/>
          </p:cNvSpPr>
          <p:nvPr>
            <p:ph type="sldNum" sz="quarter" idx="12"/>
          </p:nvPr>
        </p:nvSpPr>
        <p:spPr/>
        <p:txBody>
          <a:bodyPr/>
          <a:lstStyle/>
          <a:p>
            <a:fld id="{5EA0D442-0D96-4C14-8B1C-763EB88E1B19}" type="slidenum">
              <a:rPr lang="en-GB" smtClean="0"/>
              <a:t>15</a:t>
            </a:fld>
            <a:endParaRPr lang="en-GB"/>
          </a:p>
        </p:txBody>
      </p:sp>
    </p:spTree>
    <p:extLst>
      <p:ext uri="{BB962C8B-B14F-4D97-AF65-F5344CB8AC3E}">
        <p14:creationId xmlns:p14="http://schemas.microsoft.com/office/powerpoint/2010/main" val="944377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013" y="1745548"/>
            <a:ext cx="6690899" cy="4819134"/>
          </a:xfrm>
          <a:prstGeom prst="rect">
            <a:avLst/>
          </a:prstGeom>
        </p:spPr>
      </p:pic>
      <p:sp>
        <p:nvSpPr>
          <p:cNvPr id="8" name="TextBox 7"/>
          <p:cNvSpPr txBox="1"/>
          <p:nvPr/>
        </p:nvSpPr>
        <p:spPr>
          <a:xfrm>
            <a:off x="1073426" y="406033"/>
            <a:ext cx="8547651" cy="830997"/>
          </a:xfrm>
          <a:prstGeom prst="rect">
            <a:avLst/>
          </a:prstGeom>
          <a:noFill/>
        </p:spPr>
        <p:txBody>
          <a:bodyPr wrap="square" rtlCol="0">
            <a:spAutoFit/>
          </a:bodyPr>
          <a:lstStyle/>
          <a:p>
            <a:r>
              <a:rPr lang="en-GB" sz="4800" dirty="0">
                <a:solidFill>
                  <a:srgbClr val="002060"/>
                </a:solidFill>
              </a:rPr>
              <a:t>Quad Chart: Utilisation in Project</a:t>
            </a:r>
          </a:p>
        </p:txBody>
      </p:sp>
      <p:sp>
        <p:nvSpPr>
          <p:cNvPr id="6" name="Rectangle 5">
            <a:extLst>
              <a:ext uri="{FF2B5EF4-FFF2-40B4-BE49-F238E27FC236}">
                <a16:creationId xmlns:a16="http://schemas.microsoft.com/office/drawing/2014/main" id="{0F91BAF1-124A-4859-A151-F710AF96BDE0}"/>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2" name="TextBox 1">
            <a:extLst>
              <a:ext uri="{FF2B5EF4-FFF2-40B4-BE49-F238E27FC236}">
                <a16:creationId xmlns:a16="http://schemas.microsoft.com/office/drawing/2014/main" id="{D28BAD26-BECA-4097-88ED-A6134CA49806}"/>
              </a:ext>
            </a:extLst>
          </p:cNvPr>
          <p:cNvSpPr txBox="1"/>
          <p:nvPr/>
        </p:nvSpPr>
        <p:spPr>
          <a:xfrm>
            <a:off x="173002" y="1564294"/>
            <a:ext cx="7142922" cy="5208104"/>
          </a:xfrm>
          <a:prstGeom prst="rect">
            <a:avLst/>
          </a:prstGeom>
          <a:noFill/>
          <a:ln>
            <a:solidFill>
              <a:schemeClr val="tx2">
                <a:lumMod val="60000"/>
                <a:lumOff val="40000"/>
              </a:schemeClr>
            </a:solidFill>
          </a:ln>
        </p:spPr>
        <p:txBody>
          <a:bodyPr wrap="square" rtlCol="0">
            <a:spAutoFit/>
          </a:bodyPr>
          <a:lstStyle/>
          <a:p>
            <a:endParaRPr lang="en-GB" dirty="0"/>
          </a:p>
        </p:txBody>
      </p:sp>
      <p:sp>
        <p:nvSpPr>
          <p:cNvPr id="3" name="Rectangle 2">
            <a:extLst>
              <a:ext uri="{FF2B5EF4-FFF2-40B4-BE49-F238E27FC236}">
                <a16:creationId xmlns:a16="http://schemas.microsoft.com/office/drawing/2014/main" id="{47119D2E-BB06-4908-B330-C26E8A216B53}"/>
              </a:ext>
            </a:extLst>
          </p:cNvPr>
          <p:cNvSpPr/>
          <p:nvPr/>
        </p:nvSpPr>
        <p:spPr>
          <a:xfrm>
            <a:off x="7541934" y="1572076"/>
            <a:ext cx="2716695" cy="480817"/>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Aims and Objectives</a:t>
            </a:r>
          </a:p>
        </p:txBody>
      </p:sp>
      <p:sp>
        <p:nvSpPr>
          <p:cNvPr id="4" name="TextBox 3">
            <a:extLst>
              <a:ext uri="{FF2B5EF4-FFF2-40B4-BE49-F238E27FC236}">
                <a16:creationId xmlns:a16="http://schemas.microsoft.com/office/drawing/2014/main" id="{3B43FC2D-DE41-4B3D-97CD-F999EF4AD7C8}"/>
              </a:ext>
            </a:extLst>
          </p:cNvPr>
          <p:cNvSpPr txBox="1"/>
          <p:nvPr/>
        </p:nvSpPr>
        <p:spPr>
          <a:xfrm>
            <a:off x="7541934" y="2052893"/>
            <a:ext cx="4477064" cy="830997"/>
          </a:xfrm>
          <a:prstGeom prst="rect">
            <a:avLst/>
          </a:prstGeom>
          <a:noFill/>
          <a:ln>
            <a:solidFill>
              <a:schemeClr val="tx2">
                <a:lumMod val="60000"/>
                <a:lumOff val="40000"/>
              </a:schemeClr>
            </a:solidFill>
          </a:ln>
        </p:spPr>
        <p:txBody>
          <a:bodyPr wrap="square" rtlCol="0">
            <a:spAutoFit/>
          </a:bodyPr>
          <a:lstStyle/>
          <a:p>
            <a:r>
              <a:rPr lang="en-GB" sz="1600" dirty="0"/>
              <a:t>To arrange a 3 hour workshop that provided relevant information on starting a business plan for the BME skills group.</a:t>
            </a:r>
          </a:p>
        </p:txBody>
      </p:sp>
      <p:sp>
        <p:nvSpPr>
          <p:cNvPr id="9" name="Rectangle 8">
            <a:extLst>
              <a:ext uri="{FF2B5EF4-FFF2-40B4-BE49-F238E27FC236}">
                <a16:creationId xmlns:a16="http://schemas.microsoft.com/office/drawing/2014/main" id="{2B207319-4163-49D3-A6C8-EA6FDF2E4386}"/>
              </a:ext>
            </a:extLst>
          </p:cNvPr>
          <p:cNvSpPr/>
          <p:nvPr/>
        </p:nvSpPr>
        <p:spPr>
          <a:xfrm>
            <a:off x="7541934" y="3028110"/>
            <a:ext cx="2716695" cy="480817"/>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Stakeholders</a:t>
            </a:r>
          </a:p>
        </p:txBody>
      </p:sp>
      <p:sp>
        <p:nvSpPr>
          <p:cNvPr id="10" name="TextBox 9">
            <a:extLst>
              <a:ext uri="{FF2B5EF4-FFF2-40B4-BE49-F238E27FC236}">
                <a16:creationId xmlns:a16="http://schemas.microsoft.com/office/drawing/2014/main" id="{6E14E88E-89ED-4939-AA10-361D68C500BC}"/>
              </a:ext>
            </a:extLst>
          </p:cNvPr>
          <p:cNvSpPr txBox="1"/>
          <p:nvPr/>
        </p:nvSpPr>
        <p:spPr>
          <a:xfrm>
            <a:off x="7541934" y="3514604"/>
            <a:ext cx="4477064" cy="584775"/>
          </a:xfrm>
          <a:prstGeom prst="rect">
            <a:avLst/>
          </a:prstGeom>
          <a:noFill/>
          <a:ln>
            <a:solidFill>
              <a:schemeClr val="tx2">
                <a:lumMod val="60000"/>
                <a:lumOff val="40000"/>
              </a:schemeClr>
            </a:solidFill>
          </a:ln>
        </p:spPr>
        <p:txBody>
          <a:bodyPr wrap="square" rtlCol="0">
            <a:spAutoFit/>
          </a:bodyPr>
          <a:lstStyle/>
          <a:p>
            <a:r>
              <a:rPr lang="en-GB" sz="1600" dirty="0"/>
              <a:t>The BME skills group participants as they were who we were delivering the workshop to.</a:t>
            </a:r>
          </a:p>
        </p:txBody>
      </p:sp>
      <p:sp>
        <p:nvSpPr>
          <p:cNvPr id="11" name="Rectangle 10">
            <a:extLst>
              <a:ext uri="{FF2B5EF4-FFF2-40B4-BE49-F238E27FC236}">
                <a16:creationId xmlns:a16="http://schemas.microsoft.com/office/drawing/2014/main" id="{0A65C60F-CD3C-4FFA-8E5F-5178403E2BF9}"/>
              </a:ext>
            </a:extLst>
          </p:cNvPr>
          <p:cNvSpPr/>
          <p:nvPr/>
        </p:nvSpPr>
        <p:spPr>
          <a:xfrm>
            <a:off x="7541934" y="4220839"/>
            <a:ext cx="2716695" cy="480817"/>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Desired Results</a:t>
            </a:r>
          </a:p>
        </p:txBody>
      </p:sp>
      <p:sp>
        <p:nvSpPr>
          <p:cNvPr id="12" name="TextBox 11">
            <a:extLst>
              <a:ext uri="{FF2B5EF4-FFF2-40B4-BE49-F238E27FC236}">
                <a16:creationId xmlns:a16="http://schemas.microsoft.com/office/drawing/2014/main" id="{F90EFCFC-DD7A-48CA-8BE3-E70D89EB932F}"/>
              </a:ext>
            </a:extLst>
          </p:cNvPr>
          <p:cNvSpPr txBox="1"/>
          <p:nvPr/>
        </p:nvSpPr>
        <p:spPr>
          <a:xfrm>
            <a:off x="7541934" y="4713009"/>
            <a:ext cx="4477064" cy="830997"/>
          </a:xfrm>
          <a:prstGeom prst="rect">
            <a:avLst/>
          </a:prstGeom>
          <a:noFill/>
          <a:ln>
            <a:solidFill>
              <a:schemeClr val="tx2">
                <a:lumMod val="60000"/>
                <a:lumOff val="40000"/>
              </a:schemeClr>
            </a:solidFill>
          </a:ln>
        </p:spPr>
        <p:txBody>
          <a:bodyPr wrap="square" rtlCol="0">
            <a:spAutoFit/>
          </a:bodyPr>
          <a:lstStyle/>
          <a:p>
            <a:r>
              <a:rPr lang="en-GB" sz="1600" dirty="0"/>
              <a:t>Motivational presentation, interactive activities and expanding participants knowledge of business planning. </a:t>
            </a:r>
          </a:p>
        </p:txBody>
      </p:sp>
      <p:sp>
        <p:nvSpPr>
          <p:cNvPr id="13" name="Rectangle 12">
            <a:extLst>
              <a:ext uri="{FF2B5EF4-FFF2-40B4-BE49-F238E27FC236}">
                <a16:creationId xmlns:a16="http://schemas.microsoft.com/office/drawing/2014/main" id="{4CD6425E-8BC9-4913-82B6-A9E44407021D}"/>
              </a:ext>
            </a:extLst>
          </p:cNvPr>
          <p:cNvSpPr/>
          <p:nvPr/>
        </p:nvSpPr>
        <p:spPr>
          <a:xfrm>
            <a:off x="7541934" y="5706806"/>
            <a:ext cx="2716695" cy="480817"/>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Measures of Success</a:t>
            </a:r>
          </a:p>
        </p:txBody>
      </p:sp>
      <p:sp>
        <p:nvSpPr>
          <p:cNvPr id="14" name="TextBox 13">
            <a:extLst>
              <a:ext uri="{FF2B5EF4-FFF2-40B4-BE49-F238E27FC236}">
                <a16:creationId xmlns:a16="http://schemas.microsoft.com/office/drawing/2014/main" id="{FE8E1ECA-5AD7-458E-883D-EC6340A06CDD}"/>
              </a:ext>
            </a:extLst>
          </p:cNvPr>
          <p:cNvSpPr txBox="1"/>
          <p:nvPr/>
        </p:nvSpPr>
        <p:spPr>
          <a:xfrm>
            <a:off x="7541934" y="6187623"/>
            <a:ext cx="4477064" cy="584775"/>
          </a:xfrm>
          <a:prstGeom prst="rect">
            <a:avLst/>
          </a:prstGeom>
          <a:noFill/>
          <a:ln>
            <a:solidFill>
              <a:schemeClr val="tx2">
                <a:lumMod val="60000"/>
                <a:lumOff val="40000"/>
              </a:schemeClr>
            </a:solidFill>
          </a:ln>
        </p:spPr>
        <p:txBody>
          <a:bodyPr wrap="square" rtlCol="0">
            <a:spAutoFit/>
          </a:bodyPr>
          <a:lstStyle/>
          <a:p>
            <a:r>
              <a:rPr lang="en-GB" sz="1600" dirty="0"/>
              <a:t>Open conversation, enthusiasm shown and questions asked. </a:t>
            </a:r>
          </a:p>
        </p:txBody>
      </p:sp>
      <p:sp>
        <p:nvSpPr>
          <p:cNvPr id="7" name="Slide Number Placeholder 6">
            <a:extLst>
              <a:ext uri="{FF2B5EF4-FFF2-40B4-BE49-F238E27FC236}">
                <a16:creationId xmlns:a16="http://schemas.microsoft.com/office/drawing/2014/main" id="{D94341C9-F5C9-451A-B953-A10569299D61}"/>
              </a:ext>
            </a:extLst>
          </p:cNvPr>
          <p:cNvSpPr>
            <a:spLocks noGrp="1"/>
          </p:cNvSpPr>
          <p:nvPr>
            <p:ph type="sldNum" sz="quarter" idx="12"/>
          </p:nvPr>
        </p:nvSpPr>
        <p:spPr/>
        <p:txBody>
          <a:bodyPr/>
          <a:lstStyle/>
          <a:p>
            <a:fld id="{5EA0D442-0D96-4C14-8B1C-763EB88E1B19}" type="slidenum">
              <a:rPr lang="en-GB" smtClean="0"/>
              <a:t>16</a:t>
            </a:fld>
            <a:endParaRPr lang="en-GB"/>
          </a:p>
        </p:txBody>
      </p:sp>
    </p:spTree>
    <p:extLst>
      <p:ext uri="{BB962C8B-B14F-4D97-AF65-F5344CB8AC3E}">
        <p14:creationId xmlns:p14="http://schemas.microsoft.com/office/powerpoint/2010/main" val="3997885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B4CA3-4AB0-443E-AAC3-6617571C72ED}"/>
              </a:ext>
            </a:extLst>
          </p:cNvPr>
          <p:cNvSpPr>
            <a:spLocks noGrp="1"/>
          </p:cNvSpPr>
          <p:nvPr>
            <p:ph type="title"/>
          </p:nvPr>
        </p:nvSpPr>
        <p:spPr>
          <a:xfrm>
            <a:off x="925214" y="395976"/>
            <a:ext cx="8587534" cy="851112"/>
          </a:xfrm>
        </p:spPr>
        <p:txBody>
          <a:bodyPr>
            <a:noAutofit/>
          </a:bodyPr>
          <a:lstStyle/>
          <a:p>
            <a:r>
              <a:rPr lang="en-GB" sz="4800" dirty="0">
                <a:solidFill>
                  <a:srgbClr val="002060"/>
                </a:solidFill>
                <a:latin typeface="+mn-lt"/>
              </a:rPr>
              <a:t>Quad Chart: Updated</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7638"/>
          <a:stretch/>
        </p:blipFill>
        <p:spPr>
          <a:xfrm>
            <a:off x="4978929" y="1247089"/>
            <a:ext cx="7213071" cy="5610912"/>
          </a:xfrm>
          <a:prstGeom prst="rect">
            <a:avLst/>
          </a:prstGeom>
        </p:spPr>
      </p:pic>
      <p:sp>
        <p:nvSpPr>
          <p:cNvPr id="5" name="Rectangle 4">
            <a:extLst>
              <a:ext uri="{FF2B5EF4-FFF2-40B4-BE49-F238E27FC236}">
                <a16:creationId xmlns:a16="http://schemas.microsoft.com/office/drawing/2014/main" id="{570DB4D4-5AB8-4D45-BF01-6939384B1209}"/>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8" name="TextBox 7">
            <a:extLst>
              <a:ext uri="{FF2B5EF4-FFF2-40B4-BE49-F238E27FC236}">
                <a16:creationId xmlns:a16="http://schemas.microsoft.com/office/drawing/2014/main" id="{5A0BB89B-C6F3-4635-B6AF-427BE4D35901}"/>
              </a:ext>
            </a:extLst>
          </p:cNvPr>
          <p:cNvSpPr txBox="1"/>
          <p:nvPr/>
        </p:nvSpPr>
        <p:spPr>
          <a:xfrm>
            <a:off x="385762" y="2269868"/>
            <a:ext cx="4439478" cy="646331"/>
          </a:xfrm>
          <a:prstGeom prst="rect">
            <a:avLst/>
          </a:prstGeom>
          <a:solidFill>
            <a:schemeClr val="bg1">
              <a:lumMod val="85000"/>
            </a:schemeClr>
          </a:solidFill>
          <a:ln>
            <a:solidFill>
              <a:schemeClr val="tx2">
                <a:lumMod val="60000"/>
                <a:lumOff val="40000"/>
              </a:schemeClr>
            </a:solidFill>
          </a:ln>
        </p:spPr>
        <p:txBody>
          <a:bodyPr wrap="square" rtlCol="0">
            <a:spAutoFit/>
          </a:bodyPr>
          <a:lstStyle/>
          <a:p>
            <a:r>
              <a:rPr lang="en-GB" dirty="0"/>
              <a:t>Uploaded the QUAD chart to additionally identify our motivation behind the workshop.</a:t>
            </a:r>
          </a:p>
        </p:txBody>
      </p:sp>
      <p:sp>
        <p:nvSpPr>
          <p:cNvPr id="9" name="TextBox 8">
            <a:extLst>
              <a:ext uri="{FF2B5EF4-FFF2-40B4-BE49-F238E27FC236}">
                <a16:creationId xmlns:a16="http://schemas.microsoft.com/office/drawing/2014/main" id="{F0DC3738-2150-4B92-8D62-B6D2DA8FB370}"/>
              </a:ext>
            </a:extLst>
          </p:cNvPr>
          <p:cNvSpPr txBox="1"/>
          <p:nvPr/>
        </p:nvSpPr>
        <p:spPr>
          <a:xfrm>
            <a:off x="385762" y="3659026"/>
            <a:ext cx="4439478" cy="646331"/>
          </a:xfrm>
          <a:prstGeom prst="rect">
            <a:avLst/>
          </a:prstGeom>
          <a:solidFill>
            <a:schemeClr val="bg1">
              <a:lumMod val="85000"/>
            </a:schemeClr>
          </a:solidFill>
          <a:ln>
            <a:solidFill>
              <a:schemeClr val="tx2">
                <a:lumMod val="60000"/>
                <a:lumOff val="40000"/>
              </a:schemeClr>
            </a:solidFill>
          </a:ln>
        </p:spPr>
        <p:txBody>
          <a:bodyPr wrap="square" rtlCol="0">
            <a:spAutoFit/>
          </a:bodyPr>
          <a:lstStyle/>
          <a:p>
            <a:r>
              <a:rPr lang="en-GB"/>
              <a:t>Our motivation was to "help companies ensure they make the best business plan."</a:t>
            </a:r>
            <a:endParaRPr lang="en-GB" dirty="0"/>
          </a:p>
        </p:txBody>
      </p:sp>
      <p:sp>
        <p:nvSpPr>
          <p:cNvPr id="10" name="TextBox 9">
            <a:extLst>
              <a:ext uri="{FF2B5EF4-FFF2-40B4-BE49-F238E27FC236}">
                <a16:creationId xmlns:a16="http://schemas.microsoft.com/office/drawing/2014/main" id="{CC814CA7-28B9-4DCD-BBC1-353E8E4BB97B}"/>
              </a:ext>
            </a:extLst>
          </p:cNvPr>
          <p:cNvSpPr txBox="1"/>
          <p:nvPr/>
        </p:nvSpPr>
        <p:spPr>
          <a:xfrm>
            <a:off x="385762" y="5141843"/>
            <a:ext cx="4439478" cy="923330"/>
          </a:xfrm>
          <a:prstGeom prst="rect">
            <a:avLst/>
          </a:prstGeom>
          <a:solidFill>
            <a:schemeClr val="bg1">
              <a:lumMod val="85000"/>
            </a:schemeClr>
          </a:solidFill>
          <a:ln>
            <a:solidFill>
              <a:schemeClr val="tx2">
                <a:lumMod val="60000"/>
                <a:lumOff val="40000"/>
              </a:schemeClr>
            </a:solidFill>
          </a:ln>
        </p:spPr>
        <p:txBody>
          <a:bodyPr wrap="square" rtlCol="0">
            <a:spAutoFit/>
          </a:bodyPr>
          <a:lstStyle/>
          <a:p>
            <a:r>
              <a:rPr lang="en-GB"/>
              <a:t>We also found secondary benefits to the project which were gaining; confidence, experience and practice.</a:t>
            </a:r>
            <a:endParaRPr lang="en-GB" dirty="0"/>
          </a:p>
        </p:txBody>
      </p:sp>
      <p:sp>
        <p:nvSpPr>
          <p:cNvPr id="3" name="Slide Number Placeholder 2">
            <a:extLst>
              <a:ext uri="{FF2B5EF4-FFF2-40B4-BE49-F238E27FC236}">
                <a16:creationId xmlns:a16="http://schemas.microsoft.com/office/drawing/2014/main" id="{4FA8B81F-74A9-4762-A796-B4A2AC04F83C}"/>
              </a:ext>
            </a:extLst>
          </p:cNvPr>
          <p:cNvSpPr>
            <a:spLocks noGrp="1"/>
          </p:cNvSpPr>
          <p:nvPr>
            <p:ph type="sldNum" sz="quarter" idx="12"/>
          </p:nvPr>
        </p:nvSpPr>
        <p:spPr/>
        <p:txBody>
          <a:bodyPr/>
          <a:lstStyle/>
          <a:p>
            <a:fld id="{5EA0D442-0D96-4C14-8B1C-763EB88E1B19}" type="slidenum">
              <a:rPr lang="en-GB" smtClean="0"/>
              <a:t>17</a:t>
            </a:fld>
            <a:endParaRPr lang="en-GB"/>
          </a:p>
        </p:txBody>
      </p:sp>
    </p:spTree>
    <p:extLst>
      <p:ext uri="{BB962C8B-B14F-4D97-AF65-F5344CB8AC3E}">
        <p14:creationId xmlns:p14="http://schemas.microsoft.com/office/powerpoint/2010/main" val="11523765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B166E5B1-268B-45BF-8D7C-F14244494322}"/>
              </a:ext>
            </a:extLst>
          </p:cNvPr>
          <p:cNvSpPr/>
          <p:nvPr/>
        </p:nvSpPr>
        <p:spPr>
          <a:xfrm>
            <a:off x="291549" y="1815547"/>
            <a:ext cx="11675164" cy="4426225"/>
          </a:xfrm>
          <a:prstGeom prst="flowChartAlternateProcess">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stakeholder analysis helps to develop a strategic view and a specific approach towards the identified stakeholders. </a:t>
            </a:r>
          </a:p>
          <a:p>
            <a:pPr algn="ctr"/>
            <a:r>
              <a:rPr lang="en-GB" sz="2800" dirty="0">
                <a:solidFill>
                  <a:schemeClr val="tx1"/>
                </a:solidFill>
              </a:rPr>
              <a:t>The analysis not only looks at the internal environment of the project but helps to better understand the entities extending into the external environment of the project. </a:t>
            </a:r>
          </a:p>
          <a:p>
            <a:pPr algn="ctr"/>
            <a:r>
              <a:rPr lang="en-GB" sz="2800" dirty="0">
                <a:solidFill>
                  <a:schemeClr val="tx1"/>
                </a:solidFill>
              </a:rPr>
              <a:t>(Freeman, et al. 2010).</a:t>
            </a:r>
          </a:p>
        </p:txBody>
      </p:sp>
      <p:sp>
        <p:nvSpPr>
          <p:cNvPr id="3" name="TextBox 2">
            <a:extLst>
              <a:ext uri="{FF2B5EF4-FFF2-40B4-BE49-F238E27FC236}">
                <a16:creationId xmlns:a16="http://schemas.microsoft.com/office/drawing/2014/main" id="{F5609D51-0E3B-4DDC-8457-5D1C7C993A03}"/>
              </a:ext>
            </a:extLst>
          </p:cNvPr>
          <p:cNvSpPr txBox="1"/>
          <p:nvPr/>
        </p:nvSpPr>
        <p:spPr>
          <a:xfrm>
            <a:off x="742122" y="2339006"/>
            <a:ext cx="10681252" cy="3279915"/>
          </a:xfrm>
          <a:prstGeom prst="rect">
            <a:avLst/>
          </a:prstGeom>
          <a:noFill/>
          <a:ln>
            <a:solidFill>
              <a:schemeClr val="bg1"/>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D23981C0-E809-450E-9E0D-70E4F6837473}"/>
              </a:ext>
            </a:extLst>
          </p:cNvPr>
          <p:cNvSpPr txBox="1"/>
          <p:nvPr/>
        </p:nvSpPr>
        <p:spPr>
          <a:xfrm>
            <a:off x="569843" y="2160104"/>
            <a:ext cx="11025809" cy="3670853"/>
          </a:xfrm>
          <a:prstGeom prst="rect">
            <a:avLst/>
          </a:prstGeom>
          <a:noFill/>
          <a:ln>
            <a:solidFill>
              <a:schemeClr val="bg1"/>
            </a:solidFill>
          </a:ln>
        </p:spPr>
        <p:txBody>
          <a:bodyPr wrap="square" rtlCol="0">
            <a:spAutoFit/>
          </a:bodyPr>
          <a:lstStyle/>
          <a:p>
            <a:endParaRPr lang="en-GB" dirty="0"/>
          </a:p>
        </p:txBody>
      </p:sp>
      <p:sp>
        <p:nvSpPr>
          <p:cNvPr id="6" name="Rectangle 5">
            <a:extLst>
              <a:ext uri="{FF2B5EF4-FFF2-40B4-BE49-F238E27FC236}">
                <a16:creationId xmlns:a16="http://schemas.microsoft.com/office/drawing/2014/main" id="{14E8DAE5-C226-4CD1-B1A3-89C93BEEA355}"/>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7" name="Title 1">
            <a:extLst>
              <a:ext uri="{FF2B5EF4-FFF2-40B4-BE49-F238E27FC236}">
                <a16:creationId xmlns:a16="http://schemas.microsoft.com/office/drawing/2014/main" id="{B0AE37D8-70AE-46A4-86BA-660D845B346B}"/>
              </a:ext>
            </a:extLst>
          </p:cNvPr>
          <p:cNvSpPr txBox="1">
            <a:spLocks/>
          </p:cNvSpPr>
          <p:nvPr/>
        </p:nvSpPr>
        <p:spPr>
          <a:xfrm>
            <a:off x="1010478" y="485775"/>
            <a:ext cx="5218044" cy="67151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002060"/>
                </a:solidFill>
                <a:latin typeface="+mn-lt"/>
              </a:rPr>
              <a:t>Stakeholder Analysis</a:t>
            </a:r>
          </a:p>
        </p:txBody>
      </p:sp>
      <p:sp>
        <p:nvSpPr>
          <p:cNvPr id="5" name="Slide Number Placeholder 4">
            <a:extLst>
              <a:ext uri="{FF2B5EF4-FFF2-40B4-BE49-F238E27FC236}">
                <a16:creationId xmlns:a16="http://schemas.microsoft.com/office/drawing/2014/main" id="{16262743-3FD7-47F8-B5C1-EAC7427B751A}"/>
              </a:ext>
            </a:extLst>
          </p:cNvPr>
          <p:cNvSpPr>
            <a:spLocks noGrp="1"/>
          </p:cNvSpPr>
          <p:nvPr>
            <p:ph type="sldNum" sz="quarter" idx="12"/>
          </p:nvPr>
        </p:nvSpPr>
        <p:spPr/>
        <p:txBody>
          <a:bodyPr/>
          <a:lstStyle/>
          <a:p>
            <a:fld id="{5EA0D442-0D96-4C14-8B1C-763EB88E1B19}" type="slidenum">
              <a:rPr lang="en-GB" smtClean="0"/>
              <a:t>18</a:t>
            </a:fld>
            <a:endParaRPr lang="en-GB"/>
          </a:p>
        </p:txBody>
      </p:sp>
    </p:spTree>
    <p:extLst>
      <p:ext uri="{BB962C8B-B14F-4D97-AF65-F5344CB8AC3E}">
        <p14:creationId xmlns:p14="http://schemas.microsoft.com/office/powerpoint/2010/main" val="1354349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5500C95-FDB7-42AE-9670-93151A58A3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pic>
        <p:nvPicPr>
          <p:cNvPr id="5" name="Picture 4">
            <a:extLst>
              <a:ext uri="{FF2B5EF4-FFF2-40B4-BE49-F238E27FC236}">
                <a16:creationId xmlns:a16="http://schemas.microsoft.com/office/drawing/2014/main" id="{7E65F6A0-07A6-4F01-BDF0-F0321E987B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71A5967F-A988-4E89-8B45-F7CCF2E426AA}"/>
              </a:ext>
            </a:extLst>
          </p:cNvPr>
          <p:cNvSpPr>
            <a:spLocks noGrp="1"/>
          </p:cNvSpPr>
          <p:nvPr>
            <p:ph type="sldNum" sz="quarter" idx="12"/>
          </p:nvPr>
        </p:nvSpPr>
        <p:spPr/>
        <p:txBody>
          <a:bodyPr/>
          <a:lstStyle/>
          <a:p>
            <a:fld id="{5EA0D442-0D96-4C14-8B1C-763EB88E1B19}" type="slidenum">
              <a:rPr lang="en-GB" smtClean="0"/>
              <a:t>19</a:t>
            </a:fld>
            <a:endParaRPr lang="en-GB"/>
          </a:p>
        </p:txBody>
      </p:sp>
    </p:spTree>
    <p:extLst>
      <p:ext uri="{BB962C8B-B14F-4D97-AF65-F5344CB8AC3E}">
        <p14:creationId xmlns:p14="http://schemas.microsoft.com/office/powerpoint/2010/main" val="709117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8206AC3-5BAD-47C4-B161-2A1186342AA7}"/>
              </a:ext>
            </a:extLst>
          </p:cNvPr>
          <p:cNvSpPr/>
          <p:nvPr/>
        </p:nvSpPr>
        <p:spPr>
          <a:xfrm>
            <a:off x="1107398" y="1742910"/>
            <a:ext cx="10037680" cy="1686090"/>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Risk management is a process that identifies problems and helps to minimise the impact. </a:t>
            </a:r>
          </a:p>
          <a:p>
            <a:pPr algn="ctr"/>
            <a:r>
              <a:rPr lang="en-GB" sz="2400" dirty="0">
                <a:solidFill>
                  <a:schemeClr val="tx1"/>
                </a:solidFill>
              </a:rPr>
              <a:t>Helps in avoiding risks and issues before they occur.</a:t>
            </a:r>
          </a:p>
          <a:p>
            <a:pPr algn="ctr"/>
            <a:r>
              <a:rPr lang="en-GB" sz="2400" dirty="0">
                <a:solidFill>
                  <a:schemeClr val="tx1"/>
                </a:solidFill>
              </a:rPr>
              <a:t>(Woods, 2011).</a:t>
            </a:r>
          </a:p>
        </p:txBody>
      </p:sp>
      <p:sp>
        <p:nvSpPr>
          <p:cNvPr id="3" name="Rectangle 2">
            <a:extLst>
              <a:ext uri="{FF2B5EF4-FFF2-40B4-BE49-F238E27FC236}">
                <a16:creationId xmlns:a16="http://schemas.microsoft.com/office/drawing/2014/main" id="{FFC88B58-008B-4988-BDF7-8C0093714390}"/>
              </a:ext>
            </a:extLst>
          </p:cNvPr>
          <p:cNvSpPr/>
          <p:nvPr/>
        </p:nvSpPr>
        <p:spPr>
          <a:xfrm>
            <a:off x="1107398" y="4026987"/>
            <a:ext cx="10037680" cy="1962996"/>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tool enhances the value of judgement by enabling the assessment of internal and external factors that may effect the project. </a:t>
            </a:r>
          </a:p>
          <a:p>
            <a:pPr algn="ctr"/>
            <a:r>
              <a:rPr lang="en-GB" sz="2400" dirty="0">
                <a:solidFill>
                  <a:schemeClr val="tx1"/>
                </a:solidFill>
              </a:rPr>
              <a:t>Risk impact is categorised as: high, medium or low.</a:t>
            </a:r>
          </a:p>
          <a:p>
            <a:pPr algn="ctr"/>
            <a:r>
              <a:rPr lang="en-GB" sz="2400" dirty="0">
                <a:solidFill>
                  <a:schemeClr val="tx1"/>
                </a:solidFill>
              </a:rPr>
              <a:t>(Raftery, 1994).</a:t>
            </a:r>
          </a:p>
        </p:txBody>
      </p:sp>
      <p:sp>
        <p:nvSpPr>
          <p:cNvPr id="4" name="Rectangle 3">
            <a:extLst>
              <a:ext uri="{FF2B5EF4-FFF2-40B4-BE49-F238E27FC236}">
                <a16:creationId xmlns:a16="http://schemas.microsoft.com/office/drawing/2014/main" id="{C53555CA-26FA-41E9-AA73-EEA895361571}"/>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5" name="Title 1">
            <a:extLst>
              <a:ext uri="{FF2B5EF4-FFF2-40B4-BE49-F238E27FC236}">
                <a16:creationId xmlns:a16="http://schemas.microsoft.com/office/drawing/2014/main" id="{6900F11C-F862-4E80-80D0-9324DCB77F12}"/>
              </a:ext>
            </a:extLst>
          </p:cNvPr>
          <p:cNvSpPr txBox="1">
            <a:spLocks/>
          </p:cNvSpPr>
          <p:nvPr/>
        </p:nvSpPr>
        <p:spPr>
          <a:xfrm>
            <a:off x="771525" y="485775"/>
            <a:ext cx="4105276" cy="671514"/>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solidFill>
                  <a:srgbClr val="002060"/>
                </a:solidFill>
                <a:latin typeface="+mn-lt"/>
              </a:rPr>
              <a:t>Risk Analysis </a:t>
            </a:r>
          </a:p>
        </p:txBody>
      </p:sp>
      <p:sp>
        <p:nvSpPr>
          <p:cNvPr id="6" name="Slide Number Placeholder 5">
            <a:extLst>
              <a:ext uri="{FF2B5EF4-FFF2-40B4-BE49-F238E27FC236}">
                <a16:creationId xmlns:a16="http://schemas.microsoft.com/office/drawing/2014/main" id="{B3393A4F-1BFA-4F67-A2F0-CC77B1967C31}"/>
              </a:ext>
            </a:extLst>
          </p:cNvPr>
          <p:cNvSpPr>
            <a:spLocks noGrp="1"/>
          </p:cNvSpPr>
          <p:nvPr>
            <p:ph type="sldNum" sz="quarter" idx="12"/>
          </p:nvPr>
        </p:nvSpPr>
        <p:spPr/>
        <p:txBody>
          <a:bodyPr/>
          <a:lstStyle/>
          <a:p>
            <a:fld id="{5EA0D442-0D96-4C14-8B1C-763EB88E1B19}" type="slidenum">
              <a:rPr lang="en-GB" smtClean="0"/>
              <a:t>20</a:t>
            </a:fld>
            <a:endParaRPr lang="en-GB"/>
          </a:p>
        </p:txBody>
      </p:sp>
    </p:spTree>
    <p:extLst>
      <p:ext uri="{BB962C8B-B14F-4D97-AF65-F5344CB8AC3E}">
        <p14:creationId xmlns:p14="http://schemas.microsoft.com/office/powerpoint/2010/main" val="742796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816B0A-A20A-4DFB-8E47-97143882E4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A8CE88D3-2BED-4095-B961-30A1F9F5C91C}"/>
              </a:ext>
            </a:extLst>
          </p:cNvPr>
          <p:cNvSpPr>
            <a:spLocks noGrp="1"/>
          </p:cNvSpPr>
          <p:nvPr>
            <p:ph type="sldNum" sz="quarter" idx="12"/>
          </p:nvPr>
        </p:nvSpPr>
        <p:spPr/>
        <p:txBody>
          <a:bodyPr/>
          <a:lstStyle/>
          <a:p>
            <a:fld id="{5EA0D442-0D96-4C14-8B1C-763EB88E1B19}" type="slidenum">
              <a:rPr lang="en-GB" smtClean="0"/>
              <a:t>21</a:t>
            </a:fld>
            <a:endParaRPr lang="en-GB"/>
          </a:p>
        </p:txBody>
      </p:sp>
    </p:spTree>
    <p:extLst>
      <p:ext uri="{BB962C8B-B14F-4D97-AF65-F5344CB8AC3E}">
        <p14:creationId xmlns:p14="http://schemas.microsoft.com/office/powerpoint/2010/main" val="1606793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2186A1-B4F0-4D6D-A680-1FDDDB071B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A20B6889-C159-43D5-9568-DC54DE87157D}"/>
              </a:ext>
            </a:extLst>
          </p:cNvPr>
          <p:cNvSpPr>
            <a:spLocks noGrp="1"/>
          </p:cNvSpPr>
          <p:nvPr>
            <p:ph type="sldNum" sz="quarter" idx="12"/>
          </p:nvPr>
        </p:nvSpPr>
        <p:spPr/>
        <p:txBody>
          <a:bodyPr/>
          <a:lstStyle/>
          <a:p>
            <a:fld id="{5EA0D442-0D96-4C14-8B1C-763EB88E1B19}" type="slidenum">
              <a:rPr lang="en-GB" smtClean="0"/>
              <a:t>22</a:t>
            </a:fld>
            <a:endParaRPr lang="en-GB"/>
          </a:p>
        </p:txBody>
      </p:sp>
    </p:spTree>
    <p:extLst>
      <p:ext uri="{BB962C8B-B14F-4D97-AF65-F5344CB8AC3E}">
        <p14:creationId xmlns:p14="http://schemas.microsoft.com/office/powerpoint/2010/main" val="4018290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624070-9E94-47C7-ACE6-58B12D3871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1DE00D5B-49D4-4C92-AFBD-7B4BF232CA05}"/>
              </a:ext>
            </a:extLst>
          </p:cNvPr>
          <p:cNvSpPr>
            <a:spLocks noGrp="1"/>
          </p:cNvSpPr>
          <p:nvPr>
            <p:ph type="sldNum" sz="quarter" idx="12"/>
          </p:nvPr>
        </p:nvSpPr>
        <p:spPr/>
        <p:txBody>
          <a:bodyPr/>
          <a:lstStyle/>
          <a:p>
            <a:fld id="{5EA0D442-0D96-4C14-8B1C-763EB88E1B19}" type="slidenum">
              <a:rPr lang="en-GB" smtClean="0"/>
              <a:t>23</a:t>
            </a:fld>
            <a:endParaRPr lang="en-GB"/>
          </a:p>
        </p:txBody>
      </p:sp>
    </p:spTree>
    <p:extLst>
      <p:ext uri="{BB962C8B-B14F-4D97-AF65-F5344CB8AC3E}">
        <p14:creationId xmlns:p14="http://schemas.microsoft.com/office/powerpoint/2010/main" val="3199690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Work Breakdown Structure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6150" y="1529487"/>
            <a:ext cx="9107171" cy="5058481"/>
          </a:xfrm>
          <a:prstGeom prst="rect">
            <a:avLst/>
          </a:prstGeom>
        </p:spPr>
      </p:pic>
      <p:pic>
        <p:nvPicPr>
          <p:cNvPr id="5" name="Picture 4">
            <a:extLst>
              <a:ext uri="{FF2B5EF4-FFF2-40B4-BE49-F238E27FC236}">
                <a16:creationId xmlns:a16="http://schemas.microsoft.com/office/drawing/2014/main" id="{A8D08291-22F8-4E0D-ABF1-EADDCB4B65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3" name="Slide Number Placeholder 2">
            <a:extLst>
              <a:ext uri="{FF2B5EF4-FFF2-40B4-BE49-F238E27FC236}">
                <a16:creationId xmlns:a16="http://schemas.microsoft.com/office/drawing/2014/main" id="{D3161FF6-E90C-44D3-B502-E96311180D4B}"/>
              </a:ext>
            </a:extLst>
          </p:cNvPr>
          <p:cNvSpPr>
            <a:spLocks noGrp="1"/>
          </p:cNvSpPr>
          <p:nvPr>
            <p:ph type="sldNum" sz="quarter" idx="12"/>
          </p:nvPr>
        </p:nvSpPr>
        <p:spPr/>
        <p:txBody>
          <a:bodyPr/>
          <a:lstStyle/>
          <a:p>
            <a:fld id="{5EA0D442-0D96-4C14-8B1C-763EB88E1B19}" type="slidenum">
              <a:rPr lang="en-GB" smtClean="0"/>
              <a:t>24</a:t>
            </a:fld>
            <a:endParaRPr lang="en-GB"/>
          </a:p>
        </p:txBody>
      </p:sp>
    </p:spTree>
    <p:extLst>
      <p:ext uri="{BB962C8B-B14F-4D97-AF65-F5344CB8AC3E}">
        <p14:creationId xmlns:p14="http://schemas.microsoft.com/office/powerpoint/2010/main" val="5167538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E08F353-54C5-4A15-87C8-F32067E9CD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A5E0BE1B-E511-4017-BB74-E59B5B7C55AB}"/>
              </a:ext>
            </a:extLst>
          </p:cNvPr>
          <p:cNvSpPr>
            <a:spLocks noGrp="1"/>
          </p:cNvSpPr>
          <p:nvPr>
            <p:ph type="sldNum" sz="quarter" idx="12"/>
          </p:nvPr>
        </p:nvSpPr>
        <p:spPr/>
        <p:txBody>
          <a:bodyPr/>
          <a:lstStyle/>
          <a:p>
            <a:fld id="{5EA0D442-0D96-4C14-8B1C-763EB88E1B19}" type="slidenum">
              <a:rPr lang="en-GB" smtClean="0"/>
              <a:t>25</a:t>
            </a:fld>
            <a:endParaRPr lang="en-GB"/>
          </a:p>
        </p:txBody>
      </p:sp>
    </p:spTree>
    <p:extLst>
      <p:ext uri="{BB962C8B-B14F-4D97-AF65-F5344CB8AC3E}">
        <p14:creationId xmlns:p14="http://schemas.microsoft.com/office/powerpoint/2010/main" val="330677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549813-D7E7-476B-BCD3-74F460336F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8A602790-E881-4874-A1E0-FA2FD2506665}"/>
              </a:ext>
            </a:extLst>
          </p:cNvPr>
          <p:cNvSpPr>
            <a:spLocks noGrp="1"/>
          </p:cNvSpPr>
          <p:nvPr>
            <p:ph type="sldNum" sz="quarter" idx="12"/>
          </p:nvPr>
        </p:nvSpPr>
        <p:spPr/>
        <p:txBody>
          <a:bodyPr/>
          <a:lstStyle/>
          <a:p>
            <a:fld id="{5EA0D442-0D96-4C14-8B1C-763EB88E1B19}" type="slidenum">
              <a:rPr lang="en-GB" smtClean="0"/>
              <a:t>26</a:t>
            </a:fld>
            <a:endParaRPr lang="en-GB"/>
          </a:p>
        </p:txBody>
      </p:sp>
    </p:spTree>
    <p:extLst>
      <p:ext uri="{BB962C8B-B14F-4D97-AF65-F5344CB8AC3E}">
        <p14:creationId xmlns:p14="http://schemas.microsoft.com/office/powerpoint/2010/main" val="761646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94B030-0B16-46F8-874C-B23B87E266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CD1B7E2A-559B-49FE-BD21-CB3F4E50B87A}"/>
              </a:ext>
            </a:extLst>
          </p:cNvPr>
          <p:cNvSpPr>
            <a:spLocks noGrp="1"/>
          </p:cNvSpPr>
          <p:nvPr>
            <p:ph type="sldNum" sz="quarter" idx="12"/>
          </p:nvPr>
        </p:nvSpPr>
        <p:spPr/>
        <p:txBody>
          <a:bodyPr/>
          <a:lstStyle/>
          <a:p>
            <a:fld id="{5EA0D442-0D96-4C14-8B1C-763EB88E1B19}" type="slidenum">
              <a:rPr lang="en-GB" smtClean="0"/>
              <a:t>27</a:t>
            </a:fld>
            <a:endParaRPr lang="en-GB"/>
          </a:p>
        </p:txBody>
      </p:sp>
    </p:spTree>
    <p:extLst>
      <p:ext uri="{BB962C8B-B14F-4D97-AF65-F5344CB8AC3E}">
        <p14:creationId xmlns:p14="http://schemas.microsoft.com/office/powerpoint/2010/main" val="16653364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AF7EBA-B107-4986-9975-3BE39B90B65A}"/>
              </a:ext>
            </a:extLst>
          </p:cNvPr>
          <p:cNvSpPr/>
          <p:nvPr/>
        </p:nvSpPr>
        <p:spPr>
          <a:xfrm>
            <a:off x="198783" y="2067339"/>
            <a:ext cx="11794434" cy="397565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Gantt chart is a flexible tool which is presented in a graph format. </a:t>
            </a:r>
          </a:p>
          <a:p>
            <a:pPr algn="ctr"/>
            <a:r>
              <a:rPr lang="en-GB" sz="2800" dirty="0">
                <a:solidFill>
                  <a:schemeClr val="tx1"/>
                </a:solidFill>
              </a:rPr>
              <a:t>It allows a practical and intuitive outlook of activities </a:t>
            </a:r>
          </a:p>
          <a:p>
            <a:pPr algn="ctr"/>
            <a:r>
              <a:rPr lang="en-GB" sz="2800" dirty="0">
                <a:solidFill>
                  <a:schemeClr val="tx1"/>
                </a:solidFill>
              </a:rPr>
              <a:t>as well as the progression of each stage. </a:t>
            </a:r>
          </a:p>
          <a:p>
            <a:pPr algn="ctr"/>
            <a:r>
              <a:rPr lang="en-GB" sz="2800" dirty="0">
                <a:solidFill>
                  <a:schemeClr val="tx1"/>
                </a:solidFill>
              </a:rPr>
              <a:t>Finally, it provides the status of the activity and the duration </a:t>
            </a:r>
          </a:p>
          <a:p>
            <a:pPr algn="ctr"/>
            <a:r>
              <a:rPr lang="en-GB" sz="2800" dirty="0">
                <a:solidFill>
                  <a:schemeClr val="tx1"/>
                </a:solidFill>
              </a:rPr>
              <a:t>it takes to complete them.</a:t>
            </a:r>
            <a:endParaRPr lang="en-GB" sz="4000" dirty="0">
              <a:solidFill>
                <a:schemeClr val="tx1"/>
              </a:solidFill>
            </a:endParaRPr>
          </a:p>
        </p:txBody>
      </p:sp>
      <p:sp>
        <p:nvSpPr>
          <p:cNvPr id="6" name="Rectangle 5">
            <a:extLst>
              <a:ext uri="{FF2B5EF4-FFF2-40B4-BE49-F238E27FC236}">
                <a16:creationId xmlns:a16="http://schemas.microsoft.com/office/drawing/2014/main" id="{B19CA6F2-1AC4-4C4B-BE37-795D206FAEFF}"/>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7" name="TextBox 6">
            <a:extLst>
              <a:ext uri="{FF2B5EF4-FFF2-40B4-BE49-F238E27FC236}">
                <a16:creationId xmlns:a16="http://schemas.microsoft.com/office/drawing/2014/main" id="{22E51013-45EC-454C-A421-15D8E777CAFD}"/>
              </a:ext>
            </a:extLst>
          </p:cNvPr>
          <p:cNvSpPr txBox="1"/>
          <p:nvPr/>
        </p:nvSpPr>
        <p:spPr>
          <a:xfrm>
            <a:off x="967409" y="399510"/>
            <a:ext cx="4982817" cy="830997"/>
          </a:xfrm>
          <a:prstGeom prst="rect">
            <a:avLst/>
          </a:prstGeom>
          <a:noFill/>
        </p:spPr>
        <p:txBody>
          <a:bodyPr wrap="square" rtlCol="0">
            <a:spAutoFit/>
          </a:bodyPr>
          <a:lstStyle/>
          <a:p>
            <a:r>
              <a:rPr lang="en-GB" sz="4800">
                <a:solidFill>
                  <a:srgbClr val="002060"/>
                </a:solidFill>
              </a:rPr>
              <a:t>Gantt Chart</a:t>
            </a:r>
            <a:endParaRPr lang="en-GB" sz="4800" dirty="0">
              <a:solidFill>
                <a:srgbClr val="002060"/>
              </a:solidFill>
            </a:endParaRPr>
          </a:p>
        </p:txBody>
      </p:sp>
      <p:sp>
        <p:nvSpPr>
          <p:cNvPr id="8" name="Rectangle 7">
            <a:extLst>
              <a:ext uri="{FF2B5EF4-FFF2-40B4-BE49-F238E27FC236}">
                <a16:creationId xmlns:a16="http://schemas.microsoft.com/office/drawing/2014/main" id="{85884408-9B0B-4DC4-B800-9D9B81855FFD}"/>
              </a:ext>
            </a:extLst>
          </p:cNvPr>
          <p:cNvSpPr/>
          <p:nvPr/>
        </p:nvSpPr>
        <p:spPr>
          <a:xfrm>
            <a:off x="2862468" y="5485316"/>
            <a:ext cx="7032823" cy="461665"/>
          </a:xfrm>
          <a:prstGeom prst="rect">
            <a:avLst/>
          </a:prstGeom>
        </p:spPr>
        <p:txBody>
          <a:bodyPr wrap="none">
            <a:spAutoFit/>
          </a:bodyPr>
          <a:lstStyle/>
          <a:p>
            <a:r>
              <a:rPr lang="en-GB" sz="2400" dirty="0"/>
              <a:t>(Geraldi and Lechter, 2012; Young, 2013; Steffan, 2008)</a:t>
            </a:r>
          </a:p>
        </p:txBody>
      </p:sp>
      <p:sp>
        <p:nvSpPr>
          <p:cNvPr id="9" name="TextBox 8">
            <a:extLst>
              <a:ext uri="{FF2B5EF4-FFF2-40B4-BE49-F238E27FC236}">
                <a16:creationId xmlns:a16="http://schemas.microsoft.com/office/drawing/2014/main" id="{369AD61D-BB0A-4D25-B0C9-9623798574D4}"/>
              </a:ext>
            </a:extLst>
          </p:cNvPr>
          <p:cNvSpPr txBox="1"/>
          <p:nvPr/>
        </p:nvSpPr>
        <p:spPr>
          <a:xfrm>
            <a:off x="771525" y="2915478"/>
            <a:ext cx="10559084" cy="2226365"/>
          </a:xfrm>
          <a:prstGeom prst="rect">
            <a:avLst/>
          </a:prstGeom>
          <a:noFill/>
          <a:ln>
            <a:solidFill>
              <a:schemeClr val="bg1"/>
            </a:solidFill>
          </a:ln>
        </p:spPr>
        <p:txBody>
          <a:bodyPr wrap="square" rtlCol="0">
            <a:spAutoFit/>
          </a:bodyPr>
          <a:lstStyle/>
          <a:p>
            <a:endParaRPr lang="en-GB" dirty="0"/>
          </a:p>
        </p:txBody>
      </p:sp>
      <p:sp>
        <p:nvSpPr>
          <p:cNvPr id="10" name="TextBox 9">
            <a:extLst>
              <a:ext uri="{FF2B5EF4-FFF2-40B4-BE49-F238E27FC236}">
                <a16:creationId xmlns:a16="http://schemas.microsoft.com/office/drawing/2014/main" id="{9D69AA26-F629-4311-97C0-34F5F95651DD}"/>
              </a:ext>
            </a:extLst>
          </p:cNvPr>
          <p:cNvSpPr txBox="1"/>
          <p:nvPr/>
        </p:nvSpPr>
        <p:spPr>
          <a:xfrm>
            <a:off x="543339" y="2779173"/>
            <a:ext cx="11012557" cy="2529543"/>
          </a:xfrm>
          <a:prstGeom prst="rect">
            <a:avLst/>
          </a:prstGeom>
          <a:noFill/>
          <a:ln>
            <a:solidFill>
              <a:schemeClr val="bg1"/>
            </a:solidFill>
          </a:ln>
        </p:spPr>
        <p:txBody>
          <a:bodyPr wrap="square" rtlCol="0">
            <a:spAutoFit/>
          </a:bodyPr>
          <a:lstStyle/>
          <a:p>
            <a:endParaRPr lang="en-GB" dirty="0"/>
          </a:p>
        </p:txBody>
      </p:sp>
      <p:sp>
        <p:nvSpPr>
          <p:cNvPr id="3" name="Slide Number Placeholder 2">
            <a:extLst>
              <a:ext uri="{FF2B5EF4-FFF2-40B4-BE49-F238E27FC236}">
                <a16:creationId xmlns:a16="http://schemas.microsoft.com/office/drawing/2014/main" id="{7D26ED53-A8D0-4693-AFB5-EC2B3EE92B0E}"/>
              </a:ext>
            </a:extLst>
          </p:cNvPr>
          <p:cNvSpPr>
            <a:spLocks noGrp="1"/>
          </p:cNvSpPr>
          <p:nvPr>
            <p:ph type="sldNum" sz="quarter" idx="12"/>
          </p:nvPr>
        </p:nvSpPr>
        <p:spPr/>
        <p:txBody>
          <a:bodyPr/>
          <a:lstStyle/>
          <a:p>
            <a:fld id="{5EA0D442-0D96-4C14-8B1C-763EB88E1B19}" type="slidenum">
              <a:rPr lang="en-GB" smtClean="0"/>
              <a:t>28</a:t>
            </a:fld>
            <a:endParaRPr lang="en-GB"/>
          </a:p>
        </p:txBody>
      </p:sp>
    </p:spTree>
    <p:extLst>
      <p:ext uri="{BB962C8B-B14F-4D97-AF65-F5344CB8AC3E}">
        <p14:creationId xmlns:p14="http://schemas.microsoft.com/office/powerpoint/2010/main" val="42580700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1EB97E4-DC52-4AB8-B1F9-45EA4619B9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59AC40E4-E31D-4722-B86E-D45404A04EFF}"/>
              </a:ext>
            </a:extLst>
          </p:cNvPr>
          <p:cNvSpPr>
            <a:spLocks noGrp="1"/>
          </p:cNvSpPr>
          <p:nvPr>
            <p:ph type="sldNum" sz="quarter" idx="12"/>
          </p:nvPr>
        </p:nvSpPr>
        <p:spPr/>
        <p:txBody>
          <a:bodyPr/>
          <a:lstStyle/>
          <a:p>
            <a:fld id="{5EA0D442-0D96-4C14-8B1C-763EB88E1B19}" type="slidenum">
              <a:rPr lang="en-GB" smtClean="0"/>
              <a:t>29</a:t>
            </a:fld>
            <a:endParaRPr lang="en-GB"/>
          </a:p>
        </p:txBody>
      </p:sp>
    </p:spTree>
    <p:extLst>
      <p:ext uri="{BB962C8B-B14F-4D97-AF65-F5344CB8AC3E}">
        <p14:creationId xmlns:p14="http://schemas.microsoft.com/office/powerpoint/2010/main" val="16184125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AF7EBA-B107-4986-9975-3BE39B90B65A}"/>
              </a:ext>
            </a:extLst>
          </p:cNvPr>
          <p:cNvSpPr/>
          <p:nvPr/>
        </p:nvSpPr>
        <p:spPr>
          <a:xfrm>
            <a:off x="198783" y="2067339"/>
            <a:ext cx="11794434" cy="397565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PESTLE attempts to appropriate a visible understanding  of the context and probable components that affect an organisation's present and future objectives. </a:t>
            </a:r>
          </a:p>
          <a:p>
            <a:pPr algn="ctr"/>
            <a:r>
              <a:rPr lang="en-GB" sz="2400" dirty="0">
                <a:solidFill>
                  <a:schemeClr val="tx1"/>
                </a:solidFill>
              </a:rPr>
              <a:t>Elements of the external environment are evaluated to articulate conclusions of the performance, as well as crucial factors within the project</a:t>
            </a:r>
            <a:r>
              <a:rPr lang="en-GB" sz="2800" dirty="0">
                <a:solidFill>
                  <a:schemeClr val="tx1"/>
                </a:solidFill>
              </a:rPr>
              <a:t>.</a:t>
            </a:r>
          </a:p>
        </p:txBody>
      </p:sp>
      <p:sp>
        <p:nvSpPr>
          <p:cNvPr id="3" name="Rectangle 2">
            <a:extLst>
              <a:ext uri="{FF2B5EF4-FFF2-40B4-BE49-F238E27FC236}">
                <a16:creationId xmlns:a16="http://schemas.microsoft.com/office/drawing/2014/main" id="{18B9CC00-2A8D-44DF-BAE5-161C08EB0491}"/>
              </a:ext>
            </a:extLst>
          </p:cNvPr>
          <p:cNvSpPr/>
          <p:nvPr/>
        </p:nvSpPr>
        <p:spPr>
          <a:xfrm>
            <a:off x="2875756" y="5486016"/>
            <a:ext cx="6820329" cy="461665"/>
          </a:xfrm>
          <a:prstGeom prst="rect">
            <a:avLst/>
          </a:prstGeom>
        </p:spPr>
        <p:txBody>
          <a:bodyPr wrap="none">
            <a:spAutoFit/>
          </a:bodyPr>
          <a:lstStyle/>
          <a:p>
            <a:r>
              <a:rPr lang="nn-NO" sz="2400" dirty="0"/>
              <a:t>(Perera, 2017; Murray-Webster, 2010; Marmol, 2015)</a:t>
            </a:r>
            <a:endParaRPr lang="en-GB" sz="2400" dirty="0"/>
          </a:p>
        </p:txBody>
      </p:sp>
      <p:sp>
        <p:nvSpPr>
          <p:cNvPr id="4" name="TextBox 3">
            <a:extLst>
              <a:ext uri="{FF2B5EF4-FFF2-40B4-BE49-F238E27FC236}">
                <a16:creationId xmlns:a16="http://schemas.microsoft.com/office/drawing/2014/main" id="{A7FA567F-E450-43FF-A07E-E556063235D5}"/>
              </a:ext>
            </a:extLst>
          </p:cNvPr>
          <p:cNvSpPr txBox="1"/>
          <p:nvPr/>
        </p:nvSpPr>
        <p:spPr>
          <a:xfrm>
            <a:off x="742122" y="3127513"/>
            <a:ext cx="10774017" cy="1789044"/>
          </a:xfrm>
          <a:prstGeom prst="rect">
            <a:avLst/>
          </a:prstGeom>
          <a:noFill/>
          <a:ln>
            <a:solidFill>
              <a:schemeClr val="bg1"/>
            </a:solidFill>
          </a:ln>
        </p:spPr>
        <p:txBody>
          <a:bodyPr wrap="square" rtlCol="0">
            <a:spAutoFit/>
          </a:bodyPr>
          <a:lstStyle/>
          <a:p>
            <a:endParaRPr lang="en-GB" dirty="0"/>
          </a:p>
        </p:txBody>
      </p:sp>
      <p:sp>
        <p:nvSpPr>
          <p:cNvPr id="5" name="TextBox 4">
            <a:extLst>
              <a:ext uri="{FF2B5EF4-FFF2-40B4-BE49-F238E27FC236}">
                <a16:creationId xmlns:a16="http://schemas.microsoft.com/office/drawing/2014/main" id="{749A8636-04D7-4E44-B5CE-2BA02C340F0C}"/>
              </a:ext>
            </a:extLst>
          </p:cNvPr>
          <p:cNvSpPr txBox="1"/>
          <p:nvPr/>
        </p:nvSpPr>
        <p:spPr>
          <a:xfrm>
            <a:off x="569843" y="2902322"/>
            <a:ext cx="11145079" cy="2290177"/>
          </a:xfrm>
          <a:prstGeom prst="rect">
            <a:avLst/>
          </a:prstGeom>
          <a:noFill/>
          <a:ln>
            <a:solidFill>
              <a:schemeClr val="bg1"/>
            </a:solidFill>
          </a:ln>
        </p:spPr>
        <p:txBody>
          <a:bodyPr wrap="square" rtlCol="0">
            <a:spAutoFit/>
          </a:bodyPr>
          <a:lstStyle/>
          <a:p>
            <a:endParaRPr lang="en-GB" dirty="0"/>
          </a:p>
        </p:txBody>
      </p:sp>
      <p:sp>
        <p:nvSpPr>
          <p:cNvPr id="6" name="Rectangle 5">
            <a:extLst>
              <a:ext uri="{FF2B5EF4-FFF2-40B4-BE49-F238E27FC236}">
                <a16:creationId xmlns:a16="http://schemas.microsoft.com/office/drawing/2014/main" id="{B19CA6F2-1AC4-4C4B-BE37-795D206FAEFF}"/>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7" name="TextBox 6">
            <a:extLst>
              <a:ext uri="{FF2B5EF4-FFF2-40B4-BE49-F238E27FC236}">
                <a16:creationId xmlns:a16="http://schemas.microsoft.com/office/drawing/2014/main" id="{22E51013-45EC-454C-A421-15D8E777CAFD}"/>
              </a:ext>
            </a:extLst>
          </p:cNvPr>
          <p:cNvSpPr txBox="1"/>
          <p:nvPr/>
        </p:nvSpPr>
        <p:spPr>
          <a:xfrm>
            <a:off x="967409" y="399510"/>
            <a:ext cx="4982817" cy="830997"/>
          </a:xfrm>
          <a:prstGeom prst="rect">
            <a:avLst/>
          </a:prstGeom>
          <a:noFill/>
        </p:spPr>
        <p:txBody>
          <a:bodyPr wrap="square" rtlCol="0">
            <a:spAutoFit/>
          </a:bodyPr>
          <a:lstStyle/>
          <a:p>
            <a:r>
              <a:rPr lang="en-GB" sz="4800" dirty="0">
                <a:solidFill>
                  <a:srgbClr val="002060"/>
                </a:solidFill>
              </a:rPr>
              <a:t>PESTLE Analysis</a:t>
            </a:r>
          </a:p>
        </p:txBody>
      </p:sp>
      <p:sp>
        <p:nvSpPr>
          <p:cNvPr id="8" name="Slide Number Placeholder 7">
            <a:extLst>
              <a:ext uri="{FF2B5EF4-FFF2-40B4-BE49-F238E27FC236}">
                <a16:creationId xmlns:a16="http://schemas.microsoft.com/office/drawing/2014/main" id="{795BA969-A75D-45A5-8B7F-37583B0CDBD5}"/>
              </a:ext>
            </a:extLst>
          </p:cNvPr>
          <p:cNvSpPr>
            <a:spLocks noGrp="1"/>
          </p:cNvSpPr>
          <p:nvPr>
            <p:ph type="sldNum" sz="quarter" idx="12"/>
          </p:nvPr>
        </p:nvSpPr>
        <p:spPr/>
        <p:txBody>
          <a:bodyPr/>
          <a:lstStyle/>
          <a:p>
            <a:fld id="{5EA0D442-0D96-4C14-8B1C-763EB88E1B19}" type="slidenum">
              <a:rPr lang="en-GB" smtClean="0"/>
              <a:t>30</a:t>
            </a:fld>
            <a:endParaRPr lang="en-GB"/>
          </a:p>
        </p:txBody>
      </p:sp>
    </p:spTree>
    <p:extLst>
      <p:ext uri="{BB962C8B-B14F-4D97-AF65-F5344CB8AC3E}">
        <p14:creationId xmlns:p14="http://schemas.microsoft.com/office/powerpoint/2010/main" val="23393468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6654C1-4607-4BE6-AF2B-7AC7B1BBDB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6DE2FDBF-6DDE-44EE-9286-0FF37090DBF0}"/>
              </a:ext>
            </a:extLst>
          </p:cNvPr>
          <p:cNvSpPr>
            <a:spLocks noGrp="1"/>
          </p:cNvSpPr>
          <p:nvPr>
            <p:ph type="sldNum" sz="quarter" idx="12"/>
          </p:nvPr>
        </p:nvSpPr>
        <p:spPr/>
        <p:txBody>
          <a:bodyPr/>
          <a:lstStyle/>
          <a:p>
            <a:fld id="{5EA0D442-0D96-4C14-8B1C-763EB88E1B19}" type="slidenum">
              <a:rPr lang="en-GB" smtClean="0"/>
              <a:t>31</a:t>
            </a:fld>
            <a:endParaRPr lang="en-GB"/>
          </a:p>
        </p:txBody>
      </p:sp>
    </p:spTree>
    <p:extLst>
      <p:ext uri="{BB962C8B-B14F-4D97-AF65-F5344CB8AC3E}">
        <p14:creationId xmlns:p14="http://schemas.microsoft.com/office/powerpoint/2010/main" val="1223628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EF1244-3D5B-48FB-AEA1-288752319A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333691FF-7E01-4609-953D-905A33566EAD}"/>
              </a:ext>
            </a:extLst>
          </p:cNvPr>
          <p:cNvSpPr>
            <a:spLocks noGrp="1"/>
          </p:cNvSpPr>
          <p:nvPr>
            <p:ph type="sldNum" sz="quarter" idx="12"/>
          </p:nvPr>
        </p:nvSpPr>
        <p:spPr/>
        <p:txBody>
          <a:bodyPr/>
          <a:lstStyle/>
          <a:p>
            <a:fld id="{5EA0D442-0D96-4C14-8B1C-763EB88E1B19}" type="slidenum">
              <a:rPr lang="en-GB" smtClean="0"/>
              <a:t>32</a:t>
            </a:fld>
            <a:endParaRPr lang="en-GB"/>
          </a:p>
        </p:txBody>
      </p:sp>
    </p:spTree>
    <p:extLst>
      <p:ext uri="{BB962C8B-B14F-4D97-AF65-F5344CB8AC3E}">
        <p14:creationId xmlns:p14="http://schemas.microsoft.com/office/powerpoint/2010/main" val="19457702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91C70D-9555-4872-9538-C4EA0EDEF7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BF80A108-8038-4C30-BAA1-A00EFF7CAA2D}"/>
              </a:ext>
            </a:extLst>
          </p:cNvPr>
          <p:cNvSpPr>
            <a:spLocks noGrp="1"/>
          </p:cNvSpPr>
          <p:nvPr>
            <p:ph type="sldNum" sz="quarter" idx="12"/>
          </p:nvPr>
        </p:nvSpPr>
        <p:spPr/>
        <p:txBody>
          <a:bodyPr/>
          <a:lstStyle/>
          <a:p>
            <a:fld id="{5EA0D442-0D96-4C14-8B1C-763EB88E1B19}" type="slidenum">
              <a:rPr lang="en-GB" smtClean="0"/>
              <a:t>33</a:t>
            </a:fld>
            <a:endParaRPr lang="en-GB"/>
          </a:p>
        </p:txBody>
      </p:sp>
    </p:spTree>
    <p:extLst>
      <p:ext uri="{BB962C8B-B14F-4D97-AF65-F5344CB8AC3E}">
        <p14:creationId xmlns:p14="http://schemas.microsoft.com/office/powerpoint/2010/main" val="754357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866586C-C90F-4B7A-AF50-4D8E0BDE0A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180A980C-5628-4A49-85DD-C830D840016A}"/>
              </a:ext>
            </a:extLst>
          </p:cNvPr>
          <p:cNvSpPr>
            <a:spLocks noGrp="1"/>
          </p:cNvSpPr>
          <p:nvPr>
            <p:ph type="sldNum" sz="quarter" idx="12"/>
          </p:nvPr>
        </p:nvSpPr>
        <p:spPr/>
        <p:txBody>
          <a:bodyPr/>
          <a:lstStyle/>
          <a:p>
            <a:fld id="{5EA0D442-0D96-4C14-8B1C-763EB88E1B19}" type="slidenum">
              <a:rPr lang="en-GB" smtClean="0"/>
              <a:t>34</a:t>
            </a:fld>
            <a:endParaRPr lang="en-GB"/>
          </a:p>
        </p:txBody>
      </p:sp>
    </p:spTree>
    <p:extLst>
      <p:ext uri="{BB962C8B-B14F-4D97-AF65-F5344CB8AC3E}">
        <p14:creationId xmlns:p14="http://schemas.microsoft.com/office/powerpoint/2010/main" val="2159097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4FD5AA-30A8-486C-B9B4-5BA2F8634F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73"/>
            <a:ext cx="12192000" cy="6854653"/>
          </a:xfrm>
          <a:prstGeom prst="rect">
            <a:avLst/>
          </a:prstGeom>
        </p:spPr>
      </p:pic>
      <p:sp>
        <p:nvSpPr>
          <p:cNvPr id="2" name="Slide Number Placeholder 1">
            <a:extLst>
              <a:ext uri="{FF2B5EF4-FFF2-40B4-BE49-F238E27FC236}">
                <a16:creationId xmlns:a16="http://schemas.microsoft.com/office/drawing/2014/main" id="{E828D18E-4BCC-4D7C-B025-3FA416F90D8D}"/>
              </a:ext>
            </a:extLst>
          </p:cNvPr>
          <p:cNvSpPr>
            <a:spLocks noGrp="1"/>
          </p:cNvSpPr>
          <p:nvPr>
            <p:ph type="sldNum" sz="quarter" idx="12"/>
          </p:nvPr>
        </p:nvSpPr>
        <p:spPr/>
        <p:txBody>
          <a:bodyPr/>
          <a:lstStyle/>
          <a:p>
            <a:fld id="{5EA0D442-0D96-4C14-8B1C-763EB88E1B19}" type="slidenum">
              <a:rPr lang="en-GB" smtClean="0"/>
              <a:t>35</a:t>
            </a:fld>
            <a:endParaRPr lang="en-GB"/>
          </a:p>
        </p:txBody>
      </p:sp>
    </p:spTree>
    <p:extLst>
      <p:ext uri="{BB962C8B-B14F-4D97-AF65-F5344CB8AC3E}">
        <p14:creationId xmlns:p14="http://schemas.microsoft.com/office/powerpoint/2010/main" val="56595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ChangeArrowheads="1"/>
          </p:cNvSpPr>
          <p:nvPr/>
        </p:nvSpPr>
        <p:spPr bwMode="auto">
          <a:xfrm>
            <a:off x="385762" y="1480750"/>
            <a:ext cx="11733119"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en-US" sz="2000" dirty="0">
                <a:ea typeface="Calibri" panose="020F0502020204030204" pitchFamily="34" charset="0"/>
                <a:cs typeface="Times New Roman" panose="02020603050405020304" pitchFamily="18" charset="0"/>
              </a:rPr>
              <a:t>Archibald, R. D. (2016). Project Life Cycle Economics. In: M. Pica, ed. </a:t>
            </a:r>
            <a:r>
              <a:rPr lang="en-US" altLang="en-US" sz="2000" i="1" dirty="0">
                <a:ea typeface="Calibri" panose="020F0502020204030204" pitchFamily="34" charset="0"/>
                <a:cs typeface="Times New Roman" panose="02020603050405020304" pitchFamily="18" charset="0"/>
              </a:rPr>
              <a:t>Cost Estimation, Management and Effectiveness in Construction Project. </a:t>
            </a:r>
            <a:r>
              <a:rPr lang="en-US" altLang="en-US" sz="2000" dirty="0">
                <a:ea typeface="Calibri" panose="020F0502020204030204" pitchFamily="34" charset="0"/>
                <a:cs typeface="Times New Roman" panose="02020603050405020304" pitchFamily="18" charset="0"/>
              </a:rPr>
              <a:t>London: Routledge Publisher, p-10.</a:t>
            </a:r>
            <a:endParaRPr lang="en-GB" altLang="en-US" sz="20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GB" sz="2000" dirty="0"/>
              <a:t>Belbin Associates, (2019) </a:t>
            </a:r>
            <a:r>
              <a:rPr lang="en-GB" sz="2000" i="1" dirty="0"/>
              <a:t>The Nine Belbin Team Roles. </a:t>
            </a:r>
            <a:r>
              <a:rPr lang="en-GB" sz="2000" dirty="0"/>
              <a:t>[Online]. Available at: </a:t>
            </a:r>
            <a:r>
              <a:rPr lang="en-GB" sz="2000" u="sng" dirty="0"/>
              <a:t>https://www.belbin.com/about/belbin-team-roles/</a:t>
            </a:r>
            <a:br>
              <a:rPr lang="en-GB" sz="2000" dirty="0"/>
            </a:br>
            <a:r>
              <a:rPr lang="en-GB" sz="2000" dirty="0"/>
              <a:t>[Accessed 16 05 2019].</a:t>
            </a:r>
          </a:p>
          <a:p>
            <a:pPr eaLnBrk="0" fontAlgn="base" hangingPunct="0">
              <a:spcBef>
                <a:spcPct val="0"/>
              </a:spcBef>
              <a:spcAft>
                <a:spcPct val="0"/>
              </a:spcAft>
            </a:pPr>
            <a:endParaRPr lang="en-GB" sz="2000" dirty="0"/>
          </a:p>
          <a:p>
            <a:pPr lvl="0" eaLnBrk="0" fontAlgn="base" hangingPunct="0">
              <a:spcBef>
                <a:spcPct val="0"/>
              </a:spcBef>
              <a:spcAft>
                <a:spcPct val="0"/>
              </a:spcAft>
            </a:pPr>
            <a:r>
              <a:rPr lang="en-GB" sz="2000" dirty="0" err="1"/>
              <a:t>Cann</a:t>
            </a:r>
            <a:r>
              <a:rPr lang="en-GB" sz="2000" dirty="0"/>
              <a:t>, C. W. and </a:t>
            </a:r>
            <a:r>
              <a:rPr lang="en-GB" sz="2000" dirty="0" err="1"/>
              <a:t>Brumagim</a:t>
            </a:r>
            <a:r>
              <a:rPr lang="en-GB" sz="2000" dirty="0"/>
              <a:t>, A. L. (2008). ‘How Project Management Tools Aid in Association to Advance Collegiate Schools of Business (AACSB) International Maintenance of Accreditation’, Journal of education for business, 84(1), pp. 31-39, [online]. Available at: </a:t>
            </a:r>
            <a:r>
              <a:rPr lang="en-GB" sz="2000" u="sng" dirty="0"/>
              <a:t>https://search-proquest-com.ezproxy.uwtsd.ac.uk/docview/202820932/fulltext/6594BE4050294997PQ/7?accountid=130472 </a:t>
            </a:r>
          </a:p>
          <a:p>
            <a:pPr lvl="0" eaLnBrk="0" fontAlgn="base" hangingPunct="0">
              <a:spcBef>
                <a:spcPct val="0"/>
              </a:spcBef>
              <a:spcAft>
                <a:spcPct val="0"/>
              </a:spcAft>
            </a:pPr>
            <a:r>
              <a:rPr lang="en-GB" sz="2000" dirty="0"/>
              <a:t>[Accessed 25 05 2019]</a:t>
            </a:r>
          </a:p>
          <a:p>
            <a:pPr lvl="0" eaLnBrk="0" fontAlgn="base" hangingPunct="0">
              <a:spcBef>
                <a:spcPct val="0"/>
              </a:spcBef>
              <a:spcAft>
                <a:spcPct val="0"/>
              </a:spcAft>
            </a:pPr>
            <a:endParaRPr kumimoji="0" lang="en-US" altLang="en-US" sz="20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kumimoji="0" lang="en-US" altLang="en-US" sz="20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Carstens, D.S., Richardson, G.L &amp; Smith, R.B. (2013). </a:t>
            </a:r>
            <a:r>
              <a:rPr kumimoji="0" lang="en-US" altLang="en-US" sz="20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Project Management Tools and Techniques: A Practical Guide. </a:t>
            </a:r>
            <a:r>
              <a:rPr kumimoji="0" lang="en-US" altLang="en-US" sz="20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New York: CRC Press Taylor and Francis Group.</a:t>
            </a:r>
            <a:endParaRPr kumimoji="0" lang="en-GB" altLang="en-US" sz="2000" b="0" i="0" u="none" strike="noStrike" cap="none" normalizeH="0" baseline="0" dirty="0">
              <a:ln>
                <a:noFill/>
              </a:ln>
              <a:solidFill>
                <a:schemeClr val="tx1"/>
              </a:solidFill>
              <a:effectLst/>
            </a:endParaRPr>
          </a:p>
          <a:p>
            <a:endParaRPr lang="en-US" altLang="en-US" sz="2000" dirty="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504600EA-B716-41FE-AB00-28395D760B3C}"/>
              </a:ext>
            </a:extLst>
          </p:cNvPr>
          <p:cNvSpPr/>
          <p:nvPr/>
        </p:nvSpPr>
        <p:spPr>
          <a:xfrm>
            <a:off x="0" y="485775"/>
            <a:ext cx="771525" cy="67151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50000"/>
                </a:schemeClr>
              </a:solidFill>
            </a:endParaRPr>
          </a:p>
        </p:txBody>
      </p:sp>
      <p:sp>
        <p:nvSpPr>
          <p:cNvPr id="2" name="TextBox 1">
            <a:extLst>
              <a:ext uri="{FF2B5EF4-FFF2-40B4-BE49-F238E27FC236}">
                <a16:creationId xmlns:a16="http://schemas.microsoft.com/office/drawing/2014/main" id="{304A4E69-3BEB-43F7-BC19-8E2A4EE78D68}"/>
              </a:ext>
            </a:extLst>
          </p:cNvPr>
          <p:cNvSpPr txBox="1"/>
          <p:nvPr/>
        </p:nvSpPr>
        <p:spPr>
          <a:xfrm>
            <a:off x="1192695" y="360492"/>
            <a:ext cx="4068418" cy="830997"/>
          </a:xfrm>
          <a:prstGeom prst="rect">
            <a:avLst/>
          </a:prstGeom>
          <a:noFill/>
        </p:spPr>
        <p:txBody>
          <a:bodyPr wrap="square" rtlCol="0">
            <a:spAutoFit/>
          </a:bodyPr>
          <a:lstStyle/>
          <a:p>
            <a:r>
              <a:rPr lang="en-GB" sz="4800" dirty="0">
                <a:solidFill>
                  <a:srgbClr val="002060"/>
                </a:solidFill>
              </a:rPr>
              <a:t>References</a:t>
            </a:r>
          </a:p>
        </p:txBody>
      </p:sp>
      <p:sp>
        <p:nvSpPr>
          <p:cNvPr id="5" name="Slide Number Placeholder 4">
            <a:extLst>
              <a:ext uri="{FF2B5EF4-FFF2-40B4-BE49-F238E27FC236}">
                <a16:creationId xmlns:a16="http://schemas.microsoft.com/office/drawing/2014/main" id="{5A9AB2DB-0831-464E-83A3-753DCDB5C6C1}"/>
              </a:ext>
            </a:extLst>
          </p:cNvPr>
          <p:cNvSpPr>
            <a:spLocks noGrp="1"/>
          </p:cNvSpPr>
          <p:nvPr>
            <p:ph type="sldNum" sz="quarter" idx="12"/>
          </p:nvPr>
        </p:nvSpPr>
        <p:spPr/>
        <p:txBody>
          <a:bodyPr/>
          <a:lstStyle/>
          <a:p>
            <a:fld id="{5EA0D442-0D96-4C14-8B1C-763EB88E1B19}" type="slidenum">
              <a:rPr lang="en-GB" smtClean="0"/>
              <a:t>36</a:t>
            </a:fld>
            <a:endParaRPr lang="en-GB"/>
          </a:p>
        </p:txBody>
      </p:sp>
    </p:spTree>
    <p:extLst>
      <p:ext uri="{BB962C8B-B14F-4D97-AF65-F5344CB8AC3E}">
        <p14:creationId xmlns:p14="http://schemas.microsoft.com/office/powerpoint/2010/main" val="4110920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539B0C3-5FAD-45D0-99DE-5018D1418FB4}"/>
              </a:ext>
            </a:extLst>
          </p:cNvPr>
          <p:cNvSpPr/>
          <p:nvPr/>
        </p:nvSpPr>
        <p:spPr>
          <a:xfrm>
            <a:off x="324678" y="612844"/>
            <a:ext cx="11542643" cy="5940088"/>
          </a:xfrm>
          <a:prstGeom prst="rect">
            <a:avLst/>
          </a:prstGeom>
        </p:spPr>
        <p:txBody>
          <a:bodyPr wrap="square">
            <a:spAutoFit/>
          </a:bodyPr>
          <a:lstStyle/>
          <a:p>
            <a:r>
              <a:rPr lang="en-US" altLang="en-US" sz="2000" dirty="0">
                <a:ea typeface="Calibri" panose="020F0502020204030204" pitchFamily="34" charset="0"/>
                <a:cs typeface="Times New Roman" panose="02020603050405020304" pitchFamily="18" charset="0"/>
              </a:rPr>
              <a:t>Carstens, S.T., Richardson, G.R., &amp; Smith, R.B. (2013). </a:t>
            </a:r>
            <a:r>
              <a:rPr lang="en-US" altLang="en-US" sz="2000" i="1" dirty="0">
                <a:ea typeface="Calibri" panose="020F0502020204030204" pitchFamily="34" charset="0"/>
                <a:cs typeface="Times New Roman" panose="02020603050405020304" pitchFamily="18" charset="0"/>
              </a:rPr>
              <a:t>Project Management Tools and Techniques: A Practical Guide. </a:t>
            </a:r>
            <a:r>
              <a:rPr lang="en-US" altLang="en-US" sz="2000" dirty="0">
                <a:ea typeface="Calibri" panose="020F0502020204030204" pitchFamily="34" charset="0"/>
                <a:cs typeface="Times New Roman" panose="02020603050405020304" pitchFamily="18" charset="0"/>
              </a:rPr>
              <a:t>New York: CRC Press, p-6-8.</a:t>
            </a:r>
            <a:endParaRPr lang="en-GB" altLang="en-US" sz="2000" dirty="0"/>
          </a:p>
          <a:p>
            <a:endParaRPr lang="en-GB" sz="2000" dirty="0"/>
          </a:p>
          <a:p>
            <a:r>
              <a:rPr lang="en-GB" sz="2000" dirty="0"/>
              <a:t>Dobson, M. S. (2004). </a:t>
            </a:r>
            <a:r>
              <a:rPr lang="en-GB" sz="2000" i="1" dirty="0"/>
              <a:t>The   Triple Constraints in Project Management. </a:t>
            </a:r>
            <a:r>
              <a:rPr lang="en-GB" sz="2000" dirty="0"/>
              <a:t>USA: Library of Congress Cataloguing-in-Publication Data.</a:t>
            </a:r>
          </a:p>
          <a:p>
            <a:endParaRPr lang="en-GB" sz="2000" dirty="0"/>
          </a:p>
          <a:p>
            <a:r>
              <a:rPr lang="en-GB" sz="2000" dirty="0" err="1"/>
              <a:t>Ekboir</a:t>
            </a:r>
            <a:r>
              <a:rPr lang="en-GB" sz="2000" dirty="0"/>
              <a:t>, J., Canto, G.B. and </a:t>
            </a:r>
            <a:r>
              <a:rPr lang="en-GB" sz="2000" dirty="0" err="1"/>
              <a:t>Sette</a:t>
            </a:r>
            <a:r>
              <a:rPr lang="en-GB" sz="2000" dirty="0"/>
              <a:t>, C., (2017). ‘Knowing what research organizations actually do, with whom, where, how and for what purpose: Monitoring research portfolios and collaborations’. Evaluation and program planning, 61, pp. 64-75. [Online]. Available at: </a:t>
            </a:r>
            <a:r>
              <a:rPr lang="en-GB" sz="2000" u="sng" dirty="0"/>
              <a:t>https://search-proquest-com.ezproxy.uwtsd.ac.uk/docview/1884833593/762F31972154421EPQ/4?accountid=130472</a:t>
            </a:r>
            <a:r>
              <a:rPr lang="en-GB" sz="2000" dirty="0"/>
              <a:t>, </a:t>
            </a:r>
          </a:p>
          <a:p>
            <a:r>
              <a:rPr lang="en-GB" sz="2000" dirty="0"/>
              <a:t>[Accessed 12 06 2019].</a:t>
            </a:r>
          </a:p>
          <a:p>
            <a:endParaRPr lang="en-GB" sz="2000" dirty="0"/>
          </a:p>
          <a:p>
            <a:r>
              <a:rPr lang="en-GB" sz="2000" dirty="0"/>
              <a:t>Freeman, E.R., Harrison. J.S., Wicks, A.C., Parmar, B.L. &amp; De Colle, S. (2010). </a:t>
            </a:r>
            <a:r>
              <a:rPr lang="en-GB" sz="2000" i="1" dirty="0"/>
              <a:t>Stakeholder Theory: The State Of The Art. </a:t>
            </a:r>
            <a:r>
              <a:rPr lang="en-GB" sz="2000" dirty="0"/>
              <a:t>Cambridge: Cambridge University Press.</a:t>
            </a:r>
          </a:p>
          <a:p>
            <a:endParaRPr lang="en-US" sz="2000" dirty="0"/>
          </a:p>
          <a:p>
            <a:r>
              <a:rPr lang="en-GB" sz="2000" dirty="0"/>
              <a:t>Geraldi, J. and Lechter, T. (2012), ‘Gantt charts revisited’,  International Journal of Managing Projects in Business, 5(4), pp. 578-594. [online]. Available at: </a:t>
            </a:r>
            <a:r>
              <a:rPr lang="en-GB" sz="2000" u="sng" dirty="0"/>
              <a:t>https://search-proquest-com.ezproxy.uwtsd.ac.uk/docview/1112229712?accountid=130472&amp;rfr_id=info%3Axri%2Fsid%3Aprimo</a:t>
            </a:r>
            <a:r>
              <a:rPr lang="en-GB" sz="2000" dirty="0"/>
              <a:t>, </a:t>
            </a:r>
          </a:p>
          <a:p>
            <a:r>
              <a:rPr lang="en-GB" sz="2000" dirty="0"/>
              <a:t>[Accessed 25 05 2019].</a:t>
            </a:r>
          </a:p>
        </p:txBody>
      </p:sp>
      <p:sp>
        <p:nvSpPr>
          <p:cNvPr id="2" name="Slide Number Placeholder 1">
            <a:extLst>
              <a:ext uri="{FF2B5EF4-FFF2-40B4-BE49-F238E27FC236}">
                <a16:creationId xmlns:a16="http://schemas.microsoft.com/office/drawing/2014/main" id="{5804E19B-8584-4E2D-8F38-E337F1AB6F1C}"/>
              </a:ext>
            </a:extLst>
          </p:cNvPr>
          <p:cNvSpPr>
            <a:spLocks noGrp="1"/>
          </p:cNvSpPr>
          <p:nvPr>
            <p:ph type="sldNum" sz="quarter" idx="12"/>
          </p:nvPr>
        </p:nvSpPr>
        <p:spPr/>
        <p:txBody>
          <a:bodyPr/>
          <a:lstStyle/>
          <a:p>
            <a:fld id="{5EA0D442-0D96-4C14-8B1C-763EB88E1B19}" type="slidenum">
              <a:rPr lang="en-GB" smtClean="0"/>
              <a:t>37</a:t>
            </a:fld>
            <a:endParaRPr lang="en-GB"/>
          </a:p>
        </p:txBody>
      </p:sp>
    </p:spTree>
    <p:extLst>
      <p:ext uri="{BB962C8B-B14F-4D97-AF65-F5344CB8AC3E}">
        <p14:creationId xmlns:p14="http://schemas.microsoft.com/office/powerpoint/2010/main" val="17668534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ED04263-F1F3-4252-8048-E7DA9B8C5B56}"/>
              </a:ext>
            </a:extLst>
          </p:cNvPr>
          <p:cNvSpPr/>
          <p:nvPr/>
        </p:nvSpPr>
        <p:spPr>
          <a:xfrm>
            <a:off x="298173" y="320456"/>
            <a:ext cx="11224591" cy="6217087"/>
          </a:xfrm>
          <a:prstGeom prst="rect">
            <a:avLst/>
          </a:prstGeom>
        </p:spPr>
        <p:txBody>
          <a:bodyPr wrap="square">
            <a:spAutoFit/>
          </a:bodyPr>
          <a:lstStyle/>
          <a:p>
            <a:r>
              <a:rPr lang="en-GB" sz="2000" dirty="0"/>
              <a:t>Jonas, D. (2010). Empowering Project Portfolio Managers: How Management Involvement Impacts Project Portfolio Management Performance, International Journal of Project Management, 28 (2010), pp. 818-83</a:t>
            </a:r>
          </a:p>
          <a:p>
            <a:endParaRPr lang="en-GB" sz="2000" dirty="0"/>
          </a:p>
          <a:p>
            <a:r>
              <a:rPr lang="en-US" sz="2000" dirty="0"/>
              <a:t>Lewis, J.P. (2002). </a:t>
            </a:r>
            <a:r>
              <a:rPr lang="en-US" sz="2000" i="1" dirty="0"/>
              <a:t>Fundamentals of Project Management. </a:t>
            </a:r>
            <a:r>
              <a:rPr lang="en-US" sz="2000" dirty="0"/>
              <a:t>2nd ed. New York: </a:t>
            </a:r>
            <a:r>
              <a:rPr lang="en-US" sz="2000" dirty="0" err="1"/>
              <a:t>Amacom</a:t>
            </a:r>
            <a:r>
              <a:rPr lang="en-US" sz="2000" dirty="0"/>
              <a:t>.</a:t>
            </a:r>
            <a:endParaRPr lang="en-GB" sz="2000" dirty="0"/>
          </a:p>
          <a:p>
            <a:endParaRPr lang="en-US" sz="2000" dirty="0"/>
          </a:p>
          <a:p>
            <a:r>
              <a:rPr lang="en-US" sz="2000" dirty="0"/>
              <a:t>Milosevic, D.Z &amp; Martinelli. R.J. (2016). </a:t>
            </a:r>
            <a:r>
              <a:rPr lang="en-US" sz="2000" i="1" dirty="0"/>
              <a:t>Project Management Toolbox. </a:t>
            </a:r>
            <a:r>
              <a:rPr lang="en-US" sz="2000" dirty="0"/>
              <a:t>2nd ed. New Jersey: John Wiley &amp; Sons, Inc, p-111.</a:t>
            </a:r>
            <a:endParaRPr lang="en-GB" sz="2000" dirty="0"/>
          </a:p>
          <a:p>
            <a:endParaRPr lang="en-GB" sz="2000" dirty="0"/>
          </a:p>
          <a:p>
            <a:r>
              <a:rPr lang="en-GB" sz="2000" dirty="0"/>
              <a:t>Murray- Webster, R. (2010). </a:t>
            </a:r>
            <a:r>
              <a:rPr lang="en-GB" sz="2000" i="1" dirty="0"/>
              <a:t>Management of risk: guidance for practitioners</a:t>
            </a:r>
            <a:r>
              <a:rPr lang="en-GB" sz="2000" dirty="0"/>
              <a:t>, London: The stationery office</a:t>
            </a:r>
          </a:p>
          <a:p>
            <a:r>
              <a:rPr lang="en-GB" dirty="0"/>
              <a:t> </a:t>
            </a:r>
            <a:endParaRPr lang="en-GB" sz="2000" dirty="0"/>
          </a:p>
          <a:p>
            <a:r>
              <a:rPr lang="en-GB" sz="2000" dirty="0"/>
              <a:t>Paladino, B. (2010). </a:t>
            </a:r>
            <a:r>
              <a:rPr lang="en-GB" sz="2000" i="1" dirty="0"/>
              <a:t>Innovative corporate performance management: five key principles to accelerate results,</a:t>
            </a:r>
            <a:r>
              <a:rPr lang="en-GB" sz="2000" dirty="0"/>
              <a:t> New Jersey: John Wiley &amp; Sons, p.300</a:t>
            </a:r>
          </a:p>
          <a:p>
            <a:endParaRPr lang="en-GB" sz="2000" dirty="0"/>
          </a:p>
          <a:p>
            <a:r>
              <a:rPr lang="en-GB" sz="2000" dirty="0" err="1"/>
              <a:t>Perera</a:t>
            </a:r>
            <a:r>
              <a:rPr lang="en-GB" sz="2000" dirty="0"/>
              <a:t>, R. (2017). </a:t>
            </a:r>
            <a:r>
              <a:rPr lang="en-GB" sz="2000" i="1" dirty="0"/>
              <a:t>The PESTLE analysis</a:t>
            </a:r>
            <a:r>
              <a:rPr lang="en-GB" sz="2000" dirty="0"/>
              <a:t>, United Kingdom: </a:t>
            </a:r>
            <a:r>
              <a:rPr lang="en-GB" sz="2000" dirty="0" err="1"/>
              <a:t>Nerdynuat</a:t>
            </a:r>
            <a:endParaRPr lang="en-GB" sz="2000" dirty="0"/>
          </a:p>
          <a:p>
            <a:r>
              <a:rPr lang="en-GB" sz="2000" dirty="0"/>
              <a:t> </a:t>
            </a:r>
          </a:p>
          <a:p>
            <a:r>
              <a:rPr lang="en-GB" sz="2000" dirty="0"/>
              <a:t>Project Management. Com. (2018). ‘Work breakdown structure (</a:t>
            </a:r>
            <a:r>
              <a:rPr lang="en-GB" sz="2000" dirty="0" err="1"/>
              <a:t>wbs</a:t>
            </a:r>
            <a:r>
              <a:rPr lang="en-GB" sz="2000" dirty="0"/>
              <a:t>): top-down or bottom- up?’, [online]. Available: </a:t>
            </a:r>
            <a:r>
              <a:rPr lang="en-GB" sz="2000" u="sng" dirty="0"/>
              <a:t>https://project-management.com/work-breakdown-structure-wbs-top-down-or-bottom-up/,</a:t>
            </a:r>
          </a:p>
          <a:p>
            <a:r>
              <a:rPr lang="en-GB" sz="2000" dirty="0"/>
              <a:t>[Accessed 25 05 2019].</a:t>
            </a:r>
          </a:p>
          <a:p>
            <a:endParaRPr lang="en-GB" sz="2000" dirty="0"/>
          </a:p>
          <a:p>
            <a:r>
              <a:rPr lang="en-GB" sz="2000" dirty="0"/>
              <a:t>Raftery, J. (1994). </a:t>
            </a:r>
            <a:r>
              <a:rPr lang="en-GB" sz="2000" i="1" dirty="0"/>
              <a:t>Risk analysis on project management</a:t>
            </a:r>
            <a:r>
              <a:rPr lang="en-GB" sz="2000" dirty="0"/>
              <a:t>. London: E &amp; FN SPON, p. 5 - 10.</a:t>
            </a:r>
          </a:p>
        </p:txBody>
      </p:sp>
      <p:sp>
        <p:nvSpPr>
          <p:cNvPr id="2" name="Slide Number Placeholder 1">
            <a:extLst>
              <a:ext uri="{FF2B5EF4-FFF2-40B4-BE49-F238E27FC236}">
                <a16:creationId xmlns:a16="http://schemas.microsoft.com/office/drawing/2014/main" id="{B294C767-9819-4310-B353-A3F06996A8DE}"/>
              </a:ext>
            </a:extLst>
          </p:cNvPr>
          <p:cNvSpPr>
            <a:spLocks noGrp="1"/>
          </p:cNvSpPr>
          <p:nvPr>
            <p:ph type="sldNum" sz="quarter" idx="12"/>
          </p:nvPr>
        </p:nvSpPr>
        <p:spPr/>
        <p:txBody>
          <a:bodyPr/>
          <a:lstStyle/>
          <a:p>
            <a:fld id="{5EA0D442-0D96-4C14-8B1C-763EB88E1B19}" type="slidenum">
              <a:rPr lang="en-GB" smtClean="0"/>
              <a:t>38</a:t>
            </a:fld>
            <a:endParaRPr lang="en-GB"/>
          </a:p>
        </p:txBody>
      </p:sp>
    </p:spTree>
    <p:extLst>
      <p:ext uri="{BB962C8B-B14F-4D97-AF65-F5344CB8AC3E}">
        <p14:creationId xmlns:p14="http://schemas.microsoft.com/office/powerpoint/2010/main" val="2000750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4D942C0-6008-46F3-BF9D-7B64A79166A5}"/>
              </a:ext>
            </a:extLst>
          </p:cNvPr>
          <p:cNvSpPr/>
          <p:nvPr/>
        </p:nvSpPr>
        <p:spPr>
          <a:xfrm>
            <a:off x="384313" y="499553"/>
            <a:ext cx="11423374" cy="6247864"/>
          </a:xfrm>
          <a:prstGeom prst="rect">
            <a:avLst/>
          </a:prstGeom>
        </p:spPr>
        <p:txBody>
          <a:bodyPr wrap="square">
            <a:spAutoFit/>
          </a:bodyPr>
          <a:lstStyle/>
          <a:p>
            <a:r>
              <a:rPr lang="en-GB" sz="2000" dirty="0"/>
              <a:t>Steffan, B. (2008). Essential Management Accounting : How to Maximise Profit and Boost Financial Performance. London: Kogan Page Ltd. (Part 2:Chp 8) (pp. 148 - 160), [online]. </a:t>
            </a:r>
          </a:p>
          <a:p>
            <a:r>
              <a:rPr lang="en-GB" sz="2000" dirty="0"/>
              <a:t>Available at: </a:t>
            </a:r>
            <a:r>
              <a:rPr lang="en-GB" sz="2000" u="sng" dirty="0"/>
              <a:t>https://search-proquest-com.ezproxy.uwtsd.ac.uk/docview/357194756/B4ED2B5BCF5D403EPQ/6?accountid=130472 </a:t>
            </a:r>
          </a:p>
          <a:p>
            <a:r>
              <a:rPr lang="en-GB" sz="2000" dirty="0"/>
              <a:t>[Accessed 13 06 2019].</a:t>
            </a:r>
          </a:p>
          <a:p>
            <a:endParaRPr lang="en-GB" sz="2000" dirty="0"/>
          </a:p>
          <a:p>
            <a:r>
              <a:rPr lang="en-GB" sz="2000" dirty="0"/>
              <a:t>Swansea council for voluntary service. (2019). ‘About us’, [Online]. </a:t>
            </a:r>
          </a:p>
          <a:p>
            <a:r>
              <a:rPr lang="en-GB" sz="2000" dirty="0"/>
              <a:t>Available: </a:t>
            </a:r>
            <a:r>
              <a:rPr lang="en-GB" sz="2000" u="sng" dirty="0"/>
              <a:t>https://www.scvs.org.uk/about-us</a:t>
            </a:r>
            <a:r>
              <a:rPr lang="en-GB" sz="2000" dirty="0"/>
              <a:t>, </a:t>
            </a:r>
          </a:p>
          <a:p>
            <a:r>
              <a:rPr lang="en-GB" sz="2000" dirty="0"/>
              <a:t>[Accessed 16 05 2019].</a:t>
            </a:r>
          </a:p>
          <a:p>
            <a:endParaRPr lang="en-GB" sz="2000" dirty="0"/>
          </a:p>
          <a:p>
            <a:r>
              <a:rPr lang="en-GB" sz="2000" dirty="0"/>
              <a:t>Swansea council for voluntary service. (2019). ‘BME Skills project’, [Online]. Available: </a:t>
            </a:r>
            <a:r>
              <a:rPr lang="en-GB" sz="2000" u="sng" dirty="0"/>
              <a:t>https://www.scvs.org.uk/bme-skills-project.</a:t>
            </a:r>
            <a:r>
              <a:rPr lang="en-GB" sz="2000" dirty="0"/>
              <a:t> </a:t>
            </a:r>
          </a:p>
          <a:p>
            <a:r>
              <a:rPr lang="en-GB" sz="2000" dirty="0"/>
              <a:t>[Accessed 16 05 2019].</a:t>
            </a:r>
          </a:p>
          <a:p>
            <a:endParaRPr lang="en-GB" sz="2000" dirty="0"/>
          </a:p>
          <a:p>
            <a:r>
              <a:rPr lang="en-GB" sz="2000" dirty="0" err="1"/>
              <a:t>Tache</a:t>
            </a:r>
            <a:r>
              <a:rPr lang="en-GB" sz="2000" dirty="0"/>
              <a:t>, F. and </a:t>
            </a:r>
            <a:r>
              <a:rPr lang="en-GB" sz="2000" dirty="0" err="1"/>
              <a:t>Ispasoui</a:t>
            </a:r>
            <a:r>
              <a:rPr lang="en-GB" sz="2000" dirty="0"/>
              <a:t>, C., (2013). ‘The Dynamic of Project Monitoring and Evaluation Mechanisms within Modern Organizations’. </a:t>
            </a:r>
            <a:r>
              <a:rPr lang="en-GB" sz="2000" dirty="0" err="1"/>
              <a:t>Revista</a:t>
            </a:r>
            <a:r>
              <a:rPr lang="en-GB" sz="2000" dirty="0"/>
              <a:t> de Management </a:t>
            </a:r>
            <a:r>
              <a:rPr lang="en-GB" sz="2000" dirty="0" err="1"/>
              <a:t>Comparat</a:t>
            </a:r>
            <a:r>
              <a:rPr lang="en-GB" sz="2000" dirty="0"/>
              <a:t> International, 14(4), pp. 628-636.  [Online]. Available at: </a:t>
            </a:r>
            <a:r>
              <a:rPr lang="en-GB" sz="2000" u="sng" dirty="0"/>
              <a:t>https://search-proquest-com.ezproxy.uwtsd.ac.uk/docview/1501910151?OpenUrlRefId=info:xri/sid:primo&amp;accountid=130472</a:t>
            </a:r>
            <a:r>
              <a:rPr lang="en-GB" sz="2000" dirty="0"/>
              <a:t> </a:t>
            </a:r>
          </a:p>
          <a:p>
            <a:r>
              <a:rPr lang="en-GB" sz="2000" dirty="0"/>
              <a:t>[Accessed 12 06 2019].</a:t>
            </a:r>
          </a:p>
          <a:p>
            <a:endParaRPr lang="en-GB" sz="2000" dirty="0"/>
          </a:p>
        </p:txBody>
      </p:sp>
      <p:sp>
        <p:nvSpPr>
          <p:cNvPr id="2" name="Slide Number Placeholder 1">
            <a:extLst>
              <a:ext uri="{FF2B5EF4-FFF2-40B4-BE49-F238E27FC236}">
                <a16:creationId xmlns:a16="http://schemas.microsoft.com/office/drawing/2014/main" id="{E6C4E2D4-2CE1-49CC-90AA-D1B882D83E21}"/>
              </a:ext>
            </a:extLst>
          </p:cNvPr>
          <p:cNvSpPr>
            <a:spLocks noGrp="1"/>
          </p:cNvSpPr>
          <p:nvPr>
            <p:ph type="sldNum" sz="quarter" idx="12"/>
          </p:nvPr>
        </p:nvSpPr>
        <p:spPr/>
        <p:txBody>
          <a:bodyPr/>
          <a:lstStyle/>
          <a:p>
            <a:fld id="{5EA0D442-0D96-4C14-8B1C-763EB88E1B19}" type="slidenum">
              <a:rPr lang="en-GB" smtClean="0"/>
              <a:t>39</a:t>
            </a:fld>
            <a:endParaRPr lang="en-GB"/>
          </a:p>
        </p:txBody>
      </p:sp>
    </p:spTree>
    <p:extLst>
      <p:ext uri="{BB962C8B-B14F-4D97-AF65-F5344CB8AC3E}">
        <p14:creationId xmlns:p14="http://schemas.microsoft.com/office/powerpoint/2010/main" val="17657062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571D64-F855-4117-8025-965206ADBFD1}"/>
              </a:ext>
            </a:extLst>
          </p:cNvPr>
          <p:cNvSpPr/>
          <p:nvPr/>
        </p:nvSpPr>
        <p:spPr>
          <a:xfrm>
            <a:off x="265044" y="423424"/>
            <a:ext cx="11469756" cy="5016758"/>
          </a:xfrm>
          <a:prstGeom prst="rect">
            <a:avLst/>
          </a:prstGeom>
        </p:spPr>
        <p:txBody>
          <a:bodyPr wrap="square">
            <a:spAutoFit/>
          </a:bodyPr>
          <a:lstStyle/>
          <a:p>
            <a:r>
              <a:rPr lang="en-US" sz="2000" dirty="0"/>
              <a:t>Tayntor, C.B. (2010). </a:t>
            </a:r>
            <a:r>
              <a:rPr lang="en-US" sz="2000" i="1" dirty="0"/>
              <a:t>Project Management Tools and Techniques for Success. </a:t>
            </a:r>
            <a:r>
              <a:rPr lang="en-US" sz="2000" dirty="0"/>
              <a:t>New York: Taylor and Francis Group.</a:t>
            </a:r>
            <a:endParaRPr lang="en-GB" sz="2000" dirty="0"/>
          </a:p>
          <a:p>
            <a:endParaRPr lang="en-GB" sz="2000" dirty="0"/>
          </a:p>
          <a:p>
            <a:r>
              <a:rPr lang="en-GB" sz="2000" dirty="0"/>
              <a:t>Westland, J. (2006). </a:t>
            </a:r>
            <a:r>
              <a:rPr lang="en-GB" sz="2000" i="1" dirty="0"/>
              <a:t>The project management life cycle</a:t>
            </a:r>
            <a:r>
              <a:rPr lang="en-GB" sz="2000" dirty="0"/>
              <a:t>, London: Kogan Page p.16   </a:t>
            </a:r>
          </a:p>
          <a:p>
            <a:r>
              <a:rPr lang="en-GB" sz="2000" dirty="0"/>
              <a:t> </a:t>
            </a:r>
          </a:p>
          <a:p>
            <a:r>
              <a:rPr lang="en-GB" sz="2000" dirty="0"/>
              <a:t>Woods, M. (2011). </a:t>
            </a:r>
            <a:r>
              <a:rPr lang="en-GB" sz="2000" i="1" dirty="0"/>
              <a:t>Risk Management in Organisations</a:t>
            </a:r>
            <a:r>
              <a:rPr lang="en-GB" sz="2000" dirty="0"/>
              <a:t>. London: Routledge Taylor and Francis Group .</a:t>
            </a:r>
          </a:p>
          <a:p>
            <a:r>
              <a:rPr lang="en-GB" sz="2000" dirty="0"/>
              <a:t> </a:t>
            </a:r>
          </a:p>
          <a:p>
            <a:r>
              <a:rPr lang="en-GB" sz="2000" dirty="0"/>
              <a:t>Young, T. L. (2013). Chapter 08: Planning the project, London: Kogan Page Ltd. (4th ed) [online]. </a:t>
            </a:r>
          </a:p>
          <a:p>
            <a:r>
              <a:rPr lang="en-GB" sz="2000" dirty="0"/>
              <a:t>Available at</a:t>
            </a:r>
            <a:r>
              <a:rPr lang="en-GB" sz="2000" u="sng" dirty="0"/>
              <a:t>: https://search-proquest-com.ezproxy.uwtsd.ac.uk/docview/1810037349/B4ED2B5BCF5D403EPQ/1?accountid=130472,</a:t>
            </a:r>
            <a:r>
              <a:rPr lang="en-GB" sz="2000" dirty="0"/>
              <a:t> (pp.135-165)  [Accessed 13 06 2019].</a:t>
            </a:r>
          </a:p>
          <a:p>
            <a:r>
              <a:rPr lang="en-GB" sz="2000" dirty="0"/>
              <a:t> </a:t>
            </a:r>
          </a:p>
          <a:p>
            <a:r>
              <a:rPr lang="en-GB" sz="2000" dirty="0" err="1"/>
              <a:t>Zecheru</a:t>
            </a:r>
            <a:r>
              <a:rPr lang="en-GB" sz="2000" dirty="0"/>
              <a:t> V. and Olaru, B.G. (2016). ‘Work Breakdown Structure (WBS) in Project Management’, </a:t>
            </a:r>
            <a:r>
              <a:rPr lang="en-GB" sz="2000" dirty="0" err="1"/>
              <a:t>Revista</a:t>
            </a:r>
            <a:r>
              <a:rPr lang="en-GB" sz="2000" dirty="0"/>
              <a:t> de Management </a:t>
            </a:r>
            <a:r>
              <a:rPr lang="en-GB" sz="2000" dirty="0" err="1"/>
              <a:t>Comparat</a:t>
            </a:r>
            <a:r>
              <a:rPr lang="en-GB" sz="2000" dirty="0"/>
              <a:t> International, 17(1), pp. 61-69, [online]. Available: </a:t>
            </a:r>
            <a:r>
              <a:rPr lang="en-GB" sz="2000" u="sng" dirty="0"/>
              <a:t>https://search-proquest-com.ezproxy.uwtsd.ac.uk/docview/1814287304?accountid=130472&amp;rfr_id=info%3Axri%2Fsid%3Aprimo, </a:t>
            </a:r>
            <a:r>
              <a:rPr lang="en-GB" sz="2000" dirty="0"/>
              <a:t>[Accessed 25 05 2019].</a:t>
            </a:r>
          </a:p>
        </p:txBody>
      </p:sp>
      <p:sp>
        <p:nvSpPr>
          <p:cNvPr id="2" name="Slide Number Placeholder 1">
            <a:extLst>
              <a:ext uri="{FF2B5EF4-FFF2-40B4-BE49-F238E27FC236}">
                <a16:creationId xmlns:a16="http://schemas.microsoft.com/office/drawing/2014/main" id="{5D4F7B2B-D2DD-498A-9E8A-1F00FE72D213}"/>
              </a:ext>
            </a:extLst>
          </p:cNvPr>
          <p:cNvSpPr>
            <a:spLocks noGrp="1"/>
          </p:cNvSpPr>
          <p:nvPr>
            <p:ph type="sldNum" sz="quarter" idx="12"/>
          </p:nvPr>
        </p:nvSpPr>
        <p:spPr/>
        <p:txBody>
          <a:bodyPr/>
          <a:lstStyle/>
          <a:p>
            <a:fld id="{5EA0D442-0D96-4C14-8B1C-763EB88E1B19}" type="slidenum">
              <a:rPr lang="en-GB" smtClean="0"/>
              <a:t>40</a:t>
            </a:fld>
            <a:endParaRPr lang="en-GB"/>
          </a:p>
        </p:txBody>
      </p:sp>
    </p:spTree>
    <p:extLst>
      <p:ext uri="{BB962C8B-B14F-4D97-AF65-F5344CB8AC3E}">
        <p14:creationId xmlns:p14="http://schemas.microsoft.com/office/powerpoint/2010/main" val="6642869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8E5E56-C61B-4301-A1AA-0AD8059D413C}"/>
              </a:ext>
            </a:extLst>
          </p:cNvPr>
          <p:cNvSpPr>
            <a:spLocks noGrp="1"/>
          </p:cNvSpPr>
          <p:nvPr>
            <p:ph type="sldNum" sz="quarter" idx="12"/>
          </p:nvPr>
        </p:nvSpPr>
        <p:spPr/>
        <p:txBody>
          <a:bodyPr/>
          <a:lstStyle/>
          <a:p>
            <a:fld id="{5EA0D442-0D96-4C14-8B1C-763EB88E1B19}" type="slidenum">
              <a:rPr lang="en-GB" smtClean="0"/>
              <a:t>41</a:t>
            </a:fld>
            <a:endParaRPr lang="en-GB"/>
          </a:p>
        </p:txBody>
      </p:sp>
      <p:sp>
        <p:nvSpPr>
          <p:cNvPr id="3" name="TextBox 2">
            <a:extLst>
              <a:ext uri="{FF2B5EF4-FFF2-40B4-BE49-F238E27FC236}">
                <a16:creationId xmlns:a16="http://schemas.microsoft.com/office/drawing/2014/main" id="{8D379ED9-EDDE-45AD-A520-4A81BF457025}"/>
              </a:ext>
            </a:extLst>
          </p:cNvPr>
          <p:cNvSpPr txBox="1"/>
          <p:nvPr/>
        </p:nvSpPr>
        <p:spPr>
          <a:xfrm>
            <a:off x="743778" y="1450748"/>
            <a:ext cx="10704443" cy="3077766"/>
          </a:xfrm>
          <a:prstGeom prst="rect">
            <a:avLst/>
          </a:prstGeom>
          <a:noFill/>
        </p:spPr>
        <p:txBody>
          <a:bodyPr wrap="square" rtlCol="0">
            <a:spAutoFit/>
          </a:bodyPr>
          <a:lstStyle/>
          <a:p>
            <a:pPr algn="ctr"/>
            <a:r>
              <a:rPr lang="en-GB" sz="13800" dirty="0"/>
              <a:t>Speaker Notes</a:t>
            </a:r>
          </a:p>
          <a:p>
            <a:pPr algn="ctr"/>
            <a:r>
              <a:rPr lang="en-GB" sz="2800" dirty="0"/>
              <a:t>Nishat Choudhury – 1704979</a:t>
            </a:r>
          </a:p>
          <a:p>
            <a:pPr algn="ctr"/>
            <a:r>
              <a:rPr lang="en-GB" sz="2800" dirty="0"/>
              <a:t>Slide Number: 4-9, 18 &amp; 19</a:t>
            </a:r>
          </a:p>
        </p:txBody>
      </p:sp>
    </p:spTree>
    <p:extLst>
      <p:ext uri="{BB962C8B-B14F-4D97-AF65-F5344CB8AC3E}">
        <p14:creationId xmlns:p14="http://schemas.microsoft.com/office/powerpoint/2010/main" val="36764967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31A3A66-B4CA-47A5-A944-F6B4C652919F}"/>
              </a:ext>
            </a:extLst>
          </p:cNvPr>
          <p:cNvSpPr>
            <a:spLocks noGrp="1"/>
          </p:cNvSpPr>
          <p:nvPr>
            <p:ph type="sldNum" sz="quarter" idx="12"/>
          </p:nvPr>
        </p:nvSpPr>
        <p:spPr/>
        <p:txBody>
          <a:bodyPr/>
          <a:lstStyle/>
          <a:p>
            <a:fld id="{5EA0D442-0D96-4C14-8B1C-763EB88E1B19}" type="slidenum">
              <a:rPr lang="en-GB" smtClean="0"/>
              <a:t>42</a:t>
            </a:fld>
            <a:endParaRPr lang="en-GB"/>
          </a:p>
        </p:txBody>
      </p:sp>
      <p:sp>
        <p:nvSpPr>
          <p:cNvPr id="5" name="Rectangle 4">
            <a:extLst>
              <a:ext uri="{FF2B5EF4-FFF2-40B4-BE49-F238E27FC236}">
                <a16:creationId xmlns:a16="http://schemas.microsoft.com/office/drawing/2014/main" id="{D0310BE5-1713-44EF-BFE3-10E9994F2CE2}"/>
              </a:ext>
            </a:extLst>
          </p:cNvPr>
          <p:cNvSpPr/>
          <p:nvPr/>
        </p:nvSpPr>
        <p:spPr>
          <a:xfrm>
            <a:off x="198782" y="667506"/>
            <a:ext cx="11794435" cy="5522987"/>
          </a:xfrm>
          <a:prstGeom prst="rect">
            <a:avLst/>
          </a:prstGeom>
        </p:spPr>
        <p:txBody>
          <a:bodyPr wrap="square">
            <a:spAutoFit/>
          </a:bodyPr>
          <a:lstStyle/>
          <a:p>
            <a:pPr algn="ctr">
              <a:lnSpc>
                <a:spcPct val="107000"/>
              </a:lnSpc>
              <a:spcAft>
                <a:spcPts val="800"/>
              </a:spcAft>
            </a:pPr>
            <a:r>
              <a:rPr lang="en-GB" sz="2400" b="1" u="sng" dirty="0">
                <a:latin typeface="+mj-lt"/>
                <a:ea typeface="Calibri" panose="020F0502020204030204" pitchFamily="34" charset="0"/>
                <a:cs typeface="Times New Roman" panose="02020603050405020304" pitchFamily="18" charset="0"/>
              </a:rPr>
              <a:t>Project Title: BME Skills Project </a:t>
            </a:r>
          </a:p>
          <a:p>
            <a:pPr algn="ctr">
              <a:lnSpc>
                <a:spcPct val="107000"/>
              </a:lnSpc>
              <a:spcAft>
                <a:spcPts val="800"/>
              </a:spcAft>
            </a:pPr>
            <a:endParaRPr lang="en-GB" sz="2400"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Our project started on the 15</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May where we have been assigned to work for SCVS (</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Swansea Council Voluntary Services)</a:t>
            </a:r>
            <a:r>
              <a:rPr lang="en-GB" dirty="0">
                <a:latin typeface="Calibri" panose="020F0502020204030204" pitchFamily="34" charset="0"/>
                <a:ea typeface="Calibri" panose="020F0502020204030204" pitchFamily="34" charset="0"/>
                <a:cs typeface="Times New Roman" panose="02020603050405020304" pitchFamily="18" charset="0"/>
              </a:rPr>
              <a:t> through their partner BME Skills project.</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They are an umbrella organisation for voluntary activities who offer support, development, and representation of voluntary organisations.</a:t>
            </a:r>
            <a:r>
              <a:rPr lang="en-GB" sz="1600" dirty="0">
                <a:solidFill>
                  <a:srgbClr val="373A3C"/>
                </a:solidFill>
                <a:latin typeface="Arial" panose="020B060402020202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Times New Roman" panose="02020603050405020304" pitchFamily="18" charset="0"/>
                <a:cs typeface="Arial" panose="020B0604020202020204" pitchFamily="34" charset="0"/>
              </a:rPr>
              <a:t>A partner of the SCVS is the BME skills project which assists black and minority ethnic community groups and organisations to </a:t>
            </a:r>
            <a:r>
              <a:rPr lang="en-GB" dirty="0">
                <a:latin typeface="Calibri" panose="020F0502020204030204" pitchFamily="34" charset="0"/>
                <a:ea typeface="Times New Roman" panose="02020603050405020304" pitchFamily="18" charset="0"/>
                <a:cs typeface="Times New Roman" panose="02020603050405020304" pitchFamily="18" charset="0"/>
              </a:rPr>
              <a:t>enhance their skills</a:t>
            </a:r>
            <a:r>
              <a:rPr lang="en-GB" dirty="0">
                <a:latin typeface="Times New Roman" panose="02020603050405020304" pitchFamily="18" charset="0"/>
                <a:ea typeface="Times New Roman" panose="02020603050405020304" pitchFamily="18" charset="0"/>
              </a:rPr>
              <a:t>, widen knowledge and </a:t>
            </a:r>
            <a:r>
              <a:rPr lang="en-GB" dirty="0">
                <a:latin typeface="Calibri" panose="020F0502020204030204" pitchFamily="34" charset="0"/>
                <a:ea typeface="Times New Roman" panose="02020603050405020304" pitchFamily="18" charset="0"/>
                <a:cs typeface="Times New Roman" panose="02020603050405020304" pitchFamily="18" charset="0"/>
              </a:rPr>
              <a:t>experience to be able to reflect, learn and grow</a:t>
            </a:r>
            <a:r>
              <a:rPr lang="en-GB" dirty="0">
                <a:latin typeface="Times New Roman" panose="02020603050405020304" pitchFamily="18" charset="0"/>
                <a:ea typeface="Times New Roman" panose="02020603050405020304" pitchFamily="18" charset="0"/>
              </a:rPr>
              <a:t>. </a:t>
            </a:r>
            <a:r>
              <a:rPr lang="en-GB" dirty="0">
                <a:latin typeface="Calibri" panose="020F0502020204030204" pitchFamily="34" charset="0"/>
                <a:ea typeface="Times New Roman" panose="02020603050405020304" pitchFamily="18" charset="0"/>
                <a:cs typeface="Times New Roman" panose="02020603050405020304" pitchFamily="18" charset="0"/>
              </a:rPr>
              <a:t>(Swansea CVS, 2019).</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Calibri" panose="020F0502020204030204" pitchFamily="34" charset="0"/>
                <a:ea typeface="Times New Roman" panose="02020603050405020304" pitchFamily="18" charset="0"/>
                <a:cs typeface="Times New Roman" panose="02020603050405020304" pitchFamily="18" charset="0"/>
              </a:rPr>
              <a:t> </a:t>
            </a:r>
          </a:p>
          <a:p>
            <a:pPr algn="ctr">
              <a:spcAft>
                <a:spcPts val="0"/>
              </a:spcAft>
            </a:pPr>
            <a:r>
              <a:rPr lang="en-GB" sz="2400" b="1" u="sng" dirty="0">
                <a:latin typeface="+mj-lt"/>
                <a:ea typeface="Times New Roman" panose="02020603050405020304" pitchFamily="18" charset="0"/>
                <a:cs typeface="Times New Roman" panose="02020603050405020304" pitchFamily="18" charset="0"/>
              </a:rPr>
              <a:t>Tools and Techniques Used </a:t>
            </a:r>
          </a:p>
          <a:p>
            <a:pPr algn="ctr">
              <a:spcAft>
                <a:spcPts val="0"/>
              </a:spcAft>
            </a:pPr>
            <a:endParaRPr lang="en-GB" sz="2400" dirty="0">
              <a:latin typeface="+mj-lt"/>
              <a:ea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According to </a:t>
            </a:r>
            <a:r>
              <a:rPr lang="en-GB" dirty="0" err="1">
                <a:latin typeface="Calibri" panose="020F0502020204030204" pitchFamily="34" charset="0"/>
                <a:ea typeface="Calibri" panose="020F0502020204030204" pitchFamily="34" charset="0"/>
                <a:cs typeface="Times New Roman" panose="02020603050405020304" pitchFamily="18" charset="0"/>
              </a:rPr>
              <a:t>Tayntor</a:t>
            </a:r>
            <a:r>
              <a:rPr lang="en-GB" dirty="0">
                <a:latin typeface="Calibri" panose="020F0502020204030204" pitchFamily="34" charset="0"/>
                <a:ea typeface="Calibri" panose="020F0502020204030204" pitchFamily="34" charset="0"/>
                <a:cs typeface="Times New Roman" panose="02020603050405020304" pitchFamily="18" charset="0"/>
              </a:rPr>
              <a:t> 2010 Every project is unique and the tools used to accomplish the project might differ. </a:t>
            </a:r>
            <a:r>
              <a:rPr lang="en-GB" sz="1600" dirty="0">
                <a:latin typeface="Calibri" panose="020F0502020204030204" pitchFamily="34" charset="0"/>
                <a:ea typeface="Calibri" panose="020F0502020204030204" pitchFamily="34" charset="0"/>
                <a:cs typeface="Times New Roman" panose="02020603050405020304" pitchFamily="18" charset="0"/>
              </a:rPr>
              <a:t>(</a:t>
            </a:r>
            <a:r>
              <a:rPr lang="en-GB" sz="1600" dirty="0" err="1">
                <a:latin typeface="Calibri" panose="020F0502020204030204" pitchFamily="34" charset="0"/>
                <a:ea typeface="Calibri" panose="020F0502020204030204" pitchFamily="34" charset="0"/>
                <a:cs typeface="Times New Roman" panose="02020603050405020304" pitchFamily="18" charset="0"/>
              </a:rPr>
              <a:t>Tayntor</a:t>
            </a:r>
            <a:r>
              <a:rPr lang="en-GB" sz="1600" dirty="0">
                <a:latin typeface="Calibri" panose="020F0502020204030204" pitchFamily="34" charset="0"/>
                <a:ea typeface="Calibri" panose="020F0502020204030204" pitchFamily="34" charset="0"/>
                <a:cs typeface="Times New Roman" panose="02020603050405020304" pitchFamily="18" charset="0"/>
              </a:rPr>
              <a:t>, 2010).</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According to Carstens et.al 2013 the tools and techniques used in a project helps to plan, prepare, organise, monitor and be aware of the risks that is involved in successfully accomplishing the project.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(Carstens, et al. 2013, p- 6-8).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tools we have used in this project are as follows: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Iron constraint triangle</a:t>
            </a:r>
            <a:r>
              <a:rPr lang="en-GB" sz="16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Quad chart</a:t>
            </a:r>
            <a:r>
              <a:rPr lang="en-GB" sz="16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Stakeholder analysis</a:t>
            </a:r>
            <a:r>
              <a:rPr lang="en-GB" sz="16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Risk analysis</a:t>
            </a:r>
            <a:r>
              <a:rPr lang="en-GB" sz="16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Work breakdown structure</a:t>
            </a:r>
            <a:r>
              <a:rPr lang="en-GB" sz="1600"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Gantt chart and PESTLE</a:t>
            </a:r>
            <a:r>
              <a:rPr lang="en-GB" dirty="0">
                <a:latin typeface="Times New Roman" panose="02020603050405020304" pitchFamily="18" charset="0"/>
                <a:ea typeface="Calibri" panose="020F0502020204030204" pitchFamily="34" charset="0"/>
                <a:cs typeface="Times New Roman" panose="02020603050405020304" pitchFamily="18" charset="0"/>
              </a:rPr>
              <a:t>.</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474402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05B6B9-DFDF-49CE-AFDE-76E748FC9F9D}"/>
              </a:ext>
            </a:extLst>
          </p:cNvPr>
          <p:cNvSpPr>
            <a:spLocks noGrp="1"/>
          </p:cNvSpPr>
          <p:nvPr>
            <p:ph type="sldNum" sz="quarter" idx="12"/>
          </p:nvPr>
        </p:nvSpPr>
        <p:spPr/>
        <p:txBody>
          <a:bodyPr/>
          <a:lstStyle/>
          <a:p>
            <a:fld id="{5EA0D442-0D96-4C14-8B1C-763EB88E1B19}" type="slidenum">
              <a:rPr lang="en-GB" smtClean="0"/>
              <a:t>43</a:t>
            </a:fld>
            <a:endParaRPr lang="en-GB"/>
          </a:p>
        </p:txBody>
      </p:sp>
      <p:sp>
        <p:nvSpPr>
          <p:cNvPr id="5" name="Rectangle 4">
            <a:extLst>
              <a:ext uri="{FF2B5EF4-FFF2-40B4-BE49-F238E27FC236}">
                <a16:creationId xmlns:a16="http://schemas.microsoft.com/office/drawing/2014/main" id="{1E6F4DE9-59F7-4CA0-B5CF-D4B73C79B015}"/>
              </a:ext>
            </a:extLst>
          </p:cNvPr>
          <p:cNvSpPr/>
          <p:nvPr/>
        </p:nvSpPr>
        <p:spPr>
          <a:xfrm>
            <a:off x="185531" y="926175"/>
            <a:ext cx="12165496" cy="5830379"/>
          </a:xfrm>
          <a:prstGeom prst="rect">
            <a:avLst/>
          </a:prstGeom>
        </p:spPr>
        <p:txBody>
          <a:bodyPr wrap="square">
            <a:spAutoFit/>
          </a:bodyPr>
          <a:lstStyle/>
          <a:p>
            <a:pPr algn="ctr">
              <a:lnSpc>
                <a:spcPct val="107000"/>
              </a:lnSpc>
              <a:spcAft>
                <a:spcPts val="800"/>
              </a:spcAft>
            </a:pPr>
            <a:r>
              <a:rPr lang="en-GB" sz="2400" b="1" u="sng" dirty="0">
                <a:latin typeface="+mj-lt"/>
                <a:ea typeface="Calibri" panose="020F0502020204030204" pitchFamily="34" charset="0"/>
                <a:cs typeface="Times New Roman" panose="02020603050405020304" pitchFamily="18" charset="0"/>
              </a:rPr>
              <a:t>Core competencies of project management </a:t>
            </a:r>
          </a:p>
          <a:p>
            <a:pPr algn="ctr">
              <a:lnSpc>
                <a:spcPct val="107000"/>
              </a:lnSpc>
              <a:spcAft>
                <a:spcPts val="800"/>
              </a:spcAft>
            </a:pPr>
            <a:endParaRPr lang="en-GB" sz="2400" dirty="0">
              <a:latin typeface="+mj-lt"/>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Times New Roman" panose="02020603050405020304" pitchFamily="18" charset="0"/>
              </a:rPr>
              <a:t>According to Carstens et.al 2013 project management requires skills, knowledge and understanding to accomplish the aim and objectives of the project however it is constraint to a limited time and budget.</a:t>
            </a:r>
            <a:r>
              <a:rPr lang="en-GB" sz="3200" dirty="0">
                <a:solidFill>
                  <a:srgbClr val="000000"/>
                </a:solidFill>
                <a:latin typeface="Calibri" panose="020F0502020204030204" pitchFamily="34" charset="0"/>
                <a:ea typeface="Times New Roman" panose="02020603050405020304" pitchFamily="18" charset="0"/>
              </a:rPr>
              <a:t> </a:t>
            </a:r>
            <a:r>
              <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(Carstens, et al. 2013).</a:t>
            </a:r>
            <a:endParaRPr lang="en-GB" dirty="0">
              <a:latin typeface="Times New Roman" panose="02020603050405020304" pitchFamily="18" charset="0"/>
              <a:ea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core competencies of our project from start to finish are: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rPr>
              <a:t>Defining the project, significance and the aim</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rPr>
              <a:t>Specified the quality of deliverables</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rPr>
              <a:t>Assessed the resources and time required</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rPr>
              <a:t>Continuous communication through emails/WhatsApp between the project team and lead. </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rPr>
              <a:t>Project manager monitoring and motivating team members</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rPr>
              <a:t>Managing any risks or changes affecting the project</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cs typeface="Times New Roman" panose="02020603050405020304" pitchFamily="18" charset="0"/>
              </a:rPr>
              <a:t>Tracking progress </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cs typeface="Times New Roman" panose="02020603050405020304" pitchFamily="18" charset="0"/>
              </a:rPr>
              <a:t>Execution of the project </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tabLst>
                <a:tab pos="457200" algn="l"/>
              </a:tabLst>
            </a:pPr>
            <a:r>
              <a:rPr lang="en-GB" dirty="0">
                <a:latin typeface="Calibri" panose="020F0502020204030204" pitchFamily="34" charset="0"/>
                <a:ea typeface="Times New Roman" panose="02020603050405020304" pitchFamily="18" charset="0"/>
                <a:cs typeface="Times New Roman" panose="02020603050405020304" pitchFamily="18" charset="0"/>
              </a:rPr>
              <a:t>Evaluation in terms of what went well, what went bad and what could be improved</a:t>
            </a:r>
            <a:endParaRPr lang="en-GB" dirty="0">
              <a:latin typeface="Times New Roman" panose="02020603050405020304" pitchFamily="18" charset="0"/>
              <a:ea typeface="Times New Roman" panose="02020603050405020304" pitchFamily="18" charset="0"/>
            </a:endParaRP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(Lewis, 2002)</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137857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FD3A1A-3F92-4526-A615-7F5FE067E4E0}"/>
              </a:ext>
            </a:extLst>
          </p:cNvPr>
          <p:cNvSpPr>
            <a:spLocks noGrp="1"/>
          </p:cNvSpPr>
          <p:nvPr>
            <p:ph type="sldNum" sz="quarter" idx="12"/>
          </p:nvPr>
        </p:nvSpPr>
        <p:spPr/>
        <p:txBody>
          <a:bodyPr/>
          <a:lstStyle/>
          <a:p>
            <a:fld id="{5EA0D442-0D96-4C14-8B1C-763EB88E1B19}" type="slidenum">
              <a:rPr lang="en-GB" smtClean="0"/>
              <a:t>44</a:t>
            </a:fld>
            <a:endParaRPr lang="en-GB"/>
          </a:p>
        </p:txBody>
      </p:sp>
      <p:sp>
        <p:nvSpPr>
          <p:cNvPr id="5" name="Rectangle 4">
            <a:extLst>
              <a:ext uri="{FF2B5EF4-FFF2-40B4-BE49-F238E27FC236}">
                <a16:creationId xmlns:a16="http://schemas.microsoft.com/office/drawing/2014/main" id="{64E3D532-31A4-4A21-BED0-764AA5F3BA27}"/>
              </a:ext>
            </a:extLst>
          </p:cNvPr>
          <p:cNvSpPr/>
          <p:nvPr/>
        </p:nvSpPr>
        <p:spPr>
          <a:xfrm>
            <a:off x="284922" y="686711"/>
            <a:ext cx="11410122" cy="5484578"/>
          </a:xfrm>
          <a:prstGeom prst="rect">
            <a:avLst/>
          </a:prstGeom>
        </p:spPr>
        <p:txBody>
          <a:bodyPr wrap="square">
            <a:spAutoFit/>
          </a:bodyPr>
          <a:lstStyle/>
          <a:p>
            <a:pPr algn="ctr">
              <a:lnSpc>
                <a:spcPct val="107000"/>
              </a:lnSpc>
              <a:spcAft>
                <a:spcPts val="800"/>
              </a:spcAft>
            </a:pPr>
            <a:r>
              <a:rPr lang="en-GB" sz="2400" b="1" u="sng" dirty="0">
                <a:latin typeface="+mj-lt"/>
                <a:ea typeface="Calibri" panose="020F0502020204030204" pitchFamily="34" charset="0"/>
                <a:cs typeface="Times New Roman" panose="02020603050405020304" pitchFamily="18" charset="0"/>
              </a:rPr>
              <a:t>Project Scope </a:t>
            </a:r>
          </a:p>
          <a:p>
            <a:pPr algn="ctr">
              <a:lnSpc>
                <a:spcPct val="107000"/>
              </a:lnSpc>
              <a:spcAft>
                <a:spcPts val="800"/>
              </a:spcAft>
            </a:pPr>
            <a:endParaRPr lang="en-GB" sz="2400" dirty="0">
              <a:latin typeface="+mj-lt"/>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Times New Roman" panose="02020603050405020304" pitchFamily="18" charset="0"/>
              </a:rPr>
              <a:t>According to Milosevic and Martinelli 2016 project scope is the list of specific project goals that needs to be met to deliver a successful project. The project scope not only identifies the goals it also identifies the resources, budget and time required for the project. </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(Milosevic, D.Z &amp; Martinelli, R.J. 2016, p-111).</a:t>
            </a:r>
            <a:endParaRPr lang="en-GB" dirty="0">
              <a:latin typeface="Times New Roman" panose="02020603050405020304" pitchFamily="18" charset="0"/>
              <a:ea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Our project scope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Aim: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Century Gothic" panose="020B0502020202020204" pitchFamily="34" charset="0"/>
              <a:buChar char="►"/>
            </a:pPr>
            <a:r>
              <a:rPr lang="en-GB" dirty="0">
                <a:latin typeface="Calibri" panose="020F0502020204030204" pitchFamily="34" charset="0"/>
                <a:ea typeface="Times New Roman" panose="02020603050405020304" pitchFamily="18" charset="0"/>
              </a:rPr>
              <a:t>To deliver a three-hour workshop to participants to widen their knowledge and understanding about demystifying a business plan.   </a:t>
            </a:r>
            <a:endParaRPr lang="en-GB" dirty="0">
              <a:latin typeface="Times New Roman" panose="02020603050405020304" pitchFamily="18" charset="0"/>
              <a:ea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Objectives: </a:t>
            </a:r>
          </a:p>
          <a:p>
            <a:pPr marL="342900" lvl="0" indent="-342900">
              <a:spcAft>
                <a:spcPts val="0"/>
              </a:spcAft>
              <a:buFont typeface="Century Gothic" panose="020B0502020202020204" pitchFamily="34" charset="0"/>
              <a:buChar char="►"/>
            </a:pPr>
            <a:r>
              <a:rPr lang="en-GB" dirty="0">
                <a:latin typeface="Calibri" panose="020F0502020204030204" pitchFamily="34" charset="0"/>
                <a:ea typeface="Times New Roman" panose="02020603050405020304" pitchFamily="18" charset="0"/>
              </a:rPr>
              <a:t>To engage participants in activities which will help them to understand the concept of a business plan and what is involved to create one. </a:t>
            </a:r>
            <a:endParaRPr lang="en-GB" dirty="0">
              <a:latin typeface="Times New Roman" panose="02020603050405020304" pitchFamily="18" charset="0"/>
              <a:ea typeface="Times New Roman" panose="02020603050405020304" pitchFamily="18" charset="0"/>
            </a:endParaRPr>
          </a:p>
          <a:p>
            <a:pPr marL="342900" lvl="0" indent="-342900">
              <a:spcAft>
                <a:spcPts val="0"/>
              </a:spcAft>
              <a:buFont typeface="Century Gothic" panose="020B0502020202020204" pitchFamily="34" charset="0"/>
              <a:buChar char="►"/>
            </a:pPr>
            <a:r>
              <a:rPr lang="en-GB" dirty="0">
                <a:latin typeface="Calibri" panose="020F0502020204030204" pitchFamily="34" charset="0"/>
                <a:ea typeface="Times New Roman" panose="02020603050405020304" pitchFamily="18" charset="0"/>
              </a:rPr>
              <a:t>Provide as much information as possible with additional resources to take away. </a:t>
            </a:r>
            <a:endParaRPr lang="en-GB" dirty="0">
              <a:latin typeface="Times New Roman" panose="02020603050405020304" pitchFamily="18" charset="0"/>
              <a:ea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579599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83470B5-856D-4DE1-A85C-5302F65042E7}"/>
              </a:ext>
            </a:extLst>
          </p:cNvPr>
          <p:cNvSpPr>
            <a:spLocks noGrp="1"/>
          </p:cNvSpPr>
          <p:nvPr>
            <p:ph type="sldNum" sz="quarter" idx="12"/>
          </p:nvPr>
        </p:nvSpPr>
        <p:spPr/>
        <p:txBody>
          <a:bodyPr/>
          <a:lstStyle/>
          <a:p>
            <a:fld id="{5EA0D442-0D96-4C14-8B1C-763EB88E1B19}" type="slidenum">
              <a:rPr lang="en-GB" smtClean="0"/>
              <a:t>45</a:t>
            </a:fld>
            <a:endParaRPr lang="en-GB"/>
          </a:p>
        </p:txBody>
      </p:sp>
      <p:sp>
        <p:nvSpPr>
          <p:cNvPr id="5" name="Rectangle 4">
            <a:extLst>
              <a:ext uri="{FF2B5EF4-FFF2-40B4-BE49-F238E27FC236}">
                <a16:creationId xmlns:a16="http://schemas.microsoft.com/office/drawing/2014/main" id="{75E0FDE1-05BE-4E97-AE84-8B51AAFFC1EE}"/>
              </a:ext>
            </a:extLst>
          </p:cNvPr>
          <p:cNvSpPr/>
          <p:nvPr/>
        </p:nvSpPr>
        <p:spPr>
          <a:xfrm>
            <a:off x="0" y="568339"/>
            <a:ext cx="12192000" cy="5442387"/>
          </a:xfrm>
          <a:prstGeom prst="rect">
            <a:avLst/>
          </a:prstGeom>
        </p:spPr>
        <p:txBody>
          <a:bodyPr wrap="square">
            <a:spAutoFit/>
          </a:bodyPr>
          <a:lstStyle/>
          <a:p>
            <a:pPr algn="ctr">
              <a:lnSpc>
                <a:spcPct val="107000"/>
              </a:lnSpc>
              <a:spcAft>
                <a:spcPts val="800"/>
              </a:spcAft>
            </a:pPr>
            <a:r>
              <a:rPr lang="en-GB" sz="2400" b="1" u="sng" dirty="0">
                <a:latin typeface="+mj-lt"/>
                <a:ea typeface="Calibri" panose="020F0502020204030204" pitchFamily="34" charset="0"/>
                <a:cs typeface="Times New Roman" panose="02020603050405020304" pitchFamily="18" charset="0"/>
              </a:rPr>
              <a:t>The Constraint Triangle </a:t>
            </a:r>
            <a:endParaRPr lang="en-GB" sz="2400" dirty="0">
              <a:latin typeface="+mj-lt"/>
              <a:ea typeface="Calibri" panose="020F0502020204030204" pitchFamily="34" charset="0"/>
              <a:cs typeface="Times New Roman" panose="02020603050405020304" pitchFamily="18" charset="0"/>
            </a:endParaRPr>
          </a:p>
          <a:p>
            <a:pPr>
              <a:spcAft>
                <a:spcPts val="0"/>
              </a:spcAft>
            </a:pPr>
            <a:r>
              <a:rPr lang="en-GB" dirty="0">
                <a:ea typeface="Times New Roman" panose="02020603050405020304" pitchFamily="18" charset="0"/>
              </a:rPr>
              <a:t>According to Dobson 2004 the constraint triangle focuses on the three key constraints of a project to analyse risks affecting the project and its implementation.   </a:t>
            </a:r>
            <a:r>
              <a:rPr lang="en-GB" dirty="0">
                <a:solidFill>
                  <a:srgbClr val="000000"/>
                </a:solidFill>
                <a:ea typeface="Times New Roman" panose="02020603050405020304" pitchFamily="18" charset="0"/>
                <a:cs typeface="Times New Roman" panose="02020603050405020304" pitchFamily="18" charset="0"/>
              </a:rPr>
              <a:t>(Dobson, 2004).</a:t>
            </a:r>
            <a:endParaRPr lang="en-GB" dirty="0">
              <a:ea typeface="Times New Roman" panose="02020603050405020304" pitchFamily="18" charset="0"/>
            </a:endParaRPr>
          </a:p>
          <a:p>
            <a:pPr>
              <a:lnSpc>
                <a:spcPct val="107000"/>
              </a:lnSpc>
              <a:spcAft>
                <a:spcPts val="800"/>
              </a:spcAft>
            </a:pPr>
            <a:r>
              <a:rPr lang="en-GB" dirty="0">
                <a:ea typeface="Calibri" panose="020F0502020204030204" pitchFamily="34" charset="0"/>
                <a:cs typeface="Times New Roman" panose="02020603050405020304" pitchFamily="18" charset="0"/>
              </a:rPr>
              <a:t> The three constraints are:</a:t>
            </a:r>
          </a:p>
          <a:p>
            <a:pPr marL="342900" lvl="0" indent="-342900">
              <a:spcAft>
                <a:spcPts val="0"/>
              </a:spcAft>
              <a:buFont typeface="Century Gothic" panose="020B0502020202020204" pitchFamily="34" charset="0"/>
              <a:buChar char="►"/>
            </a:pPr>
            <a:r>
              <a:rPr lang="en-GB" dirty="0">
                <a:ea typeface="Times New Roman" panose="02020603050405020304" pitchFamily="18" charset="0"/>
              </a:rPr>
              <a:t>Time</a:t>
            </a:r>
          </a:p>
          <a:p>
            <a:pPr marL="342900" lvl="0" indent="-342900">
              <a:spcAft>
                <a:spcPts val="0"/>
              </a:spcAft>
              <a:buFont typeface="Century Gothic" panose="020B0502020202020204" pitchFamily="34" charset="0"/>
              <a:buChar char="►"/>
            </a:pPr>
            <a:r>
              <a:rPr lang="en-GB" dirty="0">
                <a:ea typeface="Times New Roman" panose="02020603050405020304" pitchFamily="18" charset="0"/>
              </a:rPr>
              <a:t>cost </a:t>
            </a:r>
          </a:p>
          <a:p>
            <a:pPr marL="342900" lvl="0" indent="-342900">
              <a:spcAft>
                <a:spcPts val="0"/>
              </a:spcAft>
              <a:buFont typeface="Century Gothic" panose="020B0502020202020204" pitchFamily="34" charset="0"/>
              <a:buChar char="►"/>
            </a:pPr>
            <a:r>
              <a:rPr lang="en-GB" dirty="0">
                <a:ea typeface="Times New Roman" panose="02020603050405020304" pitchFamily="18" charset="0"/>
              </a:rPr>
              <a:t>Product </a:t>
            </a:r>
          </a:p>
          <a:p>
            <a:pPr>
              <a:lnSpc>
                <a:spcPct val="107000"/>
              </a:lnSpc>
              <a:spcAft>
                <a:spcPts val="800"/>
              </a:spcAft>
            </a:pPr>
            <a:r>
              <a:rPr lang="en-GB" dirty="0">
                <a:ea typeface="Calibri" panose="020F0502020204030204" pitchFamily="34" charset="0"/>
                <a:cs typeface="Times New Roman" panose="02020603050405020304" pitchFamily="18" charset="0"/>
              </a:rPr>
              <a:t> The constraints for our project were: </a:t>
            </a:r>
          </a:p>
          <a:p>
            <a:pPr>
              <a:lnSpc>
                <a:spcPct val="107000"/>
              </a:lnSpc>
              <a:spcAft>
                <a:spcPts val="800"/>
              </a:spcAft>
            </a:pPr>
            <a:r>
              <a:rPr lang="en-GB" dirty="0">
                <a:ea typeface="Calibri" panose="020F0502020204030204" pitchFamily="34" charset="0"/>
                <a:cs typeface="Times New Roman" panose="02020603050405020304" pitchFamily="18" charset="0"/>
              </a:rPr>
              <a:t>Time: The time was constrained in our project as we had 5 weeks to deliver the project from initiation phase to execution phase. </a:t>
            </a:r>
          </a:p>
          <a:p>
            <a:pPr>
              <a:lnSpc>
                <a:spcPct val="107000"/>
              </a:lnSpc>
              <a:spcAft>
                <a:spcPts val="800"/>
              </a:spcAft>
            </a:pPr>
            <a:r>
              <a:rPr lang="en-GB" dirty="0">
                <a:ea typeface="Calibri" panose="020F0502020204030204" pitchFamily="34" charset="0"/>
                <a:cs typeface="Times New Roman" panose="02020603050405020304" pitchFamily="18" charset="0"/>
              </a:rPr>
              <a:t>Product: Delivery of the workshop to demystify business plan. The information given out had to be well researched and precise. </a:t>
            </a:r>
            <a:r>
              <a:rPr lang="en-GB" b="1" dirty="0">
                <a:ea typeface="Calibri" panose="020F0502020204030204" pitchFamily="34" charset="0"/>
                <a:cs typeface="Times New Roman" panose="02020603050405020304" pitchFamily="18" charset="0"/>
              </a:rPr>
              <a:t> </a:t>
            </a:r>
            <a:endParaRPr lang="en-GB" dirty="0">
              <a:ea typeface="Calibri" panose="020F0502020204030204" pitchFamily="34" charset="0"/>
              <a:cs typeface="Times New Roman" panose="02020603050405020304" pitchFamily="18" charset="0"/>
            </a:endParaRPr>
          </a:p>
          <a:p>
            <a:pPr algn="ctr">
              <a:lnSpc>
                <a:spcPct val="107000"/>
              </a:lnSpc>
              <a:spcAft>
                <a:spcPts val="800"/>
              </a:spcAft>
            </a:pPr>
            <a:endParaRPr lang="en-GB" sz="2400" b="1" u="sng" dirty="0">
              <a:latin typeface="+mj-lt"/>
              <a:ea typeface="Calibri" panose="020F0502020204030204" pitchFamily="34" charset="0"/>
              <a:cs typeface="Times New Roman" panose="02020603050405020304" pitchFamily="18" charset="0"/>
            </a:endParaRPr>
          </a:p>
          <a:p>
            <a:pPr algn="ctr">
              <a:lnSpc>
                <a:spcPct val="107000"/>
              </a:lnSpc>
              <a:spcAft>
                <a:spcPts val="800"/>
              </a:spcAft>
            </a:pPr>
            <a:r>
              <a:rPr lang="en-GB" sz="2400" b="1" u="sng" dirty="0">
                <a:latin typeface="+mj-lt"/>
                <a:ea typeface="Calibri" panose="020F0502020204030204" pitchFamily="34" charset="0"/>
                <a:cs typeface="Times New Roman" panose="02020603050405020304" pitchFamily="18" charset="0"/>
              </a:rPr>
              <a:t>Stakeholder Analysis</a:t>
            </a:r>
            <a:endParaRPr lang="en-GB" sz="2400"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GB" dirty="0">
                <a:ea typeface="Calibri" panose="020F0502020204030204" pitchFamily="34" charset="0"/>
                <a:cs typeface="Times New Roman" panose="02020603050405020304" pitchFamily="18" charset="0"/>
              </a:rPr>
              <a:t>According to Freeman, et.al 2010 Stakeholder analysis is a process to gather and analyse information to determine whose interest should be considered when developing a policy or delivering a project. It looks at both the internal and external factors. (Freeman, et.al. 2010).</a:t>
            </a:r>
          </a:p>
        </p:txBody>
      </p:sp>
    </p:spTree>
    <p:extLst>
      <p:ext uri="{BB962C8B-B14F-4D97-AF65-F5344CB8AC3E}">
        <p14:creationId xmlns:p14="http://schemas.microsoft.com/office/powerpoint/2010/main" val="34099492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6FA7CF-3055-4239-9F0E-E23AD459BB09}"/>
              </a:ext>
            </a:extLst>
          </p:cNvPr>
          <p:cNvSpPr>
            <a:spLocks noGrp="1"/>
          </p:cNvSpPr>
          <p:nvPr>
            <p:ph type="sldNum" sz="quarter" idx="12"/>
          </p:nvPr>
        </p:nvSpPr>
        <p:spPr/>
        <p:txBody>
          <a:bodyPr/>
          <a:lstStyle/>
          <a:p>
            <a:fld id="{5EA0D442-0D96-4C14-8B1C-763EB88E1B19}" type="slidenum">
              <a:rPr lang="en-GB" smtClean="0"/>
              <a:t>46</a:t>
            </a:fld>
            <a:endParaRPr lang="en-GB"/>
          </a:p>
        </p:txBody>
      </p:sp>
      <p:sp>
        <p:nvSpPr>
          <p:cNvPr id="5" name="Rectangle 4">
            <a:extLst>
              <a:ext uri="{FF2B5EF4-FFF2-40B4-BE49-F238E27FC236}">
                <a16:creationId xmlns:a16="http://schemas.microsoft.com/office/drawing/2014/main" id="{251387BE-3231-4532-9F4E-1FCD243C4202}"/>
              </a:ext>
            </a:extLst>
          </p:cNvPr>
          <p:cNvSpPr/>
          <p:nvPr/>
        </p:nvSpPr>
        <p:spPr>
          <a:xfrm>
            <a:off x="0" y="882950"/>
            <a:ext cx="12192000" cy="5092100"/>
          </a:xfrm>
          <a:prstGeom prst="rect">
            <a:avLst/>
          </a:prstGeom>
        </p:spPr>
        <p:txBody>
          <a:bodyPr wrap="square">
            <a:spAutoFit/>
          </a:bodyPr>
          <a:lstStyle/>
          <a:p>
            <a:pPr algn="ctr" eaLnBrk="0" fontAlgn="base" hangingPunct="0">
              <a:lnSpc>
                <a:spcPct val="107000"/>
              </a:lnSpc>
              <a:spcAft>
                <a:spcPts val="0"/>
              </a:spcAft>
            </a:pPr>
            <a:r>
              <a:rPr lang="en-US" sz="2400" b="1" u="sng" dirty="0">
                <a:solidFill>
                  <a:srgbClr val="000000"/>
                </a:solidFill>
                <a:latin typeface="+mj-lt"/>
                <a:ea typeface="Calibri" panose="020F0502020204030204" pitchFamily="34" charset="0"/>
                <a:cs typeface="Times New Roman" panose="02020603050405020304" pitchFamily="18" charset="0"/>
              </a:rPr>
              <a:t>References</a:t>
            </a:r>
            <a:endParaRPr lang="en-GB" sz="2400" b="1" u="sng" dirty="0">
              <a:latin typeface="+mj-lt"/>
              <a:ea typeface="Calibri" panose="020F0502020204030204" pitchFamily="34" charset="0"/>
              <a:cs typeface="Times New Roman" panose="02020603050405020304" pitchFamily="18" charset="0"/>
            </a:endParaRPr>
          </a:p>
          <a:p>
            <a:pPr eaLnBrk="0" fontAlgn="base" hangingPunct="0">
              <a:lnSpc>
                <a:spcPct val="107000"/>
              </a:lnSpc>
              <a:spcAft>
                <a:spcPts val="0"/>
              </a:spcAft>
            </a:pPr>
            <a:endPar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lnSpc>
                <a:spcPct val="107000"/>
              </a:lnSpc>
              <a:spcAft>
                <a:spcPts val="0"/>
              </a:spcAft>
            </a:pPr>
            <a:r>
              <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rPr>
              <a:t>Carstens, D.S., Richardson, G.L &amp; Smith, R.B. (2013). </a:t>
            </a:r>
            <a:r>
              <a:rPr lang="en-US"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Project Management Tools and Techniques: A Practical Guide. </a:t>
            </a:r>
            <a:r>
              <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rPr>
              <a:t>New York: CRC Press Taylor and Francis Group.</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rPr>
              <a:t>Carstens, S.T., Richardson, G.R., &amp; Smith, R.B. (2013). </a:t>
            </a:r>
            <a:r>
              <a:rPr lang="en-US"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Project Management Tools and Techniques: A Practical Guide. </a:t>
            </a:r>
            <a:r>
              <a:rPr lang="en-US" dirty="0">
                <a:solidFill>
                  <a:srgbClr val="000000"/>
                </a:solidFill>
                <a:latin typeface="Calibri" panose="020F0502020204030204" pitchFamily="34" charset="0"/>
                <a:ea typeface="Calibri" panose="020F0502020204030204" pitchFamily="34" charset="0"/>
                <a:cs typeface="Times New Roman" panose="02020603050405020304" pitchFamily="18" charset="0"/>
              </a:rPr>
              <a:t>New York: CRC Press, p-6-8.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Dobson, M. S. (2004).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The   Triple Constraints in Project Management. </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USA: Library of Congress Cataloguing-in-Publication Data</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Freeman, E.R., Harrison. J.S., Wicks, A.C., Parmar, B.L. &amp; De Colle, S. (2010). </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Stakeholder Theory: The State Of The Art. </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Cambridge: Cambridge University Press.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Lewis, J.P. (2002). </a:t>
            </a:r>
            <a:r>
              <a:rPr lang="en-US" i="1" dirty="0">
                <a:latin typeface="Calibri" panose="020F0502020204030204" pitchFamily="34" charset="0"/>
                <a:ea typeface="Calibri" panose="020F0502020204030204" pitchFamily="34" charset="0"/>
                <a:cs typeface="Times New Roman" panose="02020603050405020304" pitchFamily="18" charset="0"/>
              </a:rPr>
              <a:t>Fundamentals of Project Management. </a:t>
            </a:r>
            <a:r>
              <a:rPr lang="en-US" dirty="0">
                <a:latin typeface="Calibri" panose="020F0502020204030204" pitchFamily="34" charset="0"/>
                <a:ea typeface="Calibri" panose="020F0502020204030204" pitchFamily="34" charset="0"/>
                <a:cs typeface="Times New Roman" panose="02020603050405020304" pitchFamily="18" charset="0"/>
              </a:rPr>
              <a:t>2nd ed. New York: </a:t>
            </a:r>
            <a:r>
              <a:rPr lang="en-US" dirty="0" err="1">
                <a:latin typeface="Calibri" panose="020F0502020204030204" pitchFamily="34" charset="0"/>
                <a:ea typeface="Calibri" panose="020F0502020204030204" pitchFamily="34" charset="0"/>
                <a:cs typeface="Times New Roman" panose="02020603050405020304" pitchFamily="18" charset="0"/>
              </a:rPr>
              <a:t>Amacom</a:t>
            </a:r>
            <a:r>
              <a:rPr lang="en-US" dirty="0">
                <a:latin typeface="Calibri" panose="020F0502020204030204" pitchFamily="34" charset="0"/>
                <a:ea typeface="Calibri" panose="020F0502020204030204" pitchFamily="34" charset="0"/>
                <a:cs typeface="Times New Roman" panose="02020603050405020304" pitchFamily="18" charset="0"/>
              </a:rPr>
              <a:t>.</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600"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Milosevic, D.Z &amp; Martinelli. R.J. (2016). </a:t>
            </a:r>
            <a:r>
              <a:rPr lang="en-US"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Project Management Toolbox. </a:t>
            </a:r>
            <a:r>
              <a:rPr lang="en-US"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2nd ed. New Jersey: John Wiley &amp; Sons, Inc, p-111.</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690870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0F4F2F5-FBB7-41DD-9C60-7A1218E79588}"/>
              </a:ext>
            </a:extLst>
          </p:cNvPr>
          <p:cNvSpPr>
            <a:spLocks noGrp="1"/>
          </p:cNvSpPr>
          <p:nvPr>
            <p:ph type="sldNum" sz="quarter" idx="12"/>
          </p:nvPr>
        </p:nvSpPr>
        <p:spPr/>
        <p:txBody>
          <a:bodyPr/>
          <a:lstStyle/>
          <a:p>
            <a:fld id="{5EA0D442-0D96-4C14-8B1C-763EB88E1B19}" type="slidenum">
              <a:rPr lang="en-GB" smtClean="0"/>
              <a:t>47</a:t>
            </a:fld>
            <a:endParaRPr lang="en-GB"/>
          </a:p>
        </p:txBody>
      </p:sp>
      <p:sp>
        <p:nvSpPr>
          <p:cNvPr id="5" name="Rectangle 4">
            <a:extLst>
              <a:ext uri="{FF2B5EF4-FFF2-40B4-BE49-F238E27FC236}">
                <a16:creationId xmlns:a16="http://schemas.microsoft.com/office/drawing/2014/main" id="{10C63189-7851-4BA4-9E0E-6F35D91058DF}"/>
              </a:ext>
            </a:extLst>
          </p:cNvPr>
          <p:cNvSpPr/>
          <p:nvPr/>
        </p:nvSpPr>
        <p:spPr>
          <a:xfrm>
            <a:off x="172278" y="827439"/>
            <a:ext cx="11847443" cy="3244221"/>
          </a:xfrm>
          <a:prstGeom prst="rect">
            <a:avLst/>
          </a:prstGeom>
        </p:spPr>
        <p:txBody>
          <a:bodyPr wrap="square">
            <a:spAutoFit/>
          </a:bodyPr>
          <a:lstStyle/>
          <a:p>
            <a:pPr algn="ctr">
              <a:lnSpc>
                <a:spcPct val="107000"/>
              </a:lnSpc>
              <a:spcAft>
                <a:spcPts val="0"/>
              </a:spcAft>
            </a:pPr>
            <a:r>
              <a:rPr lang="en-GB" sz="2400" b="1" u="sng" dirty="0">
                <a:solidFill>
                  <a:srgbClr val="000000"/>
                </a:solidFill>
                <a:latin typeface="+mj-lt"/>
                <a:ea typeface="Times New Roman" panose="02020603050405020304" pitchFamily="18" charset="0"/>
                <a:cs typeface="Times New Roman" panose="02020603050405020304" pitchFamily="18" charset="0"/>
              </a:rPr>
              <a:t>References Continued</a:t>
            </a:r>
          </a:p>
          <a:p>
            <a:pPr>
              <a:lnSpc>
                <a:spcPct val="107000"/>
              </a:lnSpc>
              <a:spcAft>
                <a:spcPts val="0"/>
              </a:spcAft>
            </a:pPr>
            <a:endPar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Swansea council for voluntary service. (2019). ‘About us’, [Online].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Available: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https://www.scvs.org.uk/about-us</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[Accessed 16 05 2019].</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Swansea council for voluntary service. (2019). ‘BME Skills project’, [Online]. Available: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https://www.scvs.org.uk/bme-skills-project.</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[Accessed 16 05 2019].</a:t>
            </a:r>
            <a:r>
              <a:rPr lang="en-GB" sz="16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dirty="0">
                <a:ea typeface="Calibri" panose="020F0502020204030204" pitchFamily="34" charset="0"/>
                <a:cs typeface="Times New Roman" panose="02020603050405020304" pitchFamily="18" charset="0"/>
              </a:rPr>
              <a:t>Tayntor, C.B. (2010). </a:t>
            </a:r>
            <a:r>
              <a:rPr lang="en-US" i="1" dirty="0">
                <a:ea typeface="Calibri" panose="020F0502020204030204" pitchFamily="34" charset="0"/>
                <a:cs typeface="Times New Roman" panose="02020603050405020304" pitchFamily="18" charset="0"/>
              </a:rPr>
              <a:t>Project Management Tools and Techniques for Success. </a:t>
            </a:r>
            <a:r>
              <a:rPr lang="en-US" dirty="0">
                <a:ea typeface="Calibri" panose="020F0502020204030204" pitchFamily="34" charset="0"/>
                <a:cs typeface="Times New Roman" panose="02020603050405020304" pitchFamily="18" charset="0"/>
              </a:rPr>
              <a:t>New York: Taylor and Francis Group.</a:t>
            </a:r>
            <a:endParaRPr lang="en-GB"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61326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1104</TotalTime>
  <Words>2051</Words>
  <Application>Microsoft Office PowerPoint</Application>
  <PresentationFormat>Widescreen</PresentationFormat>
  <Paragraphs>324</Paragraphs>
  <Slides>47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Arial</vt:lpstr>
      <vt:lpstr>Calibri</vt:lpstr>
      <vt:lpstr>Calibri Light</vt:lpstr>
      <vt:lpstr>Century Gothic</vt:lpstr>
      <vt:lpstr>Times New Roman</vt:lpstr>
      <vt:lpstr>Office Theme</vt:lpstr>
      <vt:lpstr>PowerPoint Presentation</vt:lpstr>
      <vt:lpstr>PowerPoint Presentation</vt:lpstr>
      <vt:lpstr>PowerPoint Presentation</vt:lpstr>
      <vt:lpstr>Project Title  - BME Skills Project </vt:lpstr>
      <vt:lpstr>PowerPoint Presentation</vt:lpstr>
      <vt:lpstr>Core Competencies of Project Management</vt:lpstr>
      <vt:lpstr>PowerPoint Presentation</vt:lpstr>
      <vt:lpstr>Project Scope</vt:lpstr>
      <vt:lpstr>PowerPoint Presentation</vt:lpstr>
      <vt:lpstr>PowerPoint Presentation</vt:lpstr>
      <vt:lpstr>Project Life Cycle and its Phases</vt:lpstr>
      <vt:lpstr>PowerPoint Presentation</vt:lpstr>
      <vt:lpstr>PowerPoint Presentation</vt:lpstr>
      <vt:lpstr>PowerPoint Presentation</vt:lpstr>
      <vt:lpstr>What is a Quad Chart?</vt:lpstr>
      <vt:lpstr>PowerPoint Presentation</vt:lpstr>
      <vt:lpstr>Quad Chart: Updated</vt:lpstr>
      <vt:lpstr>PowerPoint Presentation</vt:lpstr>
      <vt:lpstr>PowerPoint Presentation</vt:lpstr>
      <vt:lpstr>PowerPoint Presentation</vt:lpstr>
      <vt:lpstr>PowerPoint Presentation</vt:lpstr>
      <vt:lpstr>PowerPoint Presentation</vt:lpstr>
      <vt:lpstr>PowerPoint Presentation</vt:lpstr>
      <vt:lpstr>Work Breakdown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Nishat Choudhury (1704979)</dc:creator>
  <cp:lastModifiedBy>Samad Uddin (1710009)</cp:lastModifiedBy>
  <cp:revision>108</cp:revision>
  <dcterms:created xsi:type="dcterms:W3CDTF">2019-06-10T10:41:29Z</dcterms:created>
  <dcterms:modified xsi:type="dcterms:W3CDTF">2019-06-19T21:45:21Z</dcterms:modified>
</cp:coreProperties>
</file>