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68" r:id="rId3"/>
    <p:sldId id="269" r:id="rId4"/>
    <p:sldId id="278" r:id="rId5"/>
    <p:sldId id="280" r:id="rId6"/>
    <p:sldId id="271" r:id="rId7"/>
    <p:sldId id="276" r:id="rId8"/>
    <p:sldId id="272" r:id="rId9"/>
    <p:sldId id="273" r:id="rId10"/>
    <p:sldId id="274" r:id="rId11"/>
    <p:sldId id="275" r:id="rId12"/>
    <p:sldId id="27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D7DE14-30B6-6B4C-A689-BF912072D4CB}" v="1" dt="2025-06-20T15:04:44.554"/>
    <p1510:client id="{D38FA925-49B4-F747-9C87-6D785EA27836}" v="160" dt="2025-06-20T15:03:16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7DE25-636A-849F-522D-06C197B87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3634A-DF52-47BF-205C-12765CF46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0704" y="2131429"/>
            <a:ext cx="10131425" cy="3649133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3948BC-0D01-10A6-A0B9-17A46A9603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25673" y="-5027132"/>
            <a:ext cx="12517673" cy="12209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997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C37E-2204-9E6B-57D0-46630BA3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road to </a:t>
            </a:r>
            <a:r>
              <a:rPr lang="en-GB" err="1"/>
              <a:t>unfreedom</a:t>
            </a:r>
            <a:r>
              <a:rPr lang="en-GB"/>
              <a:t> – Timothy Snyder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E998F-CCD6-37BD-EA83-B0017CC94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/>
              <a:t>The politics of inevitability – the idea that there are no ideas</a:t>
            </a:r>
          </a:p>
          <a:p>
            <a:r>
              <a:rPr lang="en-GB" sz="3600"/>
              <a:t>The oligarch governs by fiction and governs by invoking myth and manufacturing crisis.</a:t>
            </a:r>
          </a:p>
          <a:p>
            <a:r>
              <a:rPr lang="en-GB" sz="3600"/>
              <a:t>Amplified by use of social media</a:t>
            </a:r>
          </a:p>
          <a:p>
            <a:r>
              <a:rPr lang="en-GB" sz="3600"/>
              <a:t>Fake protection is offered</a:t>
            </a:r>
          </a:p>
          <a:p>
            <a:r>
              <a:rPr lang="en-GB" sz="3600"/>
              <a:t>The future dissolves in frustrations of the present and eternity becomes our daily  life.</a:t>
            </a:r>
          </a:p>
          <a:p>
            <a:r>
              <a:rPr lang="en-GB" sz="3600"/>
              <a:t>Hardship becomes inevitable </a:t>
            </a:r>
          </a:p>
          <a:p>
            <a:r>
              <a:rPr lang="en-GB" sz="3600"/>
              <a:t>Domination of the </a:t>
            </a:r>
            <a:r>
              <a:rPr lang="en-GB" sz="3600" err="1"/>
              <a:t>marets</a:t>
            </a:r>
            <a:r>
              <a:rPr lang="en-GB" sz="3600"/>
              <a:t> through capitalism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662005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2D41B-4B92-7A80-DC6B-634E7F97A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Fascism in  the 1920’s and 1930’s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E930C-96E8-DA2D-2BED-CE88332DE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/>
              <a:t>Some core features of capitalism as it developed are acceptable</a:t>
            </a:r>
          </a:p>
          <a:p>
            <a:r>
              <a:rPr lang="en-GB" sz="3600"/>
              <a:t>Celebrates will and violence over reason and law</a:t>
            </a:r>
          </a:p>
          <a:p>
            <a:r>
              <a:rPr lang="en-GB" sz="3600"/>
              <a:t>Leader has mystical connection with his people</a:t>
            </a:r>
          </a:p>
          <a:p>
            <a:r>
              <a:rPr lang="en-GB" sz="3600"/>
              <a:t>Globalisation becomes a conspiracy ‘They are out to get us’</a:t>
            </a:r>
          </a:p>
          <a:p>
            <a:r>
              <a:rPr lang="en-GB" sz="3600"/>
              <a:t>Public  discussion gives way to political fiction</a:t>
            </a:r>
          </a:p>
          <a:p>
            <a:r>
              <a:rPr lang="en-GB" sz="3200"/>
              <a:t>The politics of eternity become embedded in political discourse</a:t>
            </a:r>
          </a:p>
          <a:p>
            <a:r>
              <a:rPr lang="en-US" sz="3200"/>
              <a:t>A hypothesis for this session – European social democracy cannot match the Russian imperialist narrative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3098336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D8E5F-D5D9-CCE9-B83B-988735AC5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Alexander </a:t>
            </a:r>
            <a:r>
              <a:rPr lang="en-GB" err="1"/>
              <a:t>dugin</a:t>
            </a:r>
            <a:r>
              <a:rPr lang="en-GB"/>
              <a:t> 1962-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766EA-27F9-78CF-0BB6-1BD981EB8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524740"/>
            <a:ext cx="10131425" cy="5891715"/>
          </a:xfrm>
        </p:spPr>
        <p:txBody>
          <a:bodyPr>
            <a:normAutofit lnSpcReduction="10000"/>
          </a:bodyPr>
          <a:lstStyle/>
          <a:p>
            <a:r>
              <a:rPr lang="en-US" sz="2800"/>
              <a:t>Far right political philosopher</a:t>
            </a:r>
          </a:p>
          <a:p>
            <a:r>
              <a:rPr lang="en-US" sz="2800"/>
              <a:t>Leading proponent of Russian neo-</a:t>
            </a:r>
            <a:r>
              <a:rPr lang="en-US" sz="2800" err="1"/>
              <a:t>Eurasianism</a:t>
            </a:r>
            <a:endParaRPr lang="en-US" sz="2800"/>
          </a:p>
          <a:p>
            <a:pPr lvl="1"/>
            <a:r>
              <a:rPr lang="en-US" sz="2600"/>
              <a:t>The lands of the Russian empire form a natural unity</a:t>
            </a:r>
          </a:p>
          <a:p>
            <a:pPr lvl="1"/>
            <a:r>
              <a:rPr lang="en-US" sz="2600"/>
              <a:t>Opposed to territorial fragmentation of the Russian state</a:t>
            </a:r>
          </a:p>
          <a:p>
            <a:pPr lvl="1"/>
            <a:r>
              <a:rPr lang="en-US" sz="2600"/>
              <a:t>The Russian state needs to be reconstructed</a:t>
            </a:r>
          </a:p>
          <a:p>
            <a:pPr lvl="1"/>
            <a:r>
              <a:rPr lang="en-US" sz="2600"/>
              <a:t>Aversion to democracy</a:t>
            </a:r>
          </a:p>
          <a:p>
            <a:pPr lvl="1"/>
            <a:r>
              <a:rPr lang="en-US" sz="2600"/>
              <a:t>Appropriation of Stalin’s legacy</a:t>
            </a:r>
          </a:p>
          <a:p>
            <a:pPr lvl="1"/>
            <a:r>
              <a:rPr lang="en-US" sz="2600"/>
              <a:t>Dream of Greater Eurasia and of a Eurasian empire which is single state</a:t>
            </a:r>
          </a:p>
          <a:p>
            <a:pPr lvl="1"/>
            <a:r>
              <a:rPr lang="en-US" sz="2600"/>
              <a:t>Messianic vision of </a:t>
            </a:r>
            <a:r>
              <a:rPr lang="en-US" sz="2600" err="1"/>
              <a:t>Eurasianism</a:t>
            </a:r>
            <a:r>
              <a:rPr lang="en-US" sz="2600"/>
              <a:t> linked to Orthodox Church</a:t>
            </a:r>
          </a:p>
          <a:p>
            <a:pPr lvl="1"/>
            <a:r>
              <a:rPr lang="en-US" sz="2600"/>
              <a:t>Intertwined with </a:t>
            </a:r>
            <a:r>
              <a:rPr lang="en-US" sz="2600" err="1"/>
              <a:t>thev</a:t>
            </a:r>
            <a:r>
              <a:rPr lang="en-US" sz="2600"/>
              <a:t> New Right</a:t>
            </a:r>
          </a:p>
          <a:p>
            <a:pPr lvl="1"/>
            <a:r>
              <a:rPr lang="en-US" sz="2600"/>
              <a:t>Proponent of fascism</a:t>
            </a:r>
          </a:p>
        </p:txBody>
      </p:sp>
    </p:spTree>
    <p:extLst>
      <p:ext uri="{BB962C8B-B14F-4D97-AF65-F5344CB8AC3E}">
        <p14:creationId xmlns:p14="http://schemas.microsoft.com/office/powerpoint/2010/main" val="2602899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30D3-2609-43BC-933B-638FACFFE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Alexander </a:t>
            </a:r>
            <a:r>
              <a:rPr lang="en-US" err="1"/>
              <a:t>Dugin</a:t>
            </a:r>
            <a:r>
              <a:rPr lang="en-GB"/>
              <a:t> – </a:t>
            </a:r>
            <a:r>
              <a:rPr lang="en-GB" err="1"/>
              <a:t>putin’s</a:t>
            </a:r>
            <a:r>
              <a:rPr lang="en-GB"/>
              <a:t> favourite political philosopher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24F81-D3A7-4C7B-A336-6018692CB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715933"/>
          </a:xfrm>
        </p:spPr>
        <p:txBody>
          <a:bodyPr>
            <a:normAutofit/>
          </a:bodyPr>
          <a:lstStyle/>
          <a:p>
            <a:r>
              <a:rPr lang="en-US" sz="2800"/>
              <a:t>Creation of a new national myth</a:t>
            </a:r>
          </a:p>
          <a:p>
            <a:r>
              <a:rPr lang="en-US" sz="2800"/>
              <a:t>Dissent must be suppressed</a:t>
            </a:r>
          </a:p>
          <a:p>
            <a:r>
              <a:rPr lang="en-US" sz="2800"/>
              <a:t>A Eurasian identity must be sought</a:t>
            </a:r>
          </a:p>
          <a:p>
            <a:r>
              <a:rPr lang="en-US" sz="2800"/>
              <a:t>Links with </a:t>
            </a:r>
            <a:r>
              <a:rPr lang="en-US" sz="2800" err="1"/>
              <a:t>Ilyin’s</a:t>
            </a:r>
            <a:r>
              <a:rPr lang="en-US" sz="2800"/>
              <a:t> conception of ‘Holy </a:t>
            </a:r>
            <a:r>
              <a:rPr lang="en-US" sz="2800" err="1"/>
              <a:t>Rus’</a:t>
            </a:r>
            <a:r>
              <a:rPr lang="en-US" sz="2800"/>
              <a:t> in which Ukraine is an integral part</a:t>
            </a:r>
          </a:p>
          <a:p>
            <a:r>
              <a:rPr lang="en-US" sz="2800"/>
              <a:t>Creation of Eurasian economic union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258334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6E579-0301-AB80-15D6-D76BA71C6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Ivan </a:t>
            </a:r>
            <a:r>
              <a:rPr lang="en-GB" err="1"/>
              <a:t>ilyin</a:t>
            </a:r>
            <a:r>
              <a:rPr lang="en-GB"/>
              <a:t> – a counter revolutionary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95DA3-589A-92E6-3E1B-CA1D977ED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628363"/>
            <a:ext cx="10131425" cy="5229637"/>
          </a:xfrm>
        </p:spPr>
        <p:txBody>
          <a:bodyPr>
            <a:normAutofit fontScale="70000" lnSpcReduction="20000"/>
          </a:bodyPr>
          <a:lstStyle/>
          <a:p>
            <a:r>
              <a:rPr lang="en-GB" sz="3600"/>
              <a:t>Born in 1883</a:t>
            </a:r>
          </a:p>
          <a:p>
            <a:r>
              <a:rPr lang="en-GB" sz="3600"/>
              <a:t>Opposed the Bolsheviks</a:t>
            </a:r>
          </a:p>
          <a:p>
            <a:r>
              <a:rPr lang="en-GB" sz="3600"/>
              <a:t>Developed a theory of ‘</a:t>
            </a:r>
            <a:r>
              <a:rPr lang="en-GB" sz="3600" err="1"/>
              <a:t>Christofascism</a:t>
            </a:r>
            <a:r>
              <a:rPr lang="en-GB" sz="3600"/>
              <a:t>’ </a:t>
            </a:r>
          </a:p>
          <a:p>
            <a:r>
              <a:rPr lang="en-GB" sz="3600"/>
              <a:t>Rehabilitated by Putin and reinterred in Russia. </a:t>
            </a:r>
          </a:p>
          <a:p>
            <a:r>
              <a:rPr lang="en-GB" sz="3600"/>
              <a:t>Books have wide circulation in military circles</a:t>
            </a:r>
          </a:p>
          <a:p>
            <a:r>
              <a:rPr lang="en-GB" sz="3600"/>
              <a:t>Used as justification by Putin to undermine EU and justify invasion of Ukraine Presented as moral authority</a:t>
            </a:r>
          </a:p>
          <a:p>
            <a:r>
              <a:rPr lang="en-GB" sz="3600" err="1"/>
              <a:t>Ilyin</a:t>
            </a:r>
            <a:r>
              <a:rPr lang="en-GB" sz="3600"/>
              <a:t> was politician of eternity and of inevitability</a:t>
            </a:r>
          </a:p>
          <a:p>
            <a:r>
              <a:rPr lang="en-US" sz="3600"/>
              <a:t>Reinterred in Moscow after his death in </a:t>
            </a:r>
            <a:r>
              <a:rPr lang="en-US" sz="3600" err="1"/>
              <a:t>Switzeland</a:t>
            </a:r>
            <a:r>
              <a:rPr lang="en-US" sz="3600"/>
              <a:t> with military </a:t>
            </a:r>
            <a:r>
              <a:rPr lang="en-US" sz="3600" err="1"/>
              <a:t>honours</a:t>
            </a:r>
            <a:endParaRPr lang="en-US" sz="3600"/>
          </a:p>
          <a:p>
            <a:r>
              <a:rPr lang="en-US" sz="3600"/>
              <a:t>Admired Mussolini</a:t>
            </a:r>
          </a:p>
          <a:p>
            <a:r>
              <a:rPr lang="en-US" sz="3600"/>
              <a:t>Subject of a </a:t>
            </a:r>
            <a:r>
              <a:rPr lang="en-US" sz="3600" err="1"/>
              <a:t>lenghy</a:t>
            </a:r>
            <a:r>
              <a:rPr lang="en-US" sz="3600"/>
              <a:t> essay by Putin</a:t>
            </a:r>
          </a:p>
        </p:txBody>
      </p:sp>
    </p:spTree>
    <p:extLst>
      <p:ext uri="{BB962C8B-B14F-4D97-AF65-F5344CB8AC3E}">
        <p14:creationId xmlns:p14="http://schemas.microsoft.com/office/powerpoint/2010/main" val="1988396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1998F-8EA1-2248-5E3D-E33CD3B28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Politics is the art of identifying and neutralising the enemy...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F2D79-B79A-B96E-27E0-CC2EE2C17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/>
              <a:t>May your prayer be a sword and your sword a prayer</a:t>
            </a:r>
          </a:p>
          <a:p>
            <a:r>
              <a:rPr lang="en-GB" sz="3600"/>
              <a:t>As long as the world is fractured, loving God means a constant struggle against the enemies of divine order on earth</a:t>
            </a:r>
          </a:p>
          <a:p>
            <a:r>
              <a:rPr lang="en-GB" sz="3600"/>
              <a:t>Power comes all by itself to the strong man</a:t>
            </a:r>
          </a:p>
          <a:p>
            <a:r>
              <a:rPr lang="en-GB" sz="3600"/>
              <a:t>The redeemer is inspired by the spirit of totality</a:t>
            </a:r>
          </a:p>
          <a:p>
            <a:r>
              <a:rPr lang="en-GB" sz="3600"/>
              <a:t>The rising sword is a kneeling prayer...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3916894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45EFB-86F4-400A-9F22-7F1406D12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rise of </a:t>
            </a:r>
            <a:r>
              <a:rPr lang="en-GB" err="1"/>
              <a:t>ivan</a:t>
            </a:r>
            <a:r>
              <a:rPr lang="en-GB"/>
              <a:t> </a:t>
            </a:r>
            <a:r>
              <a:rPr lang="en-GB" err="1"/>
              <a:t>ilyin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5E936-9D17-AEAB-9F8B-5459F87B3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 err="1"/>
              <a:t>Ilyin</a:t>
            </a:r>
            <a:r>
              <a:rPr lang="en-GB" sz="3600"/>
              <a:t> saw fascism as the politics of the world to    come</a:t>
            </a:r>
          </a:p>
          <a:p>
            <a:r>
              <a:rPr lang="en-GB" sz="3600"/>
              <a:t>Championed the cause of the Russian Whites</a:t>
            </a:r>
          </a:p>
          <a:p>
            <a:r>
              <a:rPr lang="en-GB" sz="3600"/>
              <a:t>Saw Nazism as an example for Russia</a:t>
            </a:r>
          </a:p>
          <a:p>
            <a:r>
              <a:rPr lang="en-GB" sz="3600"/>
              <a:t>Saw Russia as a model of future Christian  salvation</a:t>
            </a:r>
          </a:p>
          <a:p>
            <a:r>
              <a:rPr lang="en-GB" sz="3600"/>
              <a:t>Became a model for the far right</a:t>
            </a:r>
          </a:p>
          <a:p>
            <a:r>
              <a:rPr lang="en-GB" sz="3600" i="1"/>
              <a:t>‘God has left us amidst spiritual and moral relativism. He is removed from this scene but remains disgusted by human behaviour’’</a:t>
            </a:r>
          </a:p>
          <a:p>
            <a:r>
              <a:rPr lang="en-GB" sz="3600"/>
              <a:t>Without God there is no moral compass</a:t>
            </a:r>
          </a:p>
          <a:p>
            <a:pPr marL="0" indent="0">
              <a:buNone/>
            </a:pPr>
            <a:endParaRPr lang="en-US" sz="3600" i="1"/>
          </a:p>
        </p:txBody>
      </p:sp>
    </p:spTree>
    <p:extLst>
      <p:ext uri="{BB962C8B-B14F-4D97-AF65-F5344CB8AC3E}">
        <p14:creationId xmlns:p14="http://schemas.microsoft.com/office/powerpoint/2010/main" val="240769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6BFC-4D60-7A00-CD8B-83F34BE5D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totalitarian vision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76977-FE4A-8CBB-25CB-F4C358FCA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85056" y="1756229"/>
            <a:ext cx="10131425" cy="4236853"/>
          </a:xfrm>
        </p:spPr>
        <p:txBody>
          <a:bodyPr>
            <a:normAutofit fontScale="77500" lnSpcReduction="20000"/>
          </a:bodyPr>
          <a:lstStyle/>
          <a:p>
            <a:r>
              <a:rPr lang="en-GB" sz="3600"/>
              <a:t>We must think and feel as one and so </a:t>
            </a:r>
            <a:r>
              <a:rPr lang="en-GB" sz="3600" err="1"/>
              <a:t>abidicate</a:t>
            </a:r>
            <a:r>
              <a:rPr lang="en-GB" sz="3600"/>
              <a:t> our own feelings. ‘ Evil begins where the person begins’</a:t>
            </a:r>
          </a:p>
          <a:p>
            <a:r>
              <a:rPr lang="en-GB" sz="3600"/>
              <a:t>Our individuality proves that the </a:t>
            </a:r>
            <a:r>
              <a:rPr lang="en-GB" sz="3600" err="1"/>
              <a:t>worldd</a:t>
            </a:r>
            <a:r>
              <a:rPr lang="en-GB" sz="3600"/>
              <a:t> is flawed</a:t>
            </a:r>
          </a:p>
          <a:p>
            <a:r>
              <a:rPr lang="en-GB" sz="3600"/>
              <a:t>Hence he despised the </a:t>
            </a:r>
            <a:r>
              <a:rPr lang="en-GB" sz="3600" err="1"/>
              <a:t>midde</a:t>
            </a:r>
            <a:r>
              <a:rPr lang="en-GB" sz="3600"/>
              <a:t> classes who  </a:t>
            </a:r>
            <a:r>
              <a:rPr lang="en-GB" sz="3600" err="1"/>
              <a:t>charished</a:t>
            </a:r>
            <a:r>
              <a:rPr lang="en-GB" sz="3600"/>
              <a:t> </a:t>
            </a:r>
            <a:r>
              <a:rPr lang="en-GB" sz="3600" err="1"/>
              <a:t>ther</a:t>
            </a:r>
            <a:r>
              <a:rPr lang="en-GB" sz="3600"/>
              <a:t> </a:t>
            </a:r>
            <a:r>
              <a:rPr lang="en-GB" sz="3600" err="1"/>
              <a:t>individualityEvil</a:t>
            </a:r>
            <a:r>
              <a:rPr lang="en-GB" sz="3600"/>
              <a:t> begins where the individual begins </a:t>
            </a:r>
          </a:p>
          <a:p>
            <a:r>
              <a:rPr lang="en-GB" sz="3600"/>
              <a:t>Social mobility is the worst kind of experience</a:t>
            </a:r>
          </a:p>
          <a:p>
            <a:r>
              <a:rPr lang="en-GB" sz="3600"/>
              <a:t>Society  might be evil but I am OK. Life is brutish and short</a:t>
            </a:r>
          </a:p>
          <a:p>
            <a:r>
              <a:rPr lang="en-GB" sz="3600"/>
              <a:t>Russia becomes a P and virginal entity</a:t>
            </a:r>
          </a:p>
          <a:p>
            <a:r>
              <a:rPr lang="en-GB" sz="3600"/>
              <a:t>Denied separate identity of Ukraine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3700618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FF84E-8D8E-F5F0-7903-3FCE01150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Ukraine can never be a separate entity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0A698-A8BE-3B80-495D-E341C13E2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3600"/>
              <a:t>In </a:t>
            </a:r>
            <a:r>
              <a:rPr lang="en-GB" sz="3600" err="1"/>
              <a:t>Ilyin’s</a:t>
            </a:r>
            <a:r>
              <a:rPr lang="en-GB" sz="3600"/>
              <a:t> thought Ukraine becomes an aberration. Drives Putin’s ideology</a:t>
            </a:r>
          </a:p>
          <a:p>
            <a:r>
              <a:rPr lang="en-GB" sz="3600"/>
              <a:t>When God created the world Russia remained in eternity.</a:t>
            </a:r>
          </a:p>
          <a:p>
            <a:r>
              <a:rPr lang="en-GB" sz="3600"/>
              <a:t>There would always be an attack from the outside world on Russia’s innocence</a:t>
            </a:r>
          </a:p>
          <a:p>
            <a:r>
              <a:rPr lang="en-GB" sz="3600"/>
              <a:t>Russia would always be a victim of a continental blockade which he saw as Europe.</a:t>
            </a:r>
          </a:p>
          <a:p>
            <a:r>
              <a:rPr lang="en-GB" sz="3600"/>
              <a:t>Russia could count on 1000 years of historical suffering</a:t>
            </a:r>
          </a:p>
          <a:p>
            <a:r>
              <a:rPr lang="en-GB" sz="3600"/>
              <a:t>Russia could do no wrong it embedded the notion of ‘Holy </a:t>
            </a:r>
            <a:r>
              <a:rPr lang="en-GB" sz="3600" err="1"/>
              <a:t>Rus’</a:t>
            </a:r>
            <a:r>
              <a:rPr lang="en-GB" sz="3600"/>
              <a:t> – a divine  calling supported by Kirill</a:t>
            </a:r>
          </a:p>
          <a:p>
            <a:r>
              <a:rPr lang="en-US" sz="3600"/>
              <a:t>Social democracy is no match, particularly when undermined by the New Right</a:t>
            </a:r>
          </a:p>
        </p:txBody>
      </p:sp>
    </p:spTree>
    <p:extLst>
      <p:ext uri="{BB962C8B-B14F-4D97-AF65-F5344CB8AC3E}">
        <p14:creationId xmlns:p14="http://schemas.microsoft.com/office/powerpoint/2010/main" val="14372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0B45D-7A7A-782D-DD43-9B3605ECA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Politics has a religious meaning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22A52-D446-8D69-0708-CADA6CFA3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715933"/>
          </a:xfrm>
        </p:spPr>
        <p:txBody>
          <a:bodyPr>
            <a:normAutofit fontScale="70000" lnSpcReduction="20000"/>
          </a:bodyPr>
          <a:lstStyle/>
          <a:p>
            <a:r>
              <a:rPr lang="en-GB" sz="3600"/>
              <a:t>Sacrifice and redemption are twisted into new ideologies. Jesus is taken over by Hitler ‘ Insofar as I restrain the Jew, I am doing God’s work’</a:t>
            </a:r>
          </a:p>
          <a:p>
            <a:r>
              <a:rPr lang="en-GB" sz="3600" err="1"/>
              <a:t>Ilyin</a:t>
            </a:r>
            <a:r>
              <a:rPr lang="en-GB" sz="3600"/>
              <a:t> and Hitler saw </a:t>
            </a:r>
            <a:r>
              <a:rPr lang="en-GB" sz="3600" err="1"/>
              <a:t>remption</a:t>
            </a:r>
            <a:r>
              <a:rPr lang="en-GB" sz="3600"/>
              <a:t> in the hands of a fascist dictator</a:t>
            </a:r>
          </a:p>
          <a:p>
            <a:r>
              <a:rPr lang="en-GB" sz="3600"/>
              <a:t>Fascism becomes a </a:t>
            </a:r>
            <a:r>
              <a:rPr lang="en-GB" sz="3600" err="1"/>
              <a:t>sacre</a:t>
            </a:r>
            <a:r>
              <a:rPr lang="en-GB" sz="3600"/>
              <a:t> and eternal connection between the redeemer and his people</a:t>
            </a:r>
          </a:p>
          <a:p>
            <a:r>
              <a:rPr lang="en-GB" sz="3600"/>
              <a:t>Loving God means a constant </a:t>
            </a:r>
            <a:r>
              <a:rPr lang="en-GB" sz="3600" err="1"/>
              <a:t>strugge</a:t>
            </a:r>
            <a:r>
              <a:rPr lang="en-GB" sz="3600"/>
              <a:t> against the enemies of God on Earth</a:t>
            </a:r>
          </a:p>
          <a:p>
            <a:r>
              <a:rPr lang="en-GB" sz="3600"/>
              <a:t>Vision of </a:t>
            </a:r>
            <a:r>
              <a:rPr lang="en-GB" sz="3600" err="1"/>
              <a:t>Ilyin</a:t>
            </a:r>
            <a:r>
              <a:rPr lang="en-GB" sz="3600"/>
              <a:t>: </a:t>
            </a:r>
            <a:r>
              <a:rPr lang="en-GB" sz="3600" err="1"/>
              <a:t>Individualiy</a:t>
            </a:r>
            <a:r>
              <a:rPr lang="en-GB" sz="3600"/>
              <a:t> must be overcome to allow a focus on the redeemer</a:t>
            </a:r>
          </a:p>
          <a:p>
            <a:r>
              <a:rPr lang="en-GB" sz="3600"/>
              <a:t>Law becomes the </a:t>
            </a:r>
            <a:r>
              <a:rPr lang="en-GB" sz="3600" err="1"/>
              <a:t>fulfillment</a:t>
            </a:r>
            <a:r>
              <a:rPr lang="en-GB" sz="3600"/>
              <a:t> of the wishes of the Leader</a:t>
            </a:r>
          </a:p>
          <a:p>
            <a:r>
              <a:rPr lang="en-GB" sz="3600"/>
              <a:t>Loving duty of the population is to translate the wishes of the leader into  reality</a:t>
            </a:r>
          </a:p>
          <a:p>
            <a:endParaRPr lang="en-GB" sz="3600"/>
          </a:p>
          <a:p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4273642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37DAB-2B23-54B4-16CB-EA1FFD11D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role of the leader and victimhood as national narrative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991BB-B68E-5EE3-4797-795D68EA5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/>
              <a:t>The place of the individual is fixed like a cell  in a body in favour of an overall national submission </a:t>
            </a:r>
          </a:p>
          <a:p>
            <a:r>
              <a:rPr lang="en-GB" sz="3600"/>
              <a:t>A robber (Putin) </a:t>
            </a:r>
            <a:r>
              <a:rPr lang="en-GB" sz="3600" err="1"/>
              <a:t>beomes</a:t>
            </a:r>
            <a:r>
              <a:rPr lang="en-GB" sz="3600"/>
              <a:t> a redeemer</a:t>
            </a:r>
          </a:p>
          <a:p>
            <a:r>
              <a:rPr lang="en-GB" sz="3600"/>
              <a:t>Connections with Karl Marx – disorder could not be solved by revolution but by redemption</a:t>
            </a:r>
          </a:p>
          <a:p>
            <a:r>
              <a:rPr lang="en-GB" sz="3600"/>
              <a:t>Defends the notion of the homeland of God which had to be preserved through the integrity of the nation</a:t>
            </a:r>
          </a:p>
          <a:p>
            <a:r>
              <a:rPr lang="en-GB" sz="3600"/>
              <a:t>Russia is no longer a beacon of the world but becomes a victim</a:t>
            </a:r>
          </a:p>
          <a:p>
            <a:r>
              <a:rPr lang="en-GB" sz="3600"/>
              <a:t>How might we counter this narrative ? </a:t>
            </a:r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3425593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870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PowerPoint Presentation</vt:lpstr>
      <vt:lpstr>The road to unfreedom – Timothy Snyder</vt:lpstr>
      <vt:lpstr>Fascism in  the 1920’s and 1930’s </vt:lpstr>
      <vt:lpstr>Alexander dugin 1962-</vt:lpstr>
      <vt:lpstr>Alexander Dugin – putin’s favourite political philosopher</vt:lpstr>
      <vt:lpstr>Ivan ilyin – a counter revolutionary</vt:lpstr>
      <vt:lpstr>Politics is the art of identifying and neutralising the enemy...</vt:lpstr>
      <vt:lpstr>The rise of ivan ilyin</vt:lpstr>
      <vt:lpstr>A totalitarian vision</vt:lpstr>
      <vt:lpstr>Ukraine can never be a separate entity</vt:lpstr>
      <vt:lpstr>Politics has a religious meaning </vt:lpstr>
      <vt:lpstr>The role of the leader and victimhood as national narrative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road to authoritarianism</dc:title>
  <dc:creator>Ben Bano</dc:creator>
  <cp:lastModifiedBy>Rebekah Humphreys</cp:lastModifiedBy>
  <cp:revision>2</cp:revision>
  <dcterms:created xsi:type="dcterms:W3CDTF">2025-04-16T19:25:39Z</dcterms:created>
  <dcterms:modified xsi:type="dcterms:W3CDTF">2025-06-24T14:16:49Z</dcterms:modified>
</cp:coreProperties>
</file>