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7" r:id="rId11"/>
    <p:sldId id="265" r:id="rId12"/>
    <p:sldId id="266" r:id="rId13"/>
    <p:sldId id="269" r:id="rId14"/>
    <p:sldId id="268" r:id="rId15"/>
    <p:sldId id="270" r:id="rId16"/>
    <p:sldId id="271" r:id="rId17"/>
    <p:sldId id="272" r:id="rId18"/>
    <p:sldId id="273" r:id="rId19"/>
    <p:sldId id="274" r:id="rId20"/>
    <p:sldId id="275" r:id="rId21"/>
    <p:sldId id="276" r:id="rId22"/>
    <p:sldId id="277" r:id="rId23"/>
    <p:sldId id="278"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37"/>
  </p:normalViewPr>
  <p:slideViewPr>
    <p:cSldViewPr snapToObjects="1">
      <p:cViewPr varScale="1">
        <p:scale>
          <a:sx n="93" d="100"/>
          <a:sy n="93" d="100"/>
        </p:scale>
        <p:origin x="1664"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3EEB97EB-3E72-5D4B-B171-060EE76E4426}" type="datetimeFigureOut">
              <a:rPr lang="en-US" smtClean="0"/>
              <a:t>3/16/17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C9D315-47FB-5749-8C24-F0B0F71AA3B8}"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3EEB97EB-3E72-5D4B-B171-060EE76E4426}" type="datetimeFigureOut">
              <a:rPr lang="en-US" smtClean="0"/>
              <a:t>3/16/17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C9D315-47FB-5749-8C24-F0B0F71AA3B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3EEB97EB-3E72-5D4B-B171-060EE76E4426}" type="datetimeFigureOut">
              <a:rPr lang="en-US" smtClean="0"/>
              <a:t>3/16/17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C9D315-47FB-5749-8C24-F0B0F71AA3B8}"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3EEB97EB-3E72-5D4B-B171-060EE76E4426}" type="datetimeFigureOut">
              <a:rPr lang="en-US" smtClean="0"/>
              <a:t>3/16/17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C9D315-47FB-5749-8C24-F0B0F71AA3B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3EEB97EB-3E72-5D4B-B171-060EE76E4426}" type="datetimeFigureOut">
              <a:rPr lang="en-US" smtClean="0"/>
              <a:t>3/16/17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C9D315-47FB-5749-8C24-F0B0F71AA3B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3EEB97EB-3E72-5D4B-B171-060EE76E4426}" type="datetimeFigureOut">
              <a:rPr lang="en-US" smtClean="0"/>
              <a:t>3/16/17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C9D315-47FB-5749-8C24-F0B0F71AA3B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EB97EB-3E72-5D4B-B171-060EE76E4426}" type="datetimeFigureOut">
              <a:rPr lang="en-US" smtClean="0"/>
              <a:t>3/16/17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C9D315-47FB-5749-8C24-F0B0F71AA3B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EEB97EB-3E72-5D4B-B171-060EE76E4426}" type="datetimeFigureOut">
              <a:rPr lang="en-US" smtClean="0"/>
              <a:t>3/16/17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C9D315-47FB-5749-8C24-F0B0F71AA3B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EEB97EB-3E72-5D4B-B171-060EE76E4426}" type="datetimeFigureOut">
              <a:rPr lang="en-US" smtClean="0"/>
              <a:t>3/16/17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C9D315-47FB-5749-8C24-F0B0F71AA3B8}"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3EEB97EB-3E72-5D4B-B171-060EE76E4426}" type="datetimeFigureOut">
              <a:rPr lang="en-US" smtClean="0"/>
              <a:t>3/16/17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C9D315-47FB-5749-8C24-F0B0F71AA3B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3EEB97EB-3E72-5D4B-B171-060EE76E4426}" type="datetimeFigureOut">
              <a:rPr lang="en-US" smtClean="0"/>
              <a:t>3/16/17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C9D315-47FB-5749-8C24-F0B0F71AA3B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EB97EB-3E72-5D4B-B171-060EE76E4426}" type="datetimeFigureOut">
              <a:rPr lang="en-US" smtClean="0"/>
              <a:t>3/16/17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C9D315-47FB-5749-8C24-F0B0F71AA3B8}"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image" Target="../media/image5.jpeg"/><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 Id="rId3"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4" Type="http://schemas.openxmlformats.org/officeDocument/2006/relationships/image" Target="../media/image10.jpeg"/><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 Id="rId3" Type="http://schemas.openxmlformats.org/officeDocument/2006/relationships/image" Target="../media/image13.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 Id="rId3" Type="http://schemas.openxmlformats.org/officeDocument/2006/relationships/image" Target="../media/image17.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eg"/><Relationship Id="rId3" Type="http://schemas.openxmlformats.org/officeDocument/2006/relationships/image" Target="../media/image19.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4" Type="http://schemas.openxmlformats.org/officeDocument/2006/relationships/image" Target="../media/image22.jpeg"/><Relationship Id="rId5" Type="http://schemas.openxmlformats.org/officeDocument/2006/relationships/image" Target="../media/image23.jpeg"/><Relationship Id="rId6" Type="http://schemas.openxmlformats.org/officeDocument/2006/relationships/image" Target="../media/image24.jpeg"/><Relationship Id="rId1" Type="http://schemas.openxmlformats.org/officeDocument/2006/relationships/slideLayout" Target="../slideLayouts/slideLayout2.xml"/><Relationship Id="rId2" Type="http://schemas.openxmlformats.org/officeDocument/2006/relationships/image" Target="../media/image20.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Anti-Semitism </a:t>
            </a:r>
            <a:r>
              <a:rPr lang="en-US" dirty="0" smtClean="0"/>
              <a:t>in the Twentieth Century</a:t>
            </a:r>
            <a:endParaRPr lang="en-US" dirty="0"/>
          </a:p>
        </p:txBody>
      </p:sp>
      <p:sp>
        <p:nvSpPr>
          <p:cNvPr id="3" name="Subtitle 2"/>
          <p:cNvSpPr>
            <a:spLocks noGrp="1"/>
          </p:cNvSpPr>
          <p:nvPr>
            <p:ph type="subTitle" idx="1"/>
          </p:nvPr>
        </p:nvSpPr>
        <p:spPr/>
        <p:txBody>
          <a:bodyPr/>
          <a:lstStyle/>
          <a:p>
            <a:r>
              <a:rPr lang="en-US" dirty="0" smtClean="0"/>
              <a:t>The </a:t>
            </a:r>
            <a:r>
              <a:rPr lang="en-US" dirty="0" err="1" smtClean="0"/>
              <a:t>Shoah</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Roots of </a:t>
            </a:r>
            <a:r>
              <a:rPr lang="en-US" dirty="0" err="1" smtClean="0"/>
              <a:t>Antisemitism</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Wilhelm Marr (1819-1904): earliest </a:t>
            </a:r>
            <a:r>
              <a:rPr lang="en-US" dirty="0" smtClean="0"/>
              <a:t>known use </a:t>
            </a:r>
            <a:r>
              <a:rPr lang="en-US" dirty="0" smtClean="0"/>
              <a:t>of the term ‘</a:t>
            </a:r>
            <a:r>
              <a:rPr lang="en-US" dirty="0" smtClean="0"/>
              <a:t>anti-Semitism</a:t>
            </a:r>
            <a:r>
              <a:rPr lang="en-US" dirty="0" smtClean="0"/>
              <a:t>’. Marr regarded Jews as different (biologically) from the Teutonic race. He argued that they were a threat to the rest of the population of Northern Europe.</a:t>
            </a:r>
          </a:p>
          <a:p>
            <a:r>
              <a:rPr lang="en-US" dirty="0" smtClean="0"/>
              <a:t>The rise of </a:t>
            </a:r>
            <a:r>
              <a:rPr lang="en-US" dirty="0" smtClean="0"/>
              <a:t>anti-Semitism </a:t>
            </a:r>
            <a:r>
              <a:rPr lang="en-US" dirty="0" smtClean="0"/>
              <a:t>in France towards the end of the 19</a:t>
            </a:r>
            <a:r>
              <a:rPr lang="en-US" baseline="30000" dirty="0" smtClean="0"/>
              <a:t>th</a:t>
            </a:r>
            <a:r>
              <a:rPr lang="en-US" dirty="0" smtClean="0"/>
              <a:t> century; Jews were blamed for the collapse of the Union </a:t>
            </a:r>
            <a:r>
              <a:rPr lang="en-US" dirty="0" err="1" smtClean="0"/>
              <a:t>Générale</a:t>
            </a:r>
            <a:r>
              <a:rPr lang="en-US" dirty="0" smtClean="0"/>
              <a:t> bank. The Jews of France were accused of distorting French tradition and culture.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Roots of </a:t>
            </a:r>
            <a:r>
              <a:rPr lang="en-US" dirty="0" smtClean="0"/>
              <a:t>Anti-Semitism</a:t>
            </a:r>
            <a:endParaRPr lang="en-US" dirty="0"/>
          </a:p>
        </p:txBody>
      </p:sp>
      <p:sp>
        <p:nvSpPr>
          <p:cNvPr id="3" name="Content Placeholder 2"/>
          <p:cNvSpPr>
            <a:spLocks noGrp="1"/>
          </p:cNvSpPr>
          <p:nvPr>
            <p:ph idx="1"/>
          </p:nvPr>
        </p:nvSpPr>
        <p:spPr/>
        <p:txBody>
          <a:bodyPr>
            <a:normAutofit fontScale="77500" lnSpcReduction="20000"/>
          </a:bodyPr>
          <a:lstStyle/>
          <a:p>
            <a:pPr>
              <a:buNone/>
            </a:pPr>
            <a:r>
              <a:rPr lang="en-US" dirty="0" smtClean="0"/>
              <a:t>	</a:t>
            </a:r>
            <a:endParaRPr lang="en-US" dirty="0" smtClean="0"/>
          </a:p>
          <a:p>
            <a:pPr>
              <a:buNone/>
            </a:pPr>
            <a:r>
              <a:rPr lang="en-US" dirty="0"/>
              <a:t>	</a:t>
            </a:r>
            <a:r>
              <a:rPr lang="en-US" dirty="0" smtClean="0"/>
              <a:t>‘</a:t>
            </a:r>
            <a:r>
              <a:rPr lang="en-US" dirty="0" err="1" smtClean="0"/>
              <a:t>L’affaire</a:t>
            </a:r>
            <a:r>
              <a:rPr lang="en-US" dirty="0" smtClean="0"/>
              <a:t> Dreyfus’ (1894-5): a Jewish army captain called Captain Albert Dreyfus is accused of betraying his country to the Germans. He was sentenced to life imprisonment, and only several years later did he gain his freedom. </a:t>
            </a:r>
          </a:p>
          <a:p>
            <a:pPr>
              <a:buNone/>
            </a:pPr>
            <a:r>
              <a:rPr lang="en-US" dirty="0"/>
              <a:t>	</a:t>
            </a:r>
            <a:r>
              <a:rPr lang="en-US" dirty="0" smtClean="0"/>
              <a:t>Emile Zola protested against the way</a:t>
            </a:r>
          </a:p>
          <a:p>
            <a:pPr>
              <a:buNone/>
            </a:pPr>
            <a:r>
              <a:rPr lang="en-US" dirty="0"/>
              <a:t>	</a:t>
            </a:r>
            <a:r>
              <a:rPr lang="en-US" dirty="0" smtClean="0"/>
              <a:t>the Dreyfus was treated (an attack </a:t>
            </a:r>
          </a:p>
          <a:p>
            <a:pPr>
              <a:buNone/>
            </a:pPr>
            <a:r>
              <a:rPr lang="en-US" dirty="0"/>
              <a:t>	</a:t>
            </a:r>
            <a:r>
              <a:rPr lang="en-US" dirty="0" smtClean="0"/>
              <a:t>on </a:t>
            </a:r>
            <a:r>
              <a:rPr lang="en-US" dirty="0" smtClean="0"/>
              <a:t>what Zola regarded as a case of </a:t>
            </a:r>
          </a:p>
          <a:p>
            <a:pPr>
              <a:buNone/>
            </a:pPr>
            <a:r>
              <a:rPr lang="en-US" dirty="0"/>
              <a:t>	</a:t>
            </a:r>
            <a:r>
              <a:rPr lang="en-US" dirty="0" smtClean="0"/>
              <a:t>anti-Semitism</a:t>
            </a:r>
            <a:r>
              <a:rPr lang="en-US" dirty="0" smtClean="0"/>
              <a:t>) but the matter </a:t>
            </a:r>
          </a:p>
          <a:p>
            <a:pPr>
              <a:buNone/>
            </a:pPr>
            <a:r>
              <a:rPr lang="en-US" dirty="0"/>
              <a:t>	</a:t>
            </a:r>
            <a:r>
              <a:rPr lang="en-US" dirty="0" smtClean="0"/>
              <a:t>was defended</a:t>
            </a:r>
          </a:p>
          <a:p>
            <a:pPr>
              <a:buNone/>
            </a:pPr>
            <a:r>
              <a:rPr lang="en-US" dirty="0"/>
              <a:t>	</a:t>
            </a:r>
            <a:r>
              <a:rPr lang="en-US" dirty="0" smtClean="0"/>
              <a:t>by the Catholic Church in France.</a:t>
            </a:r>
          </a:p>
          <a:p>
            <a:pPr>
              <a:buNone/>
            </a:pPr>
            <a:r>
              <a:rPr lang="en-US" dirty="0" smtClean="0"/>
              <a:t>  	</a:t>
            </a:r>
            <a:endParaRPr lang="en-US" dirty="0"/>
          </a:p>
        </p:txBody>
      </p:sp>
      <p:pic>
        <p:nvPicPr>
          <p:cNvPr id="4" name="Picture 3" descr="220px-Degradation_alfred_dreyfus.jpg"/>
          <p:cNvPicPr>
            <a:picLocks noChangeAspect="1"/>
          </p:cNvPicPr>
          <p:nvPr/>
        </p:nvPicPr>
        <p:blipFill>
          <a:blip r:embed="rId2"/>
          <a:stretch>
            <a:fillRect/>
          </a:stretch>
        </p:blipFill>
        <p:spPr>
          <a:xfrm>
            <a:off x="6228184" y="3356992"/>
            <a:ext cx="2458616" cy="2952328"/>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Anti-Semitism </a:t>
            </a:r>
            <a:r>
              <a:rPr lang="en-US" dirty="0" smtClean="0"/>
              <a:t>among </a:t>
            </a:r>
            <a:br>
              <a:rPr lang="en-US" dirty="0" smtClean="0"/>
            </a:br>
            <a:r>
              <a:rPr lang="en-US" dirty="0" smtClean="0"/>
              <a:t>German Protestants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Anti-Semitic </a:t>
            </a:r>
            <a:r>
              <a:rPr lang="en-US" dirty="0" smtClean="0"/>
              <a:t>attitudes developed under the influence of </a:t>
            </a:r>
            <a:r>
              <a:rPr lang="en-US" dirty="0" smtClean="0"/>
              <a:t>the </a:t>
            </a:r>
            <a:r>
              <a:rPr lang="en-US" dirty="0" smtClean="0"/>
              <a:t>legacy of </a:t>
            </a:r>
            <a:r>
              <a:rPr lang="en-US" dirty="0" smtClean="0"/>
              <a:t>Martin </a:t>
            </a:r>
            <a:r>
              <a:rPr lang="en-US" dirty="0" smtClean="0"/>
              <a:t>Luther. Emphasis on promise and </a:t>
            </a:r>
            <a:r>
              <a:rPr lang="en-US" dirty="0" err="1" smtClean="0"/>
              <a:t>fulfilment</a:t>
            </a:r>
            <a:r>
              <a:rPr lang="en-US" dirty="0" smtClean="0"/>
              <a:t>, law and grace, old and new, judgment and love.</a:t>
            </a:r>
          </a:p>
          <a:p>
            <a:r>
              <a:rPr lang="en-US" dirty="0" smtClean="0"/>
              <a:t>Gerhard </a:t>
            </a:r>
            <a:r>
              <a:rPr lang="en-US" dirty="0" err="1" smtClean="0"/>
              <a:t>Kittel</a:t>
            </a:r>
            <a:r>
              <a:rPr lang="en-US" dirty="0" smtClean="0"/>
              <a:t> (1888-1948), editor of </a:t>
            </a:r>
            <a:r>
              <a:rPr lang="en-US" i="1" dirty="0" smtClean="0"/>
              <a:t>The Theological Dictionary of the New Testament; </a:t>
            </a:r>
            <a:r>
              <a:rPr lang="en-US" dirty="0" smtClean="0"/>
              <a:t>joined the National Socialist party (1933).</a:t>
            </a:r>
          </a:p>
          <a:p>
            <a:r>
              <a:rPr lang="en-US" dirty="0" smtClean="0"/>
              <a:t>‘True Judaism is to be identified with the symbol of the outsider who wanders aimlessly and without home on the face of the earth’ (Die </a:t>
            </a:r>
            <a:r>
              <a:rPr lang="en-US" i="1" dirty="0" err="1" smtClean="0"/>
              <a:t>Judenfrage</a:t>
            </a:r>
            <a:r>
              <a:rPr lang="en-US" i="1" dirty="0" smtClean="0"/>
              <a:t>, </a:t>
            </a:r>
            <a:r>
              <a:rPr lang="en-US" dirty="0" smtClean="0"/>
              <a:t>1933).</a:t>
            </a: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Kittel</a:t>
            </a:r>
            <a:r>
              <a:rPr lang="en-US" dirty="0" smtClean="0"/>
              <a:t>, the Bible and the Ideal Family</a:t>
            </a:r>
            <a:endParaRPr lang="en-US" dirty="0"/>
          </a:p>
        </p:txBody>
      </p:sp>
      <p:pic>
        <p:nvPicPr>
          <p:cNvPr id="4" name="Content Placeholder 3" descr="kittel1.jpg"/>
          <p:cNvPicPr>
            <a:picLocks noGrp="1" noChangeAspect="1"/>
          </p:cNvPicPr>
          <p:nvPr>
            <p:ph idx="1"/>
          </p:nvPr>
        </p:nvPicPr>
        <p:blipFill>
          <a:blip r:embed="rId2"/>
          <a:stretch>
            <a:fillRect/>
          </a:stretch>
        </p:blipFill>
        <p:spPr>
          <a:xfrm>
            <a:off x="2057400" y="1752600"/>
            <a:ext cx="4724400" cy="4708525"/>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Anti-Semitism </a:t>
            </a:r>
            <a:r>
              <a:rPr lang="en-US" dirty="0" smtClean="0"/>
              <a:t>in Russia</a:t>
            </a:r>
            <a:endParaRPr lang="en-US" dirty="0"/>
          </a:p>
        </p:txBody>
      </p:sp>
      <p:sp>
        <p:nvSpPr>
          <p:cNvPr id="3" name="Content Placeholder 2"/>
          <p:cNvSpPr>
            <a:spLocks noGrp="1"/>
          </p:cNvSpPr>
          <p:nvPr>
            <p:ph idx="1"/>
          </p:nvPr>
        </p:nvSpPr>
        <p:spPr/>
        <p:txBody>
          <a:bodyPr>
            <a:normAutofit lnSpcReduction="10000"/>
          </a:bodyPr>
          <a:lstStyle/>
          <a:p>
            <a:r>
              <a:rPr lang="en-US" dirty="0" smtClean="0"/>
              <a:t>Anti-Semitic </a:t>
            </a:r>
            <a:r>
              <a:rPr lang="en-US" dirty="0" smtClean="0"/>
              <a:t>attacks against Jews during the eighteenth and nineteenth centuries.</a:t>
            </a:r>
          </a:p>
          <a:p>
            <a:r>
              <a:rPr lang="en-US" dirty="0" smtClean="0"/>
              <a:t>Half of the Jewish population of the time lived in Russia.</a:t>
            </a:r>
          </a:p>
          <a:p>
            <a:r>
              <a:rPr lang="en-US" dirty="0" smtClean="0"/>
              <a:t>An attempt to retain them in specific areas (1791, the Pale); permission was required in order to be able to move to other areas. </a:t>
            </a:r>
          </a:p>
          <a:p>
            <a:r>
              <a:rPr lang="en-US" dirty="0" smtClean="0"/>
              <a:t>Pogrom (‘destruction’) was a regular event (1881, 1903, 1905).</a:t>
            </a:r>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Pogroms</a:t>
            </a:r>
            <a:endParaRPr lang="en-US" dirty="0"/>
          </a:p>
        </p:txBody>
      </p:sp>
      <p:pic>
        <p:nvPicPr>
          <p:cNvPr id="4" name="Content Placeholder 3" descr="images-1.jpeg"/>
          <p:cNvPicPr>
            <a:picLocks noGrp="1" noChangeAspect="1"/>
          </p:cNvPicPr>
          <p:nvPr>
            <p:ph idx="1"/>
          </p:nvPr>
        </p:nvPicPr>
        <p:blipFill>
          <a:blip r:embed="rId2"/>
          <a:stretch>
            <a:fillRect/>
          </a:stretch>
        </p:blipFill>
        <p:spPr>
          <a:xfrm>
            <a:off x="685800" y="1417638"/>
            <a:ext cx="3213100" cy="1968500"/>
          </a:xfrm>
        </p:spPr>
      </p:pic>
      <p:pic>
        <p:nvPicPr>
          <p:cNvPr id="6" name="Picture 5" descr="images.jpeg"/>
          <p:cNvPicPr>
            <a:picLocks noChangeAspect="1"/>
          </p:cNvPicPr>
          <p:nvPr/>
        </p:nvPicPr>
        <p:blipFill>
          <a:blip r:embed="rId3"/>
          <a:stretch>
            <a:fillRect/>
          </a:stretch>
        </p:blipFill>
        <p:spPr>
          <a:xfrm>
            <a:off x="1981200" y="3124200"/>
            <a:ext cx="4648200" cy="3340100"/>
          </a:xfrm>
          <a:prstGeom prst="rect">
            <a:avLst/>
          </a:prstGeom>
        </p:spPr>
      </p:pic>
      <p:pic>
        <p:nvPicPr>
          <p:cNvPr id="7" name="Picture 6" descr="pogrom-medres.jpg"/>
          <p:cNvPicPr>
            <a:picLocks noChangeAspect="1"/>
          </p:cNvPicPr>
          <p:nvPr/>
        </p:nvPicPr>
        <p:blipFill>
          <a:blip r:embed="rId4"/>
          <a:stretch>
            <a:fillRect/>
          </a:stretch>
        </p:blipFill>
        <p:spPr>
          <a:xfrm>
            <a:off x="5943600" y="1417638"/>
            <a:ext cx="2743200" cy="2139696"/>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US" dirty="0" smtClean="0">
                <a:solidFill>
                  <a:srgbClr val="FFFF00"/>
                </a:solidFill>
              </a:rPr>
              <a:t>	</a:t>
            </a:r>
          </a:p>
          <a:p>
            <a:pPr>
              <a:buNone/>
            </a:pPr>
            <a:r>
              <a:rPr lang="en-US" dirty="0">
                <a:solidFill>
                  <a:srgbClr val="FFFF00"/>
                </a:solidFill>
              </a:rPr>
              <a:t>	</a:t>
            </a:r>
            <a:r>
              <a:rPr lang="en-US" dirty="0" smtClean="0">
                <a:solidFill>
                  <a:srgbClr val="FFFF00"/>
                </a:solidFill>
              </a:rPr>
              <a:t>‘In the Age of the Enlightenment Christian anti-Judaism and its modern offspring, </a:t>
            </a:r>
            <a:r>
              <a:rPr lang="en-US" dirty="0" smtClean="0">
                <a:solidFill>
                  <a:srgbClr val="FFFF00"/>
                </a:solidFill>
              </a:rPr>
              <a:t>anti-Semitism</a:t>
            </a:r>
            <a:r>
              <a:rPr lang="en-US" dirty="0" smtClean="0">
                <a:solidFill>
                  <a:srgbClr val="FFFF00"/>
                </a:solidFill>
              </a:rPr>
              <a:t>, not only survived but thrived, gaining popularity both West and East’ (Edward Kessler).</a:t>
            </a:r>
          </a:p>
          <a:p>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Road to Auschwitz</a:t>
            </a:r>
            <a:endParaRPr lang="en-US" dirty="0"/>
          </a:p>
        </p:txBody>
      </p:sp>
      <p:sp>
        <p:nvSpPr>
          <p:cNvPr id="3" name="Content Placeholder 2"/>
          <p:cNvSpPr>
            <a:spLocks noGrp="1"/>
          </p:cNvSpPr>
          <p:nvPr>
            <p:ph idx="1"/>
          </p:nvPr>
        </p:nvSpPr>
        <p:spPr/>
        <p:txBody>
          <a:bodyPr>
            <a:normAutofit lnSpcReduction="10000"/>
          </a:bodyPr>
          <a:lstStyle/>
          <a:p>
            <a:r>
              <a:rPr lang="en-US" dirty="0" smtClean="0"/>
              <a:t>Adolf Hitler (1889-1945) and the Nazi party sought to annihilate Jews due to hatred towards them as a race, not because of their religion.</a:t>
            </a:r>
          </a:p>
          <a:p>
            <a:r>
              <a:rPr lang="en-US" dirty="0" smtClean="0"/>
              <a:t>Propaganda against the Jews: they were responsible for the collapse of Germany during the First World War.</a:t>
            </a:r>
          </a:p>
          <a:p>
            <a:r>
              <a:rPr lang="en-US" dirty="0" smtClean="0"/>
              <a:t>The Fall of the Weimar Republic because of Jewish financial corruption.</a:t>
            </a:r>
          </a:p>
          <a:p>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Nazi Propaganda</a:t>
            </a:r>
            <a:endParaRPr lang="en-US" dirty="0"/>
          </a:p>
        </p:txBody>
      </p:sp>
      <p:sp>
        <p:nvSpPr>
          <p:cNvPr id="3" name="Content Placeholder 2"/>
          <p:cNvSpPr>
            <a:spLocks noGrp="1"/>
          </p:cNvSpPr>
          <p:nvPr>
            <p:ph idx="1"/>
          </p:nvPr>
        </p:nvSpPr>
        <p:spPr/>
        <p:txBody>
          <a:bodyPr>
            <a:normAutofit/>
          </a:bodyPr>
          <a:lstStyle/>
          <a:p>
            <a:r>
              <a:rPr lang="en-US" dirty="0" smtClean="0"/>
              <a:t>In</a:t>
            </a:r>
            <a:r>
              <a:rPr lang="en-US" dirty="0" smtClean="0"/>
              <a:t> </a:t>
            </a:r>
            <a:r>
              <a:rPr lang="en-US" i="1" dirty="0" smtClean="0"/>
              <a:t>Mein </a:t>
            </a:r>
            <a:r>
              <a:rPr lang="en-US" i="1" dirty="0" err="1" smtClean="0"/>
              <a:t>Kampf</a:t>
            </a:r>
            <a:r>
              <a:rPr lang="en-US" i="1" dirty="0" smtClean="0"/>
              <a:t> </a:t>
            </a:r>
            <a:r>
              <a:rPr lang="en-US" dirty="0" smtClean="0"/>
              <a:t>(1925) </a:t>
            </a:r>
            <a:r>
              <a:rPr lang="en-US" dirty="0" smtClean="0"/>
              <a:t>Hitler used religious (Christian) language in order to incite hatred against the Jews.</a:t>
            </a:r>
            <a:endParaRPr lang="en-US" dirty="0" smtClean="0"/>
          </a:p>
          <a:p>
            <a:r>
              <a:rPr lang="en-US" dirty="0" smtClean="0">
                <a:solidFill>
                  <a:srgbClr val="FFFF00"/>
                </a:solidFill>
              </a:rPr>
              <a:t>‘I believe that I am acting in accordance with the will of the Almighty Creator; as I defend myself against the Jew, I am fighting for the word of the Lord’ (</a:t>
            </a:r>
            <a:r>
              <a:rPr lang="en-US" dirty="0" smtClean="0">
                <a:solidFill>
                  <a:srgbClr val="FFFF00"/>
                </a:solidFill>
              </a:rPr>
              <a:t>Hitler, </a:t>
            </a:r>
            <a:r>
              <a:rPr lang="en-US" i="1" dirty="0" smtClean="0">
                <a:solidFill>
                  <a:srgbClr val="FFFF00"/>
                </a:solidFill>
              </a:rPr>
              <a:t>Mein </a:t>
            </a:r>
            <a:r>
              <a:rPr lang="en-US" i="1" dirty="0" err="1" smtClean="0">
                <a:solidFill>
                  <a:srgbClr val="FFFF00"/>
                </a:solidFill>
              </a:rPr>
              <a:t>Kampf</a:t>
            </a:r>
            <a:r>
              <a:rPr lang="en-US" dirty="0" smtClean="0">
                <a:solidFill>
                  <a:srgbClr val="FFFF00"/>
                </a:solidFill>
              </a:rPr>
              <a:t>).</a:t>
            </a:r>
            <a:endParaRPr lang="en-US" dirty="0">
              <a:solidFill>
                <a:srgbClr val="FFFF00"/>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Nazi Propaganda</a:t>
            </a:r>
            <a:endParaRPr lang="en-US" dirty="0"/>
          </a:p>
        </p:txBody>
      </p:sp>
      <p:pic>
        <p:nvPicPr>
          <p:cNvPr id="4" name="Content Placeholder 3" descr="images-3.jpeg"/>
          <p:cNvPicPr>
            <a:picLocks noGrp="1" noChangeAspect="1"/>
          </p:cNvPicPr>
          <p:nvPr>
            <p:ph idx="1"/>
          </p:nvPr>
        </p:nvPicPr>
        <p:blipFill>
          <a:blip r:embed="rId2"/>
          <a:stretch>
            <a:fillRect/>
          </a:stretch>
        </p:blipFill>
        <p:spPr>
          <a:xfrm>
            <a:off x="914400" y="1752600"/>
            <a:ext cx="3352800" cy="4419600"/>
          </a:xfrm>
        </p:spPr>
      </p:pic>
      <p:pic>
        <p:nvPicPr>
          <p:cNvPr id="5" name="Picture 4" descr="images-4.jpeg"/>
          <p:cNvPicPr>
            <a:picLocks noChangeAspect="1"/>
          </p:cNvPicPr>
          <p:nvPr/>
        </p:nvPicPr>
        <p:blipFill>
          <a:blip r:embed="rId3"/>
          <a:stretch>
            <a:fillRect/>
          </a:stretch>
        </p:blipFill>
        <p:spPr>
          <a:xfrm>
            <a:off x="4724400" y="1752600"/>
            <a:ext cx="3111500" cy="4267200"/>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Nazi Propaganda</a:t>
            </a:r>
            <a:endParaRPr lang="en-US" dirty="0"/>
          </a:p>
        </p:txBody>
      </p:sp>
      <p:pic>
        <p:nvPicPr>
          <p:cNvPr id="4" name="Content Placeholder 3" descr="DownloadedFile.jpeg"/>
          <p:cNvPicPr>
            <a:picLocks noGrp="1" noChangeAspect="1"/>
          </p:cNvPicPr>
          <p:nvPr>
            <p:ph idx="1"/>
          </p:nvPr>
        </p:nvPicPr>
        <p:blipFill>
          <a:blip r:embed="rId2"/>
          <a:stretch>
            <a:fillRect/>
          </a:stretch>
        </p:blipFill>
        <p:spPr>
          <a:xfrm>
            <a:off x="609600" y="1417638"/>
            <a:ext cx="2565400" cy="3162300"/>
          </a:xfrm>
        </p:spPr>
      </p:pic>
      <p:pic>
        <p:nvPicPr>
          <p:cNvPr id="8" name="Picture 7" descr="images-1.jpeg"/>
          <p:cNvPicPr>
            <a:picLocks noChangeAspect="1"/>
          </p:cNvPicPr>
          <p:nvPr/>
        </p:nvPicPr>
        <p:blipFill>
          <a:blip r:embed="rId3"/>
          <a:stretch>
            <a:fillRect/>
          </a:stretch>
        </p:blipFill>
        <p:spPr>
          <a:xfrm>
            <a:off x="5867400" y="1473200"/>
            <a:ext cx="2349500" cy="3454400"/>
          </a:xfrm>
          <a:prstGeom prst="rect">
            <a:avLst/>
          </a:prstGeom>
        </p:spPr>
      </p:pic>
      <p:pic>
        <p:nvPicPr>
          <p:cNvPr id="9" name="Picture 8" descr="images.jpeg"/>
          <p:cNvPicPr>
            <a:picLocks noChangeAspect="1"/>
          </p:cNvPicPr>
          <p:nvPr/>
        </p:nvPicPr>
        <p:blipFill>
          <a:blip r:embed="rId4"/>
          <a:stretch>
            <a:fillRect/>
          </a:stretch>
        </p:blipFill>
        <p:spPr>
          <a:xfrm>
            <a:off x="3175000" y="2890838"/>
            <a:ext cx="2692400" cy="3378200"/>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Nazi Propaganda</a:t>
            </a:r>
            <a:endParaRPr lang="en-US" dirty="0"/>
          </a:p>
        </p:txBody>
      </p:sp>
      <p:pic>
        <p:nvPicPr>
          <p:cNvPr id="4" name="Content Placeholder 3" descr="images-1.jpeg"/>
          <p:cNvPicPr>
            <a:picLocks noGrp="1" noChangeAspect="1"/>
          </p:cNvPicPr>
          <p:nvPr>
            <p:ph idx="1"/>
          </p:nvPr>
        </p:nvPicPr>
        <p:blipFill>
          <a:blip r:embed="rId2"/>
          <a:stretch>
            <a:fillRect/>
          </a:stretch>
        </p:blipFill>
        <p:spPr>
          <a:xfrm>
            <a:off x="1905000" y="1981200"/>
            <a:ext cx="5486400" cy="3733800"/>
          </a:xfr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Key Events</a:t>
            </a:r>
            <a:endParaRPr lang="en-US" dirty="0"/>
          </a:p>
        </p:txBody>
      </p:sp>
      <p:sp>
        <p:nvSpPr>
          <p:cNvPr id="3" name="Content Placeholder 2"/>
          <p:cNvSpPr>
            <a:spLocks noGrp="1"/>
          </p:cNvSpPr>
          <p:nvPr>
            <p:ph idx="1"/>
          </p:nvPr>
        </p:nvSpPr>
        <p:spPr/>
        <p:txBody>
          <a:bodyPr/>
          <a:lstStyle/>
          <a:p>
            <a:r>
              <a:rPr lang="en-US" dirty="0" smtClean="0"/>
              <a:t>1933: burning of Jewish books. </a:t>
            </a:r>
          </a:p>
          <a:p>
            <a:r>
              <a:rPr lang="en-US" dirty="0" smtClean="0"/>
              <a:t>Jewish scholars and performers were blacklisted from carrying out their professions.</a:t>
            </a:r>
            <a:endParaRPr lang="en-US" dirty="0"/>
          </a:p>
        </p:txBody>
      </p:sp>
      <p:pic>
        <p:nvPicPr>
          <p:cNvPr id="5" name="Picture 4" descr="DownloadedFile.jpeg"/>
          <p:cNvPicPr>
            <a:picLocks noChangeAspect="1"/>
          </p:cNvPicPr>
          <p:nvPr/>
        </p:nvPicPr>
        <p:blipFill>
          <a:blip r:embed="rId2"/>
          <a:stretch>
            <a:fillRect/>
          </a:stretch>
        </p:blipFill>
        <p:spPr>
          <a:xfrm>
            <a:off x="1066800" y="3586163"/>
            <a:ext cx="3200400" cy="2540000"/>
          </a:xfrm>
          <a:prstGeom prst="rect">
            <a:avLst/>
          </a:prstGeom>
        </p:spPr>
      </p:pic>
      <p:pic>
        <p:nvPicPr>
          <p:cNvPr id="6" name="Picture 5" descr="DownloadedFile-1.jpeg"/>
          <p:cNvPicPr>
            <a:picLocks noChangeAspect="1"/>
          </p:cNvPicPr>
          <p:nvPr/>
        </p:nvPicPr>
        <p:blipFill>
          <a:blip r:embed="rId3"/>
          <a:stretch>
            <a:fillRect/>
          </a:stretch>
        </p:blipFill>
        <p:spPr>
          <a:xfrm>
            <a:off x="4878644" y="3667596"/>
            <a:ext cx="3352800" cy="2425700"/>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Events</a:t>
            </a:r>
            <a:endParaRPr lang="en-US" dirty="0"/>
          </a:p>
        </p:txBody>
      </p:sp>
      <p:sp>
        <p:nvSpPr>
          <p:cNvPr id="3" name="Content Placeholder 2"/>
          <p:cNvSpPr>
            <a:spLocks noGrp="1"/>
          </p:cNvSpPr>
          <p:nvPr>
            <p:ph idx="1"/>
          </p:nvPr>
        </p:nvSpPr>
        <p:spPr/>
        <p:txBody>
          <a:bodyPr/>
          <a:lstStyle/>
          <a:p>
            <a:r>
              <a:rPr lang="en-US" dirty="0" smtClean="0"/>
              <a:t>1935: prohibition of all forms of communication between Jews and other people.</a:t>
            </a:r>
            <a:endParaRPr lang="en-US" dirty="0"/>
          </a:p>
        </p:txBody>
      </p:sp>
      <p:pic>
        <p:nvPicPr>
          <p:cNvPr id="4" name="Picture 3" descr="images.jpeg"/>
          <p:cNvPicPr>
            <a:picLocks noChangeAspect="1"/>
          </p:cNvPicPr>
          <p:nvPr/>
        </p:nvPicPr>
        <p:blipFill>
          <a:blip r:embed="rId2"/>
          <a:stretch>
            <a:fillRect/>
          </a:stretch>
        </p:blipFill>
        <p:spPr>
          <a:xfrm>
            <a:off x="2123728" y="3260725"/>
            <a:ext cx="4648200" cy="3048000"/>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Events</a:t>
            </a:r>
            <a:endParaRPr lang="en-US" dirty="0"/>
          </a:p>
        </p:txBody>
      </p:sp>
      <p:sp>
        <p:nvSpPr>
          <p:cNvPr id="3" name="Content Placeholder 2"/>
          <p:cNvSpPr>
            <a:spLocks noGrp="1"/>
          </p:cNvSpPr>
          <p:nvPr>
            <p:ph idx="1"/>
          </p:nvPr>
        </p:nvSpPr>
        <p:spPr/>
        <p:txBody>
          <a:bodyPr/>
          <a:lstStyle/>
          <a:p>
            <a:r>
              <a:rPr lang="en-US" dirty="0" smtClean="0"/>
              <a:t>1938: all Jews were forced to register their possessions, and all Jewish communities and movements were placed under the control of the secret police (the Gestapo).</a:t>
            </a:r>
            <a:endParaRPr lang="en-US" dirty="0"/>
          </a:p>
        </p:txBody>
      </p:sp>
      <p:pic>
        <p:nvPicPr>
          <p:cNvPr id="4" name="Picture 3" descr="images-2.jpeg"/>
          <p:cNvPicPr>
            <a:picLocks noChangeAspect="1"/>
          </p:cNvPicPr>
          <p:nvPr/>
        </p:nvPicPr>
        <p:blipFill>
          <a:blip r:embed="rId2"/>
          <a:stretch>
            <a:fillRect/>
          </a:stretch>
        </p:blipFill>
        <p:spPr>
          <a:xfrm>
            <a:off x="2667000" y="3992562"/>
            <a:ext cx="3810000" cy="2255837"/>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images-1.jpeg"/>
          <p:cNvPicPr>
            <a:picLocks noGrp="1" noChangeAspect="1"/>
          </p:cNvPicPr>
          <p:nvPr>
            <p:ph idx="1"/>
          </p:nvPr>
        </p:nvPicPr>
        <p:blipFill>
          <a:blip r:embed="rId2"/>
          <a:stretch>
            <a:fillRect/>
          </a:stretch>
        </p:blipFill>
        <p:spPr>
          <a:xfrm>
            <a:off x="4648200" y="2362200"/>
            <a:ext cx="3962400" cy="3962400"/>
          </a:xfrm>
        </p:spPr>
      </p:pic>
      <p:pic>
        <p:nvPicPr>
          <p:cNvPr id="11" name="Picture 10" descr="DownloadedFile-2.jpeg"/>
          <p:cNvPicPr>
            <a:picLocks noChangeAspect="1"/>
          </p:cNvPicPr>
          <p:nvPr/>
        </p:nvPicPr>
        <p:blipFill>
          <a:blip r:embed="rId3"/>
          <a:stretch>
            <a:fillRect/>
          </a:stretch>
        </p:blipFill>
        <p:spPr>
          <a:xfrm>
            <a:off x="685800" y="990600"/>
            <a:ext cx="3962400" cy="3352800"/>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Events</a:t>
            </a:r>
            <a:endParaRPr lang="en-US" dirty="0"/>
          </a:p>
        </p:txBody>
      </p:sp>
      <p:sp>
        <p:nvSpPr>
          <p:cNvPr id="3" name="Content Placeholder 2"/>
          <p:cNvSpPr>
            <a:spLocks noGrp="1"/>
          </p:cNvSpPr>
          <p:nvPr>
            <p:ph idx="1"/>
          </p:nvPr>
        </p:nvSpPr>
        <p:spPr/>
        <p:txBody>
          <a:bodyPr/>
          <a:lstStyle/>
          <a:p>
            <a:r>
              <a:rPr lang="en-US" dirty="0" smtClean="0"/>
              <a:t> 9-10 November 1938 – </a:t>
            </a:r>
            <a:r>
              <a:rPr lang="en-US" i="1" dirty="0" smtClean="0"/>
              <a:t>Kristallnacht </a:t>
            </a:r>
            <a:r>
              <a:rPr lang="en-US" i="1" dirty="0"/>
              <a:t>(</a:t>
            </a:r>
            <a:r>
              <a:rPr lang="en-US" dirty="0" smtClean="0"/>
              <a:t>night </a:t>
            </a:r>
            <a:r>
              <a:rPr lang="en-US" dirty="0" smtClean="0"/>
              <a:t>of the broken </a:t>
            </a:r>
            <a:r>
              <a:rPr lang="en-US" dirty="0" smtClean="0"/>
              <a:t>glass) </a:t>
            </a:r>
            <a:r>
              <a:rPr lang="en-US" dirty="0" smtClean="0"/>
              <a:t>– when over 300 synagogues, Jewish homes and businesses are burnt in German cities.</a:t>
            </a:r>
            <a:endParaRPr lang="en-US" dirty="0"/>
          </a:p>
        </p:txBody>
      </p:sp>
      <p:pic>
        <p:nvPicPr>
          <p:cNvPr id="5" name="Picture 4" descr="images.jpeg"/>
          <p:cNvPicPr>
            <a:picLocks noChangeAspect="1"/>
          </p:cNvPicPr>
          <p:nvPr/>
        </p:nvPicPr>
        <p:blipFill>
          <a:blip r:embed="rId2"/>
          <a:stretch>
            <a:fillRect/>
          </a:stretch>
        </p:blipFill>
        <p:spPr>
          <a:xfrm>
            <a:off x="609600" y="3962400"/>
            <a:ext cx="3098800" cy="2616200"/>
          </a:xfrm>
          <a:prstGeom prst="rect">
            <a:avLst/>
          </a:prstGeom>
        </p:spPr>
      </p:pic>
      <p:pic>
        <p:nvPicPr>
          <p:cNvPr id="6" name="Picture 5" descr="DownloadedFile.jpeg"/>
          <p:cNvPicPr>
            <a:picLocks noChangeAspect="1"/>
          </p:cNvPicPr>
          <p:nvPr/>
        </p:nvPicPr>
        <p:blipFill>
          <a:blip r:embed="rId3"/>
          <a:stretch>
            <a:fillRect/>
          </a:stretch>
        </p:blipFill>
        <p:spPr>
          <a:xfrm>
            <a:off x="4572000" y="3962400"/>
            <a:ext cx="3467100" cy="2616200"/>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Beginning of the </a:t>
            </a:r>
            <a:br>
              <a:rPr lang="en-US" dirty="0" smtClean="0"/>
            </a:br>
            <a:r>
              <a:rPr lang="en-US" dirty="0" smtClean="0"/>
              <a:t>Second World War</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Poland was captured in 1939, leading to many Jews being dispossessed.</a:t>
            </a:r>
          </a:p>
          <a:p>
            <a:r>
              <a:rPr lang="en-US" dirty="0" smtClean="0"/>
              <a:t>Enforced hard </a:t>
            </a:r>
            <a:r>
              <a:rPr lang="en-US" dirty="0" err="1" smtClean="0"/>
              <a:t>labour</a:t>
            </a:r>
            <a:r>
              <a:rPr lang="en-US" dirty="0" smtClean="0"/>
              <a:t>: ‘destruction through work’.</a:t>
            </a:r>
          </a:p>
          <a:p>
            <a:r>
              <a:rPr lang="en-US" dirty="0" smtClean="0"/>
              <a:t>After Hitler went into Russia (1941), Jews were gathered and taken outside towns and villages to be shot and buried.</a:t>
            </a:r>
          </a:p>
          <a:p>
            <a:r>
              <a:rPr lang="en-US" dirty="0" smtClean="0"/>
              <a:t>October-December 1941: the death of 300,000 Jews</a:t>
            </a:r>
          </a:p>
          <a:p>
            <a:r>
              <a:rPr lang="en-US" dirty="0" smtClean="0"/>
              <a:t>1942: 900,000 Jews are murdered.</a:t>
            </a:r>
            <a:endParaRPr lang="en-US"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Gas Chambers</a:t>
            </a:r>
            <a:endParaRPr lang="en-US" dirty="0"/>
          </a:p>
        </p:txBody>
      </p:sp>
      <p:sp>
        <p:nvSpPr>
          <p:cNvPr id="3" name="Content Placeholder 2"/>
          <p:cNvSpPr>
            <a:spLocks noGrp="1"/>
          </p:cNvSpPr>
          <p:nvPr>
            <p:ph idx="1"/>
          </p:nvPr>
        </p:nvSpPr>
        <p:spPr/>
        <p:txBody>
          <a:bodyPr/>
          <a:lstStyle/>
          <a:p>
            <a:pPr>
              <a:buNone/>
            </a:pPr>
            <a:r>
              <a:rPr lang="en-US" dirty="0" smtClean="0"/>
              <a:t>1941: construction of the death camps begins</a:t>
            </a:r>
          </a:p>
          <a:p>
            <a:pPr>
              <a:buNone/>
            </a:pPr>
            <a:endParaRPr lang="en-US" dirty="0" smtClean="0"/>
          </a:p>
          <a:p>
            <a:pPr>
              <a:buNone/>
            </a:pPr>
            <a:endParaRPr lang="en-US" dirty="0" smtClean="0"/>
          </a:p>
          <a:p>
            <a:pPr>
              <a:buNone/>
            </a:pPr>
            <a:r>
              <a:rPr lang="en-US" dirty="0" err="1" smtClean="0">
                <a:solidFill>
                  <a:srgbClr val="FFFF00"/>
                </a:solidFill>
              </a:rPr>
              <a:t>Chelmno</a:t>
            </a:r>
            <a:r>
              <a:rPr lang="en-US" dirty="0" smtClean="0">
                <a:solidFill>
                  <a:srgbClr val="FFFF00"/>
                </a:solidFill>
              </a:rPr>
              <a:t>       Auschwitz       </a:t>
            </a:r>
            <a:r>
              <a:rPr lang="en-US" dirty="0" err="1" smtClean="0">
                <a:solidFill>
                  <a:srgbClr val="FFFF00"/>
                </a:solidFill>
              </a:rPr>
              <a:t>Majdanek</a:t>
            </a:r>
            <a:r>
              <a:rPr lang="en-US" dirty="0" smtClean="0">
                <a:solidFill>
                  <a:srgbClr val="FFFF00"/>
                </a:solidFill>
              </a:rPr>
              <a:t>      </a:t>
            </a:r>
            <a:r>
              <a:rPr lang="en-US" dirty="0" err="1" smtClean="0">
                <a:solidFill>
                  <a:srgbClr val="FFFF00"/>
                </a:solidFill>
              </a:rPr>
              <a:t>Sobibor</a:t>
            </a:r>
            <a:endParaRPr lang="en-US" dirty="0" smtClean="0">
              <a:solidFill>
                <a:srgbClr val="FFFF00"/>
              </a:solidFill>
            </a:endParaRPr>
          </a:p>
          <a:p>
            <a:pPr>
              <a:buNone/>
            </a:pPr>
            <a:endParaRPr lang="en-US" dirty="0" smtClean="0">
              <a:solidFill>
                <a:srgbClr val="FFFF00"/>
              </a:solidFill>
            </a:endParaRPr>
          </a:p>
          <a:p>
            <a:pPr>
              <a:buNone/>
            </a:pPr>
            <a:r>
              <a:rPr lang="en-US" dirty="0" smtClean="0">
                <a:solidFill>
                  <a:srgbClr val="FFFF00"/>
                </a:solidFill>
              </a:rPr>
              <a:t>                        Treblinka           </a:t>
            </a:r>
            <a:r>
              <a:rPr lang="en-US" dirty="0" err="1" smtClean="0">
                <a:solidFill>
                  <a:srgbClr val="FFFF00"/>
                </a:solidFill>
              </a:rPr>
              <a:t>Belzec</a:t>
            </a:r>
            <a:endParaRPr lang="en-US" dirty="0" smtClean="0">
              <a:solidFill>
                <a:srgbClr val="FFFF00"/>
              </a:solidFill>
            </a:endParaRPr>
          </a:p>
          <a:p>
            <a:pPr>
              <a:buNone/>
            </a:pPr>
            <a:endParaRPr lang="en-US" dirty="0" smtClean="0"/>
          </a:p>
          <a:p>
            <a:pPr>
              <a:buNone/>
            </a:pPr>
            <a:endParaRPr lang="en-US"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Nazi Strategy</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January 1942, the </a:t>
            </a:r>
            <a:r>
              <a:rPr lang="en-US" dirty="0" err="1" smtClean="0"/>
              <a:t>Wahnsee</a:t>
            </a:r>
            <a:r>
              <a:rPr lang="en-US" dirty="0" smtClean="0"/>
              <a:t> Conference: transfer of Jews to the camps from every part of Europe – ‘the Final Solution’.</a:t>
            </a:r>
          </a:p>
          <a:p>
            <a:r>
              <a:rPr lang="en-US" dirty="0" smtClean="0"/>
              <a:t>Targeting of the young and the elderly in the first place.</a:t>
            </a:r>
          </a:p>
          <a:p>
            <a:r>
              <a:rPr lang="en-US" dirty="0" smtClean="0"/>
              <a:t>Young and healthy people were forced to undertake hard </a:t>
            </a:r>
            <a:r>
              <a:rPr lang="en-US" dirty="0" err="1" smtClean="0"/>
              <a:t>labour</a:t>
            </a:r>
            <a:r>
              <a:rPr lang="en-US" dirty="0"/>
              <a:t>.</a:t>
            </a:r>
            <a:endParaRPr lang="en-US" dirty="0" smtClean="0"/>
          </a:p>
          <a:p>
            <a:r>
              <a:rPr lang="en-US" dirty="0" smtClean="0"/>
              <a:t>Auschwitz could hold 140,000 people.</a:t>
            </a:r>
          </a:p>
          <a:p>
            <a:r>
              <a:rPr lang="en-US" dirty="0" smtClean="0"/>
              <a:t>Five furnaces that were able to kill 10,000 people each day.</a:t>
            </a:r>
          </a:p>
          <a:p>
            <a:r>
              <a:rPr lang="en-US" dirty="0" smtClean="0"/>
              <a:t>1.1 million people were killed in Auschwitz.</a:t>
            </a:r>
          </a:p>
          <a:p>
            <a:endParaRPr lang="en-US" dirty="0"/>
          </a:p>
          <a:p>
            <a:pPr>
              <a:buNone/>
            </a:pPr>
            <a:endParaRPr lang="en-US" dirty="0" smtClean="0"/>
          </a:p>
          <a:p>
            <a:pPr>
              <a:buNone/>
            </a:pPr>
            <a:endParaRPr lang="en-US"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s.jpeg"/>
          <p:cNvPicPr>
            <a:picLocks noGrp="1" noChangeAspect="1"/>
          </p:cNvPicPr>
          <p:nvPr>
            <p:ph idx="1"/>
          </p:nvPr>
        </p:nvPicPr>
        <p:blipFill>
          <a:blip r:embed="rId2"/>
          <a:stretch>
            <a:fillRect/>
          </a:stretch>
        </p:blipFill>
        <p:spPr>
          <a:xfrm>
            <a:off x="5702300" y="3657600"/>
            <a:ext cx="3136900" cy="2971800"/>
          </a:xfrm>
        </p:spPr>
      </p:pic>
      <p:pic>
        <p:nvPicPr>
          <p:cNvPr id="5" name="Picture 4" descr="DownloadedFile-3.jpeg"/>
          <p:cNvPicPr>
            <a:picLocks noChangeAspect="1"/>
          </p:cNvPicPr>
          <p:nvPr/>
        </p:nvPicPr>
        <p:blipFill>
          <a:blip r:embed="rId3"/>
          <a:stretch>
            <a:fillRect/>
          </a:stretch>
        </p:blipFill>
        <p:spPr>
          <a:xfrm>
            <a:off x="2438400" y="2667000"/>
            <a:ext cx="3263900" cy="2489200"/>
          </a:xfrm>
          <a:prstGeom prst="rect">
            <a:avLst/>
          </a:prstGeom>
        </p:spPr>
      </p:pic>
      <p:pic>
        <p:nvPicPr>
          <p:cNvPr id="6" name="Picture 5" descr="images-2.jpeg"/>
          <p:cNvPicPr>
            <a:picLocks noChangeAspect="1"/>
          </p:cNvPicPr>
          <p:nvPr/>
        </p:nvPicPr>
        <p:blipFill>
          <a:blip r:embed="rId4"/>
          <a:stretch>
            <a:fillRect/>
          </a:stretch>
        </p:blipFill>
        <p:spPr>
          <a:xfrm>
            <a:off x="444500" y="4622800"/>
            <a:ext cx="2451100" cy="1752600"/>
          </a:xfrm>
          <a:prstGeom prst="rect">
            <a:avLst/>
          </a:prstGeom>
        </p:spPr>
      </p:pic>
      <p:pic>
        <p:nvPicPr>
          <p:cNvPr id="8" name="Picture 7" descr="images-3.jpeg"/>
          <p:cNvPicPr>
            <a:picLocks noChangeAspect="1"/>
          </p:cNvPicPr>
          <p:nvPr/>
        </p:nvPicPr>
        <p:blipFill>
          <a:blip r:embed="rId5"/>
          <a:stretch>
            <a:fillRect/>
          </a:stretch>
        </p:blipFill>
        <p:spPr>
          <a:xfrm>
            <a:off x="5029200" y="533400"/>
            <a:ext cx="3810000" cy="2133600"/>
          </a:xfrm>
          <a:prstGeom prst="rect">
            <a:avLst/>
          </a:prstGeom>
        </p:spPr>
      </p:pic>
      <p:pic>
        <p:nvPicPr>
          <p:cNvPr id="9" name="Picture 8" descr="images-1.jpeg"/>
          <p:cNvPicPr>
            <a:picLocks noChangeAspect="1"/>
          </p:cNvPicPr>
          <p:nvPr/>
        </p:nvPicPr>
        <p:blipFill>
          <a:blip r:embed="rId6"/>
          <a:stretch>
            <a:fillRect/>
          </a:stretch>
        </p:blipFill>
        <p:spPr>
          <a:xfrm>
            <a:off x="444500" y="279400"/>
            <a:ext cx="3403600" cy="2387600"/>
          </a:xfrm>
          <a:prstGeom prst="rect">
            <a:avLst/>
          </a:prstGeo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Nazi Plot</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Murder of every Jew, including those who had converted to Christianity.</a:t>
            </a:r>
          </a:p>
          <a:p>
            <a:r>
              <a:rPr lang="en-US" dirty="0" smtClean="0"/>
              <a:t>Edith Stein, a Carmelite nun, was murdered in Auschwitz in 1942. She was canonized as a martyr in 1998.</a:t>
            </a:r>
          </a:p>
          <a:p>
            <a:r>
              <a:rPr lang="en-US" dirty="0" smtClean="0"/>
              <a:t>By 1945 six million Jews had been murdered.</a:t>
            </a:r>
          </a:p>
          <a:p>
            <a:r>
              <a:rPr lang="en-US" dirty="0" smtClean="0"/>
              <a:t>90% of the Jewish population of Poland, Latvia, Lithuania, Estonia, Germany, and Austria.</a:t>
            </a:r>
          </a:p>
          <a:p>
            <a:r>
              <a:rPr lang="en-US" dirty="0" smtClean="0"/>
              <a:t>70% of the Jewish population of Russia, Ukraine, Belgium, Yugoslavia, Norway and Romania. </a:t>
            </a:r>
            <a:endParaRPr lang="en-US"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233</TotalTime>
  <Words>743</Words>
  <Application>Microsoft Macintosh PowerPoint</Application>
  <PresentationFormat>On-screen Show (4:3)</PresentationFormat>
  <Paragraphs>74</Paragraphs>
  <Slides>23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Office Theme</vt:lpstr>
      <vt:lpstr>Anti-Semitism in the Twentieth Century</vt:lpstr>
      <vt:lpstr>The Roots of Antisemitism</vt:lpstr>
      <vt:lpstr>The Roots of Anti-Semitism</vt:lpstr>
      <vt:lpstr>Anti-Semitism among  German Protestants</vt:lpstr>
      <vt:lpstr>Kittel, the Bible and the Ideal Family</vt:lpstr>
      <vt:lpstr>Anti-Semitism in Russia</vt:lpstr>
      <vt:lpstr>Jewish Pogroms</vt:lpstr>
      <vt:lpstr>PowerPoint Presentation</vt:lpstr>
      <vt:lpstr>The Road to Auschwitz</vt:lpstr>
      <vt:lpstr>Nazi Propaganda</vt:lpstr>
      <vt:lpstr>Nazi Propaganda</vt:lpstr>
      <vt:lpstr>Nazi Propaganda</vt:lpstr>
      <vt:lpstr>Nazi Propaganda</vt:lpstr>
      <vt:lpstr>Key Events</vt:lpstr>
      <vt:lpstr>Key Events</vt:lpstr>
      <vt:lpstr>Key Events</vt:lpstr>
      <vt:lpstr>PowerPoint Presentation</vt:lpstr>
      <vt:lpstr>Key Events</vt:lpstr>
      <vt:lpstr>The Beginning of the  Second World War</vt:lpstr>
      <vt:lpstr>The Gas Chambers</vt:lpstr>
      <vt:lpstr>Nazi Strategy</vt:lpstr>
      <vt:lpstr>PowerPoint Presentation</vt:lpstr>
      <vt:lpstr>The Nazi Plot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Gwrth-Semitiaeth yn yr Ugeinfed Ganrif</dc:title>
  <dc:creator>Catrin Williams</dc:creator>
  <cp:lastModifiedBy>Catrin Williams</cp:lastModifiedBy>
  <cp:revision>28</cp:revision>
  <dcterms:created xsi:type="dcterms:W3CDTF">2013-03-27T19:36:49Z</dcterms:created>
  <dcterms:modified xsi:type="dcterms:W3CDTF">2017-03-16T20:56:26Z</dcterms:modified>
</cp:coreProperties>
</file>