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96" r:id="rId4"/>
  </p:sldMasterIdLst>
  <p:notesMasterIdLst>
    <p:notesMasterId r:id="rId15"/>
  </p:notesMasterIdLst>
  <p:sldIdLst>
    <p:sldId id="258" r:id="rId5"/>
    <p:sldId id="259" r:id="rId6"/>
    <p:sldId id="260" r:id="rId7"/>
    <p:sldId id="261" r:id="rId8"/>
    <p:sldId id="270" r:id="rId9"/>
    <p:sldId id="262" r:id="rId10"/>
    <p:sldId id="265" r:id="rId11"/>
    <p:sldId id="272" r:id="rId12"/>
    <p:sldId id="269" r:id="rId13"/>
    <p:sldId id="271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Sasha Holmes (1904027)" initials="SH(" lastIdx="1" clrIdx="0">
    <p:extLst>
      <p:ext uri="{19B8F6BF-5375-455C-9EA6-DF929625EA0E}">
        <p15:presenceInfo xmlns:p15="http://schemas.microsoft.com/office/powerpoint/2012/main" userId="Sasha Holmes (1904027)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3C4FA79-C0F4-4AD4-8819-A1FF88A9F005}" v="59" dt="2019-12-09T13:18:55.97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779" autoAdjust="0"/>
    <p:restoredTop sz="85696" autoAdjust="0"/>
  </p:normalViewPr>
  <p:slideViewPr>
    <p:cSldViewPr snapToGrid="0">
      <p:cViewPr varScale="1">
        <p:scale>
          <a:sx n="93" d="100"/>
          <a:sy n="93" d="100"/>
        </p:scale>
        <p:origin x="996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C20BB3-3CCB-4FE5-991B-82F6BCB48AF3}" type="datetimeFigureOut">
              <a:rPr lang="en-US" smtClean="0"/>
              <a:t>12/19/2019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746DE6-3336-457D-A091-FA20AC1C536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67039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746DE6-3336-457D-A091-FA20AC1C536E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399288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746DE6-3336-457D-A091-FA20AC1C536E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419111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746DE6-3336-457D-A091-FA20AC1C536E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690033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Consider talking about: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Genetic risk factors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Prenatal and perinatal risk factors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Disproven vaccine hypothesis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746DE6-3336-457D-A091-FA20AC1C536E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5727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12/19/2019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695823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0A7B3-6521-4DCA-87E5-044747A908C1}" type="datetimeFigureOut">
              <a:rPr lang="en-US" dirty="0"/>
              <a:t>12/19/2019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68093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12/19/2019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761517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34690-1557-4C89-A502-4959FE7FAD70}" type="datetimeFigureOut">
              <a:rPr lang="en-US" dirty="0"/>
              <a:t>12/19/2019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84657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D4976-E339-4826-83B7-FBD03F55ECF8}" type="datetimeFigureOut">
              <a:rPr lang="en-US" dirty="0"/>
              <a:t>12/19/2019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00064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37C31-9E7A-4F99-8774-A0E530DE1A42}" type="datetimeFigureOut">
              <a:rPr lang="en-US" dirty="0"/>
              <a:t>12/19/2019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47636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8504F-A551-4DE0-9316-4DCD1D8CC752}" type="datetimeFigureOut">
              <a:rPr lang="en-US" dirty="0"/>
              <a:t>12/19/2019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27149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E4249-C0D0-4B06-8692-E8BB871AF643}" type="datetimeFigureOut">
              <a:rPr lang="en-US" dirty="0"/>
              <a:t>12/19/2019</a:t>
            </a:fld>
            <a:endParaRPr lang="en-US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50846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042B0DB6-F5C7-45FB-8CF3-31B45F9C2DAC}" type="datetimeFigureOut">
              <a:rPr lang="en-US" dirty="0"/>
              <a:t>12/19/2019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69257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9C37B-1D36-470B-8223-D6C91242EC14}" type="datetimeFigureOut">
              <a:rPr lang="en-US" dirty="0"/>
              <a:t>12/19/2019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35646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6F52A-A82B-47A2-A83A-8C4C91F2D59F}" type="datetimeFigureOut">
              <a:rPr lang="en-US" dirty="0"/>
              <a:t>12/19/2019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58018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1160EA64-D806-43AC-9DF2-F8C432F32B4C}" type="datetimeFigureOut">
              <a:rPr lang="en-US" dirty="0"/>
              <a:t>12/19/2019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11543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type="subTitle" idx="1"/>
          </p:nvPr>
        </p:nvSpPr>
        <p:spPr>
          <a:xfrm>
            <a:off x="492166" y="5568697"/>
            <a:ext cx="2537085" cy="623808"/>
          </a:xfrm>
        </p:spPr>
        <p:txBody>
          <a:bodyPr>
            <a:normAutofit fontScale="77500" lnSpcReduction="20000"/>
          </a:bodyPr>
          <a:lstStyle/>
          <a:p>
            <a:pPr algn="l"/>
            <a:r>
              <a:rPr lang="en-GB" b="1" dirty="0">
                <a:solidFill>
                  <a:schemeClr val="tx1"/>
                </a:solidFill>
              </a:rPr>
              <a:t>Academic Study Skills</a:t>
            </a:r>
          </a:p>
          <a:p>
            <a:pPr algn="l"/>
            <a:r>
              <a:rPr lang="en-GB" b="1" dirty="0">
                <a:solidFill>
                  <a:schemeClr val="tx1"/>
                </a:solidFill>
              </a:rPr>
              <a:t>ECGE4001R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4167985-D6E9-40FF-97C0-4B6D373E85C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68" y="640080"/>
            <a:ext cx="10911865" cy="4626864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8801362-349C-44BE-BEF6-8E926E1D38B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6196" y="804672"/>
            <a:ext cx="10579608" cy="42976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2729" y="1289303"/>
            <a:ext cx="9638443" cy="3339303"/>
          </a:xfrm>
          <a:ln>
            <a:noFill/>
          </a:ln>
        </p:spPr>
        <p:txBody>
          <a:bodyPr>
            <a:normAutofit/>
          </a:bodyPr>
          <a:lstStyle/>
          <a:p>
            <a:r>
              <a:rPr lang="en-US" sz="5000" dirty="0"/>
              <a:t>Autism Spectrum Disorder</a:t>
            </a:r>
          </a:p>
        </p:txBody>
      </p:sp>
    </p:spTree>
    <p:extLst>
      <p:ext uri="{BB962C8B-B14F-4D97-AF65-F5344CB8AC3E}">
        <p14:creationId xmlns:p14="http://schemas.microsoft.com/office/powerpoint/2010/main" val="34108556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33976D1-3430-450C-A978-87A9A6E8E71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D6AAC78-7D86-415A-ADC1-2B474807960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9680" y="1248156"/>
            <a:ext cx="9692640" cy="436168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2A658D9-F185-44F1-BA33-D50320D1D07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2228" y="1060704"/>
            <a:ext cx="10067544" cy="4736592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1136" y="467418"/>
            <a:ext cx="7729728" cy="1188720"/>
          </a:xfrm>
          <a:solidFill>
            <a:srgbClr val="FFFFFF"/>
          </a:solidFill>
        </p:spPr>
        <p:txBody>
          <a:bodyPr>
            <a:norm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Contents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body" idx="1"/>
          </p:nvPr>
        </p:nvSpPr>
        <p:spPr>
          <a:xfrm>
            <a:off x="1706062" y="2291262"/>
            <a:ext cx="8779512" cy="287925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What is autism?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Signs and symptoms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Causes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How autism has developed me personally / professionally 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References </a:t>
            </a:r>
          </a:p>
          <a:p>
            <a:pPr>
              <a:lnSpc>
                <a:spcPct val="90000"/>
              </a:lnSpc>
            </a:pPr>
            <a:endParaRPr lang="en-US" sz="1400" dirty="0">
              <a:solidFill>
                <a:srgbClr val="40404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94124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33976D1-3430-450C-A978-87A9A6E8E71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D6AAC78-7D86-415A-ADC1-2B474807960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9680" y="1248156"/>
            <a:ext cx="9692640" cy="436168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2A658D9-F185-44F1-BA33-D50320D1D07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2228" y="1060704"/>
            <a:ext cx="10067544" cy="4736592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1136" y="467418"/>
            <a:ext cx="7729728" cy="1188720"/>
          </a:xfrm>
          <a:solidFill>
            <a:srgbClr val="FFFFFF"/>
          </a:solidFill>
        </p:spPr>
        <p:txBody>
          <a:bodyPr>
            <a:norm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is autism?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42820" y="1952786"/>
            <a:ext cx="8842754" cy="3217732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17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Referred to as ‘’ autism spectrum disorder’’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7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Lifelong developmental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7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Diagnosis at any age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7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Affects interaction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7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Disorders - Mild to severe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en-GB" sz="17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Affecting learning, restricting interests and repetitive behaviours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en-GB" sz="17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Finds ‘’change’’ distressing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en-GB" sz="17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Sensory overload, noise, touch, smell, painful and overwhelming (behaviours) 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en-GB" sz="17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700,000 adults and children UK with autism </a:t>
            </a:r>
          </a:p>
          <a:p>
            <a:pPr lvl="0"/>
            <a:endParaRPr lang="en-GB" dirty="0"/>
          </a:p>
          <a:p>
            <a:endParaRPr lang="en-GB" dirty="0">
              <a:solidFill>
                <a:srgbClr val="404040"/>
              </a:solidFill>
            </a:endParaRPr>
          </a:p>
          <a:p>
            <a:endParaRPr lang="en-GB" dirty="0">
              <a:solidFill>
                <a:srgbClr val="404040"/>
              </a:solidFill>
            </a:endParaRPr>
          </a:p>
          <a:p>
            <a:endParaRPr dirty="0">
              <a:solidFill>
                <a:srgbClr val="40404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37399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419501C6-F015-4273-AF88-E0F6C853899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CA677DB7-5829-45BD-9754-5EC484CC425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4654296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4672" y="2404872"/>
            <a:ext cx="3044950" cy="1627792"/>
          </a:xfrm>
        </p:spPr>
        <p:txBody>
          <a:bodyPr vert="horz" lIns="274320" tIns="182880" rIns="274320" bIns="182880" rtlCol="0" anchor="ctr" anchorCtr="1">
            <a:normAutofit/>
          </a:bodyPr>
          <a:lstStyle/>
          <a:p>
            <a:r>
              <a:rPr lang="en-US" dirty="0"/>
              <a:t>Signs and symptoms</a:t>
            </a:r>
          </a:p>
        </p:txBody>
      </p:sp>
      <p:pic>
        <p:nvPicPr>
          <p:cNvPr id="1026" name="Picture 2" descr="Image result for signs of autism">
            <a:extLst>
              <a:ext uri="{FF2B5EF4-FFF2-40B4-BE49-F238E27FC236}">
                <a16:creationId xmlns:a16="http://schemas.microsoft.com/office/drawing/2014/main" id="{88C6A3D8-0044-4816-B936-E85A19CCA7DF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458968" y="141739"/>
            <a:ext cx="6154057" cy="6154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804518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10">
            <a:extLst>
              <a:ext uri="{FF2B5EF4-FFF2-40B4-BE49-F238E27FC236}">
                <a16:creationId xmlns:a16="http://schemas.microsoft.com/office/drawing/2014/main" id="{C33976D1-3430-450C-A978-87A9A6E8E71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12">
            <a:extLst>
              <a:ext uri="{FF2B5EF4-FFF2-40B4-BE49-F238E27FC236}">
                <a16:creationId xmlns:a16="http://schemas.microsoft.com/office/drawing/2014/main" id="{7D6AAC78-7D86-415A-ADC1-2B474807960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9680" y="1248156"/>
            <a:ext cx="9692640" cy="436168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14">
            <a:extLst>
              <a:ext uri="{FF2B5EF4-FFF2-40B4-BE49-F238E27FC236}">
                <a16:creationId xmlns:a16="http://schemas.microsoft.com/office/drawing/2014/main" id="{F2A658D9-F185-44F1-BA33-D50320D1D07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2228" y="1060704"/>
            <a:ext cx="10067544" cy="4736592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49C726B9-6337-4287-9F30-7C82305E92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333392"/>
            <a:ext cx="7729728" cy="1188720"/>
          </a:xfrm>
          <a:solidFill>
            <a:srgbClr val="FFFFFF"/>
          </a:solidFill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 sz="2800" kern="1200" cap="all" spc="200" baseline="0" dirty="0">
                <a:solidFill>
                  <a:srgbClr val="26262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Signs and Symptoms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C6F3A33-FC07-42D4-B6C6-3B2DE33853FC}"/>
              </a:ext>
            </a:extLst>
          </p:cNvPr>
          <p:cNvSpPr txBox="1"/>
          <p:nvPr/>
        </p:nvSpPr>
        <p:spPr>
          <a:xfrm>
            <a:off x="1776256" y="1888642"/>
            <a:ext cx="8184608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Abnormal body posturing</a:t>
            </a: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Facial expressions</a:t>
            </a: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Delayed speech </a:t>
            </a: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Rules and routine </a:t>
            </a: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Abnormal tone of voice / unusual accidents compared to family members </a:t>
            </a: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Avoidance of eye contact or just poor eye contact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Poor / inappropriate social skills, not understanding social ques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Academic struggle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Difficulty in understanding other’s emotions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Public speaking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Avoiding situations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Preference of own company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25636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33976D1-3430-450C-A978-87A9A6E8E71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D6AAC78-7D86-415A-ADC1-2B474807960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9680" y="1248156"/>
            <a:ext cx="9692640" cy="436168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2A658D9-F185-44F1-BA33-D50320D1D07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2228" y="1060704"/>
            <a:ext cx="10067544" cy="4736592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1136" y="467418"/>
            <a:ext cx="7729728" cy="1188720"/>
          </a:xfrm>
          <a:solidFill>
            <a:srgbClr val="FFFFFF"/>
          </a:solidFill>
        </p:spPr>
        <p:txBody>
          <a:bodyPr>
            <a:normAutofit/>
          </a:bodyPr>
          <a:lstStyle/>
          <a:p>
            <a:r>
              <a:rPr lang="en-US" dirty="0"/>
              <a:t>Causes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06062" y="2291262"/>
            <a:ext cx="8779512" cy="2879256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rgbClr val="40404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Is there a connection between autism and vaccinations? (MMS – mumps-measles-rubella)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rgbClr val="40404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1998 study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rgbClr val="40404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False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rgbClr val="40404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No single cause of autism spectrum disorder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Genetics, differences in brain anatomy, , toxic substances in the environment are thought to contribute to children developing the condition.</a:t>
            </a:r>
            <a:endParaRPr lang="en-US" sz="2000" dirty="0">
              <a:solidFill>
                <a:srgbClr val="40404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Ø"/>
            </a:pPr>
            <a:endParaRPr lang="en-US" sz="1400" dirty="0">
              <a:solidFill>
                <a:srgbClr val="404040"/>
              </a:solidFill>
            </a:endParaRPr>
          </a:p>
          <a:p>
            <a:pPr>
              <a:buFont typeface="Wingdings" panose="05000000000000000000" pitchFamily="2" charset="2"/>
              <a:buChar char="Ø"/>
            </a:pPr>
            <a:endParaRPr lang="en-US" sz="1400" dirty="0">
              <a:solidFill>
                <a:srgbClr val="404040"/>
              </a:solidFill>
            </a:endParaRPr>
          </a:p>
          <a:p>
            <a:pPr marL="0" indent="0">
              <a:buNone/>
            </a:pPr>
            <a:endParaRPr lang="en-US" sz="1400" dirty="0">
              <a:solidFill>
                <a:srgbClr val="404040"/>
              </a:solidFill>
            </a:endParaRPr>
          </a:p>
          <a:p>
            <a:pPr>
              <a:buFont typeface="Wingdings" panose="05000000000000000000" pitchFamily="2" charset="2"/>
              <a:buChar char="Ø"/>
            </a:pPr>
            <a:endParaRPr lang="en-US" sz="1400" dirty="0">
              <a:solidFill>
                <a:srgbClr val="404040"/>
              </a:solidFill>
            </a:endParaRPr>
          </a:p>
          <a:p>
            <a:pPr>
              <a:buFont typeface="Wingdings" panose="05000000000000000000" pitchFamily="2" charset="2"/>
              <a:buChar char="Ø"/>
            </a:pPr>
            <a:endParaRPr lang="en-US" sz="1400" dirty="0">
              <a:solidFill>
                <a:srgbClr val="404040"/>
              </a:solidFill>
            </a:endParaRPr>
          </a:p>
          <a:p>
            <a:pPr>
              <a:buFont typeface="Wingdings" panose="05000000000000000000" pitchFamily="2" charset="2"/>
              <a:buChar char="Ø"/>
            </a:pPr>
            <a:endParaRPr lang="en-US" sz="1400" dirty="0">
              <a:solidFill>
                <a:srgbClr val="404040"/>
              </a:solidFill>
            </a:endParaRPr>
          </a:p>
          <a:p>
            <a:pPr>
              <a:buFont typeface="Wingdings" panose="05000000000000000000" pitchFamily="2" charset="2"/>
              <a:buChar char="Ø"/>
            </a:pPr>
            <a:endParaRPr lang="en-US" sz="1400" dirty="0">
              <a:solidFill>
                <a:srgbClr val="404040"/>
              </a:solidFill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US" sz="1400" dirty="0">
                <a:solidFill>
                  <a:srgbClr val="404040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6484260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33976D1-3430-450C-A978-87A9A6E8E71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D6AAC78-7D86-415A-ADC1-2B474807960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9680" y="1248156"/>
            <a:ext cx="9692640" cy="436168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2A658D9-F185-44F1-BA33-D50320D1D07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2228" y="1060704"/>
            <a:ext cx="10067544" cy="4736592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1136" y="467418"/>
            <a:ext cx="7729728" cy="1188720"/>
          </a:xfrm>
          <a:solidFill>
            <a:srgbClr val="FFFFFF"/>
          </a:solidFill>
        </p:spPr>
        <p:txBody>
          <a:bodyPr>
            <a:normAutofit fontScale="90000"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has autism awareness helped me to develop as a person?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72522" y="1989372"/>
            <a:ext cx="8779512" cy="2879256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solidFill>
                  <a:srgbClr val="40404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Both personal and professional way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solidFill>
                  <a:srgbClr val="40404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Training through my job as support worker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solidFill>
                  <a:srgbClr val="40404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Patience in general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solidFill>
                  <a:srgbClr val="40404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Sticking to a time schedule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solidFill>
                  <a:srgbClr val="40404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Understand people can’t help certain behaviours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solidFill>
                  <a:srgbClr val="40404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Autism people can work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solidFill>
                  <a:srgbClr val="40404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Being more alert</a:t>
            </a:r>
          </a:p>
        </p:txBody>
      </p:sp>
    </p:spTree>
    <p:extLst>
      <p:ext uri="{BB962C8B-B14F-4D97-AF65-F5344CB8AC3E}">
        <p14:creationId xmlns:p14="http://schemas.microsoft.com/office/powerpoint/2010/main" val="19886710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33976D1-3430-450C-A978-87A9A6E8E71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7D6AAC78-7D86-415A-ADC1-2B474807960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9680" y="1248156"/>
            <a:ext cx="9692640" cy="436168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11">
            <a:extLst>
              <a:ext uri="{FF2B5EF4-FFF2-40B4-BE49-F238E27FC236}">
                <a16:creationId xmlns:a16="http://schemas.microsoft.com/office/drawing/2014/main" id="{F2A658D9-F185-44F1-BA33-D50320D1D07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2228" y="1060704"/>
            <a:ext cx="10067544" cy="4736592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F15FE5-FD94-4FCE-BF99-8CA832A74E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467418"/>
            <a:ext cx="7729728" cy="1188720"/>
          </a:xfrm>
          <a:solidFill>
            <a:srgbClr val="FFFFFF"/>
          </a:solidFill>
        </p:spPr>
        <p:txBody>
          <a:bodyPr>
            <a:normAutofit fontScale="90000"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has autism awareness helped me to develop as a person?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44432B-27EB-46CD-B74C-F1869A516A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06062" y="2291262"/>
            <a:ext cx="8779512" cy="2879256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rgbClr val="40404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Recognising autism</a:t>
            </a:r>
          </a:p>
          <a:p>
            <a:r>
              <a:rPr lang="en-GB" sz="2000" dirty="0">
                <a:solidFill>
                  <a:srgbClr val="40404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Communicating with people with autism </a:t>
            </a:r>
          </a:p>
          <a:p>
            <a:r>
              <a:rPr lang="en-GB" sz="2000" dirty="0">
                <a:solidFill>
                  <a:srgbClr val="40404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Positive behaviour</a:t>
            </a:r>
          </a:p>
          <a:p>
            <a:r>
              <a:rPr lang="en-GB" sz="2000" dirty="0">
                <a:solidFill>
                  <a:srgbClr val="40404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Making time for fun</a:t>
            </a:r>
          </a:p>
          <a:p>
            <a:r>
              <a:rPr lang="en-GB" sz="2000" dirty="0">
                <a:solidFill>
                  <a:srgbClr val="40404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Everyone is unique</a:t>
            </a:r>
          </a:p>
          <a:p>
            <a:r>
              <a:rPr lang="en-GB" sz="2000">
                <a:solidFill>
                  <a:srgbClr val="40404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Being a good observer (triggers)</a:t>
            </a:r>
          </a:p>
          <a:p>
            <a:endParaRPr lang="en-GB" sz="2000" dirty="0">
              <a:solidFill>
                <a:srgbClr val="40404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000" dirty="0">
              <a:solidFill>
                <a:srgbClr val="40404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402496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33976D1-3430-450C-A978-87A9A6E8E71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D6AAC78-7D86-415A-ADC1-2B474807960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9680" y="1248156"/>
            <a:ext cx="9692640" cy="436168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2A658D9-F185-44F1-BA33-D50320D1D07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2228" y="1060704"/>
            <a:ext cx="10067544" cy="4736592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1136" y="467418"/>
            <a:ext cx="7729728" cy="1188720"/>
          </a:xfrm>
          <a:solidFill>
            <a:srgbClr val="FFFFFF"/>
          </a:solidFill>
        </p:spPr>
        <p:txBody>
          <a:bodyPr>
            <a:norm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body" idx="1"/>
          </p:nvPr>
        </p:nvSpPr>
        <p:spPr>
          <a:xfrm>
            <a:off x="1706062" y="1843590"/>
            <a:ext cx="8779512" cy="3326928"/>
          </a:xfrm>
        </p:spPr>
        <p:txBody>
          <a:bodyPr>
            <a:normAutofit/>
          </a:bodyPr>
          <a:lstStyle/>
          <a:p>
            <a:pPr marL="514350" indent="-285750">
              <a:buFont typeface="Wingdings" panose="05000000000000000000" pitchFamily="2" charset="2"/>
              <a:buChar char="Ø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Rubeis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S., He, X., Goldberg, A. P., Poultney, C. S.,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Samocha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K.,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Cicek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A. E., ... &amp; Singh, T. (2014). Synaptic, transcriptional and chromatin genes disrupted in autism. 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Nature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515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(7526), 209.</a:t>
            </a:r>
          </a:p>
          <a:p>
            <a:pPr marL="514350" indent="-285750">
              <a:buFont typeface="Wingdings" panose="05000000000000000000" pitchFamily="2" charset="2"/>
              <a:buChar char="Ø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Lord, C., Cook, E. H., Leventhal, B. L., &amp; Amaral, D. G. (2000). Autism spectrum disorders. 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Neuron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28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(2), 355-363.</a:t>
            </a:r>
          </a:p>
          <a:p>
            <a:pPr marL="514350" indent="-285750">
              <a:buFont typeface="Wingdings" panose="05000000000000000000" pitchFamily="2" charset="2"/>
              <a:buChar char="Ø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Geschwind, D. H., &amp; Levitt, P. (2007). Autism spectrum disorders: developmental disconnection syndromes. 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Current opinion in neurobiology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17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(1), 103-111.</a:t>
            </a:r>
          </a:p>
          <a:p>
            <a:pPr marL="514350" indent="-285750">
              <a:buFont typeface="Wingdings" panose="05000000000000000000" pitchFamily="2" charset="2"/>
              <a:buChar char="Ø"/>
            </a:pP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Laugeson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E. A., Frankel, F.,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Mogil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C., &amp; Dillon, A. R. (2009). Parent-assisted social skills training to improve friendships in teens with autism spectrum disorders. 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of autism and developmental disorders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39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(4), 596-606.</a:t>
            </a:r>
          </a:p>
          <a:p>
            <a:endParaRPr lang="en-GB" dirty="0"/>
          </a:p>
          <a:p>
            <a:endParaRPr dirty="0">
              <a:solidFill>
                <a:srgbClr val="40404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43952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C33976D1-3430-450C-A978-87A9A6E8E71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D6AAC78-7D86-415A-ADC1-2B474807960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9680" y="1248156"/>
            <a:ext cx="9692640" cy="436168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2A658D9-F185-44F1-BA33-D50320D1D07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2228" y="1060704"/>
            <a:ext cx="10067544" cy="4736592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562CD291-1C74-48F0-AADF-8D21958C67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467418"/>
            <a:ext cx="7729728" cy="1188720"/>
          </a:xfrm>
          <a:solidFill>
            <a:srgbClr val="FFFFFF"/>
          </a:solidFill>
        </p:spPr>
        <p:txBody>
          <a:bodyPr>
            <a:normAutofit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01390F75-D393-43D5-8460-0EBDFF7DE3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06062" y="2291262"/>
            <a:ext cx="8779512" cy="2879256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dirty="0" err="1">
                <a:solidFill>
                  <a:srgbClr val="40404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Howlin</a:t>
            </a:r>
            <a:r>
              <a:rPr lang="en-GB" dirty="0">
                <a:solidFill>
                  <a:srgbClr val="40404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P., &amp; Moss, P. (2012). Adults with autism spectrum disorders. </a:t>
            </a:r>
            <a:r>
              <a:rPr lang="en-GB" i="1" dirty="0">
                <a:solidFill>
                  <a:srgbClr val="40404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Canadian Journal of Psychiatry</a:t>
            </a:r>
            <a:r>
              <a:rPr lang="en-GB" dirty="0">
                <a:solidFill>
                  <a:srgbClr val="40404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i="1" dirty="0">
                <a:solidFill>
                  <a:srgbClr val="40404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57</a:t>
            </a:r>
            <a:r>
              <a:rPr lang="en-GB" dirty="0">
                <a:solidFill>
                  <a:srgbClr val="40404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(5), 275-283.</a:t>
            </a:r>
          </a:p>
        </p:txBody>
      </p:sp>
    </p:spTree>
    <p:extLst>
      <p:ext uri="{BB962C8B-B14F-4D97-AF65-F5344CB8AC3E}">
        <p14:creationId xmlns:p14="http://schemas.microsoft.com/office/powerpoint/2010/main" val="3471683621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467D266DF7D29488C599703B2EBBD01" ma:contentTypeVersion="5" ma:contentTypeDescription="Create a new document." ma:contentTypeScope="" ma:versionID="eb8929d574e6a49cc6565eab278f8c7a">
  <xsd:schema xmlns:xsd="http://www.w3.org/2001/XMLSchema" xmlns:xs="http://www.w3.org/2001/XMLSchema" xmlns:p="http://schemas.microsoft.com/office/2006/metadata/properties" xmlns:ns3="9d0d5cce-d4dc-4043-8325-c992d2f588cd" xmlns:ns4="39a888ec-cc75-402e-856f-ff68cc5460ab" targetNamespace="http://schemas.microsoft.com/office/2006/metadata/properties" ma:root="true" ma:fieldsID="31e57d330aaecea160a72bb6cfce4fe8" ns3:_="" ns4:_="">
    <xsd:import namespace="9d0d5cce-d4dc-4043-8325-c992d2f588cd"/>
    <xsd:import namespace="39a888ec-cc75-402e-856f-ff68cc5460a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d0d5cce-d4dc-4043-8325-c992d2f588c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9a888ec-cc75-402e-856f-ff68cc5460ab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F04FA845-7823-4700-AC05-4E8B31BEA869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D7FEE4BC-C0BD-461A-BB2C-736839C103F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d0d5cce-d4dc-4043-8325-c992d2f588cd"/>
    <ds:schemaRef ds:uri="39a888ec-cc75-402e-856f-ff68cc5460a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3EFCA566-8151-42A4-8DC4-3FECAC7CFD10}">
  <ds:schemaRefs>
    <ds:schemaRef ds:uri="http://schemas.microsoft.com/office/2006/metadata/properties"/>
    <ds:schemaRef ds:uri="http://schemas.microsoft.com/office/2006/documentManagement/types"/>
    <ds:schemaRef ds:uri="http://purl.org/dc/terms/"/>
    <ds:schemaRef ds:uri="9d0d5cce-d4dc-4043-8325-c992d2f588cd"/>
    <ds:schemaRef ds:uri="http://purl.org/dc/dcmitype/"/>
    <ds:schemaRef ds:uri="http://schemas.microsoft.com/office/infopath/2007/PartnerControls"/>
    <ds:schemaRef ds:uri="http://purl.org/dc/elements/1.1/"/>
    <ds:schemaRef ds:uri="http://schemas.openxmlformats.org/package/2006/metadata/core-properties"/>
    <ds:schemaRef ds:uri="39a888ec-cc75-402e-856f-ff68cc5460ab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18</TotalTime>
  <Words>364</Words>
  <Application>Microsoft Office PowerPoint</Application>
  <PresentationFormat>Widescreen</PresentationFormat>
  <Paragraphs>80</Paragraphs>
  <Slides>10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Arial</vt:lpstr>
      <vt:lpstr>Calibri</vt:lpstr>
      <vt:lpstr>Gill Sans MT</vt:lpstr>
      <vt:lpstr>Times New Roman</vt:lpstr>
      <vt:lpstr>Wingdings</vt:lpstr>
      <vt:lpstr>Parcel</vt:lpstr>
      <vt:lpstr>Autism Spectrum Disorder</vt:lpstr>
      <vt:lpstr>Contents</vt:lpstr>
      <vt:lpstr>What is autism?</vt:lpstr>
      <vt:lpstr>Signs and symptoms</vt:lpstr>
      <vt:lpstr>Signs and Symptoms </vt:lpstr>
      <vt:lpstr>Causes</vt:lpstr>
      <vt:lpstr>How has autism awareness helped me to develop as a person?</vt:lpstr>
      <vt:lpstr>How has autism awareness helped me to develop as a person?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Autism Spectrum Disorder</dc:title>
  <dc:creator>Sasha Holmes (1904027)</dc:creator>
  <cp:lastModifiedBy>Stuart Jones</cp:lastModifiedBy>
  <cp:revision>1</cp:revision>
  <dcterms:created xsi:type="dcterms:W3CDTF">2019-12-09T13:08:34Z</dcterms:created>
  <dcterms:modified xsi:type="dcterms:W3CDTF">2019-12-19T19:45:07Z</dcterms:modified>
</cp:coreProperties>
</file>