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6"/>
  </p:notesMasterIdLst>
  <p:sldIdLst>
    <p:sldId id="719" r:id="rId6"/>
    <p:sldId id="873" r:id="rId7"/>
    <p:sldId id="874" r:id="rId8"/>
    <p:sldId id="875" r:id="rId9"/>
    <p:sldId id="876" r:id="rId10"/>
    <p:sldId id="877" r:id="rId11"/>
    <p:sldId id="881" r:id="rId12"/>
    <p:sldId id="880" r:id="rId13"/>
    <p:sldId id="882" r:id="rId14"/>
    <p:sldId id="72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83542B-4415-4D6A-A194-091AEB641FEA}" v="269" dt="2026-04-30T11:11:06.9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623" autoAdjust="0"/>
  </p:normalViewPr>
  <p:slideViewPr>
    <p:cSldViewPr snapToGrid="0">
      <p:cViewPr varScale="1">
        <p:scale>
          <a:sx n="76" d="100"/>
          <a:sy n="76" d="100"/>
        </p:scale>
        <p:origin x="857" y="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custSel addSld delSld modSld">
      <pc:chgData name="Jenifer Prince Devaraj" userId="c3fb109c-09d1-42a6-93f4-69472d709861" providerId="ADAL" clId="{09A26AFE-3578-4143-B1B0-81DF391638B0}" dt="2026-04-30T11:21:59.406" v="950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30T11:21:59.406" v="950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30T11:21:59.406" v="950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 modNotesTx">
        <pc:chgData name="Jenifer Prince Devaraj" userId="c3fb109c-09d1-42a6-93f4-69472d709861" providerId="ADAL" clId="{09A26AFE-3578-4143-B1B0-81DF391638B0}" dt="2026-04-29T15:44:30.743" v="143" actId="20577"/>
        <pc:sldMkLst>
          <pc:docMk/>
          <pc:sldMk cId="744204863" sldId="874"/>
        </pc:sldMkLst>
        <pc:spChg chg="mod">
          <ac:chgData name="Jenifer Prince Devaraj" userId="c3fb109c-09d1-42a6-93f4-69472d709861" providerId="ADAL" clId="{09A26AFE-3578-4143-B1B0-81DF391638B0}" dt="2026-04-29T15:44:30.743" v="143" actId="20577"/>
          <ac:spMkLst>
            <pc:docMk/>
            <pc:sldMk cId="744204863" sldId="874"/>
            <ac:spMk id="7" creationId="{53A16465-4C38-454E-BD62-3A694EA6CF1B}"/>
          </ac:spMkLst>
        </pc:spChg>
      </pc:sldChg>
      <pc:sldChg chg="modNotesTx">
        <pc:chgData name="Jenifer Prince Devaraj" userId="c3fb109c-09d1-42a6-93f4-69472d709861" providerId="ADAL" clId="{09A26AFE-3578-4143-B1B0-81DF391638B0}" dt="2026-04-29T16:16:34.775" v="226" actId="20577"/>
        <pc:sldMkLst>
          <pc:docMk/>
          <pc:sldMk cId="150314130" sldId="875"/>
        </pc:sldMkLst>
      </pc:sldChg>
      <pc:sldChg chg="modNotesTx">
        <pc:chgData name="Jenifer Prince Devaraj" userId="c3fb109c-09d1-42a6-93f4-69472d709861" providerId="ADAL" clId="{09A26AFE-3578-4143-B1B0-81DF391638B0}" dt="2026-04-29T16:21:45.088" v="478" actId="6549"/>
        <pc:sldMkLst>
          <pc:docMk/>
          <pc:sldMk cId="1142714123" sldId="876"/>
        </pc:sldMkLst>
      </pc:sldChg>
      <pc:sldChg chg="del">
        <pc:chgData name="Jenifer Prince Devaraj" userId="c3fb109c-09d1-42a6-93f4-69472d709861" providerId="ADAL" clId="{09A26AFE-3578-4143-B1B0-81DF391638B0}" dt="2026-04-29T16:22:50.534" v="479" actId="47"/>
        <pc:sldMkLst>
          <pc:docMk/>
          <pc:sldMk cId="2624702054" sldId="878"/>
        </pc:sldMkLst>
      </pc:sldChg>
      <pc:sldChg chg="addSp delSp modSp mod modNotesTx">
        <pc:chgData name="Jenifer Prince Devaraj" userId="c3fb109c-09d1-42a6-93f4-69472d709861" providerId="ADAL" clId="{09A26AFE-3578-4143-B1B0-81DF391638B0}" dt="2026-04-30T11:11:54.186" v="944" actId="6549"/>
        <pc:sldMkLst>
          <pc:docMk/>
          <pc:sldMk cId="2356152917" sldId="880"/>
        </pc:sldMkLst>
        <pc:spChg chg="mod">
          <ac:chgData name="Jenifer Prince Devaraj" userId="c3fb109c-09d1-42a6-93f4-69472d709861" providerId="ADAL" clId="{09A26AFE-3578-4143-B1B0-81DF391638B0}" dt="2026-04-30T11:04:24.692" v="864" actId="20577"/>
          <ac:spMkLst>
            <pc:docMk/>
            <pc:sldMk cId="2356152917" sldId="880"/>
            <ac:spMk id="8" creationId="{D8E36DDB-9A9B-4543-A02C-4AB2616C2675}"/>
          </ac:spMkLst>
        </pc:spChg>
        <pc:spChg chg="add mod">
          <ac:chgData name="Jenifer Prince Devaraj" userId="c3fb109c-09d1-42a6-93f4-69472d709861" providerId="ADAL" clId="{09A26AFE-3578-4143-B1B0-81DF391638B0}" dt="2026-04-30T11:11:06.970" v="938" actId="20577"/>
          <ac:spMkLst>
            <pc:docMk/>
            <pc:sldMk cId="2356152917" sldId="880"/>
            <ac:spMk id="9" creationId="{CDFA35C3-F3C9-5B57-3F71-ECB1D0D0BC0A}"/>
          </ac:spMkLst>
        </pc:spChg>
        <pc:picChg chg="add del mod">
          <ac:chgData name="Jenifer Prince Devaraj" userId="c3fb109c-09d1-42a6-93f4-69472d709861" providerId="ADAL" clId="{09A26AFE-3578-4143-B1B0-81DF391638B0}" dt="2026-04-30T10:59:33.071" v="745" actId="21"/>
          <ac:picMkLst>
            <pc:docMk/>
            <pc:sldMk cId="2356152917" sldId="880"/>
            <ac:picMk id="7" creationId="{667FB23A-11EE-C6AC-CEEA-6EC0E4189E56}"/>
          </ac:picMkLst>
        </pc:picChg>
        <pc:picChg chg="del mod">
          <ac:chgData name="Jenifer Prince Devaraj" userId="c3fb109c-09d1-42a6-93f4-69472d709861" providerId="ADAL" clId="{09A26AFE-3578-4143-B1B0-81DF391638B0}" dt="2026-04-30T10:40:49.448" v="512" actId="478"/>
          <ac:picMkLst>
            <pc:docMk/>
            <pc:sldMk cId="2356152917" sldId="880"/>
            <ac:picMk id="14" creationId="{C3DEE3FF-565E-4A33-8486-DA8BB8627DFF}"/>
          </ac:picMkLst>
        </pc:picChg>
        <pc:cxnChg chg="mod">
          <ac:chgData name="Jenifer Prince Devaraj" userId="c3fb109c-09d1-42a6-93f4-69472d709861" providerId="ADAL" clId="{09A26AFE-3578-4143-B1B0-81DF391638B0}" dt="2026-04-30T11:04:36.883" v="866" actId="1076"/>
          <ac:cxnSpMkLst>
            <pc:docMk/>
            <pc:sldMk cId="2356152917" sldId="880"/>
            <ac:cxnSpMk id="6" creationId="{CF93D614-7539-4BE0-921B-8D16B54ADE6C}"/>
          </ac:cxnSpMkLst>
        </pc:cxnChg>
      </pc:sldChg>
      <pc:sldChg chg="addSp delSp modSp mod modNotesTx">
        <pc:chgData name="Jenifer Prince Devaraj" userId="c3fb109c-09d1-42a6-93f4-69472d709861" providerId="ADAL" clId="{09A26AFE-3578-4143-B1B0-81DF391638B0}" dt="2026-04-30T10:40:23.694" v="511" actId="1076"/>
        <pc:sldMkLst>
          <pc:docMk/>
          <pc:sldMk cId="2640101882" sldId="881"/>
        </pc:sldMkLst>
        <pc:spChg chg="mod">
          <ac:chgData name="Jenifer Prince Devaraj" userId="c3fb109c-09d1-42a6-93f4-69472d709861" providerId="ADAL" clId="{09A26AFE-3578-4143-B1B0-81DF391638B0}" dt="2026-04-30T10:40:20.466" v="510" actId="1076"/>
          <ac:spMkLst>
            <pc:docMk/>
            <pc:sldMk cId="2640101882" sldId="881"/>
            <ac:spMk id="2" creationId="{BBD1089C-42CE-462F-F9D5-CBB6DE9A4419}"/>
          </ac:spMkLst>
        </pc:spChg>
        <pc:picChg chg="add mod">
          <ac:chgData name="Jenifer Prince Devaraj" userId="c3fb109c-09d1-42a6-93f4-69472d709861" providerId="ADAL" clId="{09A26AFE-3578-4143-B1B0-81DF391638B0}" dt="2026-04-30T10:40:23.694" v="511" actId="1076"/>
          <ac:picMkLst>
            <pc:docMk/>
            <pc:sldMk cId="2640101882" sldId="881"/>
            <ac:picMk id="6" creationId="{D9310A8B-231F-EFC6-564F-B7B9F72D820F}"/>
          </ac:picMkLst>
        </pc:picChg>
        <pc:picChg chg="del">
          <ac:chgData name="Jenifer Prince Devaraj" userId="c3fb109c-09d1-42a6-93f4-69472d709861" providerId="ADAL" clId="{09A26AFE-3578-4143-B1B0-81DF391638B0}" dt="2026-04-30T10:39:45.985" v="482" actId="478"/>
          <ac:picMkLst>
            <pc:docMk/>
            <pc:sldMk cId="2640101882" sldId="881"/>
            <ac:picMk id="7" creationId="{100640B2-0D93-42B8-B0F8-537A0D215EB3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4-30T11:11:42.877" v="942" actId="1076"/>
        <pc:sldMkLst>
          <pc:docMk/>
          <pc:sldMk cId="2617187587" sldId="882"/>
        </pc:sldMkLst>
        <pc:spChg chg="del mod">
          <ac:chgData name="Jenifer Prince Devaraj" userId="c3fb109c-09d1-42a6-93f4-69472d709861" providerId="ADAL" clId="{09A26AFE-3578-4143-B1B0-81DF391638B0}" dt="2026-04-30T11:11:35.728" v="939" actId="478"/>
          <ac:spMkLst>
            <pc:docMk/>
            <pc:sldMk cId="2617187587" sldId="882"/>
            <ac:spMk id="8" creationId="{887E34EA-8485-2C8D-5060-700219652479}"/>
          </ac:spMkLst>
        </pc:spChg>
        <pc:picChg chg="add mod">
          <ac:chgData name="Jenifer Prince Devaraj" userId="c3fb109c-09d1-42a6-93f4-69472d709861" providerId="ADAL" clId="{09A26AFE-3578-4143-B1B0-81DF391638B0}" dt="2026-04-30T11:11:42.877" v="942" actId="1076"/>
          <ac:picMkLst>
            <pc:docMk/>
            <pc:sldMk cId="2617187587" sldId="882"/>
            <ac:picMk id="5" creationId="{667FB23A-11EE-C6AC-CEEA-6EC0E4189E56}"/>
          </ac:picMkLst>
        </pc:picChg>
        <pc:picChg chg="del">
          <ac:chgData name="Jenifer Prince Devaraj" userId="c3fb109c-09d1-42a6-93f4-69472d709861" providerId="ADAL" clId="{09A26AFE-3578-4143-B1B0-81DF391638B0}" dt="2026-04-30T10:59:15.923" v="740" actId="478"/>
          <ac:picMkLst>
            <pc:docMk/>
            <pc:sldMk cId="2617187587" sldId="882"/>
            <ac:picMk id="7" creationId="{2DEF05E4-04F3-0FDA-37B1-7C19C05021C4}"/>
          </ac:picMkLst>
        </pc:picChg>
        <pc:cxnChg chg="del">
          <ac:chgData name="Jenifer Prince Devaraj" userId="c3fb109c-09d1-42a6-93f4-69472d709861" providerId="ADAL" clId="{09A26AFE-3578-4143-B1B0-81DF391638B0}" dt="2026-04-30T10:59:13.050" v="739" actId="478"/>
          <ac:cxnSpMkLst>
            <pc:docMk/>
            <pc:sldMk cId="2617187587" sldId="882"/>
            <ac:cxnSpMk id="6" creationId="{74E08A6C-EDA9-4664-056D-B3859D662D5A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Ultrasonic sensors measure distance using high-frequency sound waves (ultrasound) beyond human hearing.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They work by emitting an ultrasonic pulse, then waiting for its echo to return. The time taken gives the distance to the object.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Non-contact measurement  so that it avoids damage or wear.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Works regardless of object colour, transparency, or ambient light.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787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Echo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</a:t>
            </a: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(returns pulse whose width = time-of-flight)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9029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dirty="0"/>
              <a:t>The sound waves travels using the Piezo Electric Transducers which converts </a:t>
            </a:r>
            <a:r>
              <a:rPr lang="en-GB" dirty="0"/>
              <a:t>Electrical energy → mechanical vibration → </a:t>
            </a:r>
            <a:r>
              <a:rPr lang="en-GB" b="1" dirty="0"/>
              <a:t>ultrasonic sound waves</a:t>
            </a:r>
          </a:p>
          <a:p>
            <a:endParaRPr lang="en-GB" b="1" dirty="0"/>
          </a:p>
          <a:p>
            <a:r>
              <a:rPr lang="en-GB" dirty="0"/>
              <a:t>This is due to the </a:t>
            </a:r>
            <a:r>
              <a:rPr lang="en-GB" b="1" dirty="0"/>
              <a:t>piezoelectric effect</a:t>
            </a:r>
            <a:r>
              <a:rPr lang="en-GB" dirty="0"/>
              <a:t>:</a:t>
            </a:r>
          </a:p>
          <a:p>
            <a:r>
              <a:rPr lang="en-GB" dirty="0"/>
              <a:t>Apply voltage → material changes shape (vibrates) </a:t>
            </a:r>
          </a:p>
          <a:p>
            <a:r>
              <a:rPr lang="en-GB" dirty="0"/>
              <a:t>Apply pressure → generates voltage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01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the ultrasonic burst is transmitted, the ECHO pin goes HIGH and remains HIGH until the reflected wave is received. The microcontroller measures this HIGH duration using a timer to calculate the time of flight.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403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Works in dark, dusty, smoky, or low-light environments — optical sensors often fail there.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Does not depend on object colour, transparency or material (unless the surface is soft/absorbing). 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1200" dirty="0">
                <a:latin typeface="Book Antiqua" panose="02040602050305030304" pitchFamily="18" charset="0"/>
                <a:ea typeface="Cambria" panose="02040503050406030204" pitchFamily="18" charset="0"/>
              </a:rPr>
              <a:t>Reliable for non-contact detection, conveyor systems, level measurement, robotics, parking/obstacle detection, etc.</a:t>
            </a:r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6644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6459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b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587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AD8F17-1C7B-6587-6735-12AAC04DE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5BB0B9-B22E-9242-9BA7-9F627BCA97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461645-00FC-0907-B73B-6173A859FA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while(!input(ECHO));</a:t>
            </a:r>
            <a:br>
              <a:rPr lang="en-GB" b="0" dirty="0"/>
            </a:br>
            <a:r>
              <a:rPr lang="en-GB" b="0" dirty="0"/>
              <a:t>Waits until the ECHO pin goes HIGH.</a:t>
            </a:r>
            <a:br>
              <a:rPr lang="en-GB" b="0" dirty="0"/>
            </a:br>
            <a:r>
              <a:rPr lang="en-GB" b="0" dirty="0"/>
              <a:t>This HIGH transition means the ultrasonic burst has been sent and the sensor has started timing the returning echo.</a:t>
            </a:r>
          </a:p>
          <a:p>
            <a:r>
              <a:rPr lang="en-GB" b="1" dirty="0"/>
              <a:t>setup_timer_1(T1_INTERNAL | T1_DIV_BY_1);</a:t>
            </a:r>
            <a:br>
              <a:rPr lang="en-GB" b="0" dirty="0"/>
            </a:br>
            <a:r>
              <a:rPr lang="en-GB" b="0" dirty="0"/>
              <a:t>Enables Timer1 using the internal clock</a:t>
            </a:r>
            <a:br>
              <a:rPr lang="en-GB" b="0" dirty="0"/>
            </a:br>
            <a:r>
              <a:rPr lang="en-GB" b="0" dirty="0"/>
              <a:t>Timer resolution = 0.2 microseconds per tick.</a:t>
            </a:r>
          </a:p>
          <a:p>
            <a:r>
              <a:rPr lang="en-GB" b="1" dirty="0"/>
              <a:t>set_timer1(0);</a:t>
            </a:r>
            <a:br>
              <a:rPr lang="en-GB" b="0" dirty="0"/>
            </a:br>
            <a:r>
              <a:rPr lang="en-GB" b="0" dirty="0"/>
              <a:t>Clears Timer1 so counting starts from zero when ECHO becomes HIGH.</a:t>
            </a:r>
          </a:p>
          <a:p>
            <a:r>
              <a:rPr lang="en-GB" b="1" dirty="0"/>
              <a:t>while(input(ECHO));</a:t>
            </a:r>
            <a:br>
              <a:rPr lang="en-GB" b="0" dirty="0"/>
            </a:br>
            <a:r>
              <a:rPr lang="en-GB" b="0" dirty="0"/>
              <a:t>Keeps looping as long as the ECHO pin stays HIGH.</a:t>
            </a:r>
            <a:br>
              <a:rPr lang="en-GB" b="0" dirty="0"/>
            </a:br>
            <a:r>
              <a:rPr lang="en-GB" b="0" dirty="0"/>
              <a:t>During this time, ultrasonic sound travels → hits object → returns back.</a:t>
            </a:r>
          </a:p>
          <a:p>
            <a:r>
              <a:rPr lang="en-GB" b="1" dirty="0"/>
              <a:t>pulse = get_timer1();</a:t>
            </a:r>
            <a:br>
              <a:rPr lang="en-GB" b="0" dirty="0"/>
            </a:br>
            <a:r>
              <a:rPr lang="en-GB" b="0" dirty="0"/>
              <a:t>Stores the number of timer ticks measured while ECHO was HIGH.</a:t>
            </a:r>
            <a:br>
              <a:rPr lang="en-GB" b="0" dirty="0"/>
            </a:br>
            <a:r>
              <a:rPr lang="en-GB" b="0" dirty="0"/>
              <a:t>More ticks = longer sound travel time = object is farther.</a:t>
            </a:r>
          </a:p>
          <a:p>
            <a:r>
              <a:rPr lang="en-GB" b="1" dirty="0"/>
              <a:t>setup_timer_1(T1_DISABLED);</a:t>
            </a:r>
            <a:br>
              <a:rPr lang="en-GB" b="0" dirty="0"/>
            </a:br>
            <a:r>
              <a:rPr lang="en-GB" b="0" dirty="0"/>
              <a:t>Stops Timer1 to prevent unnecessary counting.</a:t>
            </a:r>
          </a:p>
          <a:p>
            <a:endParaRPr lang="en-IN" b="0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FA01C57-39FB-5913-FE95-E8DAA7EC72A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AA4F1-0302-7FEF-FE77-4903DFA2F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70603-7B5C-3940-4DE9-EEE67E78A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891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382731" y="1680640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Ultra Sonic Sensor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21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0072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Ultrasonic Sensors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505888" y="2248167"/>
            <a:ext cx="8174473" cy="3882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Ultrasonic sensors measure distance using high-frequency sound waves (ultrasound) beyond human hearing.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 sensor emits an ultrasonic pulse and listens for the returning echo.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 time between sending the pulse and receiving the echo is used to calculate the object’s distance.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F4DF88C-9C03-4A51-A58C-6DBC9CA0D1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7038" y="1416754"/>
            <a:ext cx="3296364" cy="146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233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25" y="1432680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HC-SR04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505888" y="2148129"/>
            <a:ext cx="11552762" cy="431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Commonly used ultrasonic module for industrial projects.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Typical specs: Measuring range from a few cm up to several meters.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Pins / Connectivity: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VCC — 5V supply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GND — Ground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TRIG — Trigger input (to start measurement)(PIC  to sensor)</a:t>
            </a:r>
          </a:p>
          <a:p>
            <a:pPr marL="835025" lvl="1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ECHO — Echo output (sensor to PIC)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51B445-7370-41BA-80B7-61596ABCED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018" y="1802171"/>
            <a:ext cx="3047257" cy="2022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204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92" y="1502616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HC-SR04- 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474996" y="2596951"/>
            <a:ext cx="8897603" cy="370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MCU sends a 10 µs HIGH pulse on TRIG </a:t>
            </a:r>
          </a:p>
          <a:p>
            <a:pPr marL="549275" lvl="1" algn="just">
              <a:lnSpc>
                <a:spcPct val="200000"/>
              </a:lnSpc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	→ sensor emits an 8-cycle burst of ultrasound at ~ 40 kHz.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Sound travels through air, hits an object, and reflects back.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Sensor sets ECHO pin HIGH immediately after the burst; when echo returns, ECHO goes LOW. 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F5926B-6147-4498-A466-45E5AB2CE1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0870" y="1302141"/>
            <a:ext cx="4510582" cy="2070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14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70945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HC-SR04- 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672703" y="2492997"/>
            <a:ext cx="9744041" cy="370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The duration ECHO stayed HIGH = round-trip time of sound.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Because the sound travels to the object and back, the /2 divides the round trip.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Distance is calculated using formula: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			Distance = (Time of Flight × Speed of Sound) / 2</a:t>
            </a: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92075" algn="just">
              <a:lnSpc>
                <a:spcPct val="200000"/>
              </a:lnSpc>
              <a:tabLst>
                <a:tab pos="358775" algn="l"/>
              </a:tabLst>
            </a:pPr>
            <a:endParaRPr lang="en-GB" sz="20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714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263" y="1685040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HC-SR04- Applications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16465-4C38-454E-BD62-3A694EA6CF1B}"/>
              </a:ext>
            </a:extLst>
          </p:cNvPr>
          <p:cNvSpPr txBox="1"/>
          <p:nvPr/>
        </p:nvSpPr>
        <p:spPr>
          <a:xfrm>
            <a:off x="1483638" y="2488036"/>
            <a:ext cx="7724758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Widely used in conveyor and automation systems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Common for tank/level measurement applications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Essential in robotics for obstacle sensing</a:t>
            </a:r>
          </a:p>
          <a:p>
            <a:pPr marL="377825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58775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Used in parking systems and distance/obstacle alerts</a:t>
            </a:r>
          </a:p>
        </p:txBody>
      </p:sp>
    </p:spTree>
    <p:extLst>
      <p:ext uri="{BB962C8B-B14F-4D97-AF65-F5344CB8AC3E}">
        <p14:creationId xmlns:p14="http://schemas.microsoft.com/office/powerpoint/2010/main" val="88700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09745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Distance Read Function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3C6E5AC-FCC3-434B-B6CC-1B1FFCDDCD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2241" y="1655013"/>
            <a:ext cx="2811620" cy="18658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9310A8B-231F-EFC6-564F-B7B9F72D82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0928" y="1760683"/>
            <a:ext cx="4020563" cy="4610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101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43" y="122973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Echo Pulse Measurement Using Timer1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8E36DDB-9A9B-4543-A02C-4AB2616C2675}"/>
                  </a:ext>
                </a:extLst>
              </p:cNvPr>
              <p:cNvSpPr txBox="1"/>
              <p:nvPr/>
            </p:nvSpPr>
            <p:spPr>
              <a:xfrm>
                <a:off x="226228" y="1821265"/>
                <a:ext cx="6374332" cy="37069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sz="21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Calculation</a:t>
                </a: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1. Speed of the Sound</a:t>
                </a: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 343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𝑚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/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= 34300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𝑐𝑚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/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</m:t>
                      </m:r>
                    </m:oMath>
                  </m:oMathPara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dirty="0">
                    <a:ea typeface="Cambria" panose="020405030504060302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𝑆𝑝𝑒𝑒𝑑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𝑖𝑛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𝜇</m:t>
                    </m:r>
                    <m:r>
                      <m:rPr>
                        <m:nor/>
                      </m:rPr>
                      <a:rPr lang="en-GB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s</m:t>
                    </m:r>
                    <m:r>
                      <a:rPr lang="en-GB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 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34300</m:t>
                        </m:r>
                      </m:num>
                      <m:den>
                        <m:r>
                          <a:rPr lang="en-GB" b="0" i="1" dirty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1000000</m:t>
                        </m:r>
                        <m:r>
                          <a:rPr lang="en-GB" b="0" i="1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𝜇</m:t>
                        </m:r>
                        <m:r>
                          <m:rPr>
                            <m:nor/>
                          </m:rPr>
                          <a:rPr lang="en-GB" i="0" dirty="0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s</m:t>
                        </m:r>
                        <m:r>
                          <m:rPr>
                            <m:nor/>
                          </m:rPr>
                          <a:rPr lang="en-GB" dirty="0">
                            <a:latin typeface="Book Antiqua" panose="020406020503050303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den>
                    </m:f>
                    <m:r>
                      <a:rPr lang="en-GB" b="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~0.0343 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𝑐𝑚</m:t>
                    </m:r>
                    <m:r>
                      <a:rPr lang="en-GB" b="0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/</m:t>
                    </m:r>
                    <m:r>
                      <a:rPr lang="en-GB" b="0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𝜇</m:t>
                    </m:r>
                    <m:r>
                      <m:rPr>
                        <m:nor/>
                      </m:rPr>
                      <a:rPr lang="en-GB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s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2. Round Trip Vs One way</a:t>
                </a:r>
              </a:p>
              <a:p>
                <a:pPr marL="1006475" lvl="2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𝑅𝑜𝑢𝑛𝑑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𝑇𝑟𝑖𝑝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= 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𝑠𝑝𝑒𝑒𝑑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𝑜𝑓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𝑠𝑜𝑢𝑛𝑑</m:t>
                      </m:r>
                      <m:r>
                        <a:rPr lang="en-GB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i="1" dirty="0">
                  <a:latin typeface="Cambria Math" panose="02040503050406030204" pitchFamily="18" charset="0"/>
                  <a:ea typeface="Cambria" panose="02040503050406030204" pitchFamily="18" charset="0"/>
                </a:endParaRPr>
              </a:p>
              <a:p>
                <a:pPr marL="1006475" lvl="2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𝑂𝑛𝑒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𝑤𝑎𝑦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 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𝑠𝑝𝑒𝑒𝑑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𝑜𝑓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𝑠𝑜𝑢𝑛𝑑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/ 2</m:t>
                      </m:r>
                    </m:oMath>
                  </m:oMathPara>
                </a14:m>
                <a:endParaRPr lang="en-GB" dirty="0"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=0.0343 / 2 = 0.01715 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𝑐𝑚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/µ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</m:t>
                      </m:r>
                    </m:oMath>
                  </m:oMathPara>
                </a14:m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8E36DDB-9A9B-4543-A02C-4AB2616C26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228" y="1821265"/>
                <a:ext cx="6374332" cy="3706912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F93D614-7539-4BE0-921B-8D16B54ADE6C}"/>
              </a:ext>
            </a:extLst>
          </p:cNvPr>
          <p:cNvCxnSpPr>
            <a:cxnSpLocks/>
          </p:cNvCxnSpPr>
          <p:nvPr/>
        </p:nvCxnSpPr>
        <p:spPr>
          <a:xfrm>
            <a:off x="5858864" y="1372803"/>
            <a:ext cx="0" cy="502799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DFA35C3-F3C9-5B57-3F71-ECB1D0D0BC0A}"/>
                  </a:ext>
                </a:extLst>
              </p:cNvPr>
              <p:cNvSpPr txBox="1"/>
              <p:nvPr/>
            </p:nvSpPr>
            <p:spPr>
              <a:xfrm>
                <a:off x="6096000" y="550665"/>
                <a:ext cx="6374332" cy="7729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1006475" lvl="2" algn="just">
                  <a:lnSpc>
                    <a:spcPct val="150000"/>
                  </a:lnSpc>
                  <a:tabLst>
                    <a:tab pos="358775" algn="l"/>
                  </a:tabLst>
                </a:pPr>
                <a:endParaRPr lang="en-GB" b="1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endParaRPr lang="en-GB" b="1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3. PIC Timer Speed</a:t>
                </a: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𝐼𝑛𝑠𝑡𝑟𝑛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𝐶𝑙𝑘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" panose="02040503050406030204" pitchFamily="18" charset="0"/>
                                </a:rPr>
                                <m:t>𝑜𝑠𝑐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4 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𝑐𝑙𝑜𝑐𝑘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𝑐𝑦𝑐𝑙𝑒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20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𝑀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𝐻𝑧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4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=5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𝑀𝐻𝑧</m:t>
                      </m:r>
                    </m:oMath>
                  </m:oMathPara>
                </a14:m>
                <a:endParaRPr lang="en-GB" b="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1463675" lvl="3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</m:t>
                    </m:r>
                  </m:oMath>
                </a14:m>
                <a:r>
                  <a:rPr lang="en-GB" dirty="0"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𝑓</m:t>
                        </m:r>
                      </m:den>
                    </m:f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5000000</m:t>
                        </m:r>
                      </m:den>
                    </m:f>
                  </m:oMath>
                </a14:m>
                <a:r>
                  <a:rPr lang="en-GB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= 0.2 </a:t>
                </a:r>
                <a14:m>
                  <m:oMath xmlns:m="http://schemas.openxmlformats.org/officeDocument/2006/math"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µ</m:t>
                    </m:r>
                    <m:r>
                      <a:rPr lang="en-GB" i="1" dirty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𝑠</m:t>
                    </m:r>
                  </m:oMath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4. Distance per count</a:t>
                </a: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 smtClean="0">
                          <a:latin typeface="Cambria Math" panose="02040503050406030204" pitchFamily="18" charset="0"/>
                        </a:rPr>
                        <m:t>𝑑𝑖𝑠𝑡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/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</a:rPr>
                        <m:t>𝑐𝑜𝑢𝑛𝑡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 =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0.01715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𝑐𝑚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/µ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∗</m:t>
                      </m:r>
                      <m:r>
                        <m:rPr>
                          <m:nor/>
                        </m:rPr>
                        <a:rPr lang="en-GB" dirty="0">
                          <a:latin typeface="Book Antiqua" panose="02040602050305030304" pitchFamily="18" charset="0"/>
                          <a:ea typeface="Cambria" panose="02040503050406030204" pitchFamily="18" charset="0"/>
                        </a:rPr>
                        <m:t>0.2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µ</m:t>
                      </m:r>
                      <m:r>
                        <a:rPr lang="en-GB" i="1" dirty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𝑠</m:t>
                      </m:r>
                    </m:oMath>
                  </m:oMathPara>
                </a14:m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b="1" i="1" dirty="0">
                    <a:latin typeface="Cambria Math" panose="02040503050406030204" pitchFamily="18" charset="0"/>
                    <a:ea typeface="Cambria" panose="02040503050406030204" pitchFamily="18" charset="0"/>
                  </a:rPr>
                  <a:t>				  </a:t>
                </a:r>
                <a14:m>
                  <m:oMath xmlns:m="http://schemas.openxmlformats.org/officeDocument/2006/math">
                    <m:r>
                      <a:rPr lang="en-GB" b="1" i="1" dirty="0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=  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0.00343 </m:t>
                    </m:r>
                    <m:r>
                      <a:rPr lang="en-GB" i="1" dirty="0">
                        <a:latin typeface="Cambria Math" panose="02040503050406030204" pitchFamily="18" charset="0"/>
                      </a:rPr>
                      <m:t>𝑐𝑚</m:t>
                    </m:r>
                  </m:oMath>
                </a14:m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r>
                  <a:rPr lang="en-GB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4. Actual Distance</a:t>
                </a: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>
                          <a:latin typeface="Cambria Math" panose="02040503050406030204" pitchFamily="18" charset="0"/>
                        </a:rPr>
                        <m:t>𝑑𝑖𝑠𝑡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 = 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𝑝𝑢𝑙𝑠𝑒</m:t>
                      </m:r>
                      <m:r>
                        <a:rPr lang="en-GB" i="1" dirty="0">
                          <a:latin typeface="Cambria Math" panose="02040503050406030204" pitchFamily="18" charset="0"/>
                        </a:rPr>
                        <m:t> ∗ 0.00343;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b="1" i="1" dirty="0">
                  <a:latin typeface="Cambria Math" panose="020405030504060302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𝑃𝑢𝑙𝑠𝑒</m:t>
                      </m:r>
                      <m:r>
                        <a:rPr lang="en-GB" b="0" i="1" dirty="0" smtClean="0">
                          <a:latin typeface="Cambria Math" panose="02040503050406030204" pitchFamily="18" charset="0"/>
                          <a:ea typeface="Cambria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dirty="0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dirty="0" smtClean="0">
                              <a:latin typeface="Cambria Math" panose="02040503050406030204" pitchFamily="18" charset="0"/>
                              <a:ea typeface="Cambria" panose="02040503050406030204" pitchFamily="18" charset="0"/>
                            </a:rPr>
                            <m:t>𝑑𝑖𝑠𝑡</m:t>
                          </m:r>
                        </m:num>
                        <m:den>
                          <m:r>
                            <a:rPr lang="en-GB" b="0" i="1" dirty="0">
                              <a:latin typeface="Cambria Math" panose="02040503050406030204" pitchFamily="18" charset="0"/>
                            </a:rPr>
                            <m:t>0.00343</m:t>
                          </m:r>
                        </m:den>
                      </m:f>
                    </m:oMath>
                  </m:oMathPara>
                </a14:m>
                <a:endParaRPr lang="en-GB" b="0" i="1" dirty="0">
                  <a:latin typeface="Cambria Math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14:m/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endParaRPr lang="en-GB" b="1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92075" algn="just">
                  <a:lnSpc>
                    <a:spcPct val="150000"/>
                  </a:lnSpc>
                  <a:tabLst>
                    <a:tab pos="358775" algn="l"/>
                  </a:tabLst>
                </a:pPr>
                <a:endParaRPr lang="en-GB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CDFA35C3-F3C9-5B57-3F71-ECB1D0D0BC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6000" y="550665"/>
                <a:ext cx="6374332" cy="772916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56152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EFAEE-74C3-B56E-6772-F00420616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A7E03-96E4-DB0D-E6F4-46DDA9ECB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43" y="1229738"/>
            <a:ext cx="11477474" cy="480702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Echo Pulse Measurement Using Timer1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E08A6289-0AE3-DB5F-BA47-4750D6F6913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C4D3966-F5F2-F576-44AC-98160320051C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Ultrasonic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C0108D0-7F9A-8C17-A484-F4A737E46C3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7FB23A-11EE-C6AC-CEEA-6EC0E4189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7946" y="2384062"/>
            <a:ext cx="5662819" cy="3137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87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2507</TotalTime>
  <Words>925</Words>
  <Application>Microsoft Office PowerPoint</Application>
  <PresentationFormat>Widescreen</PresentationFormat>
  <Paragraphs>131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Ultrasonic Sensors</vt:lpstr>
      <vt:lpstr>HC-SR04</vt:lpstr>
      <vt:lpstr>HC-SR04- Working</vt:lpstr>
      <vt:lpstr>HC-SR04- Working</vt:lpstr>
      <vt:lpstr>HC-SR04- Applications</vt:lpstr>
      <vt:lpstr>Distance Read Function</vt:lpstr>
      <vt:lpstr>Echo Pulse Measurement Using Timer1</vt:lpstr>
      <vt:lpstr>Echo Pulse Measurement Using Timer1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53</cp:revision>
  <dcterms:created xsi:type="dcterms:W3CDTF">2021-03-09T15:35:42Z</dcterms:created>
  <dcterms:modified xsi:type="dcterms:W3CDTF">2026-04-30T11:22:01Z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