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9"/>
  </p:notesMasterIdLst>
  <p:handoutMasterIdLst>
    <p:handoutMasterId r:id="rId10"/>
  </p:handoutMasterIdLst>
  <p:sldIdLst>
    <p:sldId id="1483" r:id="rId2"/>
    <p:sldId id="1497" r:id="rId3"/>
    <p:sldId id="270" r:id="rId4"/>
    <p:sldId id="272" r:id="rId5"/>
    <p:sldId id="1502" r:id="rId6"/>
    <p:sldId id="273" r:id="rId7"/>
    <p:sldId id="150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2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92"/>
    <p:restoredTop sz="82292"/>
  </p:normalViewPr>
  <p:slideViewPr>
    <p:cSldViewPr snapToGrid="0">
      <p:cViewPr varScale="1">
        <p:scale>
          <a:sx n="80" d="100"/>
          <a:sy n="80" d="100"/>
        </p:scale>
        <p:origin x="77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89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tiff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4.tiff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png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1.xml"/><Relationship Id="rId6" Type="http://schemas.openxmlformats.org/officeDocument/2006/relationships/image" Target="../media/image11.png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3.png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3E6174-8728-8840-9399-73892C32707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t="8627" b="6928"/>
          <a:stretch/>
        </p:blipFill>
        <p:spPr>
          <a:xfrm>
            <a:off x="-1" y="-10484"/>
            <a:ext cx="12192001" cy="60142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D6C062-3A06-634C-8CFF-A4EF1750838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943E4-7AF6-9940-8883-554E036A458F}"/>
              </a:ext>
            </a:extLst>
          </p:cNvPr>
          <p:cNvSpPr txBox="1"/>
          <p:nvPr/>
        </p:nvSpPr>
        <p:spPr>
          <a:xfrm>
            <a:off x="1362634" y="161365"/>
            <a:ext cx="989703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eisiau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D3582B1A-18D1-4D5E-B43D-BB4F469CC2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43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21"/>
    </mc:Choice>
    <mc:Fallback xmlns="">
      <p:transition spd="slow" advTm="15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D538202-171F-4540-96C4-9D0A0809AFF0}"/>
              </a:ext>
            </a:extLst>
          </p:cNvPr>
          <p:cNvSpPr txBox="1"/>
          <p:nvPr/>
        </p:nvSpPr>
        <p:spPr>
          <a:xfrm>
            <a:off x="1362634" y="161365"/>
            <a:ext cx="989703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amser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</a:p>
          <a:p>
            <a:pPr algn="ctr"/>
            <a:r>
              <a:rPr lang="en-US" sz="2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It’s story time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051207-C32F-6543-A25B-06C6E7C855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AF212A-8684-5A4D-B630-5AAC285686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5763" y="1274547"/>
            <a:ext cx="3065931" cy="4490687"/>
          </a:xfrm>
          <a:prstGeom prst="rect">
            <a:avLst/>
          </a:prstGeom>
        </p:spPr>
      </p:pic>
      <p:sp>
        <p:nvSpPr>
          <p:cNvPr id="3" name="Oval Callout 2">
            <a:extLst>
              <a:ext uri="{FF2B5EF4-FFF2-40B4-BE49-F238E27FC236}">
                <a16:creationId xmlns:a16="http://schemas.microsoft.com/office/drawing/2014/main" id="{7569D45B-039D-B04F-968B-D98ECCE29FC2}"/>
              </a:ext>
            </a:extLst>
          </p:cNvPr>
          <p:cNvSpPr/>
          <p:nvPr/>
        </p:nvSpPr>
        <p:spPr>
          <a:xfrm>
            <a:off x="4625787" y="1700248"/>
            <a:ext cx="7279342" cy="4303490"/>
          </a:xfrm>
          <a:prstGeom prst="wedgeEllipseCallout">
            <a:avLst>
              <a:gd name="adj1" fmla="val -53820"/>
              <a:gd name="adj2" fmla="val -39573"/>
            </a:avLst>
          </a:prstGeom>
          <a:solidFill>
            <a:schemeClr val="accent1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Dyma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Moli</a:t>
            </a:r>
            <a:r>
              <a:rPr lang="en-US" sz="2400" b="1" dirty="0">
                <a:solidFill>
                  <a:schemeClr val="tx1"/>
                </a:solidFill>
              </a:rPr>
              <a:t> a Meg … </a:t>
            </a:r>
            <a:r>
              <a:rPr lang="en-US" sz="2400" b="1" dirty="0" err="1">
                <a:solidFill>
                  <a:schemeClr val="tx1"/>
                </a:solidFill>
              </a:rPr>
              <a:t>mynd</a:t>
            </a:r>
            <a:r>
              <a:rPr lang="en-US" sz="2400" b="1" dirty="0">
                <a:solidFill>
                  <a:schemeClr val="tx1"/>
                </a:solidFill>
              </a:rPr>
              <a:t> am </a:t>
            </a:r>
            <a:r>
              <a:rPr lang="en-US" sz="2400" b="1" dirty="0" err="1">
                <a:solidFill>
                  <a:schemeClr val="tx1"/>
                </a:solidFill>
              </a:rPr>
              <a:t>dro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i’r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fferm</a:t>
            </a:r>
            <a:r>
              <a:rPr lang="en-US" sz="2400" b="1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Dyma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Moli</a:t>
            </a:r>
            <a:r>
              <a:rPr lang="en-US" sz="2400" b="1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Dyma</a:t>
            </a:r>
            <a:r>
              <a:rPr lang="en-US" sz="2400" b="1" dirty="0">
                <a:solidFill>
                  <a:schemeClr val="tx1"/>
                </a:solidFill>
              </a:rPr>
              <a:t> Meg.</a:t>
            </a:r>
          </a:p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Darllenwch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gyda</a:t>
            </a:r>
            <a:r>
              <a:rPr lang="en-US" sz="2400" b="1" dirty="0">
                <a:solidFill>
                  <a:schemeClr val="tx1"/>
                </a:solidFill>
              </a:rPr>
              <a:t> fi.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738B037-7077-4BE0-A844-D55981448C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7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57"/>
    </mc:Choice>
    <mc:Fallback xmlns="">
      <p:transition spd="slow" advTm="254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6348" y="165120"/>
            <a:ext cx="3984114" cy="54662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FE60CC-2855-1446-99C3-3EEDB6008DD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F5E5D97-1222-9549-8076-E3A3A34274A0}"/>
              </a:ext>
            </a:extLst>
          </p:cNvPr>
          <p:cNvSpPr txBox="1"/>
          <p:nvPr/>
        </p:nvSpPr>
        <p:spPr>
          <a:xfrm>
            <a:off x="9108142" y="4348206"/>
            <a:ext cx="2528046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err="1"/>
              <a:t>llyfr</a:t>
            </a:r>
            <a:r>
              <a:rPr lang="en-US" sz="2800" dirty="0"/>
              <a:t> - </a:t>
            </a:r>
            <a:r>
              <a:rPr lang="en-US" sz="2800" i="1" dirty="0"/>
              <a:t>book</a:t>
            </a:r>
          </a:p>
          <a:p>
            <a:r>
              <a:rPr lang="en-US" sz="2800" dirty="0" err="1"/>
              <a:t>awdur</a:t>
            </a:r>
            <a:r>
              <a:rPr lang="en-US" sz="2800" dirty="0"/>
              <a:t> – </a:t>
            </a:r>
            <a:r>
              <a:rPr lang="en-US" sz="2800" i="1" dirty="0"/>
              <a:t>author</a:t>
            </a:r>
          </a:p>
          <a:p>
            <a:r>
              <a:rPr lang="en-US" sz="2800" dirty="0" err="1"/>
              <a:t>teitl</a:t>
            </a:r>
            <a:r>
              <a:rPr lang="en-US" sz="2800" dirty="0"/>
              <a:t> - </a:t>
            </a:r>
            <a:r>
              <a:rPr lang="en-US" sz="2800" i="1" dirty="0"/>
              <a:t>title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ACA9A09-C7EC-A343-AF7B-F51246E31993}"/>
              </a:ext>
            </a:extLst>
          </p:cNvPr>
          <p:cNvSpPr/>
          <p:nvPr/>
        </p:nvSpPr>
        <p:spPr>
          <a:xfrm>
            <a:off x="493851" y="445186"/>
            <a:ext cx="2800286" cy="1975702"/>
          </a:xfrm>
          <a:prstGeom prst="wedgeEllipseCallout">
            <a:avLst>
              <a:gd name="adj1" fmla="val 52608"/>
              <a:gd name="adj2" fmla="val 464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Beth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teitl</a:t>
            </a:r>
            <a:r>
              <a:rPr lang="en-US" sz="2400" b="1" dirty="0"/>
              <a:t>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95A53E35-AB19-C342-A129-03F9F78CE1CC}"/>
              </a:ext>
            </a:extLst>
          </p:cNvPr>
          <p:cNvSpPr/>
          <p:nvPr/>
        </p:nvSpPr>
        <p:spPr>
          <a:xfrm>
            <a:off x="493851" y="3486962"/>
            <a:ext cx="2800286" cy="1975702"/>
          </a:xfrm>
          <a:prstGeom prst="wedgeEllipseCallout">
            <a:avLst>
              <a:gd name="adj1" fmla="val 61572"/>
              <a:gd name="adj2" fmla="val -20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Pwy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awdur</a:t>
            </a:r>
            <a:r>
              <a:rPr lang="en-US" sz="2400" b="1" dirty="0"/>
              <a:t>?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55D4322F-FB8A-A347-8A10-BA45C61D3406}"/>
              </a:ext>
            </a:extLst>
          </p:cNvPr>
          <p:cNvSpPr/>
          <p:nvPr/>
        </p:nvSpPr>
        <p:spPr>
          <a:xfrm>
            <a:off x="8612426" y="445186"/>
            <a:ext cx="2800286" cy="1975702"/>
          </a:xfrm>
          <a:prstGeom prst="wedgeEllipseCallout">
            <a:avLst>
              <a:gd name="adj1" fmla="val -56878"/>
              <a:gd name="adj2" fmla="val 510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Pwy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wedi</a:t>
            </a:r>
            <a:r>
              <a:rPr lang="en-US" sz="2400" b="1" dirty="0"/>
              <a:t> </a:t>
            </a:r>
            <a:r>
              <a:rPr lang="en-US" sz="2400" b="1" dirty="0" err="1"/>
              <a:t>ysgrifennu’r</a:t>
            </a:r>
            <a:r>
              <a:rPr lang="en-US" sz="2400" b="1" dirty="0"/>
              <a:t> </a:t>
            </a:r>
            <a:r>
              <a:rPr lang="en-US" sz="2400" b="1" dirty="0" err="1"/>
              <a:t>llyfr</a:t>
            </a:r>
            <a:r>
              <a:rPr lang="en-US" sz="2400" b="1" dirty="0"/>
              <a:t>?</a:t>
            </a: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D3B5130E-448C-411F-8292-00E54F0BAF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373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40"/>
    </mc:Choice>
    <mc:Fallback xmlns="">
      <p:transition spd="slow" advTm="30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303059" y="270167"/>
            <a:ext cx="5199530" cy="56010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ydy’r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awdur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sy</a:t>
            </a:r>
            <a:r>
              <a:rPr lang="en-GB" sz="2800" b="1" dirty="0"/>
              <a:t> </a:t>
            </a:r>
            <a:r>
              <a:rPr lang="en-GB" sz="2800" b="1" dirty="0" err="1"/>
              <a:t>wedi</a:t>
            </a:r>
            <a:r>
              <a:rPr lang="en-GB" sz="2800" b="1" dirty="0"/>
              <a:t> </a:t>
            </a:r>
            <a:r>
              <a:rPr lang="en-GB" sz="2800" b="1" dirty="0" err="1"/>
              <a:t>ysgrifennu’r</a:t>
            </a:r>
            <a:r>
              <a:rPr lang="en-GB" sz="2800" b="1" dirty="0"/>
              <a:t> </a:t>
            </a:r>
            <a:r>
              <a:rPr lang="en-GB" sz="2800" b="1" dirty="0" err="1"/>
              <a:t>llyfr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ydy’r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teitl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ydy’r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arlunydd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sy</a:t>
            </a:r>
            <a:r>
              <a:rPr lang="en-GB" sz="2800" b="1" dirty="0"/>
              <a:t> </a:t>
            </a:r>
            <a:r>
              <a:rPr lang="en-GB" sz="2800" b="1" dirty="0" err="1"/>
              <a:t>wedi</a:t>
            </a:r>
            <a:r>
              <a:rPr lang="en-GB" sz="2800" b="1" dirty="0"/>
              <a:t> </a:t>
            </a:r>
            <a:r>
              <a:rPr lang="en-GB" sz="2800" b="1" dirty="0" err="1"/>
              <a:t>tynnu’r</a:t>
            </a:r>
            <a:r>
              <a:rPr lang="en-GB" sz="2800" b="1" dirty="0"/>
              <a:t> </a:t>
            </a:r>
            <a:r>
              <a:rPr lang="en-GB" sz="2800" b="1" dirty="0" err="1"/>
              <a:t>lluniau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sy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y </a:t>
            </a:r>
            <a:r>
              <a:rPr lang="en-GB" sz="2800" b="1" dirty="0" err="1">
                <a:solidFill>
                  <a:srgbClr val="FF0000"/>
                </a:solidFill>
              </a:rPr>
              <a:t>clawr</a:t>
            </a:r>
            <a:r>
              <a:rPr lang="en-GB" sz="2800" b="1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A0B111-A4A1-BC4E-B554-5D57C4815937}"/>
              </a:ext>
            </a:extLst>
          </p:cNvPr>
          <p:cNvSpPr txBox="1"/>
          <p:nvPr/>
        </p:nvSpPr>
        <p:spPr>
          <a:xfrm>
            <a:off x="394448" y="270167"/>
            <a:ext cx="3711388" cy="329320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Edrych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clawr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…</a:t>
            </a:r>
          </a:p>
          <a:p>
            <a:pPr algn="ctr"/>
            <a:endParaRPr lang="en-US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Looking at the book cover …</a:t>
            </a: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5551C6-65EC-DF46-8B8A-969443990C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53B3E3-9ADC-2D49-97CB-0577E3807B77}"/>
              </a:ext>
            </a:extLst>
          </p:cNvPr>
          <p:cNvSpPr txBox="1"/>
          <p:nvPr/>
        </p:nvSpPr>
        <p:spPr>
          <a:xfrm>
            <a:off x="9251577" y="3906164"/>
            <a:ext cx="2743200" cy="2031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awdur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author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ysgrifennu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to write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llyfr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book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teitl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title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arlunydd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artist / illustrator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lluniau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pictures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clawr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-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cover</a:t>
            </a:r>
            <a:endParaRPr lang="en-US" sz="1600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84F8A908-0ED9-4BCC-A41A-508D939345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43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444"/>
    </mc:Choice>
    <mc:Fallback xmlns="">
      <p:transition spd="slow" advTm="42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E2745B5-CEB3-0041-94BD-503B4B5A4A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187387" y="0"/>
            <a:ext cx="8265459" cy="5858325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0315A9-2563-BC41-A751-136A70EDBAB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26CD65CA-D423-40FC-88A7-1E273A83F4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514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93"/>
    </mc:Choice>
    <mc:Fallback xmlns="">
      <p:transition spd="slow" advTm="74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Cwestiynau</a:t>
            </a:r>
            <a:endParaRPr lang="en-GB" dirty="0"/>
          </a:p>
        </p:txBody>
      </p:sp>
      <p:sp>
        <p:nvSpPr>
          <p:cNvPr id="4" name="Oval Callout 3"/>
          <p:cNvSpPr/>
          <p:nvPr/>
        </p:nvSpPr>
        <p:spPr>
          <a:xfrm>
            <a:off x="480827" y="1285055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Pwy</a:t>
            </a:r>
            <a:r>
              <a:rPr lang="en-GB" sz="4400" dirty="0"/>
              <a:t>?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6063320" y="243646"/>
            <a:ext cx="2736304" cy="1584176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800" dirty="0"/>
              <a:t>Beth?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8981728" y="291222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800" dirty="0" err="1"/>
              <a:t>Sut</a:t>
            </a:r>
            <a:r>
              <a:rPr lang="en-GB" sz="4800" dirty="0"/>
              <a:t>?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9181492" y="3520517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/>
              <a:t>Faint?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6681357" y="2175577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P’un</a:t>
            </a:r>
            <a:r>
              <a:rPr lang="en-GB" sz="4400" dirty="0"/>
              <a:t>?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3507141" y="1602894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Sawl</a:t>
            </a:r>
            <a:r>
              <a:rPr lang="en-GB" sz="4400" dirty="0"/>
              <a:t>?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4511027" y="3560138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Ble</a:t>
            </a:r>
            <a:r>
              <a:rPr lang="en-GB" sz="4400" dirty="0"/>
              <a:t>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6F7841C-9FD2-F545-8E5A-BAB9A010ECB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3DC91C1A-7110-BA4B-A23F-8BBD893914E9}"/>
              </a:ext>
            </a:extLst>
          </p:cNvPr>
          <p:cNvSpPr/>
          <p:nvPr/>
        </p:nvSpPr>
        <p:spPr>
          <a:xfrm>
            <a:off x="1534633" y="3703552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/>
              <a:t>Pa?</a:t>
            </a: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1DBC1759-E671-4139-8A55-3B58CA5532B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3893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00"/>
    </mc:Choice>
    <mc:Fallback xmlns="">
      <p:transition spd="slow" advTm="71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7AB5971-3B37-EF47-9719-DFFAFE92BE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57835" y="186017"/>
            <a:ext cx="10273553" cy="5614345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0BD7AF3-FA4B-A449-975B-874F8E8B6ED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60EC8F90-DC6F-435F-BE03-4D938B40F1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14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76"/>
    </mc:Choice>
    <mc:Fallback xmlns="">
      <p:transition spd="slow" advTm="52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12.6|12.6|10.3|1|10.8|0.9|11.1"/>
</p:tagLst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4566</TotalTime>
  <Words>141</Words>
  <Application>Microsoft Macintosh PowerPoint</Application>
  <PresentationFormat>Widescreen</PresentationFormat>
  <Paragraphs>46</Paragraphs>
  <Slides>7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Gill Sans MT</vt:lpstr>
      <vt:lpstr>Impact</vt:lpstr>
      <vt:lpstr>Noteworthy Light</vt:lpstr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Cwestiynau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635</cp:revision>
  <cp:lastPrinted>2021-12-06T10:28:23Z</cp:lastPrinted>
  <dcterms:created xsi:type="dcterms:W3CDTF">2015-12-21T14:17:18Z</dcterms:created>
  <dcterms:modified xsi:type="dcterms:W3CDTF">2022-02-07T17:33:09Z</dcterms:modified>
</cp:coreProperties>
</file>