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ambria" panose="02040503050406030204" pitchFamily="18" charset="0"/>
      <p:regular r:id="rId17"/>
      <p:bold r:id="rId18"/>
      <p:italic r:id="rId19"/>
      <p:boldItalic r:id="rId20"/>
    </p:embeddedFont>
    <p:embeddedFont>
      <p:font typeface="Marcellus" panose="020B0604020202020204" charset="0"/>
      <p:regular r:id="rId21"/>
    </p:embeddedFont>
    <p:embeddedFont>
      <p:font typeface="Montserrat" panose="00000500000000000000" pitchFamily="2" charset="0"/>
      <p:regular r:id="rId22"/>
    </p:embeddedFont>
    <p:embeddedFont>
      <p:font typeface="Montserrat Bold" panose="00000800000000000000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6" d="100"/>
          <a:sy n="66" d="100"/>
        </p:scale>
        <p:origin x="38" y="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12.11.2025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recruitment-factsheet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hyperlink" Target="https://www.cipd.org/uk/knowledge/factsheets/selection-factsheet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609600" y="1642829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49412"/>
              </a:srgbClr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9647039" y="0"/>
            <a:ext cx="8640961" cy="10287000"/>
            <a:chOff x="0" y="0"/>
            <a:chExt cx="11521282" cy="13716000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11521313" cy="13716000"/>
            </a:xfrm>
            <a:custGeom>
              <a:avLst/>
              <a:gdLst/>
              <a:ahLst/>
              <a:cxnLst/>
              <a:rect l="l" t="t" r="r" b="b"/>
              <a:pathLst>
                <a:path w="11521313" h="13716000">
                  <a:moveTo>
                    <a:pt x="0" y="0"/>
                  </a:moveTo>
                  <a:lnTo>
                    <a:pt x="11521313" y="0"/>
                  </a:lnTo>
                  <a:lnTo>
                    <a:pt x="1152131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0" b="-1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92238" y="2433637"/>
            <a:ext cx="8073926" cy="2829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Recruiting the Right People for Business Transformation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2238" y="5615880"/>
            <a:ext cx="8073926" cy="1170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Module code</a:t>
            </a:r>
            <a:r>
              <a:rPr lang="en-US" sz="2437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en-US" sz="2437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LCLM5002 </a:t>
            </a:r>
          </a:p>
          <a:p>
            <a:pPr algn="l">
              <a:lnSpc>
                <a:spcPts val="3124"/>
              </a:lnSpc>
            </a:pPr>
            <a:r>
              <a:rPr lang="en-US" sz="2437" b="1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Module name : </a:t>
            </a:r>
            <a:r>
              <a:rPr lang="en-US" sz="2437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Developing and Managing Individuals and Teams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2238" y="6701284"/>
            <a:ext cx="8073926" cy="1170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Company:</a:t>
            </a:r>
            <a:r>
              <a:rPr lang="en-US" sz="2437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Transport for London (</a:t>
            </a:r>
            <a:r>
              <a:rPr lang="en-US" sz="2437" dirty="0" err="1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Tfl</a:t>
            </a:r>
            <a:r>
              <a:rPr lang="en-US" sz="2437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 </a:t>
            </a:r>
          </a:p>
          <a:p>
            <a:pPr algn="l">
              <a:lnSpc>
                <a:spcPts val="3124"/>
              </a:lnSpc>
            </a:pPr>
            <a:endParaRPr lang="en-US" sz="2437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24"/>
              </a:lnSpc>
            </a:pPr>
            <a:endParaRPr lang="en-US" sz="2437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92238" y="7383512"/>
            <a:ext cx="8073926" cy="1170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STUDENT ID:</a:t>
            </a:r>
            <a:r>
              <a:rPr lang="en-US" sz="2000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  <a:r>
              <a:rPr lang="en-US" sz="2440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2418445</a:t>
            </a:r>
            <a:r>
              <a:rPr lang="en-US" sz="2000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  <a:p>
            <a:pPr algn="l">
              <a:lnSpc>
                <a:spcPts val="3124"/>
              </a:lnSpc>
            </a:pPr>
            <a:r>
              <a:rPr lang="en-US" sz="2437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Student name</a:t>
            </a:r>
            <a:r>
              <a:rPr lang="en-US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en-US" sz="2440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Monica Lunca</a:t>
            </a:r>
          </a:p>
          <a:p>
            <a:pPr algn="l">
              <a:lnSpc>
                <a:spcPts val="3124"/>
              </a:lnSpc>
            </a:pPr>
            <a:r>
              <a:rPr lang="en-US" sz="2437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Lecturer name</a:t>
            </a:r>
            <a:r>
              <a:rPr lang="en-US" sz="2000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: </a:t>
            </a:r>
            <a:r>
              <a:rPr lang="en-US" sz="2440" b="1" dirty="0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Toyin Adisa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605000" y="0"/>
            <a:ext cx="7550711" cy="10287000"/>
            <a:chOff x="0" y="0"/>
            <a:chExt cx="10067615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067615" cy="13716000"/>
            </a:xfrm>
            <a:custGeom>
              <a:avLst/>
              <a:gdLst/>
              <a:ahLst/>
              <a:cxnLst/>
              <a:rect l="l" t="t" r="r" b="b"/>
              <a:pathLst>
                <a:path w="10067615" h="13716000">
                  <a:moveTo>
                    <a:pt x="0" y="0"/>
                  </a:moveTo>
                  <a:lnTo>
                    <a:pt x="10067615" y="0"/>
                  </a:lnTo>
                  <a:lnTo>
                    <a:pt x="10067615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47451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309568" y="262905"/>
            <a:ext cx="6050756" cy="82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87"/>
              </a:lnSpc>
            </a:pPr>
            <a:r>
              <a:rPr lang="en-US" sz="47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Table of 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89898" y="1762274"/>
            <a:ext cx="6108204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Introduction and Company Overview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89898" y="2462659"/>
            <a:ext cx="5636567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Recruitment and Selection Process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89898" y="3163044"/>
            <a:ext cx="5204221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Job Analysis and Job Description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89898" y="3863429"/>
            <a:ext cx="3630514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Person Specification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89898" y="4563814"/>
            <a:ext cx="4749105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Interview Type 1 – Structured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89898" y="5209431"/>
            <a:ext cx="3948559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Interview Type 2 – Panel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89898" y="5909816"/>
            <a:ext cx="6270426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Interview Type 3 – Competency-Based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89898" y="6610201"/>
            <a:ext cx="3897065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Questioning Techniques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89898" y="7343031"/>
            <a:ext cx="5443389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Face-to-Face vs Online Interviews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89898" y="7986266"/>
            <a:ext cx="3630514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Ethical &amp; Legal Issues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89898" y="8619976"/>
            <a:ext cx="3630514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Conclusion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089898" y="9253686"/>
            <a:ext cx="3630514" cy="500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6470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92238" y="1188392"/>
            <a:ext cx="8988326" cy="1902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Introduction and Company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2238" y="3433911"/>
            <a:ext cx="8988326" cy="834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Transport for London (TfL) manages buses, trains, and underground services across London.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2238" y="4327029"/>
            <a:ext cx="8988326" cy="1238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TfL employs over 28,000 staff and is going through </a:t>
            </a:r>
            <a:r>
              <a:rPr lang="en-US" sz="1937" b="1">
                <a:solidFill>
                  <a:srgbClr val="FF95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digital and sustainability transformation</a:t>
            </a: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to improve efficiency and customer experience (TfL, 2024).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2238" y="5623321"/>
            <a:ext cx="8988326" cy="1238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Recruitment plays a key role in this transformation, helping TfL attract candidates who can adapt to change.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2238" y="6919615"/>
            <a:ext cx="8988326" cy="834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As a new HR assistant, I will focus on recruiting a </a:t>
            </a:r>
            <a:r>
              <a:rPr lang="en-US" sz="1937" b="1">
                <a:solidFill>
                  <a:srgbClr val="CC52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Change Manager</a:t>
            </a: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to support this transformation.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2238" y="7812733"/>
            <a:ext cx="8988326" cy="1238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This presentation explains the recruitment process, interviews, and questioning techniques used to hire the right person for this job.</a:t>
            </a:r>
          </a:p>
        </p:txBody>
      </p: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10766388" y="-183133"/>
            <a:ext cx="7680871" cy="10287000"/>
            <a:chOff x="0" y="0"/>
            <a:chExt cx="10241162" cy="13716000"/>
          </a:xfrm>
        </p:grpSpPr>
        <p:sp>
          <p:nvSpPr>
            <p:cNvPr id="13" name="Freeform 13" descr="preencoded.png"/>
            <p:cNvSpPr/>
            <p:nvPr/>
          </p:nvSpPr>
          <p:spPr>
            <a:xfrm>
              <a:off x="0" y="0"/>
              <a:ext cx="10241153" cy="13716000"/>
            </a:xfrm>
            <a:custGeom>
              <a:avLst/>
              <a:gdLst/>
              <a:ahLst/>
              <a:cxnLst/>
              <a:rect l="l" t="t" r="r" b="b"/>
              <a:pathLst>
                <a:path w="10241153" h="13716000">
                  <a:moveTo>
                    <a:pt x="0" y="0"/>
                  </a:moveTo>
                  <a:lnTo>
                    <a:pt x="10241153" y="0"/>
                  </a:lnTo>
                  <a:lnTo>
                    <a:pt x="1024115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24" b="-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3380833" y="9248775"/>
            <a:ext cx="4456966" cy="600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7657" lvl="1" indent="-93828" algn="l">
              <a:lnSpc>
                <a:spcPts val="1605"/>
              </a:lnSpc>
              <a:buFont typeface="Arial"/>
              <a:buChar char="•"/>
            </a:pPr>
            <a:r>
              <a:rPr lang="en-US" sz="1244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Source: https://londonblog.tfl.gov.uk/2021/10/06/london-sightseeing-by-bus/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92238" y="726281"/>
            <a:ext cx="9412635" cy="826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87"/>
              </a:lnSpc>
            </a:pPr>
            <a:r>
              <a:rPr lang="en-US" sz="47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Recruitment and Selection Process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2238" y="1955155"/>
            <a:ext cx="16303526" cy="704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Recruitment means identifying, attracting, and selecting qualified candidates for organisational roles (Armstrong &amp; Taylor, 2020).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2238" y="2877591"/>
            <a:ext cx="16303526" cy="361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 b="1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main stages are:</a:t>
            </a:r>
          </a:p>
        </p:txBody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992238" y="3476476"/>
            <a:ext cx="5434459" cy="843409"/>
            <a:chOff x="0" y="0"/>
            <a:chExt cx="7245945" cy="1124545"/>
          </a:xfrm>
        </p:grpSpPr>
        <p:sp>
          <p:nvSpPr>
            <p:cNvPr id="10" name="Freeform 10" descr="preencoded.png"/>
            <p:cNvSpPr/>
            <p:nvPr/>
          </p:nvSpPr>
          <p:spPr>
            <a:xfrm>
              <a:off x="0" y="0"/>
              <a:ext cx="7245985" cy="1124585"/>
            </a:xfrm>
            <a:custGeom>
              <a:avLst/>
              <a:gdLst/>
              <a:ahLst/>
              <a:cxnLst/>
              <a:rect l="l" t="t" r="r" b="b"/>
              <a:pathLst>
                <a:path w="7245985" h="1124585">
                  <a:moveTo>
                    <a:pt x="0" y="0"/>
                  </a:moveTo>
                  <a:lnTo>
                    <a:pt x="7245985" y="0"/>
                  </a:lnTo>
                  <a:lnTo>
                    <a:pt x="7245985" y="1124585"/>
                  </a:lnTo>
                  <a:lnTo>
                    <a:pt x="0" y="1124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215" b="-2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202978" y="4502051"/>
            <a:ext cx="3637657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Workforce planning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02978" y="5110906"/>
            <a:ext cx="5012977" cy="704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Understanding what new roles are needed.</a:t>
            </a:r>
          </a:p>
        </p:txBody>
      </p:sp>
      <p:grpSp>
        <p:nvGrpSpPr>
          <p:cNvPr id="13" name="Group 13"/>
          <p:cNvGrpSpPr>
            <a:grpSpLocks noChangeAspect="1"/>
          </p:cNvGrpSpPr>
          <p:nvPr/>
        </p:nvGrpSpPr>
        <p:grpSpPr>
          <a:xfrm>
            <a:off x="6426696" y="3476476"/>
            <a:ext cx="5434459" cy="843409"/>
            <a:chOff x="0" y="0"/>
            <a:chExt cx="7245945" cy="1124545"/>
          </a:xfrm>
        </p:grpSpPr>
        <p:sp>
          <p:nvSpPr>
            <p:cNvPr id="14" name="Freeform 14" descr="preencoded.png"/>
            <p:cNvSpPr/>
            <p:nvPr/>
          </p:nvSpPr>
          <p:spPr>
            <a:xfrm>
              <a:off x="0" y="0"/>
              <a:ext cx="7245985" cy="1124585"/>
            </a:xfrm>
            <a:custGeom>
              <a:avLst/>
              <a:gdLst/>
              <a:ahLst/>
              <a:cxnLst/>
              <a:rect l="l" t="t" r="r" b="b"/>
              <a:pathLst>
                <a:path w="7245985" h="1124585">
                  <a:moveTo>
                    <a:pt x="0" y="0"/>
                  </a:moveTo>
                  <a:lnTo>
                    <a:pt x="7245985" y="0"/>
                  </a:lnTo>
                  <a:lnTo>
                    <a:pt x="7245985" y="1124585"/>
                  </a:lnTo>
                  <a:lnTo>
                    <a:pt x="0" y="1124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215" b="-2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637436" y="4502051"/>
            <a:ext cx="3637658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Job analysis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637436" y="5110906"/>
            <a:ext cx="5012977" cy="704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Defining key tasks and responsibilities.</a:t>
            </a:r>
          </a:p>
        </p:txBody>
      </p:sp>
      <p:grpSp>
        <p:nvGrpSpPr>
          <p:cNvPr id="17" name="Group 17"/>
          <p:cNvGrpSpPr>
            <a:grpSpLocks noChangeAspect="1"/>
          </p:cNvGrpSpPr>
          <p:nvPr/>
        </p:nvGrpSpPr>
        <p:grpSpPr>
          <a:xfrm>
            <a:off x="11861155" y="3476476"/>
            <a:ext cx="5434459" cy="843409"/>
            <a:chOff x="0" y="0"/>
            <a:chExt cx="7245945" cy="1124545"/>
          </a:xfrm>
        </p:grpSpPr>
        <p:sp>
          <p:nvSpPr>
            <p:cNvPr id="18" name="Freeform 18" descr="preencoded.png"/>
            <p:cNvSpPr/>
            <p:nvPr/>
          </p:nvSpPr>
          <p:spPr>
            <a:xfrm>
              <a:off x="0" y="0"/>
              <a:ext cx="7245985" cy="1124585"/>
            </a:xfrm>
            <a:custGeom>
              <a:avLst/>
              <a:gdLst/>
              <a:ahLst/>
              <a:cxnLst/>
              <a:rect l="l" t="t" r="r" b="b"/>
              <a:pathLst>
                <a:path w="7245985" h="1124585">
                  <a:moveTo>
                    <a:pt x="0" y="0"/>
                  </a:moveTo>
                  <a:lnTo>
                    <a:pt x="7245985" y="0"/>
                  </a:lnTo>
                  <a:lnTo>
                    <a:pt x="7245985" y="1124585"/>
                  </a:lnTo>
                  <a:lnTo>
                    <a:pt x="0" y="1124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215" b="-2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2071896" y="4502051"/>
            <a:ext cx="5012978" cy="974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Job description &amp; person specification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071896" y="5583734"/>
            <a:ext cx="5012978" cy="361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Clarifying role and skills required.</a:t>
            </a:r>
          </a:p>
        </p:txBody>
      </p:sp>
      <p:grpSp>
        <p:nvGrpSpPr>
          <p:cNvPr id="21" name="Group 21"/>
          <p:cNvGrpSpPr>
            <a:grpSpLocks noChangeAspect="1"/>
          </p:cNvGrpSpPr>
          <p:nvPr/>
        </p:nvGrpSpPr>
        <p:grpSpPr>
          <a:xfrm>
            <a:off x="992238" y="6393359"/>
            <a:ext cx="5434459" cy="843409"/>
            <a:chOff x="0" y="0"/>
            <a:chExt cx="7245945" cy="1124545"/>
          </a:xfrm>
        </p:grpSpPr>
        <p:sp>
          <p:nvSpPr>
            <p:cNvPr id="22" name="Freeform 22" descr="preencoded.png"/>
            <p:cNvSpPr/>
            <p:nvPr/>
          </p:nvSpPr>
          <p:spPr>
            <a:xfrm>
              <a:off x="0" y="0"/>
              <a:ext cx="7245985" cy="1124585"/>
            </a:xfrm>
            <a:custGeom>
              <a:avLst/>
              <a:gdLst/>
              <a:ahLst/>
              <a:cxnLst/>
              <a:rect l="l" t="t" r="r" b="b"/>
              <a:pathLst>
                <a:path w="7245985" h="1124585">
                  <a:moveTo>
                    <a:pt x="0" y="0"/>
                  </a:moveTo>
                  <a:lnTo>
                    <a:pt x="7245985" y="0"/>
                  </a:lnTo>
                  <a:lnTo>
                    <a:pt x="7245985" y="1124585"/>
                  </a:lnTo>
                  <a:lnTo>
                    <a:pt x="0" y="1124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15" b="-2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202978" y="7418934"/>
            <a:ext cx="3637657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Advertising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02978" y="8027789"/>
            <a:ext cx="5012977" cy="704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Sharing the vacancy internally and externally.</a:t>
            </a:r>
          </a:p>
        </p:txBody>
      </p:sp>
      <p:grpSp>
        <p:nvGrpSpPr>
          <p:cNvPr id="25" name="Group 25"/>
          <p:cNvGrpSpPr>
            <a:grpSpLocks noChangeAspect="1"/>
          </p:cNvGrpSpPr>
          <p:nvPr/>
        </p:nvGrpSpPr>
        <p:grpSpPr>
          <a:xfrm>
            <a:off x="6426696" y="6393359"/>
            <a:ext cx="5434459" cy="843409"/>
            <a:chOff x="0" y="0"/>
            <a:chExt cx="7245945" cy="1124545"/>
          </a:xfrm>
        </p:grpSpPr>
        <p:sp>
          <p:nvSpPr>
            <p:cNvPr id="26" name="Freeform 26" descr="preencoded.png"/>
            <p:cNvSpPr/>
            <p:nvPr/>
          </p:nvSpPr>
          <p:spPr>
            <a:xfrm>
              <a:off x="0" y="0"/>
              <a:ext cx="7245985" cy="1124585"/>
            </a:xfrm>
            <a:custGeom>
              <a:avLst/>
              <a:gdLst/>
              <a:ahLst/>
              <a:cxnLst/>
              <a:rect l="l" t="t" r="r" b="b"/>
              <a:pathLst>
                <a:path w="7245985" h="1124585">
                  <a:moveTo>
                    <a:pt x="0" y="0"/>
                  </a:moveTo>
                  <a:lnTo>
                    <a:pt x="7245985" y="0"/>
                  </a:lnTo>
                  <a:lnTo>
                    <a:pt x="7245985" y="1124585"/>
                  </a:lnTo>
                  <a:lnTo>
                    <a:pt x="0" y="1124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215" b="-2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637436" y="7418934"/>
            <a:ext cx="4332982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Shortlisting &amp; interviewing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637436" y="8027789"/>
            <a:ext cx="5012977" cy="361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Choosing suitable candidates.</a:t>
            </a:r>
          </a:p>
        </p:txBody>
      </p:sp>
      <p:grpSp>
        <p:nvGrpSpPr>
          <p:cNvPr id="29" name="Group 29"/>
          <p:cNvGrpSpPr>
            <a:grpSpLocks noChangeAspect="1"/>
          </p:cNvGrpSpPr>
          <p:nvPr/>
        </p:nvGrpSpPr>
        <p:grpSpPr>
          <a:xfrm>
            <a:off x="11861155" y="6393359"/>
            <a:ext cx="5434459" cy="843409"/>
            <a:chOff x="0" y="0"/>
            <a:chExt cx="7245945" cy="1124545"/>
          </a:xfrm>
        </p:grpSpPr>
        <p:sp>
          <p:nvSpPr>
            <p:cNvPr id="30" name="Freeform 30" descr="preencoded.png"/>
            <p:cNvSpPr/>
            <p:nvPr/>
          </p:nvSpPr>
          <p:spPr>
            <a:xfrm>
              <a:off x="0" y="0"/>
              <a:ext cx="7245985" cy="1124585"/>
            </a:xfrm>
            <a:custGeom>
              <a:avLst/>
              <a:gdLst/>
              <a:ahLst/>
              <a:cxnLst/>
              <a:rect l="l" t="t" r="r" b="b"/>
              <a:pathLst>
                <a:path w="7245985" h="1124585">
                  <a:moveTo>
                    <a:pt x="0" y="0"/>
                  </a:moveTo>
                  <a:lnTo>
                    <a:pt x="7245985" y="0"/>
                  </a:lnTo>
                  <a:lnTo>
                    <a:pt x="7245985" y="1124585"/>
                  </a:lnTo>
                  <a:lnTo>
                    <a:pt x="0" y="1124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215" b="-2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2071896" y="7418934"/>
            <a:ext cx="3894981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Selection &amp; onboarding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071896" y="8027789"/>
            <a:ext cx="5012978" cy="361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Final hiring and training process.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238" y="9160966"/>
            <a:ext cx="16303526" cy="361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 structured process ensures fairness and helps find people who fit both the job and TfL's values (CIPD, 2023).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25882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0" y="0"/>
            <a:ext cx="7680871" cy="10287000"/>
            <a:chOff x="0" y="0"/>
            <a:chExt cx="10241162" cy="13716000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10241153" cy="13716000"/>
            </a:xfrm>
            <a:custGeom>
              <a:avLst/>
              <a:gdLst/>
              <a:ahLst/>
              <a:cxnLst/>
              <a:rect l="l" t="t" r="r" b="b"/>
              <a:pathLst>
                <a:path w="10241153" h="13716000">
                  <a:moveTo>
                    <a:pt x="0" y="0"/>
                  </a:moveTo>
                  <a:lnTo>
                    <a:pt x="10241153" y="0"/>
                  </a:lnTo>
                  <a:lnTo>
                    <a:pt x="1024115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24" b="-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307438" y="912316"/>
            <a:ext cx="8988326" cy="1809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74"/>
              </a:lnSpc>
            </a:pPr>
            <a:r>
              <a:rPr lang="en-US" sz="531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Job Analysis and Job Description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07438" y="3046363"/>
            <a:ext cx="8988326" cy="794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3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Job analysis helps HR understand what the job involves and what kind of person is needed (Torrington et al., 2020).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07438" y="4077593"/>
            <a:ext cx="8988326" cy="411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3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For the </a:t>
            </a:r>
            <a:r>
              <a:rPr lang="en-US" sz="2312" b="1">
                <a:solidFill>
                  <a:srgbClr val="FF95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Change Manager</a:t>
            </a:r>
            <a:r>
              <a:rPr lang="en-US" sz="23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, the main duties are: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07438" y="4735265"/>
            <a:ext cx="8988326" cy="402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3348" lvl="1" indent="-136674" algn="l">
              <a:lnSpc>
                <a:spcPts val="2375"/>
              </a:lnSpc>
              <a:buFont typeface="Arial"/>
              <a:buChar char="•"/>
            </a:pPr>
            <a:r>
              <a:rPr lang="en-US" sz="18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Lead change projects within TfL's operations.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307438" y="5200799"/>
            <a:ext cx="8988326" cy="402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3348" lvl="1" indent="-136674" algn="l">
              <a:lnSpc>
                <a:spcPts val="2375"/>
              </a:lnSpc>
              <a:buFont typeface="Arial"/>
              <a:buChar char="•"/>
            </a:pPr>
            <a:r>
              <a:rPr lang="en-US" sz="18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Support employees adapting to new technologies.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7438" y="5666334"/>
            <a:ext cx="8988326" cy="402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3348" lvl="1" indent="-136674" algn="l">
              <a:lnSpc>
                <a:spcPts val="2375"/>
              </a:lnSpc>
              <a:buFont typeface="Arial"/>
              <a:buChar char="•"/>
            </a:pPr>
            <a:r>
              <a:rPr lang="en-US" sz="18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Manage communication between teams and leadership.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7438" y="6304955"/>
            <a:ext cx="8988326" cy="411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312" b="1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job description lists: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07438" y="6962626"/>
            <a:ext cx="8988326" cy="402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3348" lvl="1" indent="-136674" algn="l">
              <a:lnSpc>
                <a:spcPts val="2375"/>
              </a:lnSpc>
              <a:buFont typeface="Arial"/>
              <a:buChar char="•"/>
            </a:pPr>
            <a:r>
              <a:rPr lang="en-US" sz="18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Job title and purpose.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307438" y="7428160"/>
            <a:ext cx="8988326" cy="402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3348" lvl="1" indent="-136674" algn="l">
              <a:lnSpc>
                <a:spcPts val="2375"/>
              </a:lnSpc>
              <a:buFont typeface="Arial"/>
              <a:buChar char="•"/>
            </a:pPr>
            <a:r>
              <a:rPr lang="en-US" sz="18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Key duties and responsibilities.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07438" y="7893695"/>
            <a:ext cx="8988326" cy="402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3348" lvl="1" indent="-136674" algn="l">
              <a:lnSpc>
                <a:spcPts val="2375"/>
              </a:lnSpc>
              <a:buFont typeface="Arial"/>
              <a:buChar char="•"/>
            </a:pPr>
            <a:r>
              <a:rPr lang="en-US" sz="18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Reporting lines and required qualifications.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07438" y="8532316"/>
            <a:ext cx="8988326" cy="794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3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 clear job description avoids confusion and helps candidates see if they match the role.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13333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92238" y="1373981"/>
            <a:ext cx="7132587" cy="974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Person Specification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2238" y="2825800"/>
            <a:ext cx="163035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 person specification describes the ideal candidate's </a:t>
            </a:r>
            <a:r>
              <a:rPr lang="en-US" sz="2437" b="1">
                <a:solidFill>
                  <a:srgbClr val="CC52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skills, qualifications, and attributes</a:t>
            </a: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(Marchington et al., 2021).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2238" y="3911204"/>
            <a:ext cx="16303526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For the Change Manager, TfL needs: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977950" y="4598194"/>
            <a:ext cx="8056364" cy="1689944"/>
            <a:chOff x="0" y="0"/>
            <a:chExt cx="10741818" cy="2253258"/>
          </a:xfrm>
        </p:grpSpPr>
        <p:sp>
          <p:nvSpPr>
            <p:cNvPr id="10" name="Freeform 10"/>
            <p:cNvSpPr/>
            <p:nvPr/>
          </p:nvSpPr>
          <p:spPr>
            <a:xfrm>
              <a:off x="19050" y="19050"/>
              <a:ext cx="10703687" cy="2215134"/>
            </a:xfrm>
            <a:custGeom>
              <a:avLst/>
              <a:gdLst/>
              <a:ahLst/>
              <a:cxnLst/>
              <a:rect l="l" t="t" r="r" b="b"/>
              <a:pathLst>
                <a:path w="10703687" h="2215134">
                  <a:moveTo>
                    <a:pt x="0" y="138938"/>
                  </a:moveTo>
                  <a:cubicBezTo>
                    <a:pt x="0" y="62230"/>
                    <a:pt x="62992" y="0"/>
                    <a:pt x="140843" y="0"/>
                  </a:cubicBezTo>
                  <a:lnTo>
                    <a:pt x="10562844" y="0"/>
                  </a:lnTo>
                  <a:cubicBezTo>
                    <a:pt x="10640568" y="0"/>
                    <a:pt x="10703687" y="62230"/>
                    <a:pt x="10703687" y="138938"/>
                  </a:cubicBezTo>
                  <a:lnTo>
                    <a:pt x="10703687" y="2076196"/>
                  </a:lnTo>
                  <a:cubicBezTo>
                    <a:pt x="10703687" y="2152904"/>
                    <a:pt x="10640695" y="2215134"/>
                    <a:pt x="10562844" y="2215134"/>
                  </a:cubicBezTo>
                  <a:lnTo>
                    <a:pt x="140843" y="2215134"/>
                  </a:lnTo>
                  <a:cubicBezTo>
                    <a:pt x="63119" y="2215134"/>
                    <a:pt x="0" y="2152904"/>
                    <a:pt x="0" y="2076196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0"/>
              <a:ext cx="10741787" cy="2253234"/>
            </a:xfrm>
            <a:custGeom>
              <a:avLst/>
              <a:gdLst/>
              <a:ahLst/>
              <a:cxnLst/>
              <a:rect l="l" t="t" r="r" b="b"/>
              <a:pathLst>
                <a:path w="10741787" h="2253234">
                  <a:moveTo>
                    <a:pt x="0" y="157988"/>
                  </a:moveTo>
                  <a:cubicBezTo>
                    <a:pt x="0" y="70485"/>
                    <a:pt x="71882" y="0"/>
                    <a:pt x="159893" y="0"/>
                  </a:cubicBezTo>
                  <a:lnTo>
                    <a:pt x="10581894" y="0"/>
                  </a:lnTo>
                  <a:lnTo>
                    <a:pt x="10581894" y="19050"/>
                  </a:lnTo>
                  <a:lnTo>
                    <a:pt x="10581894" y="0"/>
                  </a:lnTo>
                  <a:cubicBezTo>
                    <a:pt x="10669905" y="0"/>
                    <a:pt x="10741787" y="70485"/>
                    <a:pt x="10741787" y="157988"/>
                  </a:cubicBezTo>
                  <a:lnTo>
                    <a:pt x="10722737" y="157988"/>
                  </a:lnTo>
                  <a:lnTo>
                    <a:pt x="10741787" y="157988"/>
                  </a:lnTo>
                  <a:lnTo>
                    <a:pt x="10741787" y="2095246"/>
                  </a:lnTo>
                  <a:lnTo>
                    <a:pt x="10722737" y="2095246"/>
                  </a:lnTo>
                  <a:lnTo>
                    <a:pt x="10741787" y="2095246"/>
                  </a:lnTo>
                  <a:cubicBezTo>
                    <a:pt x="10741787" y="2182749"/>
                    <a:pt x="10669905" y="2253234"/>
                    <a:pt x="10581894" y="2253234"/>
                  </a:cubicBezTo>
                  <a:lnTo>
                    <a:pt x="10581894" y="2234184"/>
                  </a:lnTo>
                  <a:lnTo>
                    <a:pt x="10581894" y="2253234"/>
                  </a:lnTo>
                  <a:lnTo>
                    <a:pt x="159893" y="2253234"/>
                  </a:lnTo>
                  <a:lnTo>
                    <a:pt x="159893" y="2234184"/>
                  </a:lnTo>
                  <a:lnTo>
                    <a:pt x="159893" y="2253234"/>
                  </a:lnTo>
                  <a:cubicBezTo>
                    <a:pt x="71882" y="2253234"/>
                    <a:pt x="0" y="2182749"/>
                    <a:pt x="0" y="209524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095246"/>
                  </a:lnTo>
                  <a:lnTo>
                    <a:pt x="19050" y="2095246"/>
                  </a:lnTo>
                  <a:lnTo>
                    <a:pt x="38100" y="2095246"/>
                  </a:lnTo>
                  <a:cubicBezTo>
                    <a:pt x="38100" y="2161159"/>
                    <a:pt x="92329" y="2215134"/>
                    <a:pt x="159893" y="2215134"/>
                  </a:cubicBezTo>
                  <a:lnTo>
                    <a:pt x="10581894" y="2215134"/>
                  </a:lnTo>
                  <a:cubicBezTo>
                    <a:pt x="10649331" y="2215134"/>
                    <a:pt x="10703687" y="2161159"/>
                    <a:pt x="10703687" y="2095246"/>
                  </a:cubicBezTo>
                  <a:lnTo>
                    <a:pt x="10703687" y="157988"/>
                  </a:lnTo>
                  <a:cubicBezTo>
                    <a:pt x="10703687" y="92075"/>
                    <a:pt x="10649458" y="38100"/>
                    <a:pt x="10581894" y="38100"/>
                  </a:cubicBezTo>
                  <a:lnTo>
                    <a:pt x="159893" y="38100"/>
                  </a:lnTo>
                  <a:lnTo>
                    <a:pt x="159893" y="19050"/>
                  </a:lnTo>
                  <a:lnTo>
                    <a:pt x="159893" y="38100"/>
                  </a:lnTo>
                  <a:cubicBezTo>
                    <a:pt x="92329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268760" y="4860429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Education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68760" y="5575101"/>
            <a:ext cx="7474744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Degree in business, management, or HR.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9253686" y="4598194"/>
            <a:ext cx="8056364" cy="1689944"/>
            <a:chOff x="0" y="0"/>
            <a:chExt cx="10741818" cy="2253258"/>
          </a:xfrm>
        </p:grpSpPr>
        <p:sp>
          <p:nvSpPr>
            <p:cNvPr id="15" name="Freeform 15"/>
            <p:cNvSpPr/>
            <p:nvPr/>
          </p:nvSpPr>
          <p:spPr>
            <a:xfrm>
              <a:off x="19050" y="19050"/>
              <a:ext cx="10703687" cy="2215134"/>
            </a:xfrm>
            <a:custGeom>
              <a:avLst/>
              <a:gdLst/>
              <a:ahLst/>
              <a:cxnLst/>
              <a:rect l="l" t="t" r="r" b="b"/>
              <a:pathLst>
                <a:path w="10703687" h="2215134">
                  <a:moveTo>
                    <a:pt x="0" y="138938"/>
                  </a:moveTo>
                  <a:cubicBezTo>
                    <a:pt x="0" y="62230"/>
                    <a:pt x="62992" y="0"/>
                    <a:pt x="140843" y="0"/>
                  </a:cubicBezTo>
                  <a:lnTo>
                    <a:pt x="10562844" y="0"/>
                  </a:lnTo>
                  <a:cubicBezTo>
                    <a:pt x="10640568" y="0"/>
                    <a:pt x="10703687" y="62230"/>
                    <a:pt x="10703687" y="138938"/>
                  </a:cubicBezTo>
                  <a:lnTo>
                    <a:pt x="10703687" y="2076196"/>
                  </a:lnTo>
                  <a:cubicBezTo>
                    <a:pt x="10703687" y="2152904"/>
                    <a:pt x="10640695" y="2215134"/>
                    <a:pt x="10562844" y="2215134"/>
                  </a:cubicBezTo>
                  <a:lnTo>
                    <a:pt x="140843" y="2215134"/>
                  </a:lnTo>
                  <a:cubicBezTo>
                    <a:pt x="63119" y="2215134"/>
                    <a:pt x="0" y="2152904"/>
                    <a:pt x="0" y="2076196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0" y="0"/>
              <a:ext cx="10741787" cy="2253234"/>
            </a:xfrm>
            <a:custGeom>
              <a:avLst/>
              <a:gdLst/>
              <a:ahLst/>
              <a:cxnLst/>
              <a:rect l="l" t="t" r="r" b="b"/>
              <a:pathLst>
                <a:path w="10741787" h="2253234">
                  <a:moveTo>
                    <a:pt x="0" y="157988"/>
                  </a:moveTo>
                  <a:cubicBezTo>
                    <a:pt x="0" y="70485"/>
                    <a:pt x="71882" y="0"/>
                    <a:pt x="159893" y="0"/>
                  </a:cubicBezTo>
                  <a:lnTo>
                    <a:pt x="10581894" y="0"/>
                  </a:lnTo>
                  <a:lnTo>
                    <a:pt x="10581894" y="19050"/>
                  </a:lnTo>
                  <a:lnTo>
                    <a:pt x="10581894" y="0"/>
                  </a:lnTo>
                  <a:cubicBezTo>
                    <a:pt x="10669905" y="0"/>
                    <a:pt x="10741787" y="70485"/>
                    <a:pt x="10741787" y="157988"/>
                  </a:cubicBezTo>
                  <a:lnTo>
                    <a:pt x="10722737" y="157988"/>
                  </a:lnTo>
                  <a:lnTo>
                    <a:pt x="10741787" y="157988"/>
                  </a:lnTo>
                  <a:lnTo>
                    <a:pt x="10741787" y="2095246"/>
                  </a:lnTo>
                  <a:lnTo>
                    <a:pt x="10722737" y="2095246"/>
                  </a:lnTo>
                  <a:lnTo>
                    <a:pt x="10741787" y="2095246"/>
                  </a:lnTo>
                  <a:cubicBezTo>
                    <a:pt x="10741787" y="2182749"/>
                    <a:pt x="10669905" y="2253234"/>
                    <a:pt x="10581894" y="2253234"/>
                  </a:cubicBezTo>
                  <a:lnTo>
                    <a:pt x="10581894" y="2234184"/>
                  </a:lnTo>
                  <a:lnTo>
                    <a:pt x="10581894" y="2253234"/>
                  </a:lnTo>
                  <a:lnTo>
                    <a:pt x="159893" y="2253234"/>
                  </a:lnTo>
                  <a:lnTo>
                    <a:pt x="159893" y="2234184"/>
                  </a:lnTo>
                  <a:lnTo>
                    <a:pt x="159893" y="2253234"/>
                  </a:lnTo>
                  <a:cubicBezTo>
                    <a:pt x="71882" y="2253234"/>
                    <a:pt x="0" y="2182749"/>
                    <a:pt x="0" y="209524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095246"/>
                  </a:lnTo>
                  <a:lnTo>
                    <a:pt x="19050" y="2095246"/>
                  </a:lnTo>
                  <a:lnTo>
                    <a:pt x="38100" y="2095246"/>
                  </a:lnTo>
                  <a:cubicBezTo>
                    <a:pt x="38100" y="2161159"/>
                    <a:pt x="92329" y="2215134"/>
                    <a:pt x="159893" y="2215134"/>
                  </a:cubicBezTo>
                  <a:lnTo>
                    <a:pt x="10581894" y="2215134"/>
                  </a:lnTo>
                  <a:cubicBezTo>
                    <a:pt x="10649331" y="2215134"/>
                    <a:pt x="10703687" y="2161159"/>
                    <a:pt x="10703687" y="2095246"/>
                  </a:cubicBezTo>
                  <a:lnTo>
                    <a:pt x="10703687" y="157988"/>
                  </a:lnTo>
                  <a:cubicBezTo>
                    <a:pt x="10703687" y="92075"/>
                    <a:pt x="10649458" y="38100"/>
                    <a:pt x="10581894" y="38100"/>
                  </a:cubicBezTo>
                  <a:lnTo>
                    <a:pt x="159893" y="38100"/>
                  </a:lnTo>
                  <a:lnTo>
                    <a:pt x="159893" y="19050"/>
                  </a:lnTo>
                  <a:lnTo>
                    <a:pt x="159893" y="38100"/>
                  </a:lnTo>
                  <a:cubicBezTo>
                    <a:pt x="92329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9544496" y="4860429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Experience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544496" y="5575101"/>
            <a:ext cx="7474744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At least 3 years leading organisational change.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977950" y="6507510"/>
            <a:ext cx="8056364" cy="1689944"/>
            <a:chOff x="0" y="0"/>
            <a:chExt cx="10741818" cy="2253258"/>
          </a:xfrm>
        </p:grpSpPr>
        <p:sp>
          <p:nvSpPr>
            <p:cNvPr id="20" name="Freeform 20"/>
            <p:cNvSpPr/>
            <p:nvPr/>
          </p:nvSpPr>
          <p:spPr>
            <a:xfrm>
              <a:off x="19050" y="19050"/>
              <a:ext cx="10703687" cy="2215134"/>
            </a:xfrm>
            <a:custGeom>
              <a:avLst/>
              <a:gdLst/>
              <a:ahLst/>
              <a:cxnLst/>
              <a:rect l="l" t="t" r="r" b="b"/>
              <a:pathLst>
                <a:path w="10703687" h="2215134">
                  <a:moveTo>
                    <a:pt x="0" y="138938"/>
                  </a:moveTo>
                  <a:cubicBezTo>
                    <a:pt x="0" y="62230"/>
                    <a:pt x="62992" y="0"/>
                    <a:pt x="140843" y="0"/>
                  </a:cubicBezTo>
                  <a:lnTo>
                    <a:pt x="10562844" y="0"/>
                  </a:lnTo>
                  <a:cubicBezTo>
                    <a:pt x="10640568" y="0"/>
                    <a:pt x="10703687" y="62230"/>
                    <a:pt x="10703687" y="138938"/>
                  </a:cubicBezTo>
                  <a:lnTo>
                    <a:pt x="10703687" y="2076196"/>
                  </a:lnTo>
                  <a:cubicBezTo>
                    <a:pt x="10703687" y="2152904"/>
                    <a:pt x="10640695" y="2215134"/>
                    <a:pt x="10562844" y="2215134"/>
                  </a:cubicBezTo>
                  <a:lnTo>
                    <a:pt x="140843" y="2215134"/>
                  </a:lnTo>
                  <a:cubicBezTo>
                    <a:pt x="63119" y="2215134"/>
                    <a:pt x="0" y="2152904"/>
                    <a:pt x="0" y="2076196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0" y="0"/>
              <a:ext cx="10741787" cy="2253234"/>
            </a:xfrm>
            <a:custGeom>
              <a:avLst/>
              <a:gdLst/>
              <a:ahLst/>
              <a:cxnLst/>
              <a:rect l="l" t="t" r="r" b="b"/>
              <a:pathLst>
                <a:path w="10741787" h="2253234">
                  <a:moveTo>
                    <a:pt x="0" y="157988"/>
                  </a:moveTo>
                  <a:cubicBezTo>
                    <a:pt x="0" y="70485"/>
                    <a:pt x="71882" y="0"/>
                    <a:pt x="159893" y="0"/>
                  </a:cubicBezTo>
                  <a:lnTo>
                    <a:pt x="10581894" y="0"/>
                  </a:lnTo>
                  <a:lnTo>
                    <a:pt x="10581894" y="19050"/>
                  </a:lnTo>
                  <a:lnTo>
                    <a:pt x="10581894" y="0"/>
                  </a:lnTo>
                  <a:cubicBezTo>
                    <a:pt x="10669905" y="0"/>
                    <a:pt x="10741787" y="70485"/>
                    <a:pt x="10741787" y="157988"/>
                  </a:cubicBezTo>
                  <a:lnTo>
                    <a:pt x="10722737" y="157988"/>
                  </a:lnTo>
                  <a:lnTo>
                    <a:pt x="10741787" y="157988"/>
                  </a:lnTo>
                  <a:lnTo>
                    <a:pt x="10741787" y="2095246"/>
                  </a:lnTo>
                  <a:lnTo>
                    <a:pt x="10722737" y="2095246"/>
                  </a:lnTo>
                  <a:lnTo>
                    <a:pt x="10741787" y="2095246"/>
                  </a:lnTo>
                  <a:cubicBezTo>
                    <a:pt x="10741787" y="2182749"/>
                    <a:pt x="10669905" y="2253234"/>
                    <a:pt x="10581894" y="2253234"/>
                  </a:cubicBezTo>
                  <a:lnTo>
                    <a:pt x="10581894" y="2234184"/>
                  </a:lnTo>
                  <a:lnTo>
                    <a:pt x="10581894" y="2253234"/>
                  </a:lnTo>
                  <a:lnTo>
                    <a:pt x="159893" y="2253234"/>
                  </a:lnTo>
                  <a:lnTo>
                    <a:pt x="159893" y="2234184"/>
                  </a:lnTo>
                  <a:lnTo>
                    <a:pt x="159893" y="2253234"/>
                  </a:lnTo>
                  <a:cubicBezTo>
                    <a:pt x="71882" y="2253234"/>
                    <a:pt x="0" y="2182749"/>
                    <a:pt x="0" y="209524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095246"/>
                  </a:lnTo>
                  <a:lnTo>
                    <a:pt x="19050" y="2095246"/>
                  </a:lnTo>
                  <a:lnTo>
                    <a:pt x="38100" y="2095246"/>
                  </a:lnTo>
                  <a:cubicBezTo>
                    <a:pt x="38100" y="2161159"/>
                    <a:pt x="92329" y="2215134"/>
                    <a:pt x="159893" y="2215134"/>
                  </a:cubicBezTo>
                  <a:lnTo>
                    <a:pt x="10581894" y="2215134"/>
                  </a:lnTo>
                  <a:cubicBezTo>
                    <a:pt x="10649331" y="2215134"/>
                    <a:pt x="10703687" y="2161159"/>
                    <a:pt x="10703687" y="2095246"/>
                  </a:cubicBezTo>
                  <a:lnTo>
                    <a:pt x="10703687" y="157988"/>
                  </a:lnTo>
                  <a:cubicBezTo>
                    <a:pt x="10703687" y="92075"/>
                    <a:pt x="10649458" y="38100"/>
                    <a:pt x="10581894" y="38100"/>
                  </a:cubicBezTo>
                  <a:lnTo>
                    <a:pt x="159893" y="38100"/>
                  </a:lnTo>
                  <a:lnTo>
                    <a:pt x="159893" y="19050"/>
                  </a:lnTo>
                  <a:lnTo>
                    <a:pt x="159893" y="38100"/>
                  </a:lnTo>
                  <a:cubicBezTo>
                    <a:pt x="92329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268760" y="6769745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Skills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68760" y="7484417"/>
            <a:ext cx="7474744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Communication, leadership, digital knowledge.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9253686" y="6507510"/>
            <a:ext cx="8056364" cy="1689944"/>
            <a:chOff x="0" y="0"/>
            <a:chExt cx="10741818" cy="2253258"/>
          </a:xfrm>
        </p:grpSpPr>
        <p:sp>
          <p:nvSpPr>
            <p:cNvPr id="25" name="Freeform 25"/>
            <p:cNvSpPr/>
            <p:nvPr/>
          </p:nvSpPr>
          <p:spPr>
            <a:xfrm>
              <a:off x="19050" y="19050"/>
              <a:ext cx="10703687" cy="2215134"/>
            </a:xfrm>
            <a:custGeom>
              <a:avLst/>
              <a:gdLst/>
              <a:ahLst/>
              <a:cxnLst/>
              <a:rect l="l" t="t" r="r" b="b"/>
              <a:pathLst>
                <a:path w="10703687" h="2215134">
                  <a:moveTo>
                    <a:pt x="0" y="138938"/>
                  </a:moveTo>
                  <a:cubicBezTo>
                    <a:pt x="0" y="62230"/>
                    <a:pt x="62992" y="0"/>
                    <a:pt x="140843" y="0"/>
                  </a:cubicBezTo>
                  <a:lnTo>
                    <a:pt x="10562844" y="0"/>
                  </a:lnTo>
                  <a:cubicBezTo>
                    <a:pt x="10640568" y="0"/>
                    <a:pt x="10703687" y="62230"/>
                    <a:pt x="10703687" y="138938"/>
                  </a:cubicBezTo>
                  <a:lnTo>
                    <a:pt x="10703687" y="2076196"/>
                  </a:lnTo>
                  <a:cubicBezTo>
                    <a:pt x="10703687" y="2152904"/>
                    <a:pt x="10640695" y="2215134"/>
                    <a:pt x="10562844" y="2215134"/>
                  </a:cubicBezTo>
                  <a:lnTo>
                    <a:pt x="140843" y="2215134"/>
                  </a:lnTo>
                  <a:cubicBezTo>
                    <a:pt x="63119" y="2215134"/>
                    <a:pt x="0" y="2152904"/>
                    <a:pt x="0" y="2076196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0" y="0"/>
              <a:ext cx="10741787" cy="2253234"/>
            </a:xfrm>
            <a:custGeom>
              <a:avLst/>
              <a:gdLst/>
              <a:ahLst/>
              <a:cxnLst/>
              <a:rect l="l" t="t" r="r" b="b"/>
              <a:pathLst>
                <a:path w="10741787" h="2253234">
                  <a:moveTo>
                    <a:pt x="0" y="157988"/>
                  </a:moveTo>
                  <a:cubicBezTo>
                    <a:pt x="0" y="70485"/>
                    <a:pt x="71882" y="0"/>
                    <a:pt x="159893" y="0"/>
                  </a:cubicBezTo>
                  <a:lnTo>
                    <a:pt x="10581894" y="0"/>
                  </a:lnTo>
                  <a:lnTo>
                    <a:pt x="10581894" y="19050"/>
                  </a:lnTo>
                  <a:lnTo>
                    <a:pt x="10581894" y="0"/>
                  </a:lnTo>
                  <a:cubicBezTo>
                    <a:pt x="10669905" y="0"/>
                    <a:pt x="10741787" y="70485"/>
                    <a:pt x="10741787" y="157988"/>
                  </a:cubicBezTo>
                  <a:lnTo>
                    <a:pt x="10722737" y="157988"/>
                  </a:lnTo>
                  <a:lnTo>
                    <a:pt x="10741787" y="157988"/>
                  </a:lnTo>
                  <a:lnTo>
                    <a:pt x="10741787" y="2095246"/>
                  </a:lnTo>
                  <a:lnTo>
                    <a:pt x="10722737" y="2095246"/>
                  </a:lnTo>
                  <a:lnTo>
                    <a:pt x="10741787" y="2095246"/>
                  </a:lnTo>
                  <a:cubicBezTo>
                    <a:pt x="10741787" y="2182749"/>
                    <a:pt x="10669905" y="2253234"/>
                    <a:pt x="10581894" y="2253234"/>
                  </a:cubicBezTo>
                  <a:lnTo>
                    <a:pt x="10581894" y="2234184"/>
                  </a:lnTo>
                  <a:lnTo>
                    <a:pt x="10581894" y="2253234"/>
                  </a:lnTo>
                  <a:lnTo>
                    <a:pt x="159893" y="2253234"/>
                  </a:lnTo>
                  <a:lnTo>
                    <a:pt x="159893" y="2234184"/>
                  </a:lnTo>
                  <a:lnTo>
                    <a:pt x="159893" y="2253234"/>
                  </a:lnTo>
                  <a:cubicBezTo>
                    <a:pt x="71882" y="2253234"/>
                    <a:pt x="0" y="2182749"/>
                    <a:pt x="0" y="209524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095246"/>
                  </a:lnTo>
                  <a:lnTo>
                    <a:pt x="19050" y="2095246"/>
                  </a:lnTo>
                  <a:lnTo>
                    <a:pt x="38100" y="2095246"/>
                  </a:lnTo>
                  <a:cubicBezTo>
                    <a:pt x="38100" y="2161159"/>
                    <a:pt x="92329" y="2215134"/>
                    <a:pt x="159893" y="2215134"/>
                  </a:cubicBezTo>
                  <a:lnTo>
                    <a:pt x="10581894" y="2215134"/>
                  </a:lnTo>
                  <a:cubicBezTo>
                    <a:pt x="10649331" y="2215134"/>
                    <a:pt x="10703687" y="2161159"/>
                    <a:pt x="10703687" y="2095246"/>
                  </a:cubicBezTo>
                  <a:lnTo>
                    <a:pt x="10703687" y="157988"/>
                  </a:lnTo>
                  <a:cubicBezTo>
                    <a:pt x="10703687" y="92075"/>
                    <a:pt x="10649458" y="38100"/>
                    <a:pt x="10581894" y="38100"/>
                  </a:cubicBezTo>
                  <a:lnTo>
                    <a:pt x="159893" y="38100"/>
                  </a:lnTo>
                  <a:lnTo>
                    <a:pt x="159893" y="19050"/>
                  </a:lnTo>
                  <a:lnTo>
                    <a:pt x="159893" y="38100"/>
                  </a:lnTo>
                  <a:cubicBezTo>
                    <a:pt x="92329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9544496" y="6769745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Personal qualities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544496" y="7484417"/>
            <a:ext cx="7474744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Flexibility, teamwork, commitment to TfL values.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92238" y="8443169"/>
            <a:ext cx="16303526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Using clear criteria ensures fairness and supports equal opportunity (CIPD, 2023).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92238" y="641597"/>
            <a:ext cx="8988326" cy="1902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Interview Type 1: Structured Interview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2238" y="2896641"/>
            <a:ext cx="8988326" cy="1228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 structured interview asks all candidates the </a:t>
            </a:r>
            <a:r>
              <a:rPr lang="en-US" sz="2437" b="1">
                <a:solidFill>
                  <a:srgbClr val="FF95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same questions</a:t>
            </a: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and uses a scoring system to compare answers (Levashina et al., 2014).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2238" y="4468714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7D3E2C"/>
                </a:solidFill>
                <a:latin typeface="Marcellus"/>
                <a:ea typeface="Marcellus"/>
                <a:cs typeface="Marcellus"/>
                <a:sym typeface="Marcellus"/>
              </a:rPr>
              <a:t>Advantages: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2238" y="5397104"/>
            <a:ext cx="8988326" cy="43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Improves reliability and fairness.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2238" y="5887045"/>
            <a:ext cx="8988326" cy="43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Reduces interviewer bias.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2238" y="6376987"/>
            <a:ext cx="8988326" cy="43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Easier to evaluate performance objectively.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92238" y="7152234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Disadvantages: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92238" y="8080622"/>
            <a:ext cx="8988326" cy="43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92199" lvl="1" indent="-146100" algn="l">
              <a:lnSpc>
                <a:spcPts val="2500"/>
              </a:lnSpc>
              <a:buFont typeface="Arial"/>
              <a:buChar char="•"/>
            </a:pPr>
            <a:r>
              <a:rPr lang="en-US" sz="19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Less flexible; cannot always explore interesting points.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2238" y="8772376"/>
            <a:ext cx="89883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TfL uses structured interviews for senior roles like Change Manager to keep consistency in decision-making.</a:t>
            </a:r>
          </a:p>
        </p:txBody>
      </p:sp>
      <p:grpSp>
        <p:nvGrpSpPr>
          <p:cNvPr id="15" name="Group 15"/>
          <p:cNvGrpSpPr>
            <a:grpSpLocks noChangeAspect="1"/>
          </p:cNvGrpSpPr>
          <p:nvPr/>
        </p:nvGrpSpPr>
        <p:grpSpPr>
          <a:xfrm>
            <a:off x="10607129" y="0"/>
            <a:ext cx="7680871" cy="10287000"/>
            <a:chOff x="0" y="0"/>
            <a:chExt cx="10241162" cy="13716000"/>
          </a:xfrm>
        </p:grpSpPr>
        <p:sp>
          <p:nvSpPr>
            <p:cNvPr id="16" name="Freeform 16" descr="preencoded.png"/>
            <p:cNvSpPr/>
            <p:nvPr/>
          </p:nvSpPr>
          <p:spPr>
            <a:xfrm>
              <a:off x="0" y="0"/>
              <a:ext cx="10241153" cy="13716000"/>
            </a:xfrm>
            <a:custGeom>
              <a:avLst/>
              <a:gdLst/>
              <a:ahLst/>
              <a:cxnLst/>
              <a:rect l="l" t="t" r="r" b="b"/>
              <a:pathLst>
                <a:path w="10241153" h="13716000">
                  <a:moveTo>
                    <a:pt x="0" y="0"/>
                  </a:moveTo>
                  <a:lnTo>
                    <a:pt x="10241153" y="0"/>
                  </a:lnTo>
                  <a:lnTo>
                    <a:pt x="1024115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24" b="-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42640" y="422672"/>
            <a:ext cx="6822579" cy="619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7"/>
              </a:lnSpc>
            </a:pPr>
            <a:r>
              <a:rPr lang="en-US" sz="3625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Interview Type 2: Panel Interview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640" y="1833712"/>
            <a:ext cx="8305354" cy="1221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9"/>
              </a:lnSpc>
            </a:pPr>
            <a:r>
              <a:rPr lang="en-US" sz="25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 panel interview involves several interviewers, usually HR, department manager, and project leader (Armstrong &amp; Taylor, 2020).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640" y="3146971"/>
            <a:ext cx="2771626" cy="452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6"/>
              </a:lnSpc>
            </a:pPr>
            <a:r>
              <a:rPr lang="en-US" sz="2724">
                <a:solidFill>
                  <a:srgbClr val="FF954F"/>
                </a:solidFill>
                <a:latin typeface="Marcellus"/>
                <a:ea typeface="Marcellus"/>
                <a:cs typeface="Marcellus"/>
                <a:sym typeface="Marcellus"/>
              </a:rPr>
              <a:t>Benefits: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640" y="3697635"/>
            <a:ext cx="8305354" cy="423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9648" lvl="1" indent="-199824" algn="l">
              <a:lnSpc>
                <a:spcPts val="3444"/>
              </a:lnSpc>
              <a:buFont typeface="Arial"/>
              <a:buChar char="•"/>
            </a:pPr>
            <a:r>
              <a:rPr lang="en-US" sz="2649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Different viewpoints, less personal bias.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640" y="4453831"/>
            <a:ext cx="8305354" cy="37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54406" lvl="1" indent="-177203" algn="l">
              <a:lnSpc>
                <a:spcPts val="3054"/>
              </a:lnSpc>
              <a:buFont typeface="Arial"/>
              <a:buChar char="•"/>
            </a:pPr>
            <a:r>
              <a:rPr lang="en-US" sz="2349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Better coverage of technical and behavioural areas.</a:t>
            </a:r>
          </a:p>
        </p:txBody>
      </p: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9349531" y="1463874"/>
            <a:ext cx="8305354" cy="8305354"/>
            <a:chOff x="0" y="0"/>
            <a:chExt cx="11073805" cy="11073805"/>
          </a:xfrm>
        </p:grpSpPr>
        <p:sp>
          <p:nvSpPr>
            <p:cNvPr id="12" name="Freeform 12" descr="preencoded.png"/>
            <p:cNvSpPr/>
            <p:nvPr/>
          </p:nvSpPr>
          <p:spPr>
            <a:xfrm>
              <a:off x="0" y="0"/>
              <a:ext cx="11073765" cy="11073765"/>
            </a:xfrm>
            <a:custGeom>
              <a:avLst/>
              <a:gdLst/>
              <a:ahLst/>
              <a:cxnLst/>
              <a:rect l="l" t="t" r="r" b="b"/>
              <a:pathLst>
                <a:path w="11073765" h="11073765">
                  <a:moveTo>
                    <a:pt x="0" y="0"/>
                  </a:moveTo>
                  <a:lnTo>
                    <a:pt x="11073765" y="0"/>
                  </a:lnTo>
                  <a:lnTo>
                    <a:pt x="11073765" y="11073765"/>
                  </a:lnTo>
                  <a:lnTo>
                    <a:pt x="0" y="110737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42640" y="10152757"/>
            <a:ext cx="2771626" cy="398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12"/>
              </a:lnSpc>
            </a:pPr>
            <a:r>
              <a:rPr lang="en-US" sz="2125">
                <a:solidFill>
                  <a:srgbClr val="7D3E2C"/>
                </a:solidFill>
                <a:latin typeface="Marcellus"/>
                <a:ea typeface="Marcellus"/>
                <a:cs typeface="Marcellus"/>
                <a:sym typeface="Marcellus"/>
              </a:rPr>
              <a:t>Challenges: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42640" y="10782449"/>
            <a:ext cx="17002720" cy="270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8516" lvl="1" indent="-94258" algn="l">
              <a:lnSpc>
                <a:spcPts val="1625"/>
              </a:lnSpc>
              <a:buFont typeface="Arial"/>
              <a:buChar char="•"/>
            </a:pPr>
            <a:r>
              <a:rPr lang="en-US" sz="1249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Can make the candidate nervous.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2640" y="11099453"/>
            <a:ext cx="17002720" cy="270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8516" lvl="1" indent="-94258" algn="l">
              <a:lnSpc>
                <a:spcPts val="1625"/>
              </a:lnSpc>
              <a:buFont typeface="Arial"/>
              <a:buChar char="•"/>
            </a:pPr>
            <a:r>
              <a:rPr lang="en-US" sz="1249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Requires good coordination between panel members.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2640" y="11531501"/>
            <a:ext cx="17002720" cy="279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15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For TfL, this method works well when hiring for cross-departmental transformation teams.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0" y="0"/>
            <a:ext cx="8640961" cy="10287000"/>
            <a:chOff x="0" y="0"/>
            <a:chExt cx="11521282" cy="13716000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11521313" cy="13716000"/>
            </a:xfrm>
            <a:custGeom>
              <a:avLst/>
              <a:gdLst/>
              <a:ahLst/>
              <a:cxnLst/>
              <a:rect l="l" t="t" r="r" b="b"/>
              <a:pathLst>
                <a:path w="11521313" h="13716000">
                  <a:moveTo>
                    <a:pt x="0" y="0"/>
                  </a:moveTo>
                  <a:lnTo>
                    <a:pt x="11521313" y="0"/>
                  </a:lnTo>
                  <a:lnTo>
                    <a:pt x="1152131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0" b="-1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221837" y="1066651"/>
            <a:ext cx="8073926" cy="1614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87"/>
              </a:lnSpc>
            </a:pPr>
            <a:r>
              <a:rPr lang="en-US" sz="47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Interview Type 3: Competency-Based Interview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221837" y="2978349"/>
            <a:ext cx="8073926" cy="10468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Focuses on </a:t>
            </a:r>
            <a:r>
              <a:rPr lang="en-US" sz="2062" b="1">
                <a:solidFill>
                  <a:srgbClr val="CC52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past behaviour and skills</a:t>
            </a: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using the STAR technique (Situation, Task, Action, Result) (Campion et al., 2021).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221837" y="4243387"/>
            <a:ext cx="8073926" cy="704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 b="1">
                <a:solidFill>
                  <a:srgbClr val="67534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Typical question:</a:t>
            </a: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"Tell me about a time you managed a difficult change in your team."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221837" y="5235327"/>
            <a:ext cx="3637657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FF954F"/>
                </a:solidFill>
                <a:latin typeface="Marcellus"/>
                <a:ea typeface="Marcellus"/>
                <a:cs typeface="Marcellus"/>
                <a:sym typeface="Marcellus"/>
              </a:rPr>
              <a:t>Strengths: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21837" y="6033939"/>
            <a:ext cx="8073926" cy="342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0475" lvl="1" indent="-160238" algn="l">
              <a:lnSpc>
                <a:spcPts val="2778"/>
              </a:lnSpc>
              <a:buFont typeface="Arial"/>
              <a:buChar char="•"/>
            </a:pPr>
            <a:r>
              <a:rPr lang="en-US" sz="2124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Predicts job performance.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221837" y="6440686"/>
            <a:ext cx="8073926" cy="360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5556" lvl="1" indent="-167778" algn="l">
              <a:lnSpc>
                <a:spcPts val="2909"/>
              </a:lnSpc>
              <a:buFont typeface="Arial"/>
              <a:buChar char="•"/>
            </a:pPr>
            <a:r>
              <a:rPr lang="en-US" sz="2224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Helps assess leadership and communication.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221837" y="7099547"/>
            <a:ext cx="3637657" cy="50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81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Weaknesses: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221837" y="7888635"/>
            <a:ext cx="8073926" cy="72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5556" lvl="1" indent="-167778" algn="l">
              <a:lnSpc>
                <a:spcPts val="2909"/>
              </a:lnSpc>
              <a:buFont typeface="Arial"/>
              <a:buChar char="•"/>
            </a:pPr>
            <a:r>
              <a:rPr lang="en-US" sz="2224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Requires trained interviewers to score answers correctly.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21837" y="9092060"/>
            <a:ext cx="8073926" cy="704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06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For TfL, this method ensures candidates have practical experience managing large projects.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92238" y="1863329"/>
            <a:ext cx="7656760" cy="974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Questioning Techniques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977950" y="3319909"/>
            <a:ext cx="5297686" cy="2899470"/>
            <a:chOff x="0" y="0"/>
            <a:chExt cx="7063582" cy="3865960"/>
          </a:xfrm>
        </p:grpSpPr>
        <p:sp>
          <p:nvSpPr>
            <p:cNvPr id="8" name="Freeform 8"/>
            <p:cNvSpPr/>
            <p:nvPr/>
          </p:nvSpPr>
          <p:spPr>
            <a:xfrm>
              <a:off x="19050" y="19050"/>
              <a:ext cx="7025512" cy="3827780"/>
            </a:xfrm>
            <a:custGeom>
              <a:avLst/>
              <a:gdLst/>
              <a:ahLst/>
              <a:cxnLst/>
              <a:rect l="l" t="t" r="r" b="b"/>
              <a:pathLst>
                <a:path w="7025512" h="3827780">
                  <a:moveTo>
                    <a:pt x="0" y="182880"/>
                  </a:moveTo>
                  <a:cubicBezTo>
                    <a:pt x="0" y="81915"/>
                    <a:pt x="82296" y="0"/>
                    <a:pt x="183769" y="0"/>
                  </a:cubicBezTo>
                  <a:lnTo>
                    <a:pt x="6841744" y="0"/>
                  </a:lnTo>
                  <a:cubicBezTo>
                    <a:pt x="6943217" y="0"/>
                    <a:pt x="7025512" y="81915"/>
                    <a:pt x="7025512" y="182880"/>
                  </a:cubicBezTo>
                  <a:lnTo>
                    <a:pt x="7025512" y="3644900"/>
                  </a:lnTo>
                  <a:cubicBezTo>
                    <a:pt x="7025512" y="3745865"/>
                    <a:pt x="6943217" y="3827780"/>
                    <a:pt x="6841744" y="3827780"/>
                  </a:cubicBezTo>
                  <a:lnTo>
                    <a:pt x="183769" y="3827780"/>
                  </a:lnTo>
                  <a:cubicBezTo>
                    <a:pt x="82296" y="3827780"/>
                    <a:pt x="0" y="3745865"/>
                    <a:pt x="0" y="3644900"/>
                  </a:cubicBez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7063612" cy="3866007"/>
            </a:xfrm>
            <a:custGeom>
              <a:avLst/>
              <a:gdLst/>
              <a:ahLst/>
              <a:cxnLst/>
              <a:rect l="l" t="t" r="r" b="b"/>
              <a:pathLst>
                <a:path w="7063612" h="3866007">
                  <a:moveTo>
                    <a:pt x="0" y="201930"/>
                  </a:moveTo>
                  <a:cubicBezTo>
                    <a:pt x="0" y="90297"/>
                    <a:pt x="90805" y="0"/>
                    <a:pt x="202819" y="0"/>
                  </a:cubicBezTo>
                  <a:lnTo>
                    <a:pt x="6860794" y="0"/>
                  </a:lnTo>
                  <a:lnTo>
                    <a:pt x="6860794" y="19050"/>
                  </a:lnTo>
                  <a:lnTo>
                    <a:pt x="6860794" y="0"/>
                  </a:lnTo>
                  <a:cubicBezTo>
                    <a:pt x="6972681" y="0"/>
                    <a:pt x="7063612" y="90297"/>
                    <a:pt x="7063612" y="201930"/>
                  </a:cubicBezTo>
                  <a:lnTo>
                    <a:pt x="7044562" y="201930"/>
                  </a:lnTo>
                  <a:lnTo>
                    <a:pt x="7063612" y="201930"/>
                  </a:lnTo>
                  <a:lnTo>
                    <a:pt x="7063612" y="3663950"/>
                  </a:lnTo>
                  <a:lnTo>
                    <a:pt x="7044562" y="3663950"/>
                  </a:lnTo>
                  <a:lnTo>
                    <a:pt x="7063612" y="3663950"/>
                  </a:lnTo>
                  <a:cubicBezTo>
                    <a:pt x="7063612" y="3775583"/>
                    <a:pt x="6972808" y="3865880"/>
                    <a:pt x="6860794" y="3865880"/>
                  </a:cubicBezTo>
                  <a:lnTo>
                    <a:pt x="6860794" y="3846830"/>
                  </a:lnTo>
                  <a:lnTo>
                    <a:pt x="6860794" y="3865880"/>
                  </a:lnTo>
                  <a:lnTo>
                    <a:pt x="202819" y="3865880"/>
                  </a:lnTo>
                  <a:lnTo>
                    <a:pt x="202819" y="3846830"/>
                  </a:lnTo>
                  <a:lnTo>
                    <a:pt x="202819" y="3865880"/>
                  </a:lnTo>
                  <a:cubicBezTo>
                    <a:pt x="90805" y="3866007"/>
                    <a:pt x="0" y="3775583"/>
                    <a:pt x="0" y="3664077"/>
                  </a:cubicBezTo>
                  <a:lnTo>
                    <a:pt x="0" y="201930"/>
                  </a:lnTo>
                  <a:lnTo>
                    <a:pt x="19050" y="201930"/>
                  </a:lnTo>
                  <a:lnTo>
                    <a:pt x="0" y="201930"/>
                  </a:lnTo>
                  <a:moveTo>
                    <a:pt x="38100" y="201930"/>
                  </a:moveTo>
                  <a:lnTo>
                    <a:pt x="38100" y="3663950"/>
                  </a:lnTo>
                  <a:lnTo>
                    <a:pt x="19050" y="3663950"/>
                  </a:lnTo>
                  <a:lnTo>
                    <a:pt x="38100" y="3663950"/>
                  </a:lnTo>
                  <a:cubicBezTo>
                    <a:pt x="38100" y="3754374"/>
                    <a:pt x="111760" y="3827780"/>
                    <a:pt x="202819" y="3827780"/>
                  </a:cubicBezTo>
                  <a:lnTo>
                    <a:pt x="6860794" y="3827780"/>
                  </a:lnTo>
                  <a:cubicBezTo>
                    <a:pt x="6951852" y="3827780"/>
                    <a:pt x="7025512" y="3754374"/>
                    <a:pt x="7025512" y="3663950"/>
                  </a:cubicBezTo>
                  <a:lnTo>
                    <a:pt x="7025512" y="201930"/>
                  </a:lnTo>
                  <a:cubicBezTo>
                    <a:pt x="7025512" y="111506"/>
                    <a:pt x="6951852" y="38100"/>
                    <a:pt x="6860794" y="38100"/>
                  </a:cubicBezTo>
                  <a:lnTo>
                    <a:pt x="202819" y="38100"/>
                  </a:lnTo>
                  <a:lnTo>
                    <a:pt x="202819" y="19050"/>
                  </a:lnTo>
                  <a:lnTo>
                    <a:pt x="202819" y="38100"/>
                  </a:lnTo>
                  <a:cubicBezTo>
                    <a:pt x="111760" y="38100"/>
                    <a:pt x="38100" y="111506"/>
                    <a:pt x="38100" y="201930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63662" y="3334196"/>
            <a:ext cx="114300" cy="2870895"/>
            <a:chOff x="0" y="0"/>
            <a:chExt cx="152400" cy="382786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52400" cy="3827907"/>
            </a:xfrm>
            <a:custGeom>
              <a:avLst/>
              <a:gdLst/>
              <a:ahLst/>
              <a:cxnLst/>
              <a:rect l="l" t="t" r="r" b="b"/>
              <a:pathLst>
                <a:path w="152400" h="3827907">
                  <a:moveTo>
                    <a:pt x="0" y="76200"/>
                  </a:moveTo>
                  <a:cubicBezTo>
                    <a:pt x="0" y="34163"/>
                    <a:pt x="34163" y="0"/>
                    <a:pt x="76200" y="0"/>
                  </a:cubicBezTo>
                  <a:cubicBezTo>
                    <a:pt x="118237" y="0"/>
                    <a:pt x="152400" y="34163"/>
                    <a:pt x="152400" y="76200"/>
                  </a:cubicBezTo>
                  <a:lnTo>
                    <a:pt x="152400" y="3751707"/>
                  </a:lnTo>
                  <a:cubicBezTo>
                    <a:pt x="152400" y="3793744"/>
                    <a:pt x="118237" y="3827907"/>
                    <a:pt x="76200" y="3827907"/>
                  </a:cubicBezTo>
                  <a:cubicBezTo>
                    <a:pt x="34163" y="3827907"/>
                    <a:pt x="0" y="3793744"/>
                    <a:pt x="0" y="3751707"/>
                  </a:cubicBezTo>
                  <a:close/>
                </a:path>
              </a:pathLst>
            </a:custGeom>
            <a:solidFill>
              <a:srgbClr val="FF954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54485" y="3582144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FF954F"/>
                </a:solidFill>
                <a:latin typeface="Marcellus"/>
                <a:ea typeface="Marcellus"/>
                <a:cs typeface="Marcellus"/>
                <a:sym typeface="Marcellus"/>
              </a:rPr>
              <a:t>Probing questions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4485" y="4296816"/>
            <a:ext cx="4630341" cy="1631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Ask for more detail to understand actions and thinking ("Can you explain what you did next?").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6495009" y="3319909"/>
            <a:ext cx="5297835" cy="2899470"/>
            <a:chOff x="0" y="0"/>
            <a:chExt cx="7063780" cy="3865960"/>
          </a:xfrm>
        </p:grpSpPr>
        <p:sp>
          <p:nvSpPr>
            <p:cNvPr id="15" name="Freeform 15"/>
            <p:cNvSpPr/>
            <p:nvPr/>
          </p:nvSpPr>
          <p:spPr>
            <a:xfrm>
              <a:off x="19050" y="19050"/>
              <a:ext cx="7025767" cy="3827780"/>
            </a:xfrm>
            <a:custGeom>
              <a:avLst/>
              <a:gdLst/>
              <a:ahLst/>
              <a:cxnLst/>
              <a:rect l="l" t="t" r="r" b="b"/>
              <a:pathLst>
                <a:path w="7025767" h="3827780">
                  <a:moveTo>
                    <a:pt x="0" y="182880"/>
                  </a:moveTo>
                  <a:cubicBezTo>
                    <a:pt x="0" y="81915"/>
                    <a:pt x="82296" y="0"/>
                    <a:pt x="183769" y="0"/>
                  </a:cubicBezTo>
                  <a:lnTo>
                    <a:pt x="6841998" y="0"/>
                  </a:lnTo>
                  <a:cubicBezTo>
                    <a:pt x="6943471" y="0"/>
                    <a:pt x="7025767" y="81915"/>
                    <a:pt x="7025767" y="182880"/>
                  </a:cubicBezTo>
                  <a:lnTo>
                    <a:pt x="7025767" y="3644900"/>
                  </a:lnTo>
                  <a:cubicBezTo>
                    <a:pt x="7025767" y="3745865"/>
                    <a:pt x="6943471" y="3827780"/>
                    <a:pt x="6841998" y="3827780"/>
                  </a:cubicBezTo>
                  <a:lnTo>
                    <a:pt x="183769" y="3827780"/>
                  </a:lnTo>
                  <a:cubicBezTo>
                    <a:pt x="82296" y="3827780"/>
                    <a:pt x="0" y="3745865"/>
                    <a:pt x="0" y="3644900"/>
                  </a:cubicBez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0" y="0"/>
              <a:ext cx="7063867" cy="3866007"/>
            </a:xfrm>
            <a:custGeom>
              <a:avLst/>
              <a:gdLst/>
              <a:ahLst/>
              <a:cxnLst/>
              <a:rect l="l" t="t" r="r" b="b"/>
              <a:pathLst>
                <a:path w="7063867" h="3866007">
                  <a:moveTo>
                    <a:pt x="0" y="201930"/>
                  </a:moveTo>
                  <a:cubicBezTo>
                    <a:pt x="0" y="90297"/>
                    <a:pt x="90805" y="0"/>
                    <a:pt x="202819" y="0"/>
                  </a:cubicBezTo>
                  <a:lnTo>
                    <a:pt x="6861048" y="0"/>
                  </a:lnTo>
                  <a:lnTo>
                    <a:pt x="6861048" y="19050"/>
                  </a:lnTo>
                  <a:lnTo>
                    <a:pt x="6861048" y="0"/>
                  </a:lnTo>
                  <a:cubicBezTo>
                    <a:pt x="6972935" y="0"/>
                    <a:pt x="7063867" y="90297"/>
                    <a:pt x="7063867" y="201930"/>
                  </a:cubicBezTo>
                  <a:lnTo>
                    <a:pt x="7063867" y="3663950"/>
                  </a:lnTo>
                  <a:lnTo>
                    <a:pt x="7044817" y="3663950"/>
                  </a:lnTo>
                  <a:lnTo>
                    <a:pt x="7063867" y="3663950"/>
                  </a:lnTo>
                  <a:cubicBezTo>
                    <a:pt x="7063867" y="3775583"/>
                    <a:pt x="6973062" y="3865880"/>
                    <a:pt x="6861048" y="3865880"/>
                  </a:cubicBezTo>
                  <a:lnTo>
                    <a:pt x="6861048" y="3846830"/>
                  </a:lnTo>
                  <a:lnTo>
                    <a:pt x="6861048" y="3865880"/>
                  </a:lnTo>
                  <a:lnTo>
                    <a:pt x="202819" y="3865880"/>
                  </a:lnTo>
                  <a:lnTo>
                    <a:pt x="202819" y="3846830"/>
                  </a:lnTo>
                  <a:lnTo>
                    <a:pt x="202819" y="3865880"/>
                  </a:lnTo>
                  <a:cubicBezTo>
                    <a:pt x="90805" y="3866007"/>
                    <a:pt x="0" y="3775583"/>
                    <a:pt x="0" y="3664077"/>
                  </a:cubicBezTo>
                  <a:lnTo>
                    <a:pt x="0" y="201930"/>
                  </a:lnTo>
                  <a:lnTo>
                    <a:pt x="19050" y="201930"/>
                  </a:lnTo>
                  <a:lnTo>
                    <a:pt x="0" y="201930"/>
                  </a:lnTo>
                  <a:moveTo>
                    <a:pt x="38100" y="201930"/>
                  </a:moveTo>
                  <a:lnTo>
                    <a:pt x="38100" y="3663950"/>
                  </a:lnTo>
                  <a:lnTo>
                    <a:pt x="19050" y="3663950"/>
                  </a:lnTo>
                  <a:lnTo>
                    <a:pt x="38100" y="3663950"/>
                  </a:lnTo>
                  <a:cubicBezTo>
                    <a:pt x="38100" y="3754374"/>
                    <a:pt x="111760" y="3827780"/>
                    <a:pt x="202819" y="3827780"/>
                  </a:cubicBezTo>
                  <a:lnTo>
                    <a:pt x="6861048" y="3827780"/>
                  </a:lnTo>
                  <a:cubicBezTo>
                    <a:pt x="6952107" y="3827780"/>
                    <a:pt x="7025767" y="3754374"/>
                    <a:pt x="7025767" y="3663950"/>
                  </a:cubicBezTo>
                  <a:lnTo>
                    <a:pt x="7025767" y="201930"/>
                  </a:lnTo>
                  <a:lnTo>
                    <a:pt x="7044817" y="201930"/>
                  </a:lnTo>
                  <a:lnTo>
                    <a:pt x="7025767" y="201930"/>
                  </a:lnTo>
                  <a:cubicBezTo>
                    <a:pt x="7025767" y="111506"/>
                    <a:pt x="6952107" y="38100"/>
                    <a:pt x="6861048" y="38100"/>
                  </a:cubicBezTo>
                  <a:lnTo>
                    <a:pt x="202819" y="38100"/>
                  </a:lnTo>
                  <a:lnTo>
                    <a:pt x="202819" y="19050"/>
                  </a:lnTo>
                  <a:lnTo>
                    <a:pt x="202819" y="38100"/>
                  </a:lnTo>
                  <a:cubicBezTo>
                    <a:pt x="111760" y="38100"/>
                    <a:pt x="38100" y="111506"/>
                    <a:pt x="38100" y="201930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480721" y="3334196"/>
            <a:ext cx="114300" cy="2870895"/>
            <a:chOff x="0" y="0"/>
            <a:chExt cx="152400" cy="382786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52400" cy="3827907"/>
            </a:xfrm>
            <a:custGeom>
              <a:avLst/>
              <a:gdLst/>
              <a:ahLst/>
              <a:cxnLst/>
              <a:rect l="l" t="t" r="r" b="b"/>
              <a:pathLst>
                <a:path w="152400" h="3827907">
                  <a:moveTo>
                    <a:pt x="0" y="76200"/>
                  </a:moveTo>
                  <a:cubicBezTo>
                    <a:pt x="0" y="34163"/>
                    <a:pt x="34163" y="0"/>
                    <a:pt x="76200" y="0"/>
                  </a:cubicBezTo>
                  <a:cubicBezTo>
                    <a:pt x="118237" y="0"/>
                    <a:pt x="152400" y="34163"/>
                    <a:pt x="152400" y="76200"/>
                  </a:cubicBezTo>
                  <a:lnTo>
                    <a:pt x="152400" y="3751707"/>
                  </a:lnTo>
                  <a:cubicBezTo>
                    <a:pt x="152400" y="3793744"/>
                    <a:pt x="118237" y="3827907"/>
                    <a:pt x="76200" y="3827907"/>
                  </a:cubicBezTo>
                  <a:cubicBezTo>
                    <a:pt x="34163" y="3827907"/>
                    <a:pt x="0" y="3793744"/>
                    <a:pt x="0" y="3751707"/>
                  </a:cubicBezTo>
                  <a:close/>
                </a:path>
              </a:pathLst>
            </a:custGeom>
            <a:solidFill>
              <a:srgbClr val="FF954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6871544" y="3582144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CC5200"/>
                </a:solidFill>
                <a:latin typeface="Marcellus"/>
                <a:ea typeface="Marcellus"/>
                <a:cs typeface="Marcellus"/>
                <a:sym typeface="Marcellus"/>
              </a:rPr>
              <a:t>Socratic questions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871544" y="4296816"/>
            <a:ext cx="4630490" cy="1228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Explore reasoning and decision-making ("Why did you choose that strategy?").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2012216" y="3319909"/>
            <a:ext cx="5297686" cy="2899470"/>
            <a:chOff x="0" y="0"/>
            <a:chExt cx="7063582" cy="3865960"/>
          </a:xfrm>
        </p:grpSpPr>
        <p:sp>
          <p:nvSpPr>
            <p:cNvPr id="22" name="Freeform 22"/>
            <p:cNvSpPr/>
            <p:nvPr/>
          </p:nvSpPr>
          <p:spPr>
            <a:xfrm>
              <a:off x="19050" y="19050"/>
              <a:ext cx="7025512" cy="3827780"/>
            </a:xfrm>
            <a:custGeom>
              <a:avLst/>
              <a:gdLst/>
              <a:ahLst/>
              <a:cxnLst/>
              <a:rect l="l" t="t" r="r" b="b"/>
              <a:pathLst>
                <a:path w="7025512" h="3827780">
                  <a:moveTo>
                    <a:pt x="0" y="182880"/>
                  </a:moveTo>
                  <a:cubicBezTo>
                    <a:pt x="0" y="81915"/>
                    <a:pt x="82296" y="0"/>
                    <a:pt x="183769" y="0"/>
                  </a:cubicBezTo>
                  <a:lnTo>
                    <a:pt x="6841744" y="0"/>
                  </a:lnTo>
                  <a:cubicBezTo>
                    <a:pt x="6943217" y="0"/>
                    <a:pt x="7025512" y="81915"/>
                    <a:pt x="7025512" y="182880"/>
                  </a:cubicBezTo>
                  <a:lnTo>
                    <a:pt x="7025512" y="3644900"/>
                  </a:lnTo>
                  <a:cubicBezTo>
                    <a:pt x="7025512" y="3745865"/>
                    <a:pt x="6943217" y="3827780"/>
                    <a:pt x="6841744" y="3827780"/>
                  </a:cubicBezTo>
                  <a:lnTo>
                    <a:pt x="183769" y="3827780"/>
                  </a:lnTo>
                  <a:cubicBezTo>
                    <a:pt x="82296" y="3827780"/>
                    <a:pt x="0" y="3745865"/>
                    <a:pt x="0" y="3644900"/>
                  </a:cubicBez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0" y="0"/>
              <a:ext cx="7063612" cy="3866007"/>
            </a:xfrm>
            <a:custGeom>
              <a:avLst/>
              <a:gdLst/>
              <a:ahLst/>
              <a:cxnLst/>
              <a:rect l="l" t="t" r="r" b="b"/>
              <a:pathLst>
                <a:path w="7063612" h="3866007">
                  <a:moveTo>
                    <a:pt x="0" y="201930"/>
                  </a:moveTo>
                  <a:cubicBezTo>
                    <a:pt x="0" y="90297"/>
                    <a:pt x="90805" y="0"/>
                    <a:pt x="202819" y="0"/>
                  </a:cubicBezTo>
                  <a:lnTo>
                    <a:pt x="6860794" y="0"/>
                  </a:lnTo>
                  <a:lnTo>
                    <a:pt x="6860794" y="19050"/>
                  </a:lnTo>
                  <a:lnTo>
                    <a:pt x="6860794" y="0"/>
                  </a:lnTo>
                  <a:cubicBezTo>
                    <a:pt x="6972681" y="0"/>
                    <a:pt x="7063612" y="90297"/>
                    <a:pt x="7063612" y="201930"/>
                  </a:cubicBezTo>
                  <a:lnTo>
                    <a:pt x="7044562" y="201930"/>
                  </a:lnTo>
                  <a:lnTo>
                    <a:pt x="7063612" y="201930"/>
                  </a:lnTo>
                  <a:lnTo>
                    <a:pt x="7063612" y="3663950"/>
                  </a:lnTo>
                  <a:lnTo>
                    <a:pt x="7044562" y="3663950"/>
                  </a:lnTo>
                  <a:lnTo>
                    <a:pt x="7063612" y="3663950"/>
                  </a:lnTo>
                  <a:cubicBezTo>
                    <a:pt x="7063612" y="3775583"/>
                    <a:pt x="6972808" y="3865880"/>
                    <a:pt x="6860794" y="3865880"/>
                  </a:cubicBezTo>
                  <a:lnTo>
                    <a:pt x="6860794" y="3846830"/>
                  </a:lnTo>
                  <a:lnTo>
                    <a:pt x="6860794" y="3865880"/>
                  </a:lnTo>
                  <a:lnTo>
                    <a:pt x="202819" y="3865880"/>
                  </a:lnTo>
                  <a:lnTo>
                    <a:pt x="202819" y="3846830"/>
                  </a:lnTo>
                  <a:lnTo>
                    <a:pt x="202819" y="3865880"/>
                  </a:lnTo>
                  <a:cubicBezTo>
                    <a:pt x="90805" y="3866007"/>
                    <a:pt x="0" y="3775583"/>
                    <a:pt x="0" y="3664077"/>
                  </a:cubicBezTo>
                  <a:lnTo>
                    <a:pt x="0" y="201930"/>
                  </a:lnTo>
                  <a:lnTo>
                    <a:pt x="19050" y="201930"/>
                  </a:lnTo>
                  <a:lnTo>
                    <a:pt x="0" y="201930"/>
                  </a:lnTo>
                  <a:moveTo>
                    <a:pt x="38100" y="201930"/>
                  </a:moveTo>
                  <a:lnTo>
                    <a:pt x="38100" y="3663950"/>
                  </a:lnTo>
                  <a:lnTo>
                    <a:pt x="19050" y="3663950"/>
                  </a:lnTo>
                  <a:lnTo>
                    <a:pt x="38100" y="3663950"/>
                  </a:lnTo>
                  <a:cubicBezTo>
                    <a:pt x="38100" y="3754374"/>
                    <a:pt x="111760" y="3827780"/>
                    <a:pt x="202819" y="3827780"/>
                  </a:cubicBezTo>
                  <a:lnTo>
                    <a:pt x="6860794" y="3827780"/>
                  </a:lnTo>
                  <a:cubicBezTo>
                    <a:pt x="6951852" y="3827780"/>
                    <a:pt x="7025512" y="3754374"/>
                    <a:pt x="7025512" y="3663950"/>
                  </a:cubicBezTo>
                  <a:lnTo>
                    <a:pt x="7025512" y="201930"/>
                  </a:lnTo>
                  <a:cubicBezTo>
                    <a:pt x="7025512" y="111506"/>
                    <a:pt x="6951852" y="38100"/>
                    <a:pt x="6860794" y="38100"/>
                  </a:cubicBezTo>
                  <a:lnTo>
                    <a:pt x="202819" y="38100"/>
                  </a:lnTo>
                  <a:lnTo>
                    <a:pt x="202819" y="19050"/>
                  </a:lnTo>
                  <a:lnTo>
                    <a:pt x="202819" y="38100"/>
                  </a:lnTo>
                  <a:cubicBezTo>
                    <a:pt x="111760" y="38100"/>
                    <a:pt x="38100" y="111506"/>
                    <a:pt x="38100" y="201930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1997929" y="3334196"/>
            <a:ext cx="114300" cy="2870895"/>
            <a:chOff x="0" y="0"/>
            <a:chExt cx="152400" cy="382786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52400" cy="3827907"/>
            </a:xfrm>
            <a:custGeom>
              <a:avLst/>
              <a:gdLst/>
              <a:ahLst/>
              <a:cxnLst/>
              <a:rect l="l" t="t" r="r" b="b"/>
              <a:pathLst>
                <a:path w="152400" h="3827907">
                  <a:moveTo>
                    <a:pt x="0" y="76200"/>
                  </a:moveTo>
                  <a:cubicBezTo>
                    <a:pt x="0" y="34163"/>
                    <a:pt x="34163" y="0"/>
                    <a:pt x="76200" y="0"/>
                  </a:cubicBezTo>
                  <a:cubicBezTo>
                    <a:pt x="118237" y="0"/>
                    <a:pt x="152400" y="34163"/>
                    <a:pt x="152400" y="76200"/>
                  </a:cubicBezTo>
                  <a:lnTo>
                    <a:pt x="152400" y="3751707"/>
                  </a:lnTo>
                  <a:cubicBezTo>
                    <a:pt x="152400" y="3793744"/>
                    <a:pt x="118237" y="3827907"/>
                    <a:pt x="76200" y="3827907"/>
                  </a:cubicBezTo>
                  <a:cubicBezTo>
                    <a:pt x="34163" y="3827907"/>
                    <a:pt x="0" y="3793744"/>
                    <a:pt x="0" y="3751707"/>
                  </a:cubicBezTo>
                  <a:close/>
                </a:path>
              </a:pathLst>
            </a:custGeom>
            <a:solidFill>
              <a:srgbClr val="FF954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2388751" y="3582144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7D3E2C"/>
                </a:solidFill>
                <a:latin typeface="Marcellus"/>
                <a:ea typeface="Marcellus"/>
                <a:cs typeface="Marcellus"/>
                <a:sym typeface="Marcellus"/>
              </a:rPr>
              <a:t>Leading questions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388751" y="4296816"/>
            <a:ext cx="4630341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Should be avoided because they create bias.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92238" y="6465094"/>
            <a:ext cx="163035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Effective questioning improves the validity of interviews and helps choose the best candidate (CIPD, 2024).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92238" y="7550498"/>
            <a:ext cx="163035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Interviewers at TfL should use a mix of probing and Socratic questions to judge real competence and attitude.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-19050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79835" y="369986"/>
            <a:ext cx="5934372" cy="543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99"/>
              </a:lnSpc>
            </a:pPr>
            <a:r>
              <a:rPr lang="en-US" sz="30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Face-to-Face vs Online Interviews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575072" y="1183779"/>
            <a:ext cx="17137856" cy="2069009"/>
            <a:chOff x="0" y="0"/>
            <a:chExt cx="22850475" cy="275867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50475" cy="2758694"/>
            </a:xfrm>
            <a:custGeom>
              <a:avLst/>
              <a:gdLst/>
              <a:ahLst/>
              <a:cxnLst/>
              <a:rect l="l" t="t" r="r" b="b"/>
              <a:pathLst>
                <a:path w="22850475" h="2758694">
                  <a:moveTo>
                    <a:pt x="0" y="83439"/>
                  </a:moveTo>
                  <a:cubicBezTo>
                    <a:pt x="0" y="37338"/>
                    <a:pt x="37592" y="0"/>
                    <a:pt x="83820" y="0"/>
                  </a:cubicBezTo>
                  <a:lnTo>
                    <a:pt x="22766655" y="0"/>
                  </a:lnTo>
                  <a:lnTo>
                    <a:pt x="22766655" y="6350"/>
                  </a:lnTo>
                  <a:lnTo>
                    <a:pt x="22766655" y="0"/>
                  </a:lnTo>
                  <a:cubicBezTo>
                    <a:pt x="22812883" y="0"/>
                    <a:pt x="22850475" y="37338"/>
                    <a:pt x="22850475" y="83439"/>
                  </a:cubicBezTo>
                  <a:lnTo>
                    <a:pt x="22844125" y="83439"/>
                  </a:lnTo>
                  <a:lnTo>
                    <a:pt x="22850475" y="83439"/>
                  </a:lnTo>
                  <a:lnTo>
                    <a:pt x="22850475" y="2675255"/>
                  </a:lnTo>
                  <a:lnTo>
                    <a:pt x="22844125" y="2675255"/>
                  </a:lnTo>
                  <a:lnTo>
                    <a:pt x="22850475" y="2675255"/>
                  </a:lnTo>
                  <a:cubicBezTo>
                    <a:pt x="22850475" y="2721356"/>
                    <a:pt x="22812883" y="2758694"/>
                    <a:pt x="22766655" y="2758694"/>
                  </a:cubicBezTo>
                  <a:lnTo>
                    <a:pt x="22766655" y="2752344"/>
                  </a:lnTo>
                  <a:lnTo>
                    <a:pt x="22766655" y="2758694"/>
                  </a:lnTo>
                  <a:lnTo>
                    <a:pt x="83820" y="2758694"/>
                  </a:lnTo>
                  <a:lnTo>
                    <a:pt x="83820" y="2752344"/>
                  </a:lnTo>
                  <a:lnTo>
                    <a:pt x="83820" y="2758694"/>
                  </a:lnTo>
                  <a:cubicBezTo>
                    <a:pt x="37592" y="2758694"/>
                    <a:pt x="0" y="2721356"/>
                    <a:pt x="0" y="2675255"/>
                  </a:cubicBezTo>
                  <a:lnTo>
                    <a:pt x="0" y="83439"/>
                  </a:lnTo>
                  <a:lnTo>
                    <a:pt x="6350" y="83439"/>
                  </a:lnTo>
                  <a:lnTo>
                    <a:pt x="0" y="83439"/>
                  </a:lnTo>
                  <a:moveTo>
                    <a:pt x="12700" y="83439"/>
                  </a:moveTo>
                  <a:lnTo>
                    <a:pt x="12700" y="2675255"/>
                  </a:lnTo>
                  <a:lnTo>
                    <a:pt x="6350" y="2675255"/>
                  </a:lnTo>
                  <a:lnTo>
                    <a:pt x="12700" y="2675255"/>
                  </a:lnTo>
                  <a:cubicBezTo>
                    <a:pt x="12700" y="2714371"/>
                    <a:pt x="44450" y="2745994"/>
                    <a:pt x="83820" y="2745994"/>
                  </a:cubicBezTo>
                  <a:lnTo>
                    <a:pt x="22766655" y="2745994"/>
                  </a:lnTo>
                  <a:cubicBezTo>
                    <a:pt x="22805898" y="2745994"/>
                    <a:pt x="22837775" y="2714244"/>
                    <a:pt x="22837775" y="2675255"/>
                  </a:cubicBezTo>
                  <a:lnTo>
                    <a:pt x="22837775" y="83439"/>
                  </a:lnTo>
                  <a:cubicBezTo>
                    <a:pt x="22837775" y="44323"/>
                    <a:pt x="22806025" y="12700"/>
                    <a:pt x="22766655" y="12700"/>
                  </a:cubicBezTo>
                  <a:lnTo>
                    <a:pt x="83820" y="12700"/>
                  </a:lnTo>
                  <a:lnTo>
                    <a:pt x="83820" y="6350"/>
                  </a:lnTo>
                  <a:lnTo>
                    <a:pt x="83820" y="12700"/>
                  </a:lnTo>
                  <a:cubicBezTo>
                    <a:pt x="44450" y="12700"/>
                    <a:pt x="12700" y="44450"/>
                    <a:pt x="12700" y="83439"/>
                  </a:cubicBezTo>
                  <a:close/>
                </a:path>
              </a:pathLst>
            </a:custGeom>
            <a:solidFill>
              <a:srgbClr val="000000">
                <a:alpha val="392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727322" y="1271141"/>
            <a:ext cx="5365849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67534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378029" y="1271141"/>
            <a:ext cx="5361086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67534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2023972" y="1271141"/>
            <a:ext cx="5537001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67534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589360" y="1606154"/>
            <a:ext cx="17109281" cy="408086"/>
            <a:chOff x="0" y="0"/>
            <a:chExt cx="22812375" cy="54411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2812375" cy="544068"/>
            </a:xfrm>
            <a:custGeom>
              <a:avLst/>
              <a:gdLst/>
              <a:ahLst/>
              <a:cxnLst/>
              <a:rect l="l" t="t" r="r" b="b"/>
              <a:pathLst>
                <a:path w="22812375" h="544068">
                  <a:moveTo>
                    <a:pt x="0" y="0"/>
                  </a:moveTo>
                  <a:lnTo>
                    <a:pt x="22812375" y="0"/>
                  </a:lnTo>
                  <a:lnTo>
                    <a:pt x="22812375" y="544068"/>
                  </a:lnTo>
                  <a:lnTo>
                    <a:pt x="0" y="54406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727322" y="1679227"/>
            <a:ext cx="5365849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FF954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378029" y="1679227"/>
            <a:ext cx="5361086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2023972" y="1679227"/>
            <a:ext cx="5537001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6255212" y="1882327"/>
            <a:ext cx="17109281" cy="408051"/>
            <a:chOff x="7554469" y="-175884"/>
            <a:chExt cx="22812375" cy="544068"/>
          </a:xfrm>
        </p:grpSpPr>
        <p:sp>
          <p:nvSpPr>
            <p:cNvPr id="20" name="Freeform 20"/>
            <p:cNvSpPr/>
            <p:nvPr/>
          </p:nvSpPr>
          <p:spPr>
            <a:xfrm>
              <a:off x="7554469" y="-175884"/>
              <a:ext cx="22812375" cy="544068"/>
            </a:xfrm>
            <a:custGeom>
              <a:avLst/>
              <a:gdLst/>
              <a:ahLst/>
              <a:cxnLst/>
              <a:rect l="l" t="t" r="r" b="b"/>
              <a:pathLst>
                <a:path w="22812375" h="544068">
                  <a:moveTo>
                    <a:pt x="0" y="0"/>
                  </a:moveTo>
                  <a:lnTo>
                    <a:pt x="22812375" y="0"/>
                  </a:lnTo>
                  <a:lnTo>
                    <a:pt x="22812375" y="544068"/>
                  </a:lnTo>
                  <a:lnTo>
                    <a:pt x="0" y="54406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r>
                <a:rPr lang="en-GB" dirty="0">
                  <a:solidFill>
                    <a:schemeClr val="accent1"/>
                  </a:solidFill>
                </a:rPr>
                <a:t>Change Manager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27322" y="2087315"/>
            <a:ext cx="5365849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CC520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6378029" y="2087315"/>
            <a:ext cx="5361086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023972" y="2087315"/>
            <a:ext cx="5537001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589360" y="2422326"/>
            <a:ext cx="17109281" cy="408086"/>
            <a:chOff x="0" y="0"/>
            <a:chExt cx="22812375" cy="544115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2812375" cy="544068"/>
            </a:xfrm>
            <a:custGeom>
              <a:avLst/>
              <a:gdLst/>
              <a:ahLst/>
              <a:cxnLst/>
              <a:rect l="l" t="t" r="r" b="b"/>
              <a:pathLst>
                <a:path w="22812375" h="544068">
                  <a:moveTo>
                    <a:pt x="0" y="0"/>
                  </a:moveTo>
                  <a:lnTo>
                    <a:pt x="22812375" y="0"/>
                  </a:lnTo>
                  <a:lnTo>
                    <a:pt x="22812375" y="544068"/>
                  </a:lnTo>
                  <a:lnTo>
                    <a:pt x="0" y="54406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727322" y="2495401"/>
            <a:ext cx="5365849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7D3E2C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6378029" y="2495401"/>
            <a:ext cx="5361086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2023972" y="2495401"/>
            <a:ext cx="5537001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29" name="Group 29"/>
          <p:cNvGrpSpPr/>
          <p:nvPr/>
        </p:nvGrpSpPr>
        <p:grpSpPr>
          <a:xfrm>
            <a:off x="188549" y="2858971"/>
            <a:ext cx="17109281" cy="408086"/>
            <a:chOff x="0" y="0"/>
            <a:chExt cx="22812375" cy="54411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2812375" cy="544068"/>
            </a:xfrm>
            <a:custGeom>
              <a:avLst/>
              <a:gdLst/>
              <a:ahLst/>
              <a:cxnLst/>
              <a:rect l="l" t="t" r="r" b="b"/>
              <a:pathLst>
                <a:path w="22812375" h="544068">
                  <a:moveTo>
                    <a:pt x="0" y="0"/>
                  </a:moveTo>
                  <a:lnTo>
                    <a:pt x="22812375" y="0"/>
                  </a:lnTo>
                  <a:lnTo>
                    <a:pt x="22812375" y="544068"/>
                  </a:lnTo>
                  <a:lnTo>
                    <a:pt x="0" y="54406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727322" y="2903488"/>
            <a:ext cx="5365849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b="1" dirty="0">
              <a:solidFill>
                <a:srgbClr val="532418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378029" y="2903488"/>
            <a:ext cx="5361086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2023972" y="2903488"/>
            <a:ext cx="5537001" cy="21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endParaRPr lang="en-US" sz="1312" dirty="0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543757" y="1037778"/>
            <a:ext cx="8396287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r>
              <a:rPr lang="en-US" sz="1312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Face-to-face interviews are useful for leadership roles where personal presence matters (</a:t>
            </a:r>
            <a:r>
              <a:rPr lang="en-US" sz="1312" dirty="0" err="1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Peasgood</a:t>
            </a:r>
            <a:r>
              <a:rPr lang="en-US" sz="1312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et al., 2023).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09310" y="1623648"/>
            <a:ext cx="8396287" cy="242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r>
              <a:rPr lang="en-US" sz="1312" dirty="0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Online interviews save time and are good for early screening or international candidates.</a:t>
            </a:r>
          </a:p>
        </p:txBody>
      </p:sp>
      <p:grpSp>
        <p:nvGrpSpPr>
          <p:cNvPr id="36" name="Group 36"/>
          <p:cNvGrpSpPr>
            <a:grpSpLocks noChangeAspect="1"/>
          </p:cNvGrpSpPr>
          <p:nvPr/>
        </p:nvGrpSpPr>
        <p:grpSpPr>
          <a:xfrm>
            <a:off x="13985338" y="369986"/>
            <a:ext cx="4068648" cy="4068648"/>
            <a:chOff x="0" y="0"/>
            <a:chExt cx="10635258" cy="10635258"/>
          </a:xfrm>
        </p:grpSpPr>
        <p:sp>
          <p:nvSpPr>
            <p:cNvPr id="37" name="Freeform 37" descr="preencoded.png"/>
            <p:cNvSpPr/>
            <p:nvPr/>
          </p:nvSpPr>
          <p:spPr>
            <a:xfrm>
              <a:off x="0" y="0"/>
              <a:ext cx="10635234" cy="10635234"/>
            </a:xfrm>
            <a:custGeom>
              <a:avLst/>
              <a:gdLst/>
              <a:ahLst/>
              <a:cxnLst/>
              <a:rect l="l" t="t" r="r" b="b"/>
              <a:pathLst>
                <a:path w="10635234" h="10635234">
                  <a:moveTo>
                    <a:pt x="0" y="0"/>
                  </a:moveTo>
                  <a:lnTo>
                    <a:pt x="10635234" y="0"/>
                  </a:lnTo>
                  <a:lnTo>
                    <a:pt x="10635234" y="10635234"/>
                  </a:lnTo>
                  <a:lnTo>
                    <a:pt x="0" y="10635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579835" y="11825139"/>
            <a:ext cx="17128331" cy="242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50"/>
              </a:lnSpc>
            </a:pPr>
            <a:r>
              <a:rPr lang="en-US" sz="1312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TfL can combine both methods for flexibility and inclusion.</a:t>
            </a:r>
          </a:p>
        </p:txBody>
      </p:sp>
      <p:graphicFrame>
        <p:nvGraphicFramePr>
          <p:cNvPr id="39" name="Table 38">
            <a:extLst>
              <a:ext uri="{FF2B5EF4-FFF2-40B4-BE49-F238E27FC236}">
                <a16:creationId xmlns:a16="http://schemas.microsoft.com/office/drawing/2014/main" id="{A92F63C7-0F4F-BE70-F38F-B90CF1C168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428541"/>
              </p:ext>
            </p:extLst>
          </p:nvPr>
        </p:nvGraphicFramePr>
        <p:xfrm>
          <a:off x="229943" y="2716269"/>
          <a:ext cx="5486400" cy="43311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val="2625008265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4354496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681664798"/>
                    </a:ext>
                  </a:extLst>
                </a:gridCol>
              </a:tblGrid>
              <a:tr h="2595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Aspect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Face-to-Face Interview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Online Interview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39027341"/>
                  </a:ext>
                </a:extLst>
              </a:tr>
              <a:tr h="814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Communication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Easier to show confidence and leadership with eye contact and body language.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Harder to show energy through the screen; body language limited.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5041967"/>
                  </a:ext>
                </a:extLst>
              </a:tr>
              <a:tr h="814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Technology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Minimal technology required, only simple visual aids.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Demonstrates comfort with online platforms like Zoom or Teams.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6721505"/>
                  </a:ext>
                </a:extLst>
              </a:tr>
              <a:tr h="814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Teamwork &amp; Leadership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Better for showing team collaboration and people skills.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More difficult to show teamwork online unless structured well.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75177635"/>
                  </a:ext>
                </a:extLst>
              </a:tr>
              <a:tr h="814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Cost &amp; Time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Higher cost and travel time for both candidate and employer.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Cheaper, faster, and easier to organise remotely.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401275"/>
                  </a:ext>
                </a:extLst>
              </a:tr>
              <a:tr h="814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Best Use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Ideal for final interviews to judge leadership and confidence.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Useful for early stages or remote applicants.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5724278"/>
                  </a:ext>
                </a:extLst>
              </a:tr>
            </a:tbl>
          </a:graphicData>
        </a:graphic>
      </p:graphicFrame>
      <p:sp>
        <p:nvSpPr>
          <p:cNvPr id="40" name="Rectangle 1">
            <a:extLst>
              <a:ext uri="{FF2B5EF4-FFF2-40B4-BE49-F238E27FC236}">
                <a16:creationId xmlns:a16="http://schemas.microsoft.com/office/drawing/2014/main" id="{4F8FBB0D-1559-2060-6117-6682054049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3" y="2382868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2696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Project Manager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1" name="Table 40">
            <a:extLst>
              <a:ext uri="{FF2B5EF4-FFF2-40B4-BE49-F238E27FC236}">
                <a16:creationId xmlns:a16="http://schemas.microsoft.com/office/drawing/2014/main" id="{17908145-DCE6-88D4-5DB5-0848CE037C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366136"/>
              </p:ext>
            </p:extLst>
          </p:nvPr>
        </p:nvGraphicFramePr>
        <p:xfrm>
          <a:off x="6349527" y="2290378"/>
          <a:ext cx="6071073" cy="43311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23691">
                  <a:extLst>
                    <a:ext uri="{9D8B030D-6E8A-4147-A177-3AD203B41FA5}">
                      <a16:colId xmlns:a16="http://schemas.microsoft.com/office/drawing/2014/main" val="1931330956"/>
                    </a:ext>
                  </a:extLst>
                </a:gridCol>
                <a:gridCol w="2023691">
                  <a:extLst>
                    <a:ext uri="{9D8B030D-6E8A-4147-A177-3AD203B41FA5}">
                      <a16:colId xmlns:a16="http://schemas.microsoft.com/office/drawing/2014/main" val="1606252266"/>
                    </a:ext>
                  </a:extLst>
                </a:gridCol>
                <a:gridCol w="2023691">
                  <a:extLst>
                    <a:ext uri="{9D8B030D-6E8A-4147-A177-3AD203B41FA5}">
                      <a16:colId xmlns:a16="http://schemas.microsoft.com/office/drawing/2014/main" val="1945210398"/>
                    </a:ext>
                  </a:extLst>
                </a:gridCol>
              </a:tblGrid>
              <a:tr h="3212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Aspect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Face-to-Face Interview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Online Interview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09286211"/>
                  </a:ext>
                </a:extLst>
              </a:tr>
              <a:tr h="1007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Communication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Strong personal interaction helps show empathy and influence.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Harder to sense tone and emotion online; may feel distant.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73575346"/>
                  </a:ext>
                </a:extLst>
              </a:tr>
              <a:tr h="664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Emotional Intelligence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Allows better observation of </a:t>
                      </a:r>
                      <a:r>
                        <a:rPr lang="en-US" sz="1100" dirty="0" err="1">
                          <a:effectLst/>
                        </a:rPr>
                        <a:t>behaviour</a:t>
                      </a:r>
                      <a:r>
                        <a:rPr lang="en-US" sz="1100" dirty="0">
                          <a:effectLst/>
                        </a:rPr>
                        <a:t> and attitude.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Emotional cues may be missed through video.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91294227"/>
                  </a:ext>
                </a:extLst>
              </a:tr>
              <a:tr h="1007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Technology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Little technology needed, focus on discussion.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Shows candidate’s ability to adapt to remote change projects.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3288409"/>
                  </a:ext>
                </a:extLst>
              </a:tr>
              <a:tr h="664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Cost &amp; Time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Expensive and time-consuming to organise.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Cheaper, quicker, and flexible scheduling.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8607811"/>
                  </a:ext>
                </a:extLst>
              </a:tr>
              <a:tr h="664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Best Use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Best for assessing leadership and adaptability.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Good for early interviews or remote leadership roles.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4963444"/>
                  </a:ext>
                </a:extLst>
              </a:tr>
            </a:tbl>
          </a:graphicData>
        </a:graphic>
      </p:graphicFrame>
      <p:sp>
        <p:nvSpPr>
          <p:cNvPr id="42" name="Rectangle 2">
            <a:extLst>
              <a:ext uri="{FF2B5EF4-FFF2-40B4-BE49-F238E27FC236}">
                <a16:creationId xmlns:a16="http://schemas.microsoft.com/office/drawing/2014/main" id="{7A73C66C-A1AD-7D22-6A22-2FD56EA48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5892" y="2868183"/>
            <a:ext cx="21558800" cy="451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2696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994A940C-BFD9-59EB-5E5A-2208614CAA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69857"/>
              </p:ext>
            </p:extLst>
          </p:nvPr>
        </p:nvGraphicFramePr>
        <p:xfrm>
          <a:off x="10390423" y="6845168"/>
          <a:ext cx="7667634" cy="32348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55878">
                  <a:extLst>
                    <a:ext uri="{9D8B030D-6E8A-4147-A177-3AD203B41FA5}">
                      <a16:colId xmlns:a16="http://schemas.microsoft.com/office/drawing/2014/main" val="1583552380"/>
                    </a:ext>
                  </a:extLst>
                </a:gridCol>
                <a:gridCol w="2555878">
                  <a:extLst>
                    <a:ext uri="{9D8B030D-6E8A-4147-A177-3AD203B41FA5}">
                      <a16:colId xmlns:a16="http://schemas.microsoft.com/office/drawing/2014/main" val="3913248018"/>
                    </a:ext>
                  </a:extLst>
                </a:gridCol>
                <a:gridCol w="2555878">
                  <a:extLst>
                    <a:ext uri="{9D8B030D-6E8A-4147-A177-3AD203B41FA5}">
                      <a16:colId xmlns:a16="http://schemas.microsoft.com/office/drawing/2014/main" val="516745209"/>
                    </a:ext>
                  </a:extLst>
                </a:gridCol>
              </a:tblGrid>
              <a:tr h="2399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Aspect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Face-to-Face Interview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Online Interview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754007"/>
                  </a:ext>
                </a:extLst>
              </a:tr>
              <a:tr h="752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Communication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Clear for presenting financial reports face-to-face.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Easier to share digital dashboards and data files online.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37341212"/>
                  </a:ext>
                </a:extLst>
              </a:tr>
              <a:tr h="496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Analytical Discussion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Good for explaining complex financial results in person.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Can use screen sharing to show live data analysis.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2608908"/>
                  </a:ext>
                </a:extLst>
              </a:tr>
              <a:tr h="752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Technology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Low tech requirement; focus on problem-solving.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Tests candidate’s digital literacy and comfort with software tools.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3458847"/>
                  </a:ext>
                </a:extLst>
              </a:tr>
              <a:tr h="496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Cost &amp; Time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Takes longer due to in-person setup and travel.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Saves time and cost for both sides.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9962728"/>
                  </a:ext>
                </a:extLst>
              </a:tr>
              <a:tr h="496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Best Use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>
                          <a:effectLst/>
                        </a:rPr>
                        <a:t>Useful for detailed financial assessment and senior roles.</a:t>
                      </a:r>
                      <a:endParaRPr lang="en-GB" sz="11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Best for quick screenings and international candidates.</a:t>
                      </a:r>
                      <a:endParaRPr lang="en-GB" sz="11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4118967"/>
                  </a:ext>
                </a:extLst>
              </a:tr>
            </a:tbl>
          </a:graphicData>
        </a:graphic>
      </p:graphicFrame>
      <p:sp>
        <p:nvSpPr>
          <p:cNvPr id="44" name="Rectangle 3">
            <a:extLst>
              <a:ext uri="{FF2B5EF4-FFF2-40B4-BE49-F238E27FC236}">
                <a16:creationId xmlns:a16="http://schemas.microsoft.com/office/drawing/2014/main" id="{A4472BCC-5D01-34AA-CE31-2E03962CB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67023" y="6564042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2696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Financial Analyst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92238" y="831205"/>
            <a:ext cx="7357170" cy="974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Ethical and Legal Issues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977950" y="2163812"/>
            <a:ext cx="9016901" cy="1689944"/>
            <a:chOff x="0" y="0"/>
            <a:chExt cx="12022535" cy="2253258"/>
          </a:xfrm>
        </p:grpSpPr>
        <p:sp>
          <p:nvSpPr>
            <p:cNvPr id="8" name="Freeform 8"/>
            <p:cNvSpPr/>
            <p:nvPr/>
          </p:nvSpPr>
          <p:spPr>
            <a:xfrm>
              <a:off x="19050" y="19050"/>
              <a:ext cx="11984355" cy="2215134"/>
            </a:xfrm>
            <a:custGeom>
              <a:avLst/>
              <a:gdLst/>
              <a:ahLst/>
              <a:cxnLst/>
              <a:rect l="l" t="t" r="r" b="b"/>
              <a:pathLst>
                <a:path w="11984355" h="2215134">
                  <a:moveTo>
                    <a:pt x="0" y="138938"/>
                  </a:moveTo>
                  <a:cubicBezTo>
                    <a:pt x="0" y="62230"/>
                    <a:pt x="63119" y="0"/>
                    <a:pt x="140843" y="0"/>
                  </a:cubicBezTo>
                  <a:lnTo>
                    <a:pt x="11843512" y="0"/>
                  </a:lnTo>
                  <a:cubicBezTo>
                    <a:pt x="11921363" y="0"/>
                    <a:pt x="11984355" y="62230"/>
                    <a:pt x="11984355" y="138938"/>
                  </a:cubicBezTo>
                  <a:lnTo>
                    <a:pt x="11984355" y="2076196"/>
                  </a:lnTo>
                  <a:cubicBezTo>
                    <a:pt x="11984355" y="2152904"/>
                    <a:pt x="11921236" y="2215134"/>
                    <a:pt x="11843512" y="2215134"/>
                  </a:cubicBezTo>
                  <a:lnTo>
                    <a:pt x="140843" y="2215134"/>
                  </a:lnTo>
                  <a:cubicBezTo>
                    <a:pt x="62992" y="2215134"/>
                    <a:pt x="0" y="2152904"/>
                    <a:pt x="0" y="2076196"/>
                  </a:cubicBez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2022455" cy="2253234"/>
            </a:xfrm>
            <a:custGeom>
              <a:avLst/>
              <a:gdLst/>
              <a:ahLst/>
              <a:cxnLst/>
              <a:rect l="l" t="t" r="r" b="b"/>
              <a:pathLst>
                <a:path w="12022455" h="2253234">
                  <a:moveTo>
                    <a:pt x="0" y="157988"/>
                  </a:moveTo>
                  <a:cubicBezTo>
                    <a:pt x="0" y="70485"/>
                    <a:pt x="71882" y="0"/>
                    <a:pt x="159893" y="0"/>
                  </a:cubicBezTo>
                  <a:lnTo>
                    <a:pt x="11862562" y="0"/>
                  </a:lnTo>
                  <a:lnTo>
                    <a:pt x="11862562" y="19050"/>
                  </a:lnTo>
                  <a:lnTo>
                    <a:pt x="11862562" y="0"/>
                  </a:lnTo>
                  <a:cubicBezTo>
                    <a:pt x="11950700" y="0"/>
                    <a:pt x="12022455" y="70485"/>
                    <a:pt x="12022455" y="157988"/>
                  </a:cubicBezTo>
                  <a:lnTo>
                    <a:pt x="12003405" y="157988"/>
                  </a:lnTo>
                  <a:lnTo>
                    <a:pt x="12022455" y="157988"/>
                  </a:lnTo>
                  <a:lnTo>
                    <a:pt x="12022455" y="2095246"/>
                  </a:lnTo>
                  <a:lnTo>
                    <a:pt x="12003405" y="2095246"/>
                  </a:lnTo>
                  <a:lnTo>
                    <a:pt x="12022455" y="2095246"/>
                  </a:lnTo>
                  <a:cubicBezTo>
                    <a:pt x="12022455" y="2182749"/>
                    <a:pt x="11950573" y="2253234"/>
                    <a:pt x="11862562" y="2253234"/>
                  </a:cubicBezTo>
                  <a:lnTo>
                    <a:pt x="11862562" y="2234184"/>
                  </a:lnTo>
                  <a:lnTo>
                    <a:pt x="11862562" y="2253234"/>
                  </a:lnTo>
                  <a:lnTo>
                    <a:pt x="159893" y="2253234"/>
                  </a:lnTo>
                  <a:lnTo>
                    <a:pt x="159893" y="2234184"/>
                  </a:lnTo>
                  <a:lnTo>
                    <a:pt x="159893" y="2253234"/>
                  </a:lnTo>
                  <a:cubicBezTo>
                    <a:pt x="71882" y="2253234"/>
                    <a:pt x="0" y="2182749"/>
                    <a:pt x="0" y="209524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095246"/>
                  </a:lnTo>
                  <a:lnTo>
                    <a:pt x="19050" y="2095246"/>
                  </a:lnTo>
                  <a:lnTo>
                    <a:pt x="38100" y="2095246"/>
                  </a:lnTo>
                  <a:cubicBezTo>
                    <a:pt x="38100" y="2161159"/>
                    <a:pt x="92456" y="2215134"/>
                    <a:pt x="159893" y="2215134"/>
                  </a:cubicBezTo>
                  <a:lnTo>
                    <a:pt x="11862562" y="2215134"/>
                  </a:lnTo>
                  <a:cubicBezTo>
                    <a:pt x="11930126" y="2215134"/>
                    <a:pt x="11984355" y="2161159"/>
                    <a:pt x="11984355" y="2095246"/>
                  </a:cubicBezTo>
                  <a:lnTo>
                    <a:pt x="11984355" y="157988"/>
                  </a:lnTo>
                  <a:cubicBezTo>
                    <a:pt x="11984355" y="92075"/>
                    <a:pt x="11929999" y="38100"/>
                    <a:pt x="11862562" y="38100"/>
                  </a:cubicBezTo>
                  <a:lnTo>
                    <a:pt x="159893" y="38100"/>
                  </a:lnTo>
                  <a:lnTo>
                    <a:pt x="159893" y="19050"/>
                  </a:lnTo>
                  <a:lnTo>
                    <a:pt x="159893" y="38100"/>
                  </a:lnTo>
                  <a:cubicBezTo>
                    <a:pt x="92456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68760" y="2426047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FF954F"/>
                </a:solidFill>
                <a:latin typeface="Marcellus"/>
                <a:ea typeface="Marcellus"/>
                <a:cs typeface="Marcellus"/>
                <a:sym typeface="Marcellus"/>
              </a:rPr>
              <a:t>Equality Act 2010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68760" y="3140720"/>
            <a:ext cx="8435280" cy="42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Recruitment must be free from discrimination.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977950" y="4073129"/>
            <a:ext cx="9016901" cy="2093119"/>
            <a:chOff x="0" y="0"/>
            <a:chExt cx="12022535" cy="2790825"/>
          </a:xfrm>
        </p:grpSpPr>
        <p:sp>
          <p:nvSpPr>
            <p:cNvPr id="13" name="Freeform 13"/>
            <p:cNvSpPr/>
            <p:nvPr/>
          </p:nvSpPr>
          <p:spPr>
            <a:xfrm>
              <a:off x="19050" y="19050"/>
              <a:ext cx="11984482" cy="2752725"/>
            </a:xfrm>
            <a:custGeom>
              <a:avLst/>
              <a:gdLst/>
              <a:ahLst/>
              <a:cxnLst/>
              <a:rect l="l" t="t" r="r" b="b"/>
              <a:pathLst>
                <a:path w="11984482" h="2752725">
                  <a:moveTo>
                    <a:pt x="0" y="138938"/>
                  </a:moveTo>
                  <a:cubicBezTo>
                    <a:pt x="0" y="62230"/>
                    <a:pt x="62865" y="0"/>
                    <a:pt x="140462" y="0"/>
                  </a:cubicBezTo>
                  <a:lnTo>
                    <a:pt x="11844020" y="0"/>
                  </a:lnTo>
                  <a:cubicBezTo>
                    <a:pt x="11921617" y="0"/>
                    <a:pt x="11984482" y="62230"/>
                    <a:pt x="11984482" y="138938"/>
                  </a:cubicBezTo>
                  <a:lnTo>
                    <a:pt x="11984482" y="2613787"/>
                  </a:lnTo>
                  <a:cubicBezTo>
                    <a:pt x="11984482" y="2690495"/>
                    <a:pt x="11921617" y="2752725"/>
                    <a:pt x="11844020" y="2752725"/>
                  </a:cubicBezTo>
                  <a:lnTo>
                    <a:pt x="140462" y="2752725"/>
                  </a:lnTo>
                  <a:cubicBezTo>
                    <a:pt x="62865" y="2752725"/>
                    <a:pt x="0" y="2690495"/>
                    <a:pt x="0" y="2613787"/>
                  </a:cubicBez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0"/>
              <a:ext cx="12022582" cy="2790825"/>
            </a:xfrm>
            <a:custGeom>
              <a:avLst/>
              <a:gdLst/>
              <a:ahLst/>
              <a:cxnLst/>
              <a:rect l="l" t="t" r="r" b="b"/>
              <a:pathLst>
                <a:path w="12022582" h="2790825">
                  <a:moveTo>
                    <a:pt x="0" y="157988"/>
                  </a:moveTo>
                  <a:cubicBezTo>
                    <a:pt x="0" y="70485"/>
                    <a:pt x="71628" y="0"/>
                    <a:pt x="159512" y="0"/>
                  </a:cubicBezTo>
                  <a:lnTo>
                    <a:pt x="11863070" y="0"/>
                  </a:lnTo>
                  <a:lnTo>
                    <a:pt x="11863070" y="19050"/>
                  </a:lnTo>
                  <a:lnTo>
                    <a:pt x="11863070" y="0"/>
                  </a:lnTo>
                  <a:cubicBezTo>
                    <a:pt x="11950953" y="0"/>
                    <a:pt x="12022582" y="70485"/>
                    <a:pt x="12022582" y="157988"/>
                  </a:cubicBezTo>
                  <a:lnTo>
                    <a:pt x="12003532" y="157988"/>
                  </a:lnTo>
                  <a:lnTo>
                    <a:pt x="12022582" y="157988"/>
                  </a:lnTo>
                  <a:lnTo>
                    <a:pt x="12022582" y="2632837"/>
                  </a:lnTo>
                  <a:lnTo>
                    <a:pt x="12003532" y="2632837"/>
                  </a:lnTo>
                  <a:lnTo>
                    <a:pt x="12022582" y="2632837"/>
                  </a:lnTo>
                  <a:cubicBezTo>
                    <a:pt x="12022582" y="2720213"/>
                    <a:pt x="11950953" y="2790825"/>
                    <a:pt x="11863070" y="2790825"/>
                  </a:cubicBezTo>
                  <a:lnTo>
                    <a:pt x="11863070" y="2771775"/>
                  </a:lnTo>
                  <a:lnTo>
                    <a:pt x="11863070" y="2790825"/>
                  </a:lnTo>
                  <a:lnTo>
                    <a:pt x="159512" y="2790825"/>
                  </a:lnTo>
                  <a:lnTo>
                    <a:pt x="159512" y="2771775"/>
                  </a:lnTo>
                  <a:lnTo>
                    <a:pt x="159512" y="2790825"/>
                  </a:lnTo>
                  <a:cubicBezTo>
                    <a:pt x="71628" y="2790825"/>
                    <a:pt x="0" y="2720340"/>
                    <a:pt x="0" y="2632837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632837"/>
                  </a:lnTo>
                  <a:lnTo>
                    <a:pt x="19050" y="2632837"/>
                  </a:lnTo>
                  <a:lnTo>
                    <a:pt x="38100" y="2632837"/>
                  </a:lnTo>
                  <a:cubicBezTo>
                    <a:pt x="38100" y="2698877"/>
                    <a:pt x="92202" y="2752725"/>
                    <a:pt x="159512" y="2752725"/>
                  </a:cubicBezTo>
                  <a:lnTo>
                    <a:pt x="11863070" y="2752725"/>
                  </a:lnTo>
                  <a:cubicBezTo>
                    <a:pt x="11930252" y="2752725"/>
                    <a:pt x="11984482" y="2698877"/>
                    <a:pt x="11984482" y="2632837"/>
                  </a:cubicBezTo>
                  <a:lnTo>
                    <a:pt x="11984482" y="157988"/>
                  </a:lnTo>
                  <a:cubicBezTo>
                    <a:pt x="11984482" y="91948"/>
                    <a:pt x="11930380" y="38100"/>
                    <a:pt x="11863070" y="38100"/>
                  </a:cubicBezTo>
                  <a:lnTo>
                    <a:pt x="159512" y="38100"/>
                  </a:lnTo>
                  <a:lnTo>
                    <a:pt x="159512" y="19050"/>
                  </a:lnTo>
                  <a:lnTo>
                    <a:pt x="159512" y="38100"/>
                  </a:lnTo>
                  <a:cubicBezTo>
                    <a:pt x="92202" y="38100"/>
                    <a:pt x="38100" y="91948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268760" y="4335364"/>
            <a:ext cx="4279552" cy="584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5"/>
              </a:lnSpc>
            </a:pPr>
            <a:r>
              <a:rPr lang="en-US" sz="3312">
                <a:solidFill>
                  <a:srgbClr val="CC5200"/>
                </a:solidFill>
                <a:latin typeface="Marcellus"/>
                <a:ea typeface="Marcellus"/>
                <a:cs typeface="Marcellus"/>
                <a:sym typeface="Marcellus"/>
              </a:rPr>
              <a:t>GDPR 2018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68760" y="5050036"/>
            <a:ext cx="8435280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Candidate data must be stored and processed securely.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92238" y="6411962"/>
            <a:ext cx="89883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Using structured interviews and standard scoring supports fairness (CIPD, 2023).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92238" y="7497366"/>
            <a:ext cx="89883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TfL also promotes diversity and inclusion in recruitment as part of its corporate values (TfL Annual Report, 2024).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92238" y="8582769"/>
            <a:ext cx="898832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Ethical recruitment builds trust and strengthens employer reputation.</a:t>
            </a:r>
          </a:p>
        </p:txBody>
      </p:sp>
      <p:grpSp>
        <p:nvGrpSpPr>
          <p:cNvPr id="20" name="Group 20"/>
          <p:cNvGrpSpPr>
            <a:grpSpLocks noChangeAspect="1"/>
          </p:cNvGrpSpPr>
          <p:nvPr/>
        </p:nvGrpSpPr>
        <p:grpSpPr>
          <a:xfrm>
            <a:off x="10607129" y="0"/>
            <a:ext cx="7680871" cy="10287000"/>
            <a:chOff x="0" y="0"/>
            <a:chExt cx="10241162" cy="13716000"/>
          </a:xfrm>
        </p:grpSpPr>
        <p:sp>
          <p:nvSpPr>
            <p:cNvPr id="21" name="Freeform 21" descr="preencoded.png"/>
            <p:cNvSpPr/>
            <p:nvPr/>
          </p:nvSpPr>
          <p:spPr>
            <a:xfrm>
              <a:off x="0" y="0"/>
              <a:ext cx="10241153" cy="13716000"/>
            </a:xfrm>
            <a:custGeom>
              <a:avLst/>
              <a:gdLst/>
              <a:ahLst/>
              <a:cxnLst/>
              <a:rect l="l" t="t" r="r" b="b"/>
              <a:pathLst>
                <a:path w="10241153" h="13716000">
                  <a:moveTo>
                    <a:pt x="0" y="0"/>
                  </a:moveTo>
                  <a:lnTo>
                    <a:pt x="10241153" y="0"/>
                  </a:lnTo>
                  <a:lnTo>
                    <a:pt x="1024115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24" b="-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9019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4">
                <a:alpha val="56863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78202" y="2486778"/>
            <a:ext cx="7132587" cy="104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23"/>
              </a:lnSpc>
            </a:pPr>
            <a:r>
              <a:rPr lang="en-US" sz="6462">
                <a:solidFill>
                  <a:srgbClr val="7D3E2C"/>
                </a:solidFill>
                <a:latin typeface="Marcellus"/>
                <a:ea typeface="Marcellus"/>
                <a:cs typeface="Marcellus"/>
                <a:sym typeface="Marcellus"/>
              </a:rPr>
              <a:t>Conclusion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977950" y="4078338"/>
            <a:ext cx="5297686" cy="1791146"/>
            <a:chOff x="0" y="0"/>
            <a:chExt cx="7063582" cy="2388195"/>
          </a:xfrm>
        </p:grpSpPr>
        <p:sp>
          <p:nvSpPr>
            <p:cNvPr id="12" name="Freeform 12"/>
            <p:cNvSpPr/>
            <p:nvPr/>
          </p:nvSpPr>
          <p:spPr>
            <a:xfrm>
              <a:off x="19050" y="19050"/>
              <a:ext cx="7025513" cy="2350135"/>
            </a:xfrm>
            <a:custGeom>
              <a:avLst/>
              <a:gdLst/>
              <a:ahLst/>
              <a:cxnLst/>
              <a:rect l="l" t="t" r="r" b="b"/>
              <a:pathLst>
                <a:path w="7025513" h="2350135">
                  <a:moveTo>
                    <a:pt x="0" y="138938"/>
                  </a:moveTo>
                  <a:cubicBezTo>
                    <a:pt x="0" y="62230"/>
                    <a:pt x="62865" y="0"/>
                    <a:pt x="140462" y="0"/>
                  </a:cubicBezTo>
                  <a:lnTo>
                    <a:pt x="6885051" y="0"/>
                  </a:lnTo>
                  <a:cubicBezTo>
                    <a:pt x="6962648" y="0"/>
                    <a:pt x="7025513" y="62230"/>
                    <a:pt x="7025513" y="138938"/>
                  </a:cubicBezTo>
                  <a:lnTo>
                    <a:pt x="7025513" y="2211197"/>
                  </a:lnTo>
                  <a:cubicBezTo>
                    <a:pt x="7025513" y="2287905"/>
                    <a:pt x="6962648" y="2350135"/>
                    <a:pt x="6885051" y="2350135"/>
                  </a:cubicBezTo>
                  <a:lnTo>
                    <a:pt x="140462" y="2350135"/>
                  </a:lnTo>
                  <a:cubicBezTo>
                    <a:pt x="62865" y="2350135"/>
                    <a:pt x="0" y="2287905"/>
                    <a:pt x="0" y="2211197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7063613" cy="2388235"/>
            </a:xfrm>
            <a:custGeom>
              <a:avLst/>
              <a:gdLst/>
              <a:ahLst/>
              <a:cxnLst/>
              <a:rect l="l" t="t" r="r" b="b"/>
              <a:pathLst>
                <a:path w="7063613" h="2388235">
                  <a:moveTo>
                    <a:pt x="0" y="157988"/>
                  </a:moveTo>
                  <a:cubicBezTo>
                    <a:pt x="0" y="70485"/>
                    <a:pt x="71628" y="0"/>
                    <a:pt x="159512" y="0"/>
                  </a:cubicBezTo>
                  <a:lnTo>
                    <a:pt x="6904101" y="0"/>
                  </a:lnTo>
                  <a:lnTo>
                    <a:pt x="6904101" y="19050"/>
                  </a:lnTo>
                  <a:lnTo>
                    <a:pt x="6904101" y="0"/>
                  </a:lnTo>
                  <a:cubicBezTo>
                    <a:pt x="6991985" y="0"/>
                    <a:pt x="7063613" y="70485"/>
                    <a:pt x="7063613" y="157988"/>
                  </a:cubicBezTo>
                  <a:lnTo>
                    <a:pt x="7044563" y="157988"/>
                  </a:lnTo>
                  <a:lnTo>
                    <a:pt x="7063613" y="157988"/>
                  </a:lnTo>
                  <a:lnTo>
                    <a:pt x="7063613" y="2230247"/>
                  </a:lnTo>
                  <a:lnTo>
                    <a:pt x="7044563" y="2230247"/>
                  </a:lnTo>
                  <a:lnTo>
                    <a:pt x="7063613" y="2230247"/>
                  </a:lnTo>
                  <a:cubicBezTo>
                    <a:pt x="7063613" y="2317750"/>
                    <a:pt x="6991985" y="2388235"/>
                    <a:pt x="6904101" y="2388235"/>
                  </a:cubicBezTo>
                  <a:lnTo>
                    <a:pt x="6904101" y="2369185"/>
                  </a:lnTo>
                  <a:lnTo>
                    <a:pt x="6904101" y="2388235"/>
                  </a:lnTo>
                  <a:lnTo>
                    <a:pt x="159512" y="2388235"/>
                  </a:lnTo>
                  <a:lnTo>
                    <a:pt x="159512" y="2369185"/>
                  </a:lnTo>
                  <a:lnTo>
                    <a:pt x="159512" y="2388235"/>
                  </a:lnTo>
                  <a:cubicBezTo>
                    <a:pt x="71628" y="2388235"/>
                    <a:pt x="0" y="2317623"/>
                    <a:pt x="0" y="2230247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230247"/>
                  </a:lnTo>
                  <a:lnTo>
                    <a:pt x="19050" y="2230247"/>
                  </a:lnTo>
                  <a:lnTo>
                    <a:pt x="38100" y="2230247"/>
                  </a:lnTo>
                  <a:cubicBezTo>
                    <a:pt x="38100" y="2296287"/>
                    <a:pt x="92202" y="2350135"/>
                    <a:pt x="159512" y="2350135"/>
                  </a:cubicBezTo>
                  <a:lnTo>
                    <a:pt x="6904101" y="2350135"/>
                  </a:lnTo>
                  <a:cubicBezTo>
                    <a:pt x="6971284" y="2350135"/>
                    <a:pt x="7025513" y="2296287"/>
                    <a:pt x="7025513" y="2230247"/>
                  </a:cubicBezTo>
                  <a:lnTo>
                    <a:pt x="7025513" y="157988"/>
                  </a:lnTo>
                  <a:cubicBezTo>
                    <a:pt x="7025513" y="91948"/>
                    <a:pt x="6971411" y="38100"/>
                    <a:pt x="6904101" y="38100"/>
                  </a:cubicBezTo>
                  <a:lnTo>
                    <a:pt x="159512" y="38100"/>
                  </a:lnTo>
                  <a:lnTo>
                    <a:pt x="159512" y="19050"/>
                  </a:lnTo>
                  <a:lnTo>
                    <a:pt x="159512" y="38100"/>
                  </a:lnTo>
                  <a:cubicBezTo>
                    <a:pt x="92202" y="38100"/>
                    <a:pt x="38100" y="91948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268760" y="4350098"/>
            <a:ext cx="4716066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Recruitment is essential for TfL's transformation success.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6495009" y="4078338"/>
            <a:ext cx="5297835" cy="1791146"/>
            <a:chOff x="0" y="0"/>
            <a:chExt cx="7063780" cy="2388195"/>
          </a:xfrm>
        </p:grpSpPr>
        <p:sp>
          <p:nvSpPr>
            <p:cNvPr id="16" name="Freeform 16"/>
            <p:cNvSpPr/>
            <p:nvPr/>
          </p:nvSpPr>
          <p:spPr>
            <a:xfrm>
              <a:off x="19050" y="19050"/>
              <a:ext cx="7025767" cy="2350135"/>
            </a:xfrm>
            <a:custGeom>
              <a:avLst/>
              <a:gdLst/>
              <a:ahLst/>
              <a:cxnLst/>
              <a:rect l="l" t="t" r="r" b="b"/>
              <a:pathLst>
                <a:path w="7025767" h="2350135">
                  <a:moveTo>
                    <a:pt x="0" y="138938"/>
                  </a:moveTo>
                  <a:cubicBezTo>
                    <a:pt x="0" y="62230"/>
                    <a:pt x="62865" y="0"/>
                    <a:pt x="140462" y="0"/>
                  </a:cubicBezTo>
                  <a:lnTo>
                    <a:pt x="6885305" y="0"/>
                  </a:lnTo>
                  <a:cubicBezTo>
                    <a:pt x="6962902" y="0"/>
                    <a:pt x="7025767" y="62230"/>
                    <a:pt x="7025767" y="138938"/>
                  </a:cubicBezTo>
                  <a:lnTo>
                    <a:pt x="7025767" y="2211197"/>
                  </a:lnTo>
                  <a:cubicBezTo>
                    <a:pt x="7025767" y="2287905"/>
                    <a:pt x="6962902" y="2350135"/>
                    <a:pt x="6885305" y="2350135"/>
                  </a:cubicBezTo>
                  <a:lnTo>
                    <a:pt x="140462" y="2350135"/>
                  </a:lnTo>
                  <a:cubicBezTo>
                    <a:pt x="62865" y="2350135"/>
                    <a:pt x="0" y="2287905"/>
                    <a:pt x="0" y="2211197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0"/>
              <a:ext cx="7063867" cy="2388235"/>
            </a:xfrm>
            <a:custGeom>
              <a:avLst/>
              <a:gdLst/>
              <a:ahLst/>
              <a:cxnLst/>
              <a:rect l="l" t="t" r="r" b="b"/>
              <a:pathLst>
                <a:path w="7063867" h="2388235">
                  <a:moveTo>
                    <a:pt x="0" y="157988"/>
                  </a:moveTo>
                  <a:cubicBezTo>
                    <a:pt x="0" y="70485"/>
                    <a:pt x="71628" y="0"/>
                    <a:pt x="159512" y="0"/>
                  </a:cubicBezTo>
                  <a:lnTo>
                    <a:pt x="6904355" y="0"/>
                  </a:lnTo>
                  <a:lnTo>
                    <a:pt x="6904355" y="19050"/>
                  </a:lnTo>
                  <a:lnTo>
                    <a:pt x="6904355" y="0"/>
                  </a:lnTo>
                  <a:cubicBezTo>
                    <a:pt x="6992239" y="0"/>
                    <a:pt x="7063867" y="70485"/>
                    <a:pt x="7063867" y="157988"/>
                  </a:cubicBezTo>
                  <a:lnTo>
                    <a:pt x="7044817" y="157988"/>
                  </a:lnTo>
                  <a:lnTo>
                    <a:pt x="7063867" y="157988"/>
                  </a:lnTo>
                  <a:lnTo>
                    <a:pt x="7063867" y="2230247"/>
                  </a:lnTo>
                  <a:lnTo>
                    <a:pt x="7044817" y="2230247"/>
                  </a:lnTo>
                  <a:lnTo>
                    <a:pt x="7063867" y="2230247"/>
                  </a:lnTo>
                  <a:cubicBezTo>
                    <a:pt x="7063867" y="2317750"/>
                    <a:pt x="6992239" y="2388235"/>
                    <a:pt x="6904355" y="2388235"/>
                  </a:cubicBezTo>
                  <a:lnTo>
                    <a:pt x="6904355" y="2369185"/>
                  </a:lnTo>
                  <a:lnTo>
                    <a:pt x="6904355" y="2388235"/>
                  </a:lnTo>
                  <a:lnTo>
                    <a:pt x="159512" y="2388235"/>
                  </a:lnTo>
                  <a:lnTo>
                    <a:pt x="159512" y="2369185"/>
                  </a:lnTo>
                  <a:lnTo>
                    <a:pt x="159512" y="2388235"/>
                  </a:lnTo>
                  <a:cubicBezTo>
                    <a:pt x="71628" y="2388235"/>
                    <a:pt x="0" y="2317623"/>
                    <a:pt x="0" y="2230247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230247"/>
                  </a:lnTo>
                  <a:lnTo>
                    <a:pt x="19050" y="2230247"/>
                  </a:lnTo>
                  <a:lnTo>
                    <a:pt x="38100" y="2230247"/>
                  </a:lnTo>
                  <a:cubicBezTo>
                    <a:pt x="38100" y="2296287"/>
                    <a:pt x="92202" y="2350135"/>
                    <a:pt x="159512" y="2350135"/>
                  </a:cubicBezTo>
                  <a:lnTo>
                    <a:pt x="6904355" y="2350135"/>
                  </a:lnTo>
                  <a:cubicBezTo>
                    <a:pt x="6971538" y="2350135"/>
                    <a:pt x="7025767" y="2296287"/>
                    <a:pt x="7025767" y="2230247"/>
                  </a:cubicBezTo>
                  <a:lnTo>
                    <a:pt x="7025767" y="157988"/>
                  </a:lnTo>
                  <a:cubicBezTo>
                    <a:pt x="7025767" y="91948"/>
                    <a:pt x="6971665" y="38100"/>
                    <a:pt x="6904355" y="38100"/>
                  </a:cubicBezTo>
                  <a:lnTo>
                    <a:pt x="159512" y="38100"/>
                  </a:lnTo>
                  <a:lnTo>
                    <a:pt x="159512" y="19050"/>
                  </a:lnTo>
                  <a:lnTo>
                    <a:pt x="159512" y="38100"/>
                  </a:lnTo>
                  <a:cubicBezTo>
                    <a:pt x="92202" y="38100"/>
                    <a:pt x="38100" y="91948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6785819" y="4350098"/>
            <a:ext cx="4716215" cy="1228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A clear job analysis and specification help attract the right people.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2012216" y="4078338"/>
            <a:ext cx="5297686" cy="1791146"/>
            <a:chOff x="0" y="0"/>
            <a:chExt cx="7063582" cy="2388195"/>
          </a:xfrm>
        </p:grpSpPr>
        <p:sp>
          <p:nvSpPr>
            <p:cNvPr id="20" name="Freeform 20"/>
            <p:cNvSpPr/>
            <p:nvPr/>
          </p:nvSpPr>
          <p:spPr>
            <a:xfrm>
              <a:off x="19050" y="19050"/>
              <a:ext cx="7025513" cy="2350135"/>
            </a:xfrm>
            <a:custGeom>
              <a:avLst/>
              <a:gdLst/>
              <a:ahLst/>
              <a:cxnLst/>
              <a:rect l="l" t="t" r="r" b="b"/>
              <a:pathLst>
                <a:path w="7025513" h="2350135">
                  <a:moveTo>
                    <a:pt x="0" y="138938"/>
                  </a:moveTo>
                  <a:cubicBezTo>
                    <a:pt x="0" y="62230"/>
                    <a:pt x="62865" y="0"/>
                    <a:pt x="140462" y="0"/>
                  </a:cubicBezTo>
                  <a:lnTo>
                    <a:pt x="6885051" y="0"/>
                  </a:lnTo>
                  <a:cubicBezTo>
                    <a:pt x="6962648" y="0"/>
                    <a:pt x="7025513" y="62230"/>
                    <a:pt x="7025513" y="138938"/>
                  </a:cubicBezTo>
                  <a:lnTo>
                    <a:pt x="7025513" y="2211197"/>
                  </a:lnTo>
                  <a:cubicBezTo>
                    <a:pt x="7025513" y="2287905"/>
                    <a:pt x="6962648" y="2350135"/>
                    <a:pt x="6885051" y="2350135"/>
                  </a:cubicBezTo>
                  <a:lnTo>
                    <a:pt x="140462" y="2350135"/>
                  </a:lnTo>
                  <a:cubicBezTo>
                    <a:pt x="62865" y="2350135"/>
                    <a:pt x="0" y="2287905"/>
                    <a:pt x="0" y="2211197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0" y="0"/>
              <a:ext cx="7063613" cy="2388235"/>
            </a:xfrm>
            <a:custGeom>
              <a:avLst/>
              <a:gdLst/>
              <a:ahLst/>
              <a:cxnLst/>
              <a:rect l="l" t="t" r="r" b="b"/>
              <a:pathLst>
                <a:path w="7063613" h="2388235">
                  <a:moveTo>
                    <a:pt x="0" y="157988"/>
                  </a:moveTo>
                  <a:cubicBezTo>
                    <a:pt x="0" y="70485"/>
                    <a:pt x="71628" y="0"/>
                    <a:pt x="159512" y="0"/>
                  </a:cubicBezTo>
                  <a:lnTo>
                    <a:pt x="6904101" y="0"/>
                  </a:lnTo>
                  <a:lnTo>
                    <a:pt x="6904101" y="19050"/>
                  </a:lnTo>
                  <a:lnTo>
                    <a:pt x="6904101" y="0"/>
                  </a:lnTo>
                  <a:cubicBezTo>
                    <a:pt x="6991985" y="0"/>
                    <a:pt x="7063613" y="70485"/>
                    <a:pt x="7063613" y="157988"/>
                  </a:cubicBezTo>
                  <a:lnTo>
                    <a:pt x="7044563" y="157988"/>
                  </a:lnTo>
                  <a:lnTo>
                    <a:pt x="7063613" y="157988"/>
                  </a:lnTo>
                  <a:lnTo>
                    <a:pt x="7063613" y="2230247"/>
                  </a:lnTo>
                  <a:lnTo>
                    <a:pt x="7044563" y="2230247"/>
                  </a:lnTo>
                  <a:lnTo>
                    <a:pt x="7063613" y="2230247"/>
                  </a:lnTo>
                  <a:cubicBezTo>
                    <a:pt x="7063613" y="2317750"/>
                    <a:pt x="6991985" y="2388235"/>
                    <a:pt x="6904101" y="2388235"/>
                  </a:cubicBezTo>
                  <a:lnTo>
                    <a:pt x="6904101" y="2369185"/>
                  </a:lnTo>
                  <a:lnTo>
                    <a:pt x="6904101" y="2388235"/>
                  </a:lnTo>
                  <a:lnTo>
                    <a:pt x="159512" y="2388235"/>
                  </a:lnTo>
                  <a:lnTo>
                    <a:pt x="159512" y="2369185"/>
                  </a:lnTo>
                  <a:lnTo>
                    <a:pt x="159512" y="2388235"/>
                  </a:lnTo>
                  <a:cubicBezTo>
                    <a:pt x="71628" y="2388235"/>
                    <a:pt x="0" y="2317623"/>
                    <a:pt x="0" y="2230247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2230247"/>
                  </a:lnTo>
                  <a:lnTo>
                    <a:pt x="19050" y="2230247"/>
                  </a:lnTo>
                  <a:lnTo>
                    <a:pt x="38100" y="2230247"/>
                  </a:lnTo>
                  <a:cubicBezTo>
                    <a:pt x="38100" y="2296287"/>
                    <a:pt x="92202" y="2350135"/>
                    <a:pt x="159512" y="2350135"/>
                  </a:cubicBezTo>
                  <a:lnTo>
                    <a:pt x="6904101" y="2350135"/>
                  </a:lnTo>
                  <a:cubicBezTo>
                    <a:pt x="6971284" y="2350135"/>
                    <a:pt x="7025513" y="2296287"/>
                    <a:pt x="7025513" y="2230247"/>
                  </a:cubicBezTo>
                  <a:lnTo>
                    <a:pt x="7025513" y="157988"/>
                  </a:lnTo>
                  <a:cubicBezTo>
                    <a:pt x="7025513" y="91948"/>
                    <a:pt x="6971411" y="38100"/>
                    <a:pt x="6904101" y="38100"/>
                  </a:cubicBezTo>
                  <a:lnTo>
                    <a:pt x="159512" y="38100"/>
                  </a:lnTo>
                  <a:lnTo>
                    <a:pt x="159512" y="19050"/>
                  </a:lnTo>
                  <a:lnTo>
                    <a:pt x="159512" y="38100"/>
                  </a:lnTo>
                  <a:cubicBezTo>
                    <a:pt x="92202" y="38100"/>
                    <a:pt x="38100" y="91948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2303026" y="4350098"/>
            <a:ext cx="4716066" cy="1228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Structured, panel, and competency-based interviews each offer value.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977950" y="6119961"/>
            <a:ext cx="8056364" cy="1387971"/>
            <a:chOff x="0" y="0"/>
            <a:chExt cx="10741818" cy="1850628"/>
          </a:xfrm>
        </p:grpSpPr>
        <p:sp>
          <p:nvSpPr>
            <p:cNvPr id="24" name="Freeform 24"/>
            <p:cNvSpPr/>
            <p:nvPr/>
          </p:nvSpPr>
          <p:spPr>
            <a:xfrm>
              <a:off x="19050" y="19050"/>
              <a:ext cx="10703687" cy="1812544"/>
            </a:xfrm>
            <a:custGeom>
              <a:avLst/>
              <a:gdLst/>
              <a:ahLst/>
              <a:cxnLst/>
              <a:rect l="l" t="t" r="r" b="b"/>
              <a:pathLst>
                <a:path w="10703687" h="1812544">
                  <a:moveTo>
                    <a:pt x="0" y="138938"/>
                  </a:moveTo>
                  <a:cubicBezTo>
                    <a:pt x="0" y="62230"/>
                    <a:pt x="63246" y="0"/>
                    <a:pt x="141351" y="0"/>
                  </a:cubicBezTo>
                  <a:lnTo>
                    <a:pt x="10562336" y="0"/>
                  </a:lnTo>
                  <a:cubicBezTo>
                    <a:pt x="10640441" y="0"/>
                    <a:pt x="10703687" y="62230"/>
                    <a:pt x="10703687" y="138938"/>
                  </a:cubicBezTo>
                  <a:lnTo>
                    <a:pt x="10703687" y="1673606"/>
                  </a:lnTo>
                  <a:cubicBezTo>
                    <a:pt x="10703687" y="1750314"/>
                    <a:pt x="10640441" y="1812544"/>
                    <a:pt x="10562336" y="1812544"/>
                  </a:cubicBezTo>
                  <a:lnTo>
                    <a:pt x="141351" y="1812544"/>
                  </a:lnTo>
                  <a:cubicBezTo>
                    <a:pt x="63246" y="1812544"/>
                    <a:pt x="0" y="1750314"/>
                    <a:pt x="0" y="1673606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0" y="0"/>
              <a:ext cx="10741787" cy="1850644"/>
            </a:xfrm>
            <a:custGeom>
              <a:avLst/>
              <a:gdLst/>
              <a:ahLst/>
              <a:cxnLst/>
              <a:rect l="l" t="t" r="r" b="b"/>
              <a:pathLst>
                <a:path w="10741787" h="1850644">
                  <a:moveTo>
                    <a:pt x="0" y="157988"/>
                  </a:moveTo>
                  <a:cubicBezTo>
                    <a:pt x="0" y="70485"/>
                    <a:pt x="72136" y="0"/>
                    <a:pt x="160401" y="0"/>
                  </a:cubicBezTo>
                  <a:lnTo>
                    <a:pt x="10581386" y="0"/>
                  </a:lnTo>
                  <a:lnTo>
                    <a:pt x="10581386" y="19050"/>
                  </a:lnTo>
                  <a:lnTo>
                    <a:pt x="10581386" y="0"/>
                  </a:lnTo>
                  <a:cubicBezTo>
                    <a:pt x="10669651" y="0"/>
                    <a:pt x="10741787" y="70485"/>
                    <a:pt x="10741787" y="157988"/>
                  </a:cubicBezTo>
                  <a:lnTo>
                    <a:pt x="10722737" y="157988"/>
                  </a:lnTo>
                  <a:lnTo>
                    <a:pt x="10741787" y="157988"/>
                  </a:lnTo>
                  <a:lnTo>
                    <a:pt x="10741787" y="1692656"/>
                  </a:lnTo>
                  <a:lnTo>
                    <a:pt x="10722737" y="1692656"/>
                  </a:lnTo>
                  <a:lnTo>
                    <a:pt x="10741787" y="1692656"/>
                  </a:lnTo>
                  <a:cubicBezTo>
                    <a:pt x="10741787" y="1780159"/>
                    <a:pt x="10669651" y="1850644"/>
                    <a:pt x="10581386" y="1850644"/>
                  </a:cubicBezTo>
                  <a:lnTo>
                    <a:pt x="10581386" y="1831594"/>
                  </a:lnTo>
                  <a:lnTo>
                    <a:pt x="10581386" y="1850644"/>
                  </a:lnTo>
                  <a:lnTo>
                    <a:pt x="160401" y="1850644"/>
                  </a:lnTo>
                  <a:lnTo>
                    <a:pt x="160401" y="1831594"/>
                  </a:lnTo>
                  <a:lnTo>
                    <a:pt x="160401" y="1850644"/>
                  </a:lnTo>
                  <a:cubicBezTo>
                    <a:pt x="72136" y="1850644"/>
                    <a:pt x="0" y="1780159"/>
                    <a:pt x="0" y="169265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1692656"/>
                  </a:lnTo>
                  <a:lnTo>
                    <a:pt x="19050" y="1692656"/>
                  </a:lnTo>
                  <a:lnTo>
                    <a:pt x="38100" y="1692656"/>
                  </a:lnTo>
                  <a:cubicBezTo>
                    <a:pt x="38100" y="1758569"/>
                    <a:pt x="92583" y="1812544"/>
                    <a:pt x="160401" y="1812544"/>
                  </a:cubicBezTo>
                  <a:lnTo>
                    <a:pt x="10581386" y="1812544"/>
                  </a:lnTo>
                  <a:cubicBezTo>
                    <a:pt x="10649204" y="1812544"/>
                    <a:pt x="10703687" y="1758569"/>
                    <a:pt x="10703687" y="1692656"/>
                  </a:cubicBezTo>
                  <a:lnTo>
                    <a:pt x="10703687" y="157988"/>
                  </a:lnTo>
                  <a:cubicBezTo>
                    <a:pt x="10703687" y="92075"/>
                    <a:pt x="10649204" y="38100"/>
                    <a:pt x="10581386" y="38100"/>
                  </a:cubicBezTo>
                  <a:lnTo>
                    <a:pt x="160401" y="38100"/>
                  </a:lnTo>
                  <a:lnTo>
                    <a:pt x="160401" y="19050"/>
                  </a:lnTo>
                  <a:lnTo>
                    <a:pt x="160401" y="38100"/>
                  </a:lnTo>
                  <a:cubicBezTo>
                    <a:pt x="92583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268760" y="6391721"/>
            <a:ext cx="7474744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Fair questioning and awareness of ethics and law improve decision-making.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9253686" y="6119961"/>
            <a:ext cx="8056364" cy="1387971"/>
            <a:chOff x="0" y="0"/>
            <a:chExt cx="10741818" cy="1850628"/>
          </a:xfrm>
        </p:grpSpPr>
        <p:sp>
          <p:nvSpPr>
            <p:cNvPr id="28" name="Freeform 28"/>
            <p:cNvSpPr/>
            <p:nvPr/>
          </p:nvSpPr>
          <p:spPr>
            <a:xfrm>
              <a:off x="19050" y="19050"/>
              <a:ext cx="10703687" cy="1812544"/>
            </a:xfrm>
            <a:custGeom>
              <a:avLst/>
              <a:gdLst/>
              <a:ahLst/>
              <a:cxnLst/>
              <a:rect l="l" t="t" r="r" b="b"/>
              <a:pathLst>
                <a:path w="10703687" h="1812544">
                  <a:moveTo>
                    <a:pt x="0" y="138938"/>
                  </a:moveTo>
                  <a:cubicBezTo>
                    <a:pt x="0" y="62230"/>
                    <a:pt x="63246" y="0"/>
                    <a:pt x="141351" y="0"/>
                  </a:cubicBezTo>
                  <a:lnTo>
                    <a:pt x="10562336" y="0"/>
                  </a:lnTo>
                  <a:cubicBezTo>
                    <a:pt x="10640441" y="0"/>
                    <a:pt x="10703687" y="62230"/>
                    <a:pt x="10703687" y="138938"/>
                  </a:cubicBezTo>
                  <a:lnTo>
                    <a:pt x="10703687" y="1673606"/>
                  </a:lnTo>
                  <a:cubicBezTo>
                    <a:pt x="10703687" y="1750314"/>
                    <a:pt x="10640441" y="1812544"/>
                    <a:pt x="10562336" y="1812544"/>
                  </a:cubicBezTo>
                  <a:lnTo>
                    <a:pt x="141351" y="1812544"/>
                  </a:lnTo>
                  <a:cubicBezTo>
                    <a:pt x="63246" y="1812544"/>
                    <a:pt x="0" y="1750314"/>
                    <a:pt x="0" y="1673606"/>
                  </a:cubicBezTo>
                  <a:close/>
                </a:path>
              </a:pathLst>
            </a:custGeom>
            <a:solidFill>
              <a:srgbClr val="FFFF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0" y="0"/>
              <a:ext cx="10741787" cy="1850644"/>
            </a:xfrm>
            <a:custGeom>
              <a:avLst/>
              <a:gdLst/>
              <a:ahLst/>
              <a:cxnLst/>
              <a:rect l="l" t="t" r="r" b="b"/>
              <a:pathLst>
                <a:path w="10741787" h="1850644">
                  <a:moveTo>
                    <a:pt x="0" y="157988"/>
                  </a:moveTo>
                  <a:cubicBezTo>
                    <a:pt x="0" y="70485"/>
                    <a:pt x="72136" y="0"/>
                    <a:pt x="160401" y="0"/>
                  </a:cubicBezTo>
                  <a:lnTo>
                    <a:pt x="10581386" y="0"/>
                  </a:lnTo>
                  <a:lnTo>
                    <a:pt x="10581386" y="19050"/>
                  </a:lnTo>
                  <a:lnTo>
                    <a:pt x="10581386" y="0"/>
                  </a:lnTo>
                  <a:cubicBezTo>
                    <a:pt x="10669651" y="0"/>
                    <a:pt x="10741787" y="70485"/>
                    <a:pt x="10741787" y="157988"/>
                  </a:cubicBezTo>
                  <a:lnTo>
                    <a:pt x="10722737" y="157988"/>
                  </a:lnTo>
                  <a:lnTo>
                    <a:pt x="10741787" y="157988"/>
                  </a:lnTo>
                  <a:lnTo>
                    <a:pt x="10741787" y="1692656"/>
                  </a:lnTo>
                  <a:lnTo>
                    <a:pt x="10722737" y="1692656"/>
                  </a:lnTo>
                  <a:lnTo>
                    <a:pt x="10741787" y="1692656"/>
                  </a:lnTo>
                  <a:cubicBezTo>
                    <a:pt x="10741787" y="1780159"/>
                    <a:pt x="10669651" y="1850644"/>
                    <a:pt x="10581386" y="1850644"/>
                  </a:cubicBezTo>
                  <a:lnTo>
                    <a:pt x="10581386" y="1831594"/>
                  </a:lnTo>
                  <a:lnTo>
                    <a:pt x="10581386" y="1850644"/>
                  </a:lnTo>
                  <a:lnTo>
                    <a:pt x="160401" y="1850644"/>
                  </a:lnTo>
                  <a:lnTo>
                    <a:pt x="160401" y="1831594"/>
                  </a:lnTo>
                  <a:lnTo>
                    <a:pt x="160401" y="1850644"/>
                  </a:lnTo>
                  <a:cubicBezTo>
                    <a:pt x="72136" y="1850644"/>
                    <a:pt x="0" y="1780159"/>
                    <a:pt x="0" y="1692656"/>
                  </a:cubicBezTo>
                  <a:lnTo>
                    <a:pt x="0" y="157988"/>
                  </a:lnTo>
                  <a:lnTo>
                    <a:pt x="19050" y="157988"/>
                  </a:lnTo>
                  <a:lnTo>
                    <a:pt x="0" y="157988"/>
                  </a:lnTo>
                  <a:moveTo>
                    <a:pt x="38100" y="157988"/>
                  </a:moveTo>
                  <a:lnTo>
                    <a:pt x="38100" y="1692656"/>
                  </a:lnTo>
                  <a:lnTo>
                    <a:pt x="19050" y="1692656"/>
                  </a:lnTo>
                  <a:lnTo>
                    <a:pt x="38100" y="1692656"/>
                  </a:lnTo>
                  <a:cubicBezTo>
                    <a:pt x="38100" y="1758569"/>
                    <a:pt x="92583" y="1812544"/>
                    <a:pt x="160401" y="1812544"/>
                  </a:cubicBezTo>
                  <a:lnTo>
                    <a:pt x="10581386" y="1812544"/>
                  </a:lnTo>
                  <a:cubicBezTo>
                    <a:pt x="10649204" y="1812544"/>
                    <a:pt x="10703687" y="1758569"/>
                    <a:pt x="10703687" y="1692656"/>
                  </a:cubicBezTo>
                  <a:lnTo>
                    <a:pt x="10703687" y="157988"/>
                  </a:lnTo>
                  <a:cubicBezTo>
                    <a:pt x="10703687" y="92075"/>
                    <a:pt x="10649204" y="38100"/>
                    <a:pt x="10581386" y="38100"/>
                  </a:cubicBezTo>
                  <a:lnTo>
                    <a:pt x="160401" y="38100"/>
                  </a:lnTo>
                  <a:lnTo>
                    <a:pt x="160401" y="19050"/>
                  </a:lnTo>
                  <a:lnTo>
                    <a:pt x="160401" y="38100"/>
                  </a:lnTo>
                  <a:cubicBezTo>
                    <a:pt x="92583" y="38100"/>
                    <a:pt x="38100" y="92075"/>
                    <a:pt x="38100" y="157988"/>
                  </a:cubicBezTo>
                  <a:close/>
                </a:path>
              </a:pathLst>
            </a:custGeom>
            <a:solidFill>
              <a:srgbClr val="FFE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544496" y="6391721"/>
            <a:ext cx="7474744" cy="82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437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Hiring people who share TfL's values supports long-term sustainable performance.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DEC8A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2238" y="831205"/>
            <a:ext cx="7357170" cy="889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50"/>
              </a:lnSpc>
            </a:pPr>
            <a:r>
              <a:rPr lang="en-US" sz="5562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9607" y="2247605"/>
            <a:ext cx="12301867" cy="8228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·Armstrong, M. and Taylor, S. (2020) Armstrong’s Handbook of Human Resource Management Practice. 15th ed. London: Kogan Page.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·Campion, M.A., Levashina, J., Morgeson, F.P. and Hartwell, C.J. (2021) ‘The structured interview: Narrative and quantitative review of the research literature’, Personnel Psychology, 74(1), pp. 241–293.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·Chartered Institute of Personnel and Development (CIPD) (2023) Recruitment and Selection Factsheet. London: CIPD. Available at: </a:t>
            </a:r>
            <a:r>
              <a:rPr lang="en-US" sz="1905" u="sng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  <a:hlinkClick r:id="rId3" tooltip="https://www.cipd.org/uk/knowledge/factsheets/recruitment-factsheet/"/>
              </a:rPr>
              <a:t>https://www.cipd.org/uk/knowledge/factsheets/recruitment-factsheet/</a:t>
            </a: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(Accessed: 6 November 2025).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·Chartered Institute of Personnel and Development (CIPD) (2024) Interviewing and Selection Methods. London: CIPD. Available at: </a:t>
            </a:r>
            <a:r>
              <a:rPr lang="en-US" sz="1905" u="sng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  <a:hlinkClick r:id="rId4" tooltip="https://www.cipd.org/uk/knowledge/factsheets/selection-factsheet/?utm_source=chatgpt.com"/>
              </a:rPr>
              <a:t>https://www.cipd.org/uk/knowledge/factsheets/selection-factsheet/</a:t>
            </a: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 (Accessed: 6 November 2025).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·Levashina, J., Hartwell, C.J., Morgeson, F.P. and Campion, M.A. (2014) ‘The structured interview: Narrative and quantitative review of the research literature’, Personnel Psychology, 67(1), pp. 241–293.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·Marchington, M., Wilkinson, A., Donnelly, R. and Kynighou, A. (2021) Human Resource Management at Work. 7th ed. London: Kogan Page.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·Peasgood, T., Foster, D., Davies, S. and Van Stolk, C. (2023) ‘Randomised comparison of online versus face-to-face interviews’, Social Science &amp; Medicine, 321, p. 106971. Available at: https://doi.org/10.1016/j.socscimed.2023.106971 (Accessed: 6 November 2025).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·Torrington, D., Hall, L., Taylor, S. and Atkinson, C. (2020) Human Resource Management. 11th ed. Harlow: Pearson Education.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r>
              <a:rPr lang="en-US" sz="1905">
                <a:solidFill>
                  <a:srgbClr val="67534F"/>
                </a:solidFill>
                <a:latin typeface="Montserrat"/>
                <a:ea typeface="Montserrat"/>
                <a:cs typeface="Montserrat"/>
                <a:sym typeface="Montserrat"/>
              </a:rPr>
              <a:t>·Transport for London (TfL) (2024) Annual Report and Statement of Accounts 2023/24. London: Transport for London. Available at: https://content.tfl.gov.uk/annual-report-and-statement-of-accounts-2023-24.pdf (Accessed: 6 November 2025).</a:t>
            </a:r>
          </a:p>
          <a:p>
            <a:pPr marL="411311" lvl="1" indent="-205655" algn="l">
              <a:lnSpc>
                <a:spcPts val="2442"/>
              </a:lnSpc>
              <a:buFont typeface="Arial"/>
              <a:buChar char="•"/>
            </a:pPr>
            <a:endParaRPr lang="en-US" sz="1905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442"/>
              </a:lnSpc>
            </a:pPr>
            <a:endParaRPr lang="en-US" sz="1905">
              <a:solidFill>
                <a:srgbClr val="67534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3001474" y="0"/>
            <a:ext cx="5286526" cy="7080251"/>
            <a:chOff x="0" y="0"/>
            <a:chExt cx="10241162" cy="13716000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10241153" cy="13716000"/>
            </a:xfrm>
            <a:custGeom>
              <a:avLst/>
              <a:gdLst/>
              <a:ahLst/>
              <a:cxnLst/>
              <a:rect l="l" t="t" r="r" b="b"/>
              <a:pathLst>
                <a:path w="10241153" h="13716000">
                  <a:moveTo>
                    <a:pt x="0" y="0"/>
                  </a:moveTo>
                  <a:lnTo>
                    <a:pt x="10241153" y="0"/>
                  </a:lnTo>
                  <a:lnTo>
                    <a:pt x="10241153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24" b="-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1746</Words>
  <Application>Microsoft Office PowerPoint</Application>
  <PresentationFormat>Custom</PresentationFormat>
  <Paragraphs>229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Marcellus</vt:lpstr>
      <vt:lpstr>Calibri</vt:lpstr>
      <vt:lpstr>Montserrat Bold</vt:lpstr>
      <vt:lpstr>Montserrat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Recruiting-the-Right-People-for-Business-Transformation.pptx</dc:title>
  <cp:lastModifiedBy>Monica Lunca (2418445)</cp:lastModifiedBy>
  <cp:revision>5</cp:revision>
  <dcterms:created xsi:type="dcterms:W3CDTF">2006-08-16T00:00:00Z</dcterms:created>
  <dcterms:modified xsi:type="dcterms:W3CDTF">2025-11-12T13:10:04Z</dcterms:modified>
  <dc:identifier>DAG37cgwKY0</dc:identifier>
  <cp:contentStatus/>
</cp:coreProperties>
</file>