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346" r:id="rId3"/>
    <p:sldId id="347" r:id="rId4"/>
    <p:sldId id="348" r:id="rId5"/>
    <p:sldId id="353" r:id="rId6"/>
    <p:sldId id="355" r:id="rId7"/>
    <p:sldId id="349" r:id="rId8"/>
    <p:sldId id="350" r:id="rId9"/>
    <p:sldId id="351" r:id="rId10"/>
    <p:sldId id="354" r:id="rId11"/>
    <p:sldId id="352" r:id="rId12"/>
    <p:sldId id="356" r:id="rId13"/>
    <p:sldId id="357" r:id="rId14"/>
    <p:sldId id="358" r:id="rId15"/>
    <p:sldId id="359" r:id="rId16"/>
    <p:sldId id="360" r:id="rId17"/>
    <p:sldId id="361" r:id="rId18"/>
  </p:sldIdLst>
  <p:sldSz cx="9144000" cy="6858000" type="screen4x3"/>
  <p:notesSz cx="6669088" cy="97536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40"/>
    <p:restoredTop sz="76056" autoAdjust="0"/>
  </p:normalViewPr>
  <p:slideViewPr>
    <p:cSldViewPr snapToGrid="0" snapToObjects="1">
      <p:cViewPr>
        <p:scale>
          <a:sx n="44" d="100"/>
          <a:sy n="44" d="100"/>
        </p:scale>
        <p:origin x="1509" y="58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641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075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472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1184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2529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54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48925"/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Skills across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curr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 -  Thinking / Communication /  ICT / Number  / 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Cwr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Cymraeg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/  Personal and Social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9554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896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958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8837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ESDGC – Very much</a:t>
            </a:r>
            <a:r>
              <a:rPr lang="en-GB" baseline="0" dirty="0" smtClean="0"/>
              <a:t> to do with HWB – also choices and decisions</a:t>
            </a:r>
          </a:p>
          <a:p>
            <a:endParaRPr lang="en-GB" baseline="0" dirty="0" smtClean="0"/>
          </a:p>
          <a:p>
            <a:r>
              <a:rPr lang="en-GB" baseline="0" dirty="0" smtClean="0"/>
              <a:t>DCF – Use of Apps (Coaches Eye/</a:t>
            </a:r>
            <a:r>
              <a:rPr lang="en-GB" baseline="0" dirty="0" err="1" smtClean="0"/>
              <a:t>Hudl</a:t>
            </a:r>
            <a:r>
              <a:rPr lang="en-GB" baseline="0" dirty="0" smtClean="0"/>
              <a:t> Technique)</a:t>
            </a:r>
          </a:p>
          <a:p>
            <a:endParaRPr lang="en-GB" baseline="0" dirty="0" smtClean="0"/>
          </a:p>
          <a:p>
            <a:r>
              <a:rPr lang="en-GB" baseline="0" dirty="0" smtClean="0"/>
              <a:t>LNF – </a:t>
            </a:r>
            <a:r>
              <a:rPr lang="en-GB" baseline="0" dirty="0" err="1" smtClean="0"/>
              <a:t>Oracy</a:t>
            </a:r>
            <a:r>
              <a:rPr lang="en-GB" baseline="0" dirty="0" smtClean="0"/>
              <a:t>/Communication – language of position </a:t>
            </a:r>
            <a:r>
              <a:rPr lang="en-GB" baseline="0" smtClean="0"/>
              <a:t>and shape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3722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5769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3322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48925"/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Task – Become expert in your activity cards – think high quality movement. -  Share your expertise with the group  IEW add stuff.  Think of 1 working towards skill 2 The skill itself and 3 Moving beyond and challenge</a:t>
            </a: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664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Create a sequence in this lesson – set standards / high value / enjoyment / equity</a:t>
            </a: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What’s in a good lesson.  Activity not cues / Challenge / problem solving / talk (working noise/enjoyment). Involvement of all / </a:t>
            </a: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Success criteria -  </a:t>
            </a:r>
            <a:r>
              <a:rPr lang="en-US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To enjoy working with a partner to design, </a:t>
            </a:r>
            <a:r>
              <a:rPr lang="en-US" altLang="en-US" b="1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practise</a:t>
            </a:r>
            <a:r>
              <a:rPr lang="en-US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and perform a creative sequence of high quality movements.</a:t>
            </a: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Developing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relavent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skill in WU + every child to develop the skill (provide appropriate equipment – access for all) – You may not see this in school / but </a:t>
            </a:r>
            <a:r>
              <a:rPr lang="en-US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don’t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lower your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expectations.Llafar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/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Oracy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really important. </a:t>
            </a: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Evaluate – Choices + sensitivities – perform to a partner/group/class?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-pad</a:t>
            </a:r>
          </a:p>
          <a:p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442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4200" y="1269813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Physical Development in the Primary School / </a:t>
            </a:r>
            <a:br>
              <a:rPr lang="en-GB" dirty="0" smtClean="0"/>
            </a:b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Gynradd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M6X02149</a:t>
            </a:r>
          </a:p>
          <a:p>
            <a:r>
              <a:rPr lang="en-GB" dirty="0" smtClean="0"/>
              <a:t>Iwan Ellis-Williams</a:t>
            </a:r>
          </a:p>
          <a:p>
            <a:r>
              <a:rPr lang="en-GB" dirty="0" err="1" smtClean="0"/>
              <a:t>Hydref</a:t>
            </a:r>
            <a:r>
              <a:rPr lang="en-GB" dirty="0" smtClean="0"/>
              <a:t>/October 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Diogelwch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personol</a:t>
            </a:r>
            <a:r>
              <a:rPr lang="en-US" altLang="en-US" b="1" dirty="0">
                <a:ea typeface="ＭＳ Ｐゴシック" panose="020B0600070205080204" pitchFamily="34" charset="-128"/>
              </a:rPr>
              <a:t> / Personal 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Mae </a:t>
            </a:r>
            <a:r>
              <a:rPr lang="en-US" altLang="en-US" dirty="0" err="1">
                <a:ea typeface="ＭＳ Ｐゴシック" panose="020B0600070205080204" pitchFamily="34" charset="-128"/>
              </a:rPr>
              <a:t>angen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bob </a:t>
            </a:r>
            <a:r>
              <a:rPr lang="en-US" altLang="en-US" dirty="0" err="1">
                <a:ea typeface="ＭＳ Ｐゴシック" panose="020B0600070205080204" pitchFamily="34" charset="-128"/>
              </a:rPr>
              <a:t>cyfranogwr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reoli’r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maent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chwarae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ofalus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nod o </a:t>
            </a:r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deilliannau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llwyddianus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bawb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There is a need for all participants to manage their own involvement in the activities with care, with the aim that positive outcomes for all are assured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95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>
                <a:ea typeface="ＭＳ Ｐゴシック" panose="020B0600070205080204" pitchFamily="34" charset="-128"/>
              </a:rPr>
              <a:t>Deilliannau / </a:t>
            </a:r>
            <a:r>
              <a:rPr lang="cy-GB" altLang="en-US" dirty="0" err="1">
                <a:ea typeface="ＭＳ Ｐゴシック" panose="020B0600070205080204" pitchFamily="34" charset="-128"/>
              </a:rPr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altLang="en-US" dirty="0">
                <a:ea typeface="ＭＳ Ｐゴシック" panose="020B0600070205080204" pitchFamily="34" charset="-128"/>
              </a:rPr>
              <a:t>I ddatblygu deallusrwydd myfyrwyr o ddatblygiad corfforol a symud ar draws yr ysgol gynradd</a:t>
            </a:r>
            <a:r>
              <a:rPr lang="cy-GB" altLang="en-US" dirty="0" smtClean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buNone/>
            </a:pPr>
            <a:endParaRPr lang="cy-GB" altLang="en-US" dirty="0">
              <a:ea typeface="ＭＳ Ｐゴシック" panose="020B0600070205080204" pitchFamily="34" charset="-128"/>
            </a:endParaRPr>
          </a:p>
          <a:p>
            <a:r>
              <a:rPr lang="cy-GB" altLang="en-US" dirty="0">
                <a:ea typeface="ＭＳ Ｐゴシック" panose="020B0600070205080204" pitchFamily="34" charset="-128"/>
              </a:rPr>
              <a:t>I gyflwyno strategaethau </a:t>
            </a:r>
            <a:r>
              <a:rPr lang="cy-GB" altLang="en-US" dirty="0" smtClean="0">
                <a:ea typeface="ＭＳ Ｐゴシック" panose="020B0600070205080204" pitchFamily="34" charset="-128"/>
              </a:rPr>
              <a:t>i anelu at safonau uchel, perfformiad diogel a mwynhad a datblygiad bob dysgwr.</a:t>
            </a:r>
            <a:endParaRPr lang="cy-GB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To develop student’s understanding of physical development and movement across the primary school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To introduce strategies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to aim for </a:t>
            </a:r>
            <a:r>
              <a:rPr lang="en-US" altLang="en-US" dirty="0">
                <a:ea typeface="ＭＳ Ｐゴシック" panose="020B0600070205080204" pitchFamily="34" charset="-128"/>
              </a:rPr>
              <a:t>high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standards, safe performance and the enjoyment and development of all learners.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8082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Successful Futures/</a:t>
            </a:r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Unigolion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/ </a:t>
            </a:r>
            <a:r>
              <a:rPr lang="en-GB" dirty="0" err="1" smtClean="0"/>
              <a:t>hyderus</a:t>
            </a:r>
            <a:endParaRPr lang="en-GB" dirty="0" smtClean="0"/>
          </a:p>
          <a:p>
            <a:r>
              <a:rPr lang="en-GB" dirty="0" err="1" smtClean="0"/>
              <a:t>Cyfranogwyr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/ </a:t>
            </a:r>
            <a:r>
              <a:rPr lang="en-GB" dirty="0" err="1" smtClean="0"/>
              <a:t>Mentrus</a:t>
            </a:r>
            <a:endParaRPr lang="en-GB" dirty="0" smtClean="0"/>
          </a:p>
          <a:p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Galluog</a:t>
            </a:r>
            <a:r>
              <a:rPr lang="en-GB" dirty="0" smtClean="0"/>
              <a:t> / </a:t>
            </a:r>
            <a:r>
              <a:rPr lang="en-GB" dirty="0" err="1" smtClean="0"/>
              <a:t>Uchelgeisiol</a:t>
            </a:r>
            <a:endParaRPr lang="en-GB" dirty="0" smtClean="0"/>
          </a:p>
          <a:p>
            <a:r>
              <a:rPr lang="en-GB" dirty="0" err="1" smtClean="0"/>
              <a:t>Dinasyddion</a:t>
            </a:r>
            <a:r>
              <a:rPr lang="en-GB" dirty="0" smtClean="0"/>
              <a:t> </a:t>
            </a:r>
            <a:r>
              <a:rPr lang="en-GB" dirty="0" err="1" smtClean="0"/>
              <a:t>Egwyddorol</a:t>
            </a:r>
            <a:r>
              <a:rPr lang="en-GB" dirty="0" smtClean="0"/>
              <a:t> </a:t>
            </a:r>
            <a:r>
              <a:rPr lang="en-GB" dirty="0" err="1" smtClean="0"/>
              <a:t>Gwybodus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Healthy /Confident Individuals</a:t>
            </a:r>
          </a:p>
          <a:p>
            <a:r>
              <a:rPr lang="en-GB" dirty="0" smtClean="0"/>
              <a:t>Creative / Enterprising Contributors</a:t>
            </a:r>
          </a:p>
          <a:p>
            <a:r>
              <a:rPr lang="en-GB" dirty="0" smtClean="0"/>
              <a:t>Ambitious / Capable Learners</a:t>
            </a:r>
          </a:p>
          <a:p>
            <a:r>
              <a:rPr lang="en-GB" dirty="0"/>
              <a:t>E</a:t>
            </a:r>
            <a:r>
              <a:rPr lang="en-GB" dirty="0" smtClean="0"/>
              <a:t>thically Informed Citizens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93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Llythrennedd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b="1" dirty="0">
                <a:ea typeface="ＭＳ Ｐゴシック" panose="020B0600070205080204" pitchFamily="34" charset="-128"/>
              </a:rPr>
              <a:t> – Physical Literacy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257" y="1600200"/>
            <a:ext cx="8044543" cy="4525963"/>
          </a:xfrm>
        </p:spPr>
        <p:txBody>
          <a:bodyPr>
            <a:normAutofit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“The term ‘physical literacy’ can be described as the motivation, confidence, physical competence, knowledge and understanding to maintain physical activity throughout the </a:t>
            </a:r>
            <a:r>
              <a:rPr lang="en-US" altLang="en-US" dirty="0" err="1">
                <a:ea typeface="ＭＳ Ｐゴシック" panose="020B0600070205080204" pitchFamily="34" charset="-128"/>
              </a:rPr>
              <a:t>lifecourse</a:t>
            </a:r>
            <a:r>
              <a:rPr lang="en-US" altLang="en-US" dirty="0">
                <a:ea typeface="ＭＳ Ｐゴシック" panose="020B0600070205080204" pitchFamily="34" charset="-128"/>
              </a:rPr>
              <a:t>”. (Whitehead, 2010:5)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Whitehead, M (2010) </a:t>
            </a:r>
            <a:r>
              <a:rPr lang="en-US" altLang="en-US" i="1" dirty="0">
                <a:ea typeface="ＭＳ Ｐゴシック" panose="020B0600070205080204" pitchFamily="34" charset="-128"/>
              </a:rPr>
              <a:t>Physical Literacy Throughout the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lifecourse</a:t>
            </a:r>
            <a:r>
              <a:rPr lang="en-US" altLang="en-US" dirty="0">
                <a:ea typeface="ＭＳ Ｐゴシック" panose="020B0600070205080204" pitchFamily="34" charset="-128"/>
              </a:rPr>
              <a:t>. Oxon. Routledge.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39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ea typeface="ＭＳ Ｐゴシック" panose="020B0600070205080204" pitchFamily="34" charset="-128"/>
              </a:rPr>
              <a:t>Curriculum Overview – Foundation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`Personal and Social Development, Well-being and Cultural Diversity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 Language, Literacy and Communication Skills Area of Learning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Mathematical Development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Welsh Language Development 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Knowledge and Understanding of the World 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 Development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Creative Development Area of Learning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48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Trosolwg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o’r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cwricwlwm</a:t>
            </a:r>
            <a:r>
              <a:rPr lang="en-US" altLang="en-US" b="1" dirty="0">
                <a:ea typeface="ＭＳ Ｐゴシック" panose="020B0600070205080204" pitchFamily="34" charset="-128"/>
              </a:rPr>
              <a:t> –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Cyfnod</a:t>
            </a:r>
            <a:r>
              <a:rPr lang="en-US" altLang="en-US" b="1" dirty="0">
                <a:ea typeface="ＭＳ Ｐゴシック" panose="020B0600070205080204" pitchFamily="34" charset="-128"/>
              </a:rPr>
              <a:t> Sylfaen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8120743" cy="4525963"/>
          </a:xfrm>
        </p:spPr>
        <p:txBody>
          <a:bodyPr>
            <a:normAutofit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Personol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Chymdeithasol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Lles</a:t>
            </a:r>
            <a:r>
              <a:rPr lang="en-US" altLang="en-US" dirty="0">
                <a:ea typeface="ＭＳ Ｐゴシック" panose="020B0600070205080204" pitchFamily="34" charset="-128"/>
              </a:rPr>
              <a:t> ac </a:t>
            </a:r>
            <a:r>
              <a:rPr lang="en-US" altLang="en-US" dirty="0" err="1">
                <a:ea typeface="ＭＳ Ｐゴシック" panose="020B0600070205080204" pitchFamily="34" charset="-128"/>
              </a:rPr>
              <a:t>Amrywiaeth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Ddiwylliannol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Sgiliau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Llythrennedd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Chyfathrebu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Mathemategol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Datblygu’r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Gymraeg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Gwybodaeth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Dealltwriaeth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Byd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Creadigol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67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Key Stage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5529943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Skills across the curriculum</a:t>
            </a:r>
          </a:p>
          <a:p>
            <a:pPr>
              <a:buFontTx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Health Fitness and Well being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Creative Activities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Competitive Activities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Adventure Activities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22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Elfennau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pwysig</a:t>
            </a:r>
            <a:r>
              <a:rPr lang="en-US" altLang="en-US" b="1" dirty="0">
                <a:ea typeface="ＭＳ Ｐゴシック" panose="020B0600070205080204" pitchFamily="34" charset="-128"/>
              </a:rPr>
              <a:t> o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ddarpariaeth</a:t>
            </a:r>
            <a:r>
              <a:rPr lang="en-US" altLang="en-US" b="1" dirty="0">
                <a:ea typeface="ＭＳ Ｐゴシック" panose="020B0600070205080204" pitchFamily="34" charset="-128"/>
              </a:rPr>
              <a:t> / Important elements of provision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risg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dyddiol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 </a:t>
            </a:r>
            <a:r>
              <a:rPr lang="en-US" altLang="en-US" dirty="0" err="1">
                <a:ea typeface="ＭＳ Ｐゴシック" panose="020B0600070205080204" pitchFamily="34" charset="-128"/>
              </a:rPr>
              <a:t>dan</a:t>
            </a:r>
            <a:r>
              <a:rPr lang="en-US" altLang="en-US" dirty="0">
                <a:ea typeface="ＭＳ Ｐゴシック" panose="020B0600070205080204" pitchFamily="34" charset="-128"/>
              </a:rPr>
              <a:t> do ac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awyr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agored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deallusrwydd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lleoli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safle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heriol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cynnig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cymhelliant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Amser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Hybu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gwerthuso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gwella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Activities and risk.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Daily activities.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Both indoors and outdoors.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Developing positional language.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Challenging activities that provide motivation.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Time to practice.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Encourage evaluation for improvement.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54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/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 err="1" smtClean="0">
                <a:ea typeface="ＭＳ Ｐゴシック" panose="020B0600070205080204" pitchFamily="34" charset="-128"/>
              </a:rPr>
              <a:t>Cyfnod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Allweddol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2/ Key stage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7946571" cy="4525963"/>
          </a:xfrm>
        </p:spPr>
        <p:txBody>
          <a:bodyPr/>
          <a:lstStyle/>
          <a:p>
            <a:endParaRPr lang="en-US" altLang="en-US" dirty="0" smtClean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Sgiliau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draws y </a:t>
            </a:r>
            <a:endParaRPr lang="en-US" altLang="en-US" dirty="0" smtClean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cwricwlwm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 smtClean="0">
                <a:ea typeface="ＭＳ Ｐゴシック" panose="020B0600070205080204" pitchFamily="34" charset="-128"/>
              </a:rPr>
              <a:t>Iechyd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ffitrwydd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Lles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endParaRPr lang="en-US" altLang="en-US" dirty="0" smtClean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  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cystadleuol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creadigol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antur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8829" y="2188029"/>
            <a:ext cx="4038600" cy="4525963"/>
          </a:xfrm>
        </p:spPr>
        <p:txBody>
          <a:bodyPr/>
          <a:lstStyle/>
          <a:p>
            <a:r>
              <a:rPr lang="en-GB" dirty="0" smtClean="0"/>
              <a:t>Skills across the curriculum</a:t>
            </a:r>
          </a:p>
          <a:p>
            <a:r>
              <a:rPr lang="en-GB" dirty="0" smtClean="0"/>
              <a:t>Health Fitness and Well being</a:t>
            </a:r>
          </a:p>
          <a:p>
            <a:r>
              <a:rPr lang="en-GB" dirty="0" smtClean="0"/>
              <a:t>Competitive Activities</a:t>
            </a:r>
          </a:p>
          <a:p>
            <a:r>
              <a:rPr lang="en-GB" dirty="0" smtClean="0"/>
              <a:t>Creative Activities</a:t>
            </a:r>
          </a:p>
          <a:p>
            <a:r>
              <a:rPr lang="en-GB" dirty="0" smtClean="0"/>
              <a:t>Adventure Activities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18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Modelau</a:t>
            </a:r>
            <a:r>
              <a:rPr lang="en-US" altLang="en-US" b="1" dirty="0">
                <a:ea typeface="ＭＳ Ｐゴシック" panose="020B0600070205080204" pitchFamily="34" charset="-128"/>
              </a:rPr>
              <a:t> o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strategaethau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dysgu</a:t>
            </a:r>
            <a:r>
              <a:rPr lang="en-US" altLang="en-US" b="1" dirty="0">
                <a:ea typeface="ＭＳ Ｐゴシック" panose="020B0600070205080204" pitchFamily="34" charset="-128"/>
              </a:rPr>
              <a:t/>
            </a:r>
            <a:br>
              <a:rPr lang="en-US" altLang="en-US" b="1" dirty="0">
                <a:ea typeface="ＭＳ Ｐゴシック" panose="020B0600070205080204" pitchFamily="34" charset="-128"/>
              </a:rPr>
            </a:br>
            <a:r>
              <a:rPr lang="en-US" altLang="en-US" b="1" dirty="0">
                <a:ea typeface="ＭＳ Ｐゴシック" panose="020B0600070205080204" pitchFamily="34" charset="-128"/>
              </a:rPr>
              <a:t>Teaching and learning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3200" dirty="0" err="1">
                <a:ea typeface="ＭＳ Ｐゴシック" panose="020B0600070205080204" pitchFamily="34" charset="-128"/>
              </a:rPr>
              <a:t>Defnydd</a:t>
            </a:r>
            <a:r>
              <a:rPr lang="en-US" altLang="en-US" sz="3200" dirty="0">
                <a:ea typeface="ＭＳ Ｐゴシック" panose="020B0600070205080204" pitchFamily="34" charset="-128"/>
              </a:rPr>
              <a:t> a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wnaed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gan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yr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athrawes</a:t>
            </a:r>
            <a:r>
              <a:rPr lang="en-US" altLang="en-US" sz="3200" dirty="0">
                <a:ea typeface="ＭＳ Ｐゴシック" panose="020B0600070205080204" pitchFamily="34" charset="-128"/>
              </a:rPr>
              <a:t> o </a:t>
            </a:r>
          </a:p>
          <a:p>
            <a:pPr>
              <a:buFontTx/>
              <a:buAutoNum type="romanLcParenBoth"/>
            </a:pPr>
            <a:r>
              <a:rPr lang="en-US" altLang="en-US" sz="3200" dirty="0" err="1">
                <a:ea typeface="ＭＳ Ｐゴシック" panose="020B0600070205080204" pitchFamily="34" charset="-128"/>
              </a:rPr>
              <a:t>lais</a:t>
            </a:r>
            <a:r>
              <a:rPr lang="en-US" altLang="en-US" sz="3200" dirty="0">
                <a:ea typeface="ＭＳ Ｐゴシック" panose="020B0600070205080204" pitchFamily="34" charset="-128"/>
              </a:rPr>
              <a:t> ac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iaith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>
              <a:buFontTx/>
              <a:buAutoNum type="romanLcParenBoth"/>
            </a:pPr>
            <a:r>
              <a:rPr lang="en-US" altLang="en-US" sz="3200" dirty="0" err="1">
                <a:ea typeface="ＭＳ Ｐゴシック" panose="020B0600070205080204" pitchFamily="34" charset="-128"/>
              </a:rPr>
              <a:t>gofod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>
              <a:buFontTx/>
              <a:buAutoNum type="romanLcParenBoth"/>
            </a:pPr>
            <a:r>
              <a:rPr lang="en-US" altLang="en-US" sz="3200" dirty="0" err="1">
                <a:ea typeface="ＭＳ Ｐゴシック" panose="020B0600070205080204" pitchFamily="34" charset="-128"/>
              </a:rPr>
              <a:t>adnoddau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>
              <a:buFontTx/>
              <a:buAutoNum type="romanLcParenBoth"/>
            </a:pPr>
            <a:r>
              <a:rPr lang="en-US" altLang="en-US" sz="3200" dirty="0" err="1" smtClean="0">
                <a:ea typeface="ＭＳ Ｐゴシック" panose="020B0600070205080204" pitchFamily="34" charset="-128"/>
              </a:rPr>
              <a:t>Cynllunio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>
              <a:buFontTx/>
              <a:buAutoNum type="romanLcParenBoth"/>
            </a:pPr>
            <a:r>
              <a:rPr lang="en-US" altLang="en-US" sz="3200" dirty="0">
                <a:ea typeface="ＭＳ Ｐゴシック" panose="020B0600070205080204" pitchFamily="34" charset="-128"/>
              </a:rPr>
              <a:t>Codi,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cludo</a:t>
            </a:r>
            <a:r>
              <a:rPr lang="en-US" altLang="en-US" sz="3200" dirty="0">
                <a:ea typeface="ＭＳ Ｐゴシック" panose="020B0600070205080204" pitchFamily="34" charset="-128"/>
              </a:rPr>
              <a:t>,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gosod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3200" dirty="0">
                <a:ea typeface="ＭＳ Ｐゴシック" panose="020B0600070205080204" pitchFamily="34" charset="-128"/>
              </a:rPr>
              <a:t>Teachers use of</a:t>
            </a:r>
          </a:p>
          <a:p>
            <a:pPr>
              <a:buFontTx/>
              <a:buAutoNum type="romanLcParenBoth"/>
            </a:pPr>
            <a:r>
              <a:rPr lang="en-US" altLang="en-US" sz="3200" dirty="0">
                <a:ea typeface="ＭＳ Ｐゴシック" panose="020B0600070205080204" pitchFamily="34" charset="-128"/>
              </a:rPr>
              <a:t>language and voice</a:t>
            </a:r>
          </a:p>
          <a:p>
            <a:pPr>
              <a:buFontTx/>
              <a:buAutoNum type="romanLcParenBoth"/>
            </a:pPr>
            <a:r>
              <a:rPr lang="en-US" altLang="en-US" sz="3200" dirty="0">
                <a:ea typeface="ＭＳ Ｐゴシック" panose="020B0600070205080204" pitchFamily="34" charset="-128"/>
              </a:rPr>
              <a:t>space</a:t>
            </a:r>
          </a:p>
          <a:p>
            <a:pPr>
              <a:buFontTx/>
              <a:buAutoNum type="romanLcParenBoth"/>
            </a:pPr>
            <a:r>
              <a:rPr lang="en-US" altLang="en-US" sz="3200" dirty="0">
                <a:ea typeface="ＭＳ Ｐゴシック" panose="020B0600070205080204" pitchFamily="34" charset="-128"/>
              </a:rPr>
              <a:t>resources</a:t>
            </a:r>
          </a:p>
          <a:p>
            <a:pPr>
              <a:buFontTx/>
              <a:buAutoNum type="romanLcParenBoth"/>
            </a:pPr>
            <a:r>
              <a:rPr lang="en-US" altLang="en-US" sz="3200" dirty="0" smtClean="0">
                <a:ea typeface="ＭＳ Ｐゴシック" panose="020B0600070205080204" pitchFamily="34" charset="-128"/>
              </a:rPr>
              <a:t>Planning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>
              <a:buFontTx/>
              <a:buAutoNum type="romanLcParenBoth"/>
            </a:pPr>
            <a:r>
              <a:rPr lang="en-US" altLang="en-US" sz="3200" dirty="0">
                <a:ea typeface="ＭＳ Ｐゴシック" panose="020B0600070205080204" pitchFamily="34" charset="-128"/>
              </a:rPr>
              <a:t>Lifting, carrying, placing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97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Symud</a:t>
            </a:r>
            <a:r>
              <a:rPr lang="en-US" altLang="en-US" dirty="0">
                <a:ea typeface="ＭＳ Ｐゴシック" panose="020B0600070205080204" pitchFamily="34" charset="-128"/>
              </a:rPr>
              <a:t> /Movement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Cysyniad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ofod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personol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h.y</a:t>
            </a:r>
            <a:r>
              <a:rPr lang="en-US" altLang="en-US" dirty="0">
                <a:ea typeface="ＭＳ Ｐゴシック" panose="020B0600070205080204" pitchFamily="34" charset="-128"/>
              </a:rPr>
              <a:t>. </a:t>
            </a:r>
            <a:r>
              <a:rPr lang="en-US" altLang="en-US" dirty="0" err="1">
                <a:ea typeface="ＭＳ Ｐゴシック" panose="020B0600070205080204" pitchFamily="34" charset="-128"/>
              </a:rPr>
              <a:t>swigen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personol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Cerdded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Rhedeg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Llamu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Sgipio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glanio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Concept of space i.e. personal bubble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Walking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Running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Leaping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Skipping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Jumping and landing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53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am </a:t>
            </a:r>
            <a:r>
              <a:rPr lang="en-US" altLang="en-US" dirty="0" err="1">
                <a:ea typeface="ＭＳ Ｐゴシック" panose="020B0600070205080204" pitchFamily="34" charset="-128"/>
              </a:rPr>
              <a:t>bellter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Hercian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Carlamu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Milwr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Cadnoed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  <a:r>
              <a:rPr lang="en-US" altLang="en-US" dirty="0" err="1">
                <a:ea typeface="ＭＳ Ｐゴシック" panose="020B0600070205080204" pitchFamily="34" charset="-128"/>
              </a:rPr>
              <a:t>Llwynogod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seren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Cath </a:t>
            </a:r>
            <a:r>
              <a:rPr lang="en-US" altLang="en-US" dirty="0" err="1">
                <a:ea typeface="ＭＳ Ｐゴシック" panose="020B0600070205080204" pitchFamily="34" charset="-128"/>
              </a:rPr>
              <a:t>blin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Cydbwyso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un </a:t>
            </a:r>
            <a:r>
              <a:rPr lang="en-US" altLang="en-US" dirty="0" err="1">
                <a:ea typeface="ＭＳ Ｐゴシック" panose="020B0600070205080204" pitchFamily="34" charset="-128"/>
              </a:rPr>
              <a:t>droed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Rholio’n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unionsyth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Rôl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tedi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Jumping for distance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Hopping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Galloping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 soldier</a:t>
            </a: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Foxes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Straight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Star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Angry cat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Balance on one foot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Log roll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Teddy bear roll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57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Addysgu’r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Corff</a:t>
            </a:r>
            <a:r>
              <a:rPr lang="en-US" altLang="en-US" b="1" dirty="0">
                <a:ea typeface="ＭＳ Ｐゴシック" panose="020B0600070205080204" pitchFamily="34" charset="-128"/>
              </a:rPr>
              <a:t> / Body Schooling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Archwilio’r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ffactorau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cyfrannu</a:t>
            </a:r>
            <a:r>
              <a:rPr lang="en-US" altLang="en-US" dirty="0">
                <a:ea typeface="ＭＳ Ｐゴシック" panose="020B0600070205080204" pitchFamily="34" charset="-128"/>
              </a:rPr>
              <a:t> at </a:t>
            </a:r>
            <a:r>
              <a:rPr lang="en-US" altLang="en-US" dirty="0" err="1">
                <a:ea typeface="ＭＳ Ｐゴシック" panose="020B0600070205080204" pitchFamily="34" charset="-128"/>
              </a:rPr>
              <a:t>ddatblygiad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safon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uchel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mynediad</a:t>
            </a:r>
            <a:r>
              <a:rPr lang="en-US" altLang="en-US" dirty="0">
                <a:ea typeface="ＭＳ Ｐゴシック" panose="020B0600070205080204" pitchFamily="34" charset="-128"/>
              </a:rPr>
              <a:t> at her </a:t>
            </a:r>
            <a:r>
              <a:rPr lang="en-US" altLang="en-US" dirty="0" err="1">
                <a:ea typeface="ＭＳ Ｐゴシック" panose="020B0600070205080204" pitchFamily="34" charset="-128"/>
              </a:rPr>
              <a:t>addas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Creu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hwylus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phwrpasol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199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Exploring the factors contributing to high quality physical development.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Ensuring access to suitable challenge.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Making the activities fun and purposeful.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09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762000"/>
            <a:ext cx="4038600" cy="4525963"/>
          </a:xfrm>
        </p:spPr>
        <p:txBody>
          <a:bodyPr/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Cynhesu</a:t>
            </a:r>
            <a:endParaRPr lang="en-US" altLang="en-US" b="1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Symudiadau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cychwynnol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 	Cath </a:t>
            </a:r>
            <a:r>
              <a:rPr lang="en-US" altLang="en-US" dirty="0" err="1">
                <a:ea typeface="ＭＳ Ｐゴシック" panose="020B0600070205080204" pitchFamily="34" charset="-128"/>
              </a:rPr>
              <a:t>flin</a:t>
            </a:r>
            <a:r>
              <a:rPr lang="en-US" altLang="en-US" dirty="0">
                <a:ea typeface="ＭＳ Ｐゴシック" panose="020B0600070205080204" pitchFamily="34" charset="-128"/>
              </a:rPr>
              <a:t>/</a:t>
            </a:r>
            <a:r>
              <a:rPr lang="en-US" altLang="en-US" dirty="0" err="1">
                <a:ea typeface="ＭＳ Ｐゴシック" panose="020B0600070205080204" pitchFamily="34" charset="-128"/>
              </a:rPr>
              <a:t>hapus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		Dal y </a:t>
            </a:r>
            <a:r>
              <a:rPr lang="en-US" altLang="en-US" dirty="0" err="1">
                <a:ea typeface="ＭＳ Ｐゴシック" panose="020B0600070205080204" pitchFamily="34" charset="-128"/>
              </a:rPr>
              <a:t>Llygoden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Cylched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-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 </a:t>
            </a:r>
            <a:r>
              <a:rPr lang="en-US" altLang="en-US" dirty="0" err="1">
                <a:ea typeface="ＭＳ Ｐゴシック" panose="020B0600070205080204" pitchFamily="34" charset="-128"/>
              </a:rPr>
              <a:t>Rhannu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arbenigedd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2114" y="761999"/>
            <a:ext cx="4038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b="1" dirty="0">
                <a:ea typeface="ＭＳ Ｐゴシック" panose="020B0600070205080204" pitchFamily="34" charset="-128"/>
              </a:rPr>
              <a:t>Warm up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Initial movements</a:t>
            </a:r>
          </a:p>
          <a:p>
            <a:pPr>
              <a:buFontTx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	Angry/happy cat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	Trap the mouse</a:t>
            </a:r>
          </a:p>
          <a:p>
            <a:pPr>
              <a:buFontTx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Circuit of activities -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 Sharing expertise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07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Gwers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engrheifftiol</a:t>
            </a:r>
            <a:r>
              <a:rPr lang="en-US" altLang="en-US" b="1" dirty="0">
                <a:ea typeface="ＭＳ Ｐゴシック" panose="020B0600070205080204" pitchFamily="34" charset="-128"/>
              </a:rPr>
              <a:t> / Model Lesson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7428" y="1632855"/>
            <a:ext cx="4038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Ail </a:t>
            </a:r>
            <a:r>
              <a:rPr lang="en-GB" altLang="en-US" b="1" dirty="0" err="1">
                <a:ea typeface="ＭＳ Ｐゴシック" panose="020B0600070205080204" pitchFamily="34" charset="-128"/>
              </a:rPr>
              <a:t>edrych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GB" altLang="en-US" b="1" dirty="0" err="1">
                <a:ea typeface="ＭＳ Ｐゴシック" panose="020B0600070205080204" pitchFamily="34" charset="-128"/>
              </a:rPr>
              <a:t>Darganfod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GB" altLang="en-US" b="1" dirty="0" err="1">
                <a:ea typeface="ＭＳ Ｐゴシック" panose="020B0600070205080204" pitchFamily="34" charset="-128"/>
              </a:rPr>
              <a:t>Creu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GB" altLang="en-US" b="1" dirty="0" err="1">
                <a:ea typeface="ＭＳ Ｐゴシック" panose="020B0600070205080204" pitchFamily="34" charset="-128"/>
              </a:rPr>
              <a:t>Helpu</a:t>
            </a:r>
            <a:r>
              <a:rPr lang="en-GB" altLang="en-US" b="1" dirty="0">
                <a:ea typeface="ＭＳ Ｐゴシック" panose="020B0600070205080204" pitchFamily="34" charset="-128"/>
              </a:rPr>
              <a:t>/</a:t>
            </a:r>
            <a:r>
              <a:rPr lang="en-GB" altLang="en-US" b="1" dirty="0" err="1">
                <a:ea typeface="ＭＳ Ｐゴシック" panose="020B0600070205080204" pitchFamily="34" charset="-128"/>
              </a:rPr>
              <a:t>cefnogi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GB" altLang="en-US" b="1" dirty="0" err="1">
                <a:ea typeface="ＭＳ Ｐゴシック" panose="020B0600070205080204" pitchFamily="34" charset="-128"/>
              </a:rPr>
              <a:t>Perfformio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GB" altLang="en-US" b="1" dirty="0" err="1">
                <a:ea typeface="ＭＳ Ｐゴシック" panose="020B0600070205080204" pitchFamily="34" charset="-128"/>
              </a:rPr>
              <a:t>Gwerthuso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29943" y="1600199"/>
            <a:ext cx="4038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Recap</a:t>
            </a:r>
          </a:p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Explore</a:t>
            </a:r>
          </a:p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Create</a:t>
            </a:r>
          </a:p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Intervene</a:t>
            </a:r>
          </a:p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Perform</a:t>
            </a:r>
          </a:p>
          <a:p>
            <a:pPr>
              <a:buFontTx/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Evaluate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04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3701</TotalTime>
  <Words>856</Words>
  <Application>Microsoft Office PowerPoint</Application>
  <PresentationFormat>On-screen Show (4:3)</PresentationFormat>
  <Paragraphs>192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ＭＳ Ｐゴシック</vt:lpstr>
      <vt:lpstr>Arial</vt:lpstr>
      <vt:lpstr>Calibri</vt:lpstr>
      <vt:lpstr>Office Theme</vt:lpstr>
      <vt:lpstr>PowerPoint Presentation</vt:lpstr>
      <vt:lpstr>Physical Development in the Primary School /  Datblygiad Corfforol yn yr Ysgol Gynradd</vt:lpstr>
      <vt:lpstr>Diogelwch personol / Personal safety</vt:lpstr>
      <vt:lpstr>Deilliannau / Outcomes</vt:lpstr>
      <vt:lpstr>Successful Futures/Dyfodol Llwyddiannus</vt:lpstr>
      <vt:lpstr>Llythrennedd Corfforol – Physical Literacy</vt:lpstr>
      <vt:lpstr>Curriculum Overview – Foundation Phase</vt:lpstr>
      <vt:lpstr>Trosolwg o’r cwricwlwm – Cyfnod Sylfaen</vt:lpstr>
      <vt:lpstr>Key Stage 2</vt:lpstr>
      <vt:lpstr>Elfennau pwysig o ddarpariaeth / Important elements of provision</vt:lpstr>
      <vt:lpstr> Cyfnod Allweddol 2/ Key stage 2</vt:lpstr>
      <vt:lpstr>Modelau o strategaethau dysgu Teaching and learning strategies</vt:lpstr>
      <vt:lpstr>Symud /Movement</vt:lpstr>
      <vt:lpstr>PowerPoint Presentation</vt:lpstr>
      <vt:lpstr>Gweithgareddau Addysgu’r Corff / Body Schooling Activities</vt:lpstr>
      <vt:lpstr>PowerPoint Presentation</vt:lpstr>
      <vt:lpstr>Gwers engrheifftiol / Model Lesson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197</cp:revision>
  <cp:lastPrinted>2018-10-31T12:30:29Z</cp:lastPrinted>
  <dcterms:created xsi:type="dcterms:W3CDTF">2018-05-24T13:58:06Z</dcterms:created>
  <dcterms:modified xsi:type="dcterms:W3CDTF">2018-10-31T12:30:30Z</dcterms:modified>
</cp:coreProperties>
</file>