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7" r:id="rId4"/>
    <p:sldId id="259" r:id="rId5"/>
    <p:sldId id="261" r:id="rId6"/>
    <p:sldId id="260"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4660"/>
  </p:normalViewPr>
  <p:slideViewPr>
    <p:cSldViewPr snapToGrid="0">
      <p:cViewPr varScale="1">
        <p:scale>
          <a:sx n="85" d="100"/>
          <a:sy n="85" d="100"/>
        </p:scale>
        <p:origin x="48" y="2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DCFDAB7C-9E46-48B9-8863-9870E53CA4B6}" type="datetimeFigureOut">
              <a:rPr lang="en-GB" smtClean="0"/>
              <a:t>15/03/2023</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0E1A687C-05A8-4979-B8B7-330508EE656A}" type="slidenum">
              <a:rPr lang="en-GB" smtClean="0"/>
              <a:t>‹#›</a:t>
            </a:fld>
            <a:endParaRPr lang="en-GB"/>
          </a:p>
        </p:txBody>
      </p:sp>
    </p:spTree>
    <p:extLst>
      <p:ext uri="{BB962C8B-B14F-4D97-AF65-F5344CB8AC3E}">
        <p14:creationId xmlns:p14="http://schemas.microsoft.com/office/powerpoint/2010/main" val="816728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CFDAB7C-9E46-48B9-8863-9870E53CA4B6}" type="datetimeFigureOut">
              <a:rPr lang="en-GB" smtClean="0"/>
              <a:t>15/03/2023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1A687C-05A8-4979-B8B7-330508EE656A}" type="slidenum">
              <a:rPr lang="en-GB" smtClean="0"/>
              <a:t>‹#›</a:t>
            </a:fld>
            <a:endParaRPr lang="en-GB"/>
          </a:p>
        </p:txBody>
      </p:sp>
    </p:spTree>
    <p:extLst>
      <p:ext uri="{BB962C8B-B14F-4D97-AF65-F5344CB8AC3E}">
        <p14:creationId xmlns:p14="http://schemas.microsoft.com/office/powerpoint/2010/main" val="39020921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CFDAB7C-9E46-48B9-8863-9870E53CA4B6}" type="datetimeFigureOut">
              <a:rPr lang="en-GB" smtClean="0"/>
              <a:t>15/03/2023</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E1A687C-05A8-4979-B8B7-330508EE656A}" type="slidenum">
              <a:rPr lang="en-GB" smtClean="0"/>
              <a:t>‹#›</a:t>
            </a:fld>
            <a:endParaRPr lang="en-GB"/>
          </a:p>
        </p:txBody>
      </p:sp>
    </p:spTree>
    <p:extLst>
      <p:ext uri="{BB962C8B-B14F-4D97-AF65-F5344CB8AC3E}">
        <p14:creationId xmlns:p14="http://schemas.microsoft.com/office/powerpoint/2010/main" val="12216521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CFDAB7C-9E46-48B9-8863-9870E53CA4B6}" type="datetimeFigureOut">
              <a:rPr lang="en-GB" smtClean="0"/>
              <a:t>15/03/2023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1A687C-05A8-4979-B8B7-330508EE656A}" type="slidenum">
              <a:rPr lang="en-GB" smtClean="0"/>
              <a:t>‹#›</a:t>
            </a:fld>
            <a:endParaRPr lang="en-GB"/>
          </a:p>
        </p:txBody>
      </p:sp>
    </p:spTree>
    <p:extLst>
      <p:ext uri="{BB962C8B-B14F-4D97-AF65-F5344CB8AC3E}">
        <p14:creationId xmlns:p14="http://schemas.microsoft.com/office/powerpoint/2010/main" val="28303001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CFDAB7C-9E46-48B9-8863-9870E53CA4B6}" type="datetimeFigureOut">
              <a:rPr lang="en-GB" smtClean="0"/>
              <a:t>15/03/2023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E1A687C-05A8-4979-B8B7-330508EE656A}" type="slidenum">
              <a:rPr lang="en-GB" smtClean="0"/>
              <a:t>‹#›</a:t>
            </a:fld>
            <a:endParaRPr lang="en-GB"/>
          </a:p>
        </p:txBody>
      </p:sp>
    </p:spTree>
    <p:extLst>
      <p:ext uri="{BB962C8B-B14F-4D97-AF65-F5344CB8AC3E}">
        <p14:creationId xmlns:p14="http://schemas.microsoft.com/office/powerpoint/2010/main" val="40149896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CFDAB7C-9E46-48B9-8863-9870E53CA4B6}" type="datetimeFigureOut">
              <a:rPr lang="en-GB" smtClean="0"/>
              <a:t>15/03/2023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E1A687C-05A8-4979-B8B7-330508EE656A}" type="slidenum">
              <a:rPr lang="en-GB" smtClean="0"/>
              <a:t>‹#›</a:t>
            </a:fld>
            <a:endParaRPr lang="en-GB"/>
          </a:p>
        </p:txBody>
      </p:sp>
    </p:spTree>
    <p:extLst>
      <p:ext uri="{BB962C8B-B14F-4D97-AF65-F5344CB8AC3E}">
        <p14:creationId xmlns:p14="http://schemas.microsoft.com/office/powerpoint/2010/main" val="23320658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CFDAB7C-9E46-48B9-8863-9870E53CA4B6}" type="datetimeFigureOut">
              <a:rPr lang="en-GB" smtClean="0"/>
              <a:t>15/03/2023</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0E1A687C-05A8-4979-B8B7-330508EE656A}" type="slidenum">
              <a:rPr lang="en-GB" smtClean="0"/>
              <a:t>‹#›</a:t>
            </a:fld>
            <a:endParaRPr lang="en-GB"/>
          </a:p>
        </p:txBody>
      </p:sp>
    </p:spTree>
    <p:extLst>
      <p:ext uri="{BB962C8B-B14F-4D97-AF65-F5344CB8AC3E}">
        <p14:creationId xmlns:p14="http://schemas.microsoft.com/office/powerpoint/2010/main" val="38819637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CFDAB7C-9E46-48B9-8863-9870E53CA4B6}" type="datetimeFigureOut">
              <a:rPr lang="en-GB" smtClean="0"/>
              <a:t>15/03/2023</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E1A687C-05A8-4979-B8B7-330508EE656A}" type="slidenum">
              <a:rPr lang="en-GB" smtClean="0"/>
              <a:t>‹#›</a:t>
            </a:fld>
            <a:endParaRPr lang="en-GB"/>
          </a:p>
        </p:txBody>
      </p:sp>
    </p:spTree>
    <p:extLst>
      <p:ext uri="{BB962C8B-B14F-4D97-AF65-F5344CB8AC3E}">
        <p14:creationId xmlns:p14="http://schemas.microsoft.com/office/powerpoint/2010/main" val="20826935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CFDAB7C-9E46-48B9-8863-9870E53CA4B6}" type="datetimeFigureOut">
              <a:rPr lang="en-GB" smtClean="0"/>
              <a:t>15/03/2023</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E1A687C-05A8-4979-B8B7-330508EE656A}" type="slidenum">
              <a:rPr lang="en-GB" smtClean="0"/>
              <a:t>‹#›</a:t>
            </a:fld>
            <a:endParaRPr lang="en-GB"/>
          </a:p>
        </p:txBody>
      </p:sp>
    </p:spTree>
    <p:extLst>
      <p:ext uri="{BB962C8B-B14F-4D97-AF65-F5344CB8AC3E}">
        <p14:creationId xmlns:p14="http://schemas.microsoft.com/office/powerpoint/2010/main" val="17899353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CFDAB7C-9E46-48B9-8863-9870E53CA4B6}" type="datetimeFigureOut">
              <a:rPr lang="en-GB" smtClean="0"/>
              <a:t>15/03/2023</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E1A687C-05A8-4979-B8B7-330508EE656A}" type="slidenum">
              <a:rPr lang="en-GB" smtClean="0"/>
              <a:t>‹#›</a:t>
            </a:fld>
            <a:endParaRPr lang="en-GB"/>
          </a:p>
        </p:txBody>
      </p:sp>
    </p:spTree>
    <p:extLst>
      <p:ext uri="{BB962C8B-B14F-4D97-AF65-F5344CB8AC3E}">
        <p14:creationId xmlns:p14="http://schemas.microsoft.com/office/powerpoint/2010/main" val="20932629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CFDAB7C-9E46-48B9-8863-9870E53CA4B6}" type="datetimeFigureOut">
              <a:rPr lang="en-GB" smtClean="0"/>
              <a:t>15/03/2023</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E1A687C-05A8-4979-B8B7-330508EE656A}" type="slidenum">
              <a:rPr lang="en-GB" smtClean="0"/>
              <a:t>‹#›</a:t>
            </a:fld>
            <a:endParaRPr lang="en-GB"/>
          </a:p>
        </p:txBody>
      </p:sp>
    </p:spTree>
    <p:extLst>
      <p:ext uri="{BB962C8B-B14F-4D97-AF65-F5344CB8AC3E}">
        <p14:creationId xmlns:p14="http://schemas.microsoft.com/office/powerpoint/2010/main" val="16111466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CFDAB7C-9E46-48B9-8863-9870E53CA4B6}" type="datetimeFigureOut">
              <a:rPr lang="en-GB" smtClean="0"/>
              <a:t>15/03/2023</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E1A687C-05A8-4979-B8B7-330508EE656A}" type="slidenum">
              <a:rPr lang="en-GB" smtClean="0"/>
              <a:t>‹#›</a:t>
            </a:fld>
            <a:endParaRPr lang="en-GB"/>
          </a:p>
        </p:txBody>
      </p:sp>
    </p:spTree>
    <p:extLst>
      <p:ext uri="{BB962C8B-B14F-4D97-AF65-F5344CB8AC3E}">
        <p14:creationId xmlns:p14="http://schemas.microsoft.com/office/powerpoint/2010/main" val="41312693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CFDAB7C-9E46-48B9-8863-9870E53CA4B6}" type="datetimeFigureOut">
              <a:rPr lang="en-GB" smtClean="0"/>
              <a:t>15/03/2023</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E1A687C-05A8-4979-B8B7-330508EE656A}" type="slidenum">
              <a:rPr lang="en-GB" smtClean="0"/>
              <a:t>‹#›</a:t>
            </a:fld>
            <a:endParaRPr lang="en-GB"/>
          </a:p>
        </p:txBody>
      </p:sp>
    </p:spTree>
    <p:extLst>
      <p:ext uri="{BB962C8B-B14F-4D97-AF65-F5344CB8AC3E}">
        <p14:creationId xmlns:p14="http://schemas.microsoft.com/office/powerpoint/2010/main" val="32135252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CFDAB7C-9E46-48B9-8863-9870E53CA4B6}" type="datetimeFigureOut">
              <a:rPr lang="en-GB" smtClean="0"/>
              <a:t>15/03/2023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E1A687C-05A8-4979-B8B7-330508EE656A}" type="slidenum">
              <a:rPr lang="en-GB" smtClean="0"/>
              <a:t>‹#›</a:t>
            </a:fld>
            <a:endParaRPr lang="en-GB"/>
          </a:p>
        </p:txBody>
      </p:sp>
    </p:spTree>
    <p:extLst>
      <p:ext uri="{BB962C8B-B14F-4D97-AF65-F5344CB8AC3E}">
        <p14:creationId xmlns:p14="http://schemas.microsoft.com/office/powerpoint/2010/main" val="21572226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CFDAB7C-9E46-48B9-8863-9870E53CA4B6}" type="datetimeFigureOut">
              <a:rPr lang="en-GB" smtClean="0"/>
              <a:t>15/03/2023</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0E1A687C-05A8-4979-B8B7-330508EE656A}" type="slidenum">
              <a:rPr lang="en-GB" smtClean="0"/>
              <a:t>‹#›</a:t>
            </a:fld>
            <a:endParaRPr lang="en-GB"/>
          </a:p>
        </p:txBody>
      </p:sp>
    </p:spTree>
    <p:extLst>
      <p:ext uri="{BB962C8B-B14F-4D97-AF65-F5344CB8AC3E}">
        <p14:creationId xmlns:p14="http://schemas.microsoft.com/office/powerpoint/2010/main" val="32508088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DCFDAB7C-9E46-48B9-8863-9870E53CA4B6}" type="datetimeFigureOut">
              <a:rPr lang="en-GB" smtClean="0"/>
              <a:t>15/03/2023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1A687C-05A8-4979-B8B7-330508EE656A}" type="slidenum">
              <a:rPr lang="en-GB" smtClean="0"/>
              <a:t>‹#›</a:t>
            </a:fld>
            <a:endParaRPr lang="en-GB"/>
          </a:p>
        </p:txBody>
      </p:sp>
    </p:spTree>
    <p:extLst>
      <p:ext uri="{BB962C8B-B14F-4D97-AF65-F5344CB8AC3E}">
        <p14:creationId xmlns:p14="http://schemas.microsoft.com/office/powerpoint/2010/main" val="24516903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DCFDAB7C-9E46-48B9-8863-9870E53CA4B6}" type="datetimeFigureOut">
              <a:rPr lang="en-GB" smtClean="0"/>
              <a:t>15/03/2023</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E1A687C-05A8-4979-B8B7-330508EE656A}" type="slidenum">
              <a:rPr lang="en-GB" smtClean="0"/>
              <a:t>‹#›</a:t>
            </a:fld>
            <a:endParaRPr lang="en-GB"/>
          </a:p>
        </p:txBody>
      </p:sp>
    </p:spTree>
    <p:extLst>
      <p:ext uri="{BB962C8B-B14F-4D97-AF65-F5344CB8AC3E}">
        <p14:creationId xmlns:p14="http://schemas.microsoft.com/office/powerpoint/2010/main" val="31204017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DCFDAB7C-9E46-48B9-8863-9870E53CA4B6}" type="datetimeFigureOut">
              <a:rPr lang="en-GB" smtClean="0"/>
              <a:t>15/03/2023</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0E1A687C-05A8-4979-B8B7-330508EE656A}" type="slidenum">
              <a:rPr lang="en-GB" smtClean="0"/>
              <a:t>‹#›</a:t>
            </a:fld>
            <a:endParaRPr lang="en-GB"/>
          </a:p>
        </p:txBody>
      </p:sp>
    </p:spTree>
    <p:extLst>
      <p:ext uri="{BB962C8B-B14F-4D97-AF65-F5344CB8AC3E}">
        <p14:creationId xmlns:p14="http://schemas.microsoft.com/office/powerpoint/2010/main" val="110822752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6FBD9-D0D6-E4E0-3E64-267C8273C53C}"/>
              </a:ext>
            </a:extLst>
          </p:cNvPr>
          <p:cNvSpPr>
            <a:spLocks noGrp="1"/>
          </p:cNvSpPr>
          <p:nvPr>
            <p:ph type="ctrTitle"/>
          </p:nvPr>
        </p:nvSpPr>
        <p:spPr/>
        <p:txBody>
          <a:bodyPr/>
          <a:lstStyle/>
          <a:p>
            <a:r>
              <a:rPr lang="en-GB" dirty="0"/>
              <a:t>ECAP5006 – Examination Advice. </a:t>
            </a:r>
          </a:p>
        </p:txBody>
      </p:sp>
      <p:sp>
        <p:nvSpPr>
          <p:cNvPr id="3" name="Subtitle 2">
            <a:extLst>
              <a:ext uri="{FF2B5EF4-FFF2-40B4-BE49-F238E27FC236}">
                <a16:creationId xmlns:a16="http://schemas.microsoft.com/office/drawing/2014/main" id="{BA223A9E-8B77-1B93-F167-33162C109D23}"/>
              </a:ext>
            </a:extLst>
          </p:cNvPr>
          <p:cNvSpPr>
            <a:spLocks noGrp="1"/>
          </p:cNvSpPr>
          <p:nvPr>
            <p:ph type="subTitle" idx="1"/>
          </p:nvPr>
        </p:nvSpPr>
        <p:spPr/>
        <p:txBody>
          <a:bodyPr/>
          <a:lstStyle/>
          <a:p>
            <a:r>
              <a:rPr lang="en-GB" dirty="0"/>
              <a:t>Dr Stuart Jones</a:t>
            </a:r>
          </a:p>
        </p:txBody>
      </p:sp>
    </p:spTree>
    <p:extLst>
      <p:ext uri="{BB962C8B-B14F-4D97-AF65-F5344CB8AC3E}">
        <p14:creationId xmlns:p14="http://schemas.microsoft.com/office/powerpoint/2010/main" val="27651929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A85B9-49A5-46EB-84D8-B37BC313EA73}"/>
              </a:ext>
            </a:extLst>
          </p:cNvPr>
          <p:cNvSpPr>
            <a:spLocks noGrp="1"/>
          </p:cNvSpPr>
          <p:nvPr>
            <p:ph type="title"/>
          </p:nvPr>
        </p:nvSpPr>
        <p:spPr/>
        <p:txBody>
          <a:bodyPr/>
          <a:lstStyle/>
          <a:p>
            <a:r>
              <a:rPr lang="en-GB" dirty="0"/>
              <a:t>Assessment 1 - Exam</a:t>
            </a:r>
          </a:p>
        </p:txBody>
      </p:sp>
      <p:sp>
        <p:nvSpPr>
          <p:cNvPr id="3" name="Content Placeholder 2">
            <a:extLst>
              <a:ext uri="{FF2B5EF4-FFF2-40B4-BE49-F238E27FC236}">
                <a16:creationId xmlns:a16="http://schemas.microsoft.com/office/drawing/2014/main" id="{8388200A-4144-4484-AE03-2D1C944BE8A7}"/>
              </a:ext>
            </a:extLst>
          </p:cNvPr>
          <p:cNvSpPr>
            <a:spLocks noGrp="1"/>
          </p:cNvSpPr>
          <p:nvPr>
            <p:ph idx="1"/>
          </p:nvPr>
        </p:nvSpPr>
        <p:spPr/>
        <p:txBody>
          <a:bodyPr>
            <a:normAutofit fontScale="92500" lnSpcReduction="20000"/>
          </a:bodyPr>
          <a:lstStyle/>
          <a:p>
            <a:r>
              <a:rPr lang="en-GB" dirty="0"/>
              <a:t>Important information. </a:t>
            </a:r>
          </a:p>
          <a:p>
            <a:endParaRPr lang="en-GB" dirty="0"/>
          </a:p>
          <a:p>
            <a:r>
              <a:rPr lang="en-GB" dirty="0"/>
              <a:t>The date is set by registry in the examination period. Students will be informed of the exact date and time in good time. </a:t>
            </a:r>
          </a:p>
          <a:p>
            <a:endParaRPr lang="en-GB" dirty="0"/>
          </a:p>
          <a:p>
            <a:r>
              <a:rPr lang="en-GB" dirty="0"/>
              <a:t>2 hour (student’s with compensatory measures for exams will be given additional time)</a:t>
            </a:r>
          </a:p>
          <a:p>
            <a:endParaRPr lang="en-GB" dirty="0"/>
          </a:p>
          <a:p>
            <a:r>
              <a:rPr lang="en-GB" dirty="0"/>
              <a:t>Paper based test that will take place at UWTSD Carmarthen. </a:t>
            </a:r>
          </a:p>
          <a:p>
            <a:endParaRPr lang="en-GB" dirty="0"/>
          </a:p>
          <a:p>
            <a:r>
              <a:rPr lang="en-GB" dirty="0"/>
              <a:t>50% of module mark. </a:t>
            </a:r>
          </a:p>
        </p:txBody>
      </p:sp>
    </p:spTree>
    <p:extLst>
      <p:ext uri="{BB962C8B-B14F-4D97-AF65-F5344CB8AC3E}">
        <p14:creationId xmlns:p14="http://schemas.microsoft.com/office/powerpoint/2010/main" val="35620464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05A0F-426F-9EEF-7E4B-7B84406EAD4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02DB7FC-0AAC-3AF6-66C2-C3D2326AC08E}"/>
              </a:ext>
            </a:extLst>
          </p:cNvPr>
          <p:cNvSpPr>
            <a:spLocks noGrp="1"/>
          </p:cNvSpPr>
          <p:nvPr>
            <p:ph idx="1"/>
          </p:nvPr>
        </p:nvSpPr>
        <p:spPr/>
        <p:txBody>
          <a:bodyPr>
            <a:normAutofit fontScale="92500" lnSpcReduction="20000"/>
          </a:bodyPr>
          <a:lstStyle/>
          <a:p>
            <a:r>
              <a:rPr lang="en-GB" dirty="0"/>
              <a:t>How will the Examination be structured. </a:t>
            </a:r>
          </a:p>
          <a:p>
            <a:endParaRPr lang="en-GB" dirty="0"/>
          </a:p>
          <a:p>
            <a:r>
              <a:rPr lang="en-GB" dirty="0"/>
              <a:t>Students will answer TWO from FOUR Questions (Essay based questions). </a:t>
            </a:r>
          </a:p>
          <a:p>
            <a:endParaRPr lang="en-GB" dirty="0"/>
          </a:p>
          <a:p>
            <a:r>
              <a:rPr lang="en-GB" dirty="0"/>
              <a:t>Each question is marked out of 50 (equal weighting). </a:t>
            </a:r>
          </a:p>
          <a:p>
            <a:endParaRPr lang="en-GB" dirty="0"/>
          </a:p>
          <a:p>
            <a:r>
              <a:rPr lang="en-GB" dirty="0"/>
              <a:t>Do not need a reference list (but in text citations are encouraged). </a:t>
            </a:r>
          </a:p>
          <a:p>
            <a:r>
              <a:rPr lang="en-GB" dirty="0"/>
              <a:t>Do not need to write down each title (but clearly note the question number). </a:t>
            </a:r>
          </a:p>
          <a:p>
            <a:r>
              <a:rPr lang="en-GB" dirty="0"/>
              <a:t>Do not need to answer in the order provided in the exam. </a:t>
            </a:r>
          </a:p>
          <a:p>
            <a:pPr lvl="1"/>
            <a:r>
              <a:rPr lang="en-GB" dirty="0"/>
              <a:t>E.g. Can answer Q4 first and then Q1. </a:t>
            </a:r>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05284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22830-2273-9CB6-7222-7A45A0D02D7F}"/>
              </a:ext>
            </a:extLst>
          </p:cNvPr>
          <p:cNvSpPr>
            <a:spLocks noGrp="1"/>
          </p:cNvSpPr>
          <p:nvPr>
            <p:ph type="title"/>
          </p:nvPr>
        </p:nvSpPr>
        <p:spPr/>
        <p:txBody>
          <a:bodyPr/>
          <a:lstStyle/>
          <a:p>
            <a:r>
              <a:rPr lang="en-GB" dirty="0"/>
              <a:t>Topic Areas. </a:t>
            </a:r>
          </a:p>
        </p:txBody>
      </p:sp>
      <p:sp>
        <p:nvSpPr>
          <p:cNvPr id="3" name="Content Placeholder 2">
            <a:extLst>
              <a:ext uri="{FF2B5EF4-FFF2-40B4-BE49-F238E27FC236}">
                <a16:creationId xmlns:a16="http://schemas.microsoft.com/office/drawing/2014/main" id="{DD6B5235-E5D8-2D3A-6611-6166FEDE0ED0}"/>
              </a:ext>
            </a:extLst>
          </p:cNvPr>
          <p:cNvSpPr>
            <a:spLocks noGrp="1"/>
          </p:cNvSpPr>
          <p:nvPr>
            <p:ph idx="1"/>
          </p:nvPr>
        </p:nvSpPr>
        <p:spPr/>
        <p:txBody>
          <a:bodyPr/>
          <a:lstStyle/>
          <a:p>
            <a:r>
              <a:rPr lang="en-GB" dirty="0"/>
              <a:t>Question 1 - Imagery</a:t>
            </a:r>
          </a:p>
          <a:p>
            <a:endParaRPr lang="en-GB" dirty="0"/>
          </a:p>
          <a:p>
            <a:r>
              <a:rPr lang="en-GB" dirty="0"/>
              <a:t>Question 2 – Goal Setting</a:t>
            </a:r>
          </a:p>
          <a:p>
            <a:endParaRPr lang="en-GB" dirty="0"/>
          </a:p>
          <a:p>
            <a:r>
              <a:rPr lang="en-GB" dirty="0"/>
              <a:t>Question 3 – Exercise and Depression. </a:t>
            </a:r>
          </a:p>
          <a:p>
            <a:endParaRPr lang="en-GB" dirty="0"/>
          </a:p>
          <a:p>
            <a:r>
              <a:rPr lang="en-GB" dirty="0"/>
              <a:t>Question 4 – Social Cognition Models (Health Psychology). </a:t>
            </a:r>
          </a:p>
        </p:txBody>
      </p:sp>
    </p:spTree>
    <p:extLst>
      <p:ext uri="{BB962C8B-B14F-4D97-AF65-F5344CB8AC3E}">
        <p14:creationId xmlns:p14="http://schemas.microsoft.com/office/powerpoint/2010/main" val="12989857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1286377E-FC6F-D4F3-99CC-8D483113F0FA}"/>
              </a:ext>
            </a:extLst>
          </p:cNvPr>
          <p:cNvSpPr>
            <a:spLocks noGrp="1" noChangeArrowheads="1"/>
          </p:cNvSpPr>
          <p:nvPr>
            <p:ph type="title"/>
          </p:nvPr>
        </p:nvSpPr>
        <p:spPr/>
        <p:txBody>
          <a:bodyPr/>
          <a:lstStyle/>
          <a:p>
            <a:pPr eaLnBrk="1" hangingPunct="1"/>
            <a:r>
              <a:rPr lang="en-GB" altLang="en-US" dirty="0"/>
              <a:t>Examination Rules. </a:t>
            </a:r>
          </a:p>
        </p:txBody>
      </p:sp>
      <p:sp>
        <p:nvSpPr>
          <p:cNvPr id="7171" name="Rectangle 3">
            <a:extLst>
              <a:ext uri="{FF2B5EF4-FFF2-40B4-BE49-F238E27FC236}">
                <a16:creationId xmlns:a16="http://schemas.microsoft.com/office/drawing/2014/main" id="{B1021A34-AAE9-3102-20CD-66A1797B9B29}"/>
              </a:ext>
            </a:extLst>
          </p:cNvPr>
          <p:cNvSpPr>
            <a:spLocks noGrp="1" noChangeArrowheads="1"/>
          </p:cNvSpPr>
          <p:nvPr>
            <p:ph idx="1"/>
          </p:nvPr>
        </p:nvSpPr>
        <p:spPr/>
        <p:txBody>
          <a:bodyPr/>
          <a:lstStyle/>
          <a:p>
            <a:pPr eaLnBrk="1" hangingPunct="1"/>
            <a:r>
              <a:rPr lang="en-GB" altLang="en-US" dirty="0"/>
              <a:t>Remember this is an exam, so it will be set under examination conditions. For example, the timing will be independently invigilated and there will be rules and regulations upon entering the room. </a:t>
            </a:r>
          </a:p>
          <a:p>
            <a:pPr eaLnBrk="1" hangingPunct="1"/>
            <a:endParaRPr lang="en-GB" altLang="en-US" dirty="0"/>
          </a:p>
          <a:p>
            <a:pPr eaLnBrk="1" hangingPunct="1"/>
            <a:r>
              <a:rPr lang="en-GB" altLang="en-US" dirty="0"/>
              <a:t>Rules in terms of phones, tables, google watches etc. There will also be rules and regulations </a:t>
            </a:r>
            <a:r>
              <a:rPr lang="en-GB" altLang="en-US"/>
              <a:t>in terms of notes etc. </a:t>
            </a:r>
            <a:endParaRPr lang="en-GB" altLang="en-US" dirty="0"/>
          </a:p>
          <a:p>
            <a:pPr eaLnBrk="1" hangingPunct="1"/>
            <a:endParaRPr lang="en-GB" altLang="en-US" dirty="0"/>
          </a:p>
          <a:p>
            <a:pPr eaLnBrk="1" hangingPunct="1"/>
            <a:r>
              <a:rPr lang="en-GB" altLang="en-US" dirty="0"/>
              <a:t>Remember to bring your student ID with you!!!!! </a:t>
            </a:r>
          </a:p>
          <a:p>
            <a:pPr eaLnBrk="1" hangingPunct="1"/>
            <a:endParaRPr lang="en-GB" alt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9580A7-8A56-FE47-A292-A6229558BC29}"/>
              </a:ext>
            </a:extLst>
          </p:cNvPr>
          <p:cNvSpPr>
            <a:spLocks noGrp="1"/>
          </p:cNvSpPr>
          <p:nvPr>
            <p:ph type="title"/>
          </p:nvPr>
        </p:nvSpPr>
        <p:spPr/>
        <p:txBody>
          <a:bodyPr/>
          <a:lstStyle/>
          <a:p>
            <a:r>
              <a:rPr lang="en-GB" dirty="0"/>
              <a:t>Compensatory Measures. </a:t>
            </a:r>
          </a:p>
        </p:txBody>
      </p:sp>
      <p:sp>
        <p:nvSpPr>
          <p:cNvPr id="3" name="Content Placeholder 2">
            <a:extLst>
              <a:ext uri="{FF2B5EF4-FFF2-40B4-BE49-F238E27FC236}">
                <a16:creationId xmlns:a16="http://schemas.microsoft.com/office/drawing/2014/main" id="{CECA4989-E385-1F27-8811-667460327C72}"/>
              </a:ext>
            </a:extLst>
          </p:cNvPr>
          <p:cNvSpPr>
            <a:spLocks noGrp="1"/>
          </p:cNvSpPr>
          <p:nvPr>
            <p:ph idx="1"/>
          </p:nvPr>
        </p:nvSpPr>
        <p:spPr/>
        <p:txBody>
          <a:bodyPr/>
          <a:lstStyle/>
          <a:p>
            <a:r>
              <a:rPr lang="en-GB" dirty="0"/>
              <a:t>Students that have a statement of compensator measures for exams will be informed by registry in relation to accommodating your requirements. </a:t>
            </a:r>
          </a:p>
        </p:txBody>
      </p:sp>
    </p:spTree>
    <p:extLst>
      <p:ext uri="{BB962C8B-B14F-4D97-AF65-F5344CB8AC3E}">
        <p14:creationId xmlns:p14="http://schemas.microsoft.com/office/powerpoint/2010/main" val="40832366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B94D6-CC7C-B6DB-FBA4-DFD6134816B5}"/>
              </a:ext>
            </a:extLst>
          </p:cNvPr>
          <p:cNvSpPr>
            <a:spLocks noGrp="1"/>
          </p:cNvSpPr>
          <p:nvPr>
            <p:ph type="title"/>
          </p:nvPr>
        </p:nvSpPr>
        <p:spPr/>
        <p:txBody>
          <a:bodyPr/>
          <a:lstStyle/>
          <a:p>
            <a:r>
              <a:rPr lang="en-GB" dirty="0"/>
              <a:t>Some exam tips. </a:t>
            </a:r>
          </a:p>
        </p:txBody>
      </p:sp>
      <p:sp>
        <p:nvSpPr>
          <p:cNvPr id="3" name="Content Placeholder 2">
            <a:extLst>
              <a:ext uri="{FF2B5EF4-FFF2-40B4-BE49-F238E27FC236}">
                <a16:creationId xmlns:a16="http://schemas.microsoft.com/office/drawing/2014/main" id="{EBE30635-B83D-8BC7-4D1E-ED0E43DF7D7C}"/>
              </a:ext>
            </a:extLst>
          </p:cNvPr>
          <p:cNvSpPr>
            <a:spLocks noGrp="1"/>
          </p:cNvSpPr>
          <p:nvPr>
            <p:ph idx="1"/>
          </p:nvPr>
        </p:nvSpPr>
        <p:spPr/>
        <p:txBody>
          <a:bodyPr/>
          <a:lstStyle/>
          <a:p>
            <a:r>
              <a:rPr lang="en-GB" dirty="0"/>
              <a:t>Try to allocate approximately 1 hour for each question – it usually works out better than 1 hour 45 minutes for Q1 and just 15 minutes for Q2. </a:t>
            </a:r>
          </a:p>
          <a:p>
            <a:endParaRPr lang="en-GB" dirty="0"/>
          </a:p>
          <a:p>
            <a:r>
              <a:rPr lang="en-GB" dirty="0"/>
              <a:t>5 minutes to plan your answer is always effective. </a:t>
            </a:r>
          </a:p>
          <a:p>
            <a:endParaRPr lang="en-GB" dirty="0"/>
          </a:p>
          <a:p>
            <a:r>
              <a:rPr lang="en-GB" dirty="0"/>
              <a:t>Try your best to remember authors (if you can remember dates also then great) but do not stress about it. </a:t>
            </a:r>
          </a:p>
          <a:p>
            <a:pPr lvl="1"/>
            <a:r>
              <a:rPr lang="en-GB" dirty="0"/>
              <a:t>Its not a memory task. </a:t>
            </a:r>
          </a:p>
        </p:txBody>
      </p:sp>
    </p:spTree>
    <p:extLst>
      <p:ext uri="{BB962C8B-B14F-4D97-AF65-F5344CB8AC3E}">
        <p14:creationId xmlns:p14="http://schemas.microsoft.com/office/powerpoint/2010/main" val="34594220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D3596-8DA6-59EB-1670-6E0AB458BA89}"/>
              </a:ext>
            </a:extLst>
          </p:cNvPr>
          <p:cNvSpPr>
            <a:spLocks noGrp="1"/>
          </p:cNvSpPr>
          <p:nvPr>
            <p:ph type="title"/>
          </p:nvPr>
        </p:nvSpPr>
        <p:spPr/>
        <p:txBody>
          <a:bodyPr/>
          <a:lstStyle/>
          <a:p>
            <a:r>
              <a:rPr lang="en-GB" dirty="0"/>
              <a:t>Some exam tips. </a:t>
            </a:r>
          </a:p>
        </p:txBody>
      </p:sp>
      <p:sp>
        <p:nvSpPr>
          <p:cNvPr id="3" name="Content Placeholder 2">
            <a:extLst>
              <a:ext uri="{FF2B5EF4-FFF2-40B4-BE49-F238E27FC236}">
                <a16:creationId xmlns:a16="http://schemas.microsoft.com/office/drawing/2014/main" id="{3896C509-D5BA-8B87-9BC9-D7D4FA123D09}"/>
              </a:ext>
            </a:extLst>
          </p:cNvPr>
          <p:cNvSpPr>
            <a:spLocks noGrp="1"/>
          </p:cNvSpPr>
          <p:nvPr>
            <p:ph idx="1"/>
          </p:nvPr>
        </p:nvSpPr>
        <p:spPr/>
        <p:txBody>
          <a:bodyPr>
            <a:normAutofit fontScale="77500" lnSpcReduction="20000"/>
          </a:bodyPr>
          <a:lstStyle/>
          <a:p>
            <a:r>
              <a:rPr lang="en-GB" dirty="0"/>
              <a:t>Try to use as much of the time as possible. </a:t>
            </a:r>
          </a:p>
          <a:p>
            <a:pPr lvl="1"/>
            <a:r>
              <a:rPr lang="en-GB" dirty="0"/>
              <a:t>Students who leave after 1 hour usually do not do as well. </a:t>
            </a:r>
          </a:p>
          <a:p>
            <a:endParaRPr lang="en-GB" dirty="0"/>
          </a:p>
          <a:p>
            <a:r>
              <a:rPr lang="en-GB" dirty="0"/>
              <a:t>Try to give yourself enough time to proof read. </a:t>
            </a:r>
          </a:p>
          <a:p>
            <a:endParaRPr lang="en-GB" dirty="0"/>
          </a:p>
          <a:p>
            <a:r>
              <a:rPr lang="en-GB" dirty="0"/>
              <a:t>Focus on your own work – if a student is requesting another booklet and you are still on side 3 – don’t worry, just focus and remember quality is better than quantity. </a:t>
            </a:r>
          </a:p>
          <a:p>
            <a:endParaRPr lang="en-GB" dirty="0"/>
          </a:p>
          <a:p>
            <a:r>
              <a:rPr lang="en-GB" dirty="0"/>
              <a:t>Running out of time – add a plan of what you would have included and bullet points – it can add something. </a:t>
            </a:r>
          </a:p>
          <a:p>
            <a:endParaRPr lang="en-GB" dirty="0"/>
          </a:p>
          <a:p>
            <a:r>
              <a:rPr lang="en-GB" dirty="0"/>
              <a:t>Try to make it readable. </a:t>
            </a:r>
          </a:p>
          <a:p>
            <a:endParaRPr lang="en-GB" dirty="0"/>
          </a:p>
          <a:p>
            <a:endParaRPr lang="en-GB" dirty="0"/>
          </a:p>
        </p:txBody>
      </p:sp>
    </p:spTree>
    <p:extLst>
      <p:ext uri="{BB962C8B-B14F-4D97-AF65-F5344CB8AC3E}">
        <p14:creationId xmlns:p14="http://schemas.microsoft.com/office/powerpoint/2010/main" val="29289887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165</TotalTime>
  <Words>457</Words>
  <Application>Microsoft Office PowerPoint</Application>
  <PresentationFormat>Widescreen</PresentationFormat>
  <Paragraphs>61</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Century Gothic</vt:lpstr>
      <vt:lpstr>Wingdings 3</vt:lpstr>
      <vt:lpstr>Ion Boardroom</vt:lpstr>
      <vt:lpstr>ECAP5006 – Examination Advice. </vt:lpstr>
      <vt:lpstr>Assessment 1 - Exam</vt:lpstr>
      <vt:lpstr>PowerPoint Presentation</vt:lpstr>
      <vt:lpstr>Topic Areas. </vt:lpstr>
      <vt:lpstr>Examination Rules. </vt:lpstr>
      <vt:lpstr>Compensatory Measures. </vt:lpstr>
      <vt:lpstr>Some exam tips. </vt:lpstr>
      <vt:lpstr>Some exam tips.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ECAP5006 – Examination Advice. </dc:title>
  <dc:creator>Stuart Jones</dc:creator>
  <cp:lastModifiedBy>Stuart Jones</cp:lastModifiedBy>
  <cp:revision>1</cp:revision>
  <dcterms:created xsi:type="dcterms:W3CDTF">2023-03-15T21:21:35Z</dcterms:created>
  <dcterms:modified xsi:type="dcterms:W3CDTF">2023-03-16T00:06:52Z</dcterms:modified>
</cp:coreProperties>
</file>