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57" r:id="rId3"/>
    <p:sldId id="258" r:id="rId4"/>
    <p:sldId id="259" r:id="rId5"/>
    <p:sldId id="261" r:id="rId6"/>
    <p:sldId id="262" r:id="rId7"/>
    <p:sldId id="263" r:id="rId8"/>
    <p:sldId id="264" r:id="rId9"/>
    <p:sldId id="260"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84555E-5023-0386-27BB-17EA026EA9B0}" v="42" dt="2024-10-20T16:02:56.015"/>
    <p1510:client id="{75627AA4-B3DB-810E-2A49-E6D2E6EE569C}" v="108" dt="2024-10-20T16:19:08.5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7035" autoAdjust="0"/>
  </p:normalViewPr>
  <p:slideViewPr>
    <p:cSldViewPr snapToGrid="0">
      <p:cViewPr varScale="1">
        <p:scale>
          <a:sx n="55" d="100"/>
          <a:sy n="55" d="100"/>
        </p:scale>
        <p:origin x="174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DE41B4-82B5-4232-AF3E-2B13DF4C8CB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9C75275-8493-40F8-9BA9-4D8E6EDC7342}">
      <dgm:prSet/>
      <dgm:spPr/>
      <dgm:t>
        <a:bodyPr/>
        <a:lstStyle/>
        <a:p>
          <a:pPr>
            <a:lnSpc>
              <a:spcPct val="100000"/>
            </a:lnSpc>
          </a:pPr>
          <a:r>
            <a:rPr lang="en-IN" dirty="0">
              <a:latin typeface="Times New Roman"/>
              <a:cs typeface="Times New Roman"/>
            </a:rPr>
            <a:t>Sustainability is essential for the UK hotel industry.</a:t>
          </a:r>
          <a:endParaRPr lang="en-US" dirty="0">
            <a:latin typeface="Times New Roman"/>
            <a:cs typeface="Times New Roman"/>
          </a:endParaRPr>
        </a:p>
      </dgm:t>
    </dgm:pt>
    <dgm:pt modelId="{AAF50EDD-9A66-4840-A31B-A090FD155A5A}" type="parTrans" cxnId="{BBFD9771-FE3B-45D4-BE9D-402B02C17DDC}">
      <dgm:prSet/>
      <dgm:spPr/>
      <dgm:t>
        <a:bodyPr/>
        <a:lstStyle/>
        <a:p>
          <a:endParaRPr lang="en-US"/>
        </a:p>
      </dgm:t>
    </dgm:pt>
    <dgm:pt modelId="{1B9797E0-6FD4-475E-B9E6-51CA11A59A2B}" type="sibTrans" cxnId="{BBFD9771-FE3B-45D4-BE9D-402B02C17DDC}">
      <dgm:prSet/>
      <dgm:spPr/>
      <dgm:t>
        <a:bodyPr/>
        <a:lstStyle/>
        <a:p>
          <a:endParaRPr lang="en-US"/>
        </a:p>
      </dgm:t>
    </dgm:pt>
    <dgm:pt modelId="{9657CB10-8D02-4416-982C-AAF143245339}">
      <dgm:prSet/>
      <dgm:spPr/>
      <dgm:t>
        <a:bodyPr/>
        <a:lstStyle/>
        <a:p>
          <a:pPr>
            <a:lnSpc>
              <a:spcPct val="100000"/>
            </a:lnSpc>
          </a:pPr>
          <a:r>
            <a:rPr lang="en-IN" dirty="0">
              <a:latin typeface="Times New Roman"/>
              <a:cs typeface="Times New Roman"/>
            </a:rPr>
            <a:t>The </a:t>
          </a:r>
          <a:r>
            <a:rPr lang="en-IN" b="1" dirty="0">
              <a:latin typeface="Times New Roman"/>
              <a:cs typeface="Times New Roman"/>
            </a:rPr>
            <a:t>PESTEL analysis</a:t>
          </a:r>
          <a:r>
            <a:rPr lang="en-IN" dirty="0">
              <a:latin typeface="Times New Roman"/>
              <a:cs typeface="Times New Roman"/>
            </a:rPr>
            <a:t> highlights the complex factors shaping the sector’s sustainability journey.</a:t>
          </a:r>
          <a:endParaRPr lang="en-US" dirty="0">
            <a:latin typeface="Times New Roman"/>
            <a:cs typeface="Times New Roman"/>
          </a:endParaRPr>
        </a:p>
      </dgm:t>
    </dgm:pt>
    <dgm:pt modelId="{9C2E4363-3125-4668-B25A-8AF304CB3C2D}" type="parTrans" cxnId="{904DAAF9-D0BA-45E9-B9B3-3C3D84A7544A}">
      <dgm:prSet/>
      <dgm:spPr/>
      <dgm:t>
        <a:bodyPr/>
        <a:lstStyle/>
        <a:p>
          <a:endParaRPr lang="en-US"/>
        </a:p>
      </dgm:t>
    </dgm:pt>
    <dgm:pt modelId="{822B6504-7550-4B29-87DB-3534E1154554}" type="sibTrans" cxnId="{904DAAF9-D0BA-45E9-B9B3-3C3D84A7544A}">
      <dgm:prSet/>
      <dgm:spPr/>
      <dgm:t>
        <a:bodyPr/>
        <a:lstStyle/>
        <a:p>
          <a:endParaRPr lang="en-US"/>
        </a:p>
      </dgm:t>
    </dgm:pt>
    <dgm:pt modelId="{8CDB1FB4-AB8F-4A9E-BCB1-545E2AC64AEE}">
      <dgm:prSet/>
      <dgm:spPr/>
      <dgm:t>
        <a:bodyPr/>
        <a:lstStyle/>
        <a:p>
          <a:pPr>
            <a:lnSpc>
              <a:spcPct val="100000"/>
            </a:lnSpc>
          </a:pPr>
          <a:r>
            <a:rPr lang="en-IN" dirty="0">
              <a:latin typeface="Times New Roman"/>
              <a:cs typeface="Times New Roman"/>
            </a:rPr>
            <a:t>Large hotel chains have made significant progress, but smaller hotels need more support.</a:t>
          </a:r>
          <a:endParaRPr lang="en-US" dirty="0">
            <a:latin typeface="Times New Roman"/>
            <a:cs typeface="Times New Roman"/>
          </a:endParaRPr>
        </a:p>
      </dgm:t>
    </dgm:pt>
    <dgm:pt modelId="{F58644E4-2B6D-4CCC-8B2A-C5A37ED8B3B8}" type="parTrans" cxnId="{9D4D067D-385C-4306-939A-95296D6A4D06}">
      <dgm:prSet/>
      <dgm:spPr/>
      <dgm:t>
        <a:bodyPr/>
        <a:lstStyle/>
        <a:p>
          <a:endParaRPr lang="en-US"/>
        </a:p>
      </dgm:t>
    </dgm:pt>
    <dgm:pt modelId="{6F434F1F-16D7-43C3-B061-F2FD9DBD8E9F}" type="sibTrans" cxnId="{9D4D067D-385C-4306-939A-95296D6A4D06}">
      <dgm:prSet/>
      <dgm:spPr/>
      <dgm:t>
        <a:bodyPr/>
        <a:lstStyle/>
        <a:p>
          <a:endParaRPr lang="en-US"/>
        </a:p>
      </dgm:t>
    </dgm:pt>
    <dgm:pt modelId="{161C345F-BA5F-4DA3-8D18-F11EA64C28F7}">
      <dgm:prSet/>
      <dgm:spPr/>
      <dgm:t>
        <a:bodyPr/>
        <a:lstStyle/>
        <a:p>
          <a:pPr>
            <a:lnSpc>
              <a:spcPct val="100000"/>
            </a:lnSpc>
          </a:pPr>
          <a:r>
            <a:rPr lang="en-IN" dirty="0">
              <a:latin typeface="Times New Roman"/>
              <a:cs typeface="Times New Roman"/>
            </a:rPr>
            <a:t>Adopting smart technologies, pursuing certifications, and fostering a sustainability culture are critical to driving a greener future for the sector.</a:t>
          </a:r>
          <a:endParaRPr lang="en-US" dirty="0">
            <a:latin typeface="Times New Roman"/>
            <a:cs typeface="Times New Roman"/>
          </a:endParaRPr>
        </a:p>
      </dgm:t>
    </dgm:pt>
    <dgm:pt modelId="{B3985EF5-24EB-48AF-AFE9-11175CC3A512}" type="parTrans" cxnId="{E7A9CC41-FEFB-4B3D-9D59-3741DCE582B3}">
      <dgm:prSet/>
      <dgm:spPr/>
      <dgm:t>
        <a:bodyPr/>
        <a:lstStyle/>
        <a:p>
          <a:endParaRPr lang="en-US"/>
        </a:p>
      </dgm:t>
    </dgm:pt>
    <dgm:pt modelId="{23ED506F-3C78-4CA1-8652-0DAE50486AB4}" type="sibTrans" cxnId="{E7A9CC41-FEFB-4B3D-9D59-3741DCE582B3}">
      <dgm:prSet/>
      <dgm:spPr/>
      <dgm:t>
        <a:bodyPr/>
        <a:lstStyle/>
        <a:p>
          <a:endParaRPr lang="en-US"/>
        </a:p>
      </dgm:t>
    </dgm:pt>
    <dgm:pt modelId="{0CFDECF0-B0B4-4226-9000-45394FC5FCBA}" type="pres">
      <dgm:prSet presAssocID="{5DDE41B4-82B5-4232-AF3E-2B13DF4C8CB7}" presName="root" presStyleCnt="0">
        <dgm:presLayoutVars>
          <dgm:dir/>
          <dgm:resizeHandles val="exact"/>
        </dgm:presLayoutVars>
      </dgm:prSet>
      <dgm:spPr/>
    </dgm:pt>
    <dgm:pt modelId="{8880ED6A-32BE-4C87-BBBB-A2B92FC8F75A}" type="pres">
      <dgm:prSet presAssocID="{49C75275-8493-40F8-9BA9-4D8E6EDC7342}" presName="compNode" presStyleCnt="0"/>
      <dgm:spPr/>
    </dgm:pt>
    <dgm:pt modelId="{50BBED1C-1633-4280-84F6-58A1AB0B3FAB}" type="pres">
      <dgm:prSet presAssocID="{49C75275-8493-40F8-9BA9-4D8E6EDC7342}" presName="bgRect" presStyleLbl="bgShp" presStyleIdx="0" presStyleCnt="4"/>
      <dgm:spPr/>
    </dgm:pt>
    <dgm:pt modelId="{C73F6AAC-7027-4AA4-9740-37FBBABA9E29}" type="pres">
      <dgm:prSet presAssocID="{49C75275-8493-40F8-9BA9-4D8E6EDC734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duous tree"/>
        </a:ext>
      </dgm:extLst>
    </dgm:pt>
    <dgm:pt modelId="{FE01D21E-2F1D-4CAA-8F13-111F9B65B9E8}" type="pres">
      <dgm:prSet presAssocID="{49C75275-8493-40F8-9BA9-4D8E6EDC7342}" presName="spaceRect" presStyleCnt="0"/>
      <dgm:spPr/>
    </dgm:pt>
    <dgm:pt modelId="{1E566E32-7C19-4DF2-9C31-106029E80FAE}" type="pres">
      <dgm:prSet presAssocID="{49C75275-8493-40F8-9BA9-4D8E6EDC7342}" presName="parTx" presStyleLbl="revTx" presStyleIdx="0" presStyleCnt="4">
        <dgm:presLayoutVars>
          <dgm:chMax val="0"/>
          <dgm:chPref val="0"/>
        </dgm:presLayoutVars>
      </dgm:prSet>
      <dgm:spPr/>
    </dgm:pt>
    <dgm:pt modelId="{62F1CFBA-B0F0-4334-8976-85FF15BACD5C}" type="pres">
      <dgm:prSet presAssocID="{1B9797E0-6FD4-475E-B9E6-51CA11A59A2B}" presName="sibTrans" presStyleCnt="0"/>
      <dgm:spPr/>
    </dgm:pt>
    <dgm:pt modelId="{8BCEF0C3-8014-4B14-A51D-422AAF733763}" type="pres">
      <dgm:prSet presAssocID="{9657CB10-8D02-4416-982C-AAF143245339}" presName="compNode" presStyleCnt="0"/>
      <dgm:spPr/>
    </dgm:pt>
    <dgm:pt modelId="{4437E0C3-6298-4671-8031-07AF265FEF16}" type="pres">
      <dgm:prSet presAssocID="{9657CB10-8D02-4416-982C-AAF143245339}" presName="bgRect" presStyleLbl="bgShp" presStyleIdx="1" presStyleCnt="4"/>
      <dgm:spPr/>
    </dgm:pt>
    <dgm:pt modelId="{CBFAA760-D273-48BD-A65F-697B42825C6E}" type="pres">
      <dgm:prSet presAssocID="{9657CB10-8D02-4416-982C-AAF14324533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rain"/>
        </a:ext>
      </dgm:extLst>
    </dgm:pt>
    <dgm:pt modelId="{BB34E4E3-78F5-42A0-8F38-0AC98CDC9DA5}" type="pres">
      <dgm:prSet presAssocID="{9657CB10-8D02-4416-982C-AAF143245339}" presName="spaceRect" presStyleCnt="0"/>
      <dgm:spPr/>
    </dgm:pt>
    <dgm:pt modelId="{5478146C-9851-4B16-8249-55A649E3A10C}" type="pres">
      <dgm:prSet presAssocID="{9657CB10-8D02-4416-982C-AAF143245339}" presName="parTx" presStyleLbl="revTx" presStyleIdx="1" presStyleCnt="4">
        <dgm:presLayoutVars>
          <dgm:chMax val="0"/>
          <dgm:chPref val="0"/>
        </dgm:presLayoutVars>
      </dgm:prSet>
      <dgm:spPr/>
    </dgm:pt>
    <dgm:pt modelId="{84158C15-8B2A-4295-A042-2B263BCC95A1}" type="pres">
      <dgm:prSet presAssocID="{822B6504-7550-4B29-87DB-3534E1154554}" presName="sibTrans" presStyleCnt="0"/>
      <dgm:spPr/>
    </dgm:pt>
    <dgm:pt modelId="{3A3DB443-496B-4042-8E8C-75FA350BC625}" type="pres">
      <dgm:prSet presAssocID="{8CDB1FB4-AB8F-4A9E-BCB1-545E2AC64AEE}" presName="compNode" presStyleCnt="0"/>
      <dgm:spPr/>
    </dgm:pt>
    <dgm:pt modelId="{75DCDB1A-A98C-4505-A22A-5DBE9AFF803A}" type="pres">
      <dgm:prSet presAssocID="{8CDB1FB4-AB8F-4A9E-BCB1-545E2AC64AEE}" presName="bgRect" presStyleLbl="bgShp" presStyleIdx="2" presStyleCnt="4"/>
      <dgm:spPr/>
    </dgm:pt>
    <dgm:pt modelId="{59BCED01-E8CF-4B2D-9058-3B4FC91A4532}" type="pres">
      <dgm:prSet presAssocID="{8CDB1FB4-AB8F-4A9E-BCB1-545E2AC64AE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ilding"/>
        </a:ext>
      </dgm:extLst>
    </dgm:pt>
    <dgm:pt modelId="{C816F941-D3D4-43FB-A362-08F578A9BEAB}" type="pres">
      <dgm:prSet presAssocID="{8CDB1FB4-AB8F-4A9E-BCB1-545E2AC64AEE}" presName="spaceRect" presStyleCnt="0"/>
      <dgm:spPr/>
    </dgm:pt>
    <dgm:pt modelId="{751AB61D-C660-4D86-B3E0-9B17B62786D2}" type="pres">
      <dgm:prSet presAssocID="{8CDB1FB4-AB8F-4A9E-BCB1-545E2AC64AEE}" presName="parTx" presStyleLbl="revTx" presStyleIdx="2" presStyleCnt="4">
        <dgm:presLayoutVars>
          <dgm:chMax val="0"/>
          <dgm:chPref val="0"/>
        </dgm:presLayoutVars>
      </dgm:prSet>
      <dgm:spPr/>
    </dgm:pt>
    <dgm:pt modelId="{6A946F3D-EB0C-4315-9F31-BAEA855E7CB1}" type="pres">
      <dgm:prSet presAssocID="{6F434F1F-16D7-43C3-B061-F2FD9DBD8E9F}" presName="sibTrans" presStyleCnt="0"/>
      <dgm:spPr/>
    </dgm:pt>
    <dgm:pt modelId="{A6C58948-6D6A-4038-AD79-A9FAFB4CC065}" type="pres">
      <dgm:prSet presAssocID="{161C345F-BA5F-4DA3-8D18-F11EA64C28F7}" presName="compNode" presStyleCnt="0"/>
      <dgm:spPr/>
    </dgm:pt>
    <dgm:pt modelId="{4ECD8607-435F-43A8-8034-C3B6673680B0}" type="pres">
      <dgm:prSet presAssocID="{161C345F-BA5F-4DA3-8D18-F11EA64C28F7}" presName="bgRect" presStyleLbl="bgShp" presStyleIdx="3" presStyleCnt="4"/>
      <dgm:spPr/>
    </dgm:pt>
    <dgm:pt modelId="{86A5A93D-39A9-4BA0-B140-8711D7DB21A0}" type="pres">
      <dgm:prSet presAssocID="{161C345F-BA5F-4DA3-8D18-F11EA64C28F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ustainability"/>
        </a:ext>
      </dgm:extLst>
    </dgm:pt>
    <dgm:pt modelId="{1C8F2E97-A3D7-41D4-80F6-F6B13E525DC7}" type="pres">
      <dgm:prSet presAssocID="{161C345F-BA5F-4DA3-8D18-F11EA64C28F7}" presName="spaceRect" presStyleCnt="0"/>
      <dgm:spPr/>
    </dgm:pt>
    <dgm:pt modelId="{EC5FDDD2-3A63-4FF9-80FA-61AA772E9044}" type="pres">
      <dgm:prSet presAssocID="{161C345F-BA5F-4DA3-8D18-F11EA64C28F7}" presName="parTx" presStyleLbl="revTx" presStyleIdx="3" presStyleCnt="4">
        <dgm:presLayoutVars>
          <dgm:chMax val="0"/>
          <dgm:chPref val="0"/>
        </dgm:presLayoutVars>
      </dgm:prSet>
      <dgm:spPr/>
    </dgm:pt>
  </dgm:ptLst>
  <dgm:cxnLst>
    <dgm:cxn modelId="{E7A9CC41-FEFB-4B3D-9D59-3741DCE582B3}" srcId="{5DDE41B4-82B5-4232-AF3E-2B13DF4C8CB7}" destId="{161C345F-BA5F-4DA3-8D18-F11EA64C28F7}" srcOrd="3" destOrd="0" parTransId="{B3985EF5-24EB-48AF-AFE9-11175CC3A512}" sibTransId="{23ED506F-3C78-4CA1-8652-0DAE50486AB4}"/>
    <dgm:cxn modelId="{71A2486F-2760-478F-BD89-BDBFD17F21C4}" type="presOf" srcId="{161C345F-BA5F-4DA3-8D18-F11EA64C28F7}" destId="{EC5FDDD2-3A63-4FF9-80FA-61AA772E9044}" srcOrd="0" destOrd="0" presId="urn:microsoft.com/office/officeart/2018/2/layout/IconVerticalSolidList"/>
    <dgm:cxn modelId="{BBFD9771-FE3B-45D4-BE9D-402B02C17DDC}" srcId="{5DDE41B4-82B5-4232-AF3E-2B13DF4C8CB7}" destId="{49C75275-8493-40F8-9BA9-4D8E6EDC7342}" srcOrd="0" destOrd="0" parTransId="{AAF50EDD-9A66-4840-A31B-A090FD155A5A}" sibTransId="{1B9797E0-6FD4-475E-B9E6-51CA11A59A2B}"/>
    <dgm:cxn modelId="{6AB71172-6FAF-4708-83D6-7B29DAB61765}" type="presOf" srcId="{5DDE41B4-82B5-4232-AF3E-2B13DF4C8CB7}" destId="{0CFDECF0-B0B4-4226-9000-45394FC5FCBA}" srcOrd="0" destOrd="0" presId="urn:microsoft.com/office/officeart/2018/2/layout/IconVerticalSolidList"/>
    <dgm:cxn modelId="{2CE88F77-83FF-4813-95F2-96907341DE28}" type="presOf" srcId="{8CDB1FB4-AB8F-4A9E-BCB1-545E2AC64AEE}" destId="{751AB61D-C660-4D86-B3E0-9B17B62786D2}" srcOrd="0" destOrd="0" presId="urn:microsoft.com/office/officeart/2018/2/layout/IconVerticalSolidList"/>
    <dgm:cxn modelId="{9D4D067D-385C-4306-939A-95296D6A4D06}" srcId="{5DDE41B4-82B5-4232-AF3E-2B13DF4C8CB7}" destId="{8CDB1FB4-AB8F-4A9E-BCB1-545E2AC64AEE}" srcOrd="2" destOrd="0" parTransId="{F58644E4-2B6D-4CCC-8B2A-C5A37ED8B3B8}" sibTransId="{6F434F1F-16D7-43C3-B061-F2FD9DBD8E9F}"/>
    <dgm:cxn modelId="{6B8F70B2-BFE8-41FC-B75C-318F8D940068}" type="presOf" srcId="{9657CB10-8D02-4416-982C-AAF143245339}" destId="{5478146C-9851-4B16-8249-55A649E3A10C}" srcOrd="0" destOrd="0" presId="urn:microsoft.com/office/officeart/2018/2/layout/IconVerticalSolidList"/>
    <dgm:cxn modelId="{BBF7A2D7-C1DD-4D69-95AC-F12DB04EC5A1}" type="presOf" srcId="{49C75275-8493-40F8-9BA9-4D8E6EDC7342}" destId="{1E566E32-7C19-4DF2-9C31-106029E80FAE}" srcOrd="0" destOrd="0" presId="urn:microsoft.com/office/officeart/2018/2/layout/IconVerticalSolidList"/>
    <dgm:cxn modelId="{904DAAF9-D0BA-45E9-B9B3-3C3D84A7544A}" srcId="{5DDE41B4-82B5-4232-AF3E-2B13DF4C8CB7}" destId="{9657CB10-8D02-4416-982C-AAF143245339}" srcOrd="1" destOrd="0" parTransId="{9C2E4363-3125-4668-B25A-8AF304CB3C2D}" sibTransId="{822B6504-7550-4B29-87DB-3534E1154554}"/>
    <dgm:cxn modelId="{9FDE9807-D7F8-439A-914A-3801D3CEBAF4}" type="presParOf" srcId="{0CFDECF0-B0B4-4226-9000-45394FC5FCBA}" destId="{8880ED6A-32BE-4C87-BBBB-A2B92FC8F75A}" srcOrd="0" destOrd="0" presId="urn:microsoft.com/office/officeart/2018/2/layout/IconVerticalSolidList"/>
    <dgm:cxn modelId="{465799B3-64FF-48F8-ADD0-DBB72FBE7F7F}" type="presParOf" srcId="{8880ED6A-32BE-4C87-BBBB-A2B92FC8F75A}" destId="{50BBED1C-1633-4280-84F6-58A1AB0B3FAB}" srcOrd="0" destOrd="0" presId="urn:microsoft.com/office/officeart/2018/2/layout/IconVerticalSolidList"/>
    <dgm:cxn modelId="{01C2E8A8-59C8-4A77-9CB7-C52E59F23D77}" type="presParOf" srcId="{8880ED6A-32BE-4C87-BBBB-A2B92FC8F75A}" destId="{C73F6AAC-7027-4AA4-9740-37FBBABA9E29}" srcOrd="1" destOrd="0" presId="urn:microsoft.com/office/officeart/2018/2/layout/IconVerticalSolidList"/>
    <dgm:cxn modelId="{DE2AD961-5CF8-44CC-B620-E102B46FB317}" type="presParOf" srcId="{8880ED6A-32BE-4C87-BBBB-A2B92FC8F75A}" destId="{FE01D21E-2F1D-4CAA-8F13-111F9B65B9E8}" srcOrd="2" destOrd="0" presId="urn:microsoft.com/office/officeart/2018/2/layout/IconVerticalSolidList"/>
    <dgm:cxn modelId="{9B234B72-05F1-49CA-8DBC-787896E24498}" type="presParOf" srcId="{8880ED6A-32BE-4C87-BBBB-A2B92FC8F75A}" destId="{1E566E32-7C19-4DF2-9C31-106029E80FAE}" srcOrd="3" destOrd="0" presId="urn:microsoft.com/office/officeart/2018/2/layout/IconVerticalSolidList"/>
    <dgm:cxn modelId="{7AD129F3-B890-4B58-87A3-7D58DEAFEFF6}" type="presParOf" srcId="{0CFDECF0-B0B4-4226-9000-45394FC5FCBA}" destId="{62F1CFBA-B0F0-4334-8976-85FF15BACD5C}" srcOrd="1" destOrd="0" presId="urn:microsoft.com/office/officeart/2018/2/layout/IconVerticalSolidList"/>
    <dgm:cxn modelId="{9B8307AD-D3C7-44D6-A376-64CA33A648CE}" type="presParOf" srcId="{0CFDECF0-B0B4-4226-9000-45394FC5FCBA}" destId="{8BCEF0C3-8014-4B14-A51D-422AAF733763}" srcOrd="2" destOrd="0" presId="urn:microsoft.com/office/officeart/2018/2/layout/IconVerticalSolidList"/>
    <dgm:cxn modelId="{2E9627F1-C10C-4446-8409-E1736CE2F283}" type="presParOf" srcId="{8BCEF0C3-8014-4B14-A51D-422AAF733763}" destId="{4437E0C3-6298-4671-8031-07AF265FEF16}" srcOrd="0" destOrd="0" presId="urn:microsoft.com/office/officeart/2018/2/layout/IconVerticalSolidList"/>
    <dgm:cxn modelId="{C29E458E-2F11-4549-BAFA-B2AB8817F693}" type="presParOf" srcId="{8BCEF0C3-8014-4B14-A51D-422AAF733763}" destId="{CBFAA760-D273-48BD-A65F-697B42825C6E}" srcOrd="1" destOrd="0" presId="urn:microsoft.com/office/officeart/2018/2/layout/IconVerticalSolidList"/>
    <dgm:cxn modelId="{E2D9F299-6785-434F-A811-F9502669A2B8}" type="presParOf" srcId="{8BCEF0C3-8014-4B14-A51D-422AAF733763}" destId="{BB34E4E3-78F5-42A0-8F38-0AC98CDC9DA5}" srcOrd="2" destOrd="0" presId="urn:microsoft.com/office/officeart/2018/2/layout/IconVerticalSolidList"/>
    <dgm:cxn modelId="{FD31593B-9AE6-49C8-A1D3-BD3AFBCD0ED0}" type="presParOf" srcId="{8BCEF0C3-8014-4B14-A51D-422AAF733763}" destId="{5478146C-9851-4B16-8249-55A649E3A10C}" srcOrd="3" destOrd="0" presId="urn:microsoft.com/office/officeart/2018/2/layout/IconVerticalSolidList"/>
    <dgm:cxn modelId="{C50A3DA3-D2AC-47AD-AEDC-9661DBDF4DC3}" type="presParOf" srcId="{0CFDECF0-B0B4-4226-9000-45394FC5FCBA}" destId="{84158C15-8B2A-4295-A042-2B263BCC95A1}" srcOrd="3" destOrd="0" presId="urn:microsoft.com/office/officeart/2018/2/layout/IconVerticalSolidList"/>
    <dgm:cxn modelId="{CF1E7947-2F26-4109-858A-B963385921A7}" type="presParOf" srcId="{0CFDECF0-B0B4-4226-9000-45394FC5FCBA}" destId="{3A3DB443-496B-4042-8E8C-75FA350BC625}" srcOrd="4" destOrd="0" presId="urn:microsoft.com/office/officeart/2018/2/layout/IconVerticalSolidList"/>
    <dgm:cxn modelId="{F0E0EC6C-4112-407B-86F7-73BE208AE4A7}" type="presParOf" srcId="{3A3DB443-496B-4042-8E8C-75FA350BC625}" destId="{75DCDB1A-A98C-4505-A22A-5DBE9AFF803A}" srcOrd="0" destOrd="0" presId="urn:microsoft.com/office/officeart/2018/2/layout/IconVerticalSolidList"/>
    <dgm:cxn modelId="{0ED9798D-16EC-4B98-A39E-C5F47782631D}" type="presParOf" srcId="{3A3DB443-496B-4042-8E8C-75FA350BC625}" destId="{59BCED01-E8CF-4B2D-9058-3B4FC91A4532}" srcOrd="1" destOrd="0" presId="urn:microsoft.com/office/officeart/2018/2/layout/IconVerticalSolidList"/>
    <dgm:cxn modelId="{8E6753CE-750E-4ADC-91E5-B2C68C224DF6}" type="presParOf" srcId="{3A3DB443-496B-4042-8E8C-75FA350BC625}" destId="{C816F941-D3D4-43FB-A362-08F578A9BEAB}" srcOrd="2" destOrd="0" presId="urn:microsoft.com/office/officeart/2018/2/layout/IconVerticalSolidList"/>
    <dgm:cxn modelId="{090F5B1F-0BBD-430F-B009-7E7F77B54914}" type="presParOf" srcId="{3A3DB443-496B-4042-8E8C-75FA350BC625}" destId="{751AB61D-C660-4D86-B3E0-9B17B62786D2}" srcOrd="3" destOrd="0" presId="urn:microsoft.com/office/officeart/2018/2/layout/IconVerticalSolidList"/>
    <dgm:cxn modelId="{374C267C-B41B-4E0F-932C-987C837AE607}" type="presParOf" srcId="{0CFDECF0-B0B4-4226-9000-45394FC5FCBA}" destId="{6A946F3D-EB0C-4315-9F31-BAEA855E7CB1}" srcOrd="5" destOrd="0" presId="urn:microsoft.com/office/officeart/2018/2/layout/IconVerticalSolidList"/>
    <dgm:cxn modelId="{A5ABD510-EA22-4EFB-A4DB-154BCAFD1AA8}" type="presParOf" srcId="{0CFDECF0-B0B4-4226-9000-45394FC5FCBA}" destId="{A6C58948-6D6A-4038-AD79-A9FAFB4CC065}" srcOrd="6" destOrd="0" presId="urn:microsoft.com/office/officeart/2018/2/layout/IconVerticalSolidList"/>
    <dgm:cxn modelId="{628F0718-BE86-4133-A83C-90D0CB634ED5}" type="presParOf" srcId="{A6C58948-6D6A-4038-AD79-A9FAFB4CC065}" destId="{4ECD8607-435F-43A8-8034-C3B6673680B0}" srcOrd="0" destOrd="0" presId="urn:microsoft.com/office/officeart/2018/2/layout/IconVerticalSolidList"/>
    <dgm:cxn modelId="{EDDE5FAC-955B-4337-A69E-933EA2DCB098}" type="presParOf" srcId="{A6C58948-6D6A-4038-AD79-A9FAFB4CC065}" destId="{86A5A93D-39A9-4BA0-B140-8711D7DB21A0}" srcOrd="1" destOrd="0" presId="urn:microsoft.com/office/officeart/2018/2/layout/IconVerticalSolidList"/>
    <dgm:cxn modelId="{8C28C548-2CE5-4FD4-9061-7CEDD6CF6459}" type="presParOf" srcId="{A6C58948-6D6A-4038-AD79-A9FAFB4CC065}" destId="{1C8F2E97-A3D7-41D4-80F6-F6B13E525DC7}" srcOrd="2" destOrd="0" presId="urn:microsoft.com/office/officeart/2018/2/layout/IconVerticalSolidList"/>
    <dgm:cxn modelId="{08A03650-FE66-4A8F-BCFC-4A7971357534}" type="presParOf" srcId="{A6C58948-6D6A-4038-AD79-A9FAFB4CC065}" destId="{EC5FDDD2-3A63-4FF9-80FA-61AA772E904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BBED1C-1633-4280-84F6-58A1AB0B3FAB}">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F6AAC-7027-4AA4-9740-37FBBABA9E29}">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566E32-7C19-4DF2-9C31-106029E80FAE}">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IN" sz="2200" kern="1200" dirty="0">
              <a:latin typeface="Times New Roman"/>
              <a:cs typeface="Times New Roman"/>
            </a:rPr>
            <a:t>Sustainability is essential for the UK hotel industry.</a:t>
          </a:r>
          <a:endParaRPr lang="en-US" sz="2200" kern="1200" dirty="0">
            <a:latin typeface="Times New Roman"/>
            <a:cs typeface="Times New Roman"/>
          </a:endParaRPr>
        </a:p>
      </dsp:txBody>
      <dsp:txXfrm>
        <a:off x="1057183" y="1805"/>
        <a:ext cx="9458416" cy="915310"/>
      </dsp:txXfrm>
    </dsp:sp>
    <dsp:sp modelId="{4437E0C3-6298-4671-8031-07AF265FEF16}">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FAA760-D273-48BD-A65F-697B42825C6E}">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78146C-9851-4B16-8249-55A649E3A10C}">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IN" sz="2200" kern="1200" dirty="0">
              <a:latin typeface="Times New Roman"/>
              <a:cs typeface="Times New Roman"/>
            </a:rPr>
            <a:t>The </a:t>
          </a:r>
          <a:r>
            <a:rPr lang="en-IN" sz="2200" b="1" kern="1200" dirty="0">
              <a:latin typeface="Times New Roman"/>
              <a:cs typeface="Times New Roman"/>
            </a:rPr>
            <a:t>PESTEL analysis</a:t>
          </a:r>
          <a:r>
            <a:rPr lang="en-IN" sz="2200" kern="1200" dirty="0">
              <a:latin typeface="Times New Roman"/>
              <a:cs typeface="Times New Roman"/>
            </a:rPr>
            <a:t> highlights the complex factors shaping the sector’s sustainability journey.</a:t>
          </a:r>
          <a:endParaRPr lang="en-US" sz="2200" kern="1200" dirty="0">
            <a:latin typeface="Times New Roman"/>
            <a:cs typeface="Times New Roman"/>
          </a:endParaRPr>
        </a:p>
      </dsp:txBody>
      <dsp:txXfrm>
        <a:off x="1057183" y="1145944"/>
        <a:ext cx="9458416" cy="915310"/>
      </dsp:txXfrm>
    </dsp:sp>
    <dsp:sp modelId="{75DCDB1A-A98C-4505-A22A-5DBE9AFF803A}">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BCED01-E8CF-4B2D-9058-3B4FC91A4532}">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1AB61D-C660-4D86-B3E0-9B17B62786D2}">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IN" sz="2200" kern="1200" dirty="0">
              <a:latin typeface="Times New Roman"/>
              <a:cs typeface="Times New Roman"/>
            </a:rPr>
            <a:t>Large hotel chains have made significant progress, but smaller hotels need more support.</a:t>
          </a:r>
          <a:endParaRPr lang="en-US" sz="2200" kern="1200" dirty="0">
            <a:latin typeface="Times New Roman"/>
            <a:cs typeface="Times New Roman"/>
          </a:endParaRPr>
        </a:p>
      </dsp:txBody>
      <dsp:txXfrm>
        <a:off x="1057183" y="2290082"/>
        <a:ext cx="9458416" cy="915310"/>
      </dsp:txXfrm>
    </dsp:sp>
    <dsp:sp modelId="{4ECD8607-435F-43A8-8034-C3B6673680B0}">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A5A93D-39A9-4BA0-B140-8711D7DB21A0}">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5FDDD2-3A63-4FF9-80FA-61AA772E9044}">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IN" sz="2200" kern="1200" dirty="0">
              <a:latin typeface="Times New Roman"/>
              <a:cs typeface="Times New Roman"/>
            </a:rPr>
            <a:t>Adopting smart technologies, pursuing certifications, and fostering a sustainability culture are critical to driving a greener future for the sector.</a:t>
          </a:r>
          <a:endParaRPr lang="en-US" sz="2200" kern="1200" dirty="0">
            <a:latin typeface="Times New Roman"/>
            <a:cs typeface="Times New Roman"/>
          </a:endParaRPr>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477ECB-A5EB-4111-8823-D3AB8F7AB224}" type="datetimeFigureOut">
              <a:rPr lang="en-IN" smtClean="0"/>
              <a:t>04-11-2024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F4ED24-4C3E-4291-972B-70981D1E89DD}" type="slidenum">
              <a:rPr lang="en-IN" smtClean="0"/>
              <a:t>‹#›</a:t>
            </a:fld>
            <a:endParaRPr lang="en-IN"/>
          </a:p>
        </p:txBody>
      </p:sp>
    </p:spTree>
    <p:extLst>
      <p:ext uri="{BB962C8B-B14F-4D97-AF65-F5344CB8AC3E}">
        <p14:creationId xmlns:p14="http://schemas.microsoft.com/office/powerpoint/2010/main" val="1123496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1</a:t>
            </a:fld>
            <a:endParaRPr lang="en-IN"/>
          </a:p>
        </p:txBody>
      </p:sp>
    </p:spTree>
    <p:extLst>
      <p:ext uri="{BB962C8B-B14F-4D97-AF65-F5344CB8AC3E}">
        <p14:creationId xmlns:p14="http://schemas.microsoft.com/office/powerpoint/2010/main" val="32243892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Sustainability is now a central issue in the hospitality industry because of increasing awareness of environmental problems. So, hotels are energy-intensive objects and are one of the most dangerous sources of carbon emissions and resource waste. This has ensured that sustainability becomes a key concern not only for the government in its policy-making but also for business persons who wish to meet the international standards on environmental conservation. The UK government has set clear and ambitious targets for carbon emission reduction in the Net Zero Strategy that requires the hospitality sector to promote environmental sustainability to meet the target by 2050. Likewise, legal requirements for energy efficiency include the Minimum Energy Efficiency Standards (MEES), which establish legal requirements for the energy efficiency standard for commercial buildings and hotels (Hutton et al., 2024).</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2</a:t>
            </a:fld>
            <a:endParaRPr lang="en-IN"/>
          </a:p>
        </p:txBody>
      </p:sp>
    </p:spTree>
    <p:extLst>
      <p:ext uri="{BB962C8B-B14F-4D97-AF65-F5344CB8AC3E}">
        <p14:creationId xmlns:p14="http://schemas.microsoft.com/office/powerpoint/2010/main" val="1976249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Consumer behaviour is also another factor that influences sustainability in the hospitality industry. Today’s travellers care about the environment, and research has pointed out that more than 81% of travellers prefer greener accommodation (Hollander, 2022). These hotels risk falling out, and more visitors are becoming aware of the environment and are willing to spend money on sustainable travel. Some hotels, like Hilton, have adopted green practices such as efficient building designs for waste management. This increasing focus on sustainable solutions is not only due to legal requirements but also the demand of the market.</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3</a:t>
            </a:fld>
            <a:endParaRPr lang="en-IN"/>
          </a:p>
        </p:txBody>
      </p:sp>
    </p:spTree>
    <p:extLst>
      <p:ext uri="{BB962C8B-B14F-4D97-AF65-F5344CB8AC3E}">
        <p14:creationId xmlns:p14="http://schemas.microsoft.com/office/powerpoint/2010/main" val="484097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paper uses the following theories to discuss the sustainability movement within the hospitality industry. The Triple Bottom Line (TBL) theory is central to sustainability discussions, emphasizing that businesses must focus on three key dimensions: profit, people, and the planet. This theory benefits the hotel industry, as economic performance must be achieved while paying attention to the earth and society (</a:t>
            </a:r>
            <a:r>
              <a:rPr lang="en-GB" sz="1200" kern="1200" dirty="0" err="1">
                <a:solidFill>
                  <a:schemeClr val="tx1"/>
                </a:solidFill>
                <a:effectLst/>
                <a:latin typeface="+mn-lt"/>
                <a:ea typeface="+mn-ea"/>
                <a:cs typeface="+mn-cs"/>
              </a:rPr>
              <a:t>Zaharia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Zaharia</a:t>
            </a:r>
            <a:r>
              <a:rPr lang="en-GB" sz="1200" kern="1200" dirty="0">
                <a:solidFill>
                  <a:schemeClr val="tx1"/>
                </a:solidFill>
                <a:effectLst/>
                <a:latin typeface="+mn-lt"/>
                <a:ea typeface="+mn-ea"/>
                <a:cs typeface="+mn-cs"/>
              </a:rPr>
              <a:t>, 2021). Another notable idea is the circular economy, which focuses on reusing objects and using fewer resources that a hotel needs. This has been especially beneficial to hotels regarding food and plastic waste management since they are some of the hotel’s most significant areas of influence on the environment.</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4</a:t>
            </a:fld>
            <a:endParaRPr lang="en-IN"/>
          </a:p>
        </p:txBody>
      </p:sp>
    </p:spTree>
    <p:extLst>
      <p:ext uri="{BB962C8B-B14F-4D97-AF65-F5344CB8AC3E}">
        <p14:creationId xmlns:p14="http://schemas.microsoft.com/office/powerpoint/2010/main" val="1120039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New research proves that hotels that manage sustainability policies have measurable cost reductions and guest satisfaction gains. For example, the Energy Saving Trust established that energy-efficient hotels can have up to a 25% decrease in their operational costs through the annual use of renewable energy technologies like solar and geothermal energy systems, as recommended by (Barbara et al., 2024). Technologies such as these are adopted in large chains in the UK, including Premier Inn and Hilton, with enormous environmental and economic returns. Moreover, we found that hotels practising waste management and water conservation programs have successfully lowered their ecological impact in line with the UN SDGs.</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5</a:t>
            </a:fld>
            <a:endParaRPr lang="en-IN"/>
          </a:p>
        </p:txBody>
      </p:sp>
    </p:spTree>
    <p:extLst>
      <p:ext uri="{BB962C8B-B14F-4D97-AF65-F5344CB8AC3E}">
        <p14:creationId xmlns:p14="http://schemas.microsoft.com/office/powerpoint/2010/main" val="87315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Thus, politically, the UK government’s goal to reach Net Zero emissions by 2050 has increased the pressure on the hospitality industry. To encourage hotels to adopt green technology, the government of the UK launched the Green Homes Grant and Climate Change Levy (CCL). Economically, the long-term benefits of sustainability are clear: less energy used translates to better costs of operations (</a:t>
            </a:r>
            <a:r>
              <a:rPr lang="en-GB" sz="1200" kern="1200" dirty="0" err="1">
                <a:solidFill>
                  <a:schemeClr val="tx1"/>
                </a:solidFill>
                <a:effectLst/>
                <a:latin typeface="+mn-lt"/>
                <a:ea typeface="+mn-ea"/>
                <a:cs typeface="+mn-cs"/>
              </a:rPr>
              <a:t>Dobrinevski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Jachnik</a:t>
            </a:r>
            <a:r>
              <a:rPr lang="en-GB" sz="1200" kern="1200" dirty="0">
                <a:solidFill>
                  <a:schemeClr val="tx1"/>
                </a:solidFill>
                <a:effectLst/>
                <a:latin typeface="+mn-lt"/>
                <a:ea typeface="+mn-ea"/>
                <a:cs typeface="+mn-cs"/>
              </a:rPr>
              <a:t>, 2021). The company identified IHG Hotels’ Green Engage Program as effective in cutting down energy costs by up to 25% per year, thus proving the economic benefits of sustainability (IHG, 2024). Yet, the costs of effecting these changes could be very high in the first instance, especially for hotels that are not very large.</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6</a:t>
            </a:fld>
            <a:endParaRPr lang="en-IN"/>
          </a:p>
        </p:txBody>
      </p:sp>
    </p:spTree>
    <p:extLst>
      <p:ext uri="{BB962C8B-B14F-4D97-AF65-F5344CB8AC3E}">
        <p14:creationId xmlns:p14="http://schemas.microsoft.com/office/powerpoint/2010/main" val="4080849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Among the four discussed factors, social factors might be the most compelling in influencing sustainability in hospitality. Sustainability has become a matter of competition because the need for environmentally friendly lodgings has increased. People are now demanding that the hotels they patronise be ecologically friendly, where they use eco-friendly products such as non-recyclable plastics, solar energy, and many others. This is further compounded by the adoption of the latest technologies through the use of IoT devices, smart thermostats and energy management systems in hotels. These technologies facilitate energy and water usage efficiencies and real-time monitoring and control, thus minimising resource use (</a:t>
            </a:r>
            <a:r>
              <a:rPr lang="en-GB" sz="1200" kern="1200" dirty="0" err="1">
                <a:solidFill>
                  <a:schemeClr val="tx1"/>
                </a:solidFill>
                <a:effectLst/>
                <a:latin typeface="+mn-lt"/>
                <a:ea typeface="+mn-ea"/>
                <a:cs typeface="+mn-cs"/>
              </a:rPr>
              <a:t>Casais</a:t>
            </a:r>
            <a:r>
              <a:rPr lang="en-GB" sz="1200" kern="1200" dirty="0">
                <a:solidFill>
                  <a:schemeClr val="tx1"/>
                </a:solidFill>
                <a:effectLst/>
                <a:latin typeface="+mn-lt"/>
                <a:ea typeface="+mn-ea"/>
                <a:cs typeface="+mn-cs"/>
              </a:rPr>
              <a:t> and Ferreira, 2023). It is anticipated that as the technology continues to become cheaper, it will become even more crucial in the industry’s sustainability plan.</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7</a:t>
            </a:fld>
            <a:endParaRPr lang="en-IN"/>
          </a:p>
        </p:txBody>
      </p:sp>
    </p:spTree>
    <p:extLst>
      <p:ext uri="{BB962C8B-B14F-4D97-AF65-F5344CB8AC3E}">
        <p14:creationId xmlns:p14="http://schemas.microsoft.com/office/powerpoint/2010/main" val="3441489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Environmental factors that affect the hospitality industry are numerous, and more so because the industry has been found to contribute immensely to emissions of greenhouse gases and wastes. With climate change now on the global community’s agenda, questions like water and waste conservation and energy use arise in the industry of hotels. Some hotels have gone further to be environmentally certified, like the Green Globe or Green Key certifications, they have proactively done these things. Although legal, the hospitality industry has established clear sustainability standards through the Climate Change Act 2008 and other regulations (Legrand et al., 2022). Despite offering the necessary framework, the implementation of these frameworks can be a real struggle, especially for Bantam players.</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8</a:t>
            </a:fld>
            <a:endParaRPr lang="en-IN"/>
          </a:p>
        </p:txBody>
      </p:sp>
    </p:spTree>
    <p:extLst>
      <p:ext uri="{BB962C8B-B14F-4D97-AF65-F5344CB8AC3E}">
        <p14:creationId xmlns:p14="http://schemas.microsoft.com/office/powerpoint/2010/main" val="17138300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Luckily, many hotels have received the sustainability challenge well and have integrated different best practices into their operations. For instance, the parent company of Premier Inn, Whitbread, has incorporated energy-efficient lighting systems, solar power, and rainwater harvesting into new hotels. Such endeavours contribute to lowering the carbon impact and have more sustainable cost benefits in the long run. Many hotels, like The Savoy Hotel in London, aim to reach net zero carbon by 2050 (their, 2019). This shows that sustainability is possible and can bring benefits in terms of the company’s image and the expenses cut off.</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9</a:t>
            </a:fld>
            <a:endParaRPr lang="en-IN"/>
          </a:p>
        </p:txBody>
      </p:sp>
    </p:spTree>
    <p:extLst>
      <p:ext uri="{BB962C8B-B14F-4D97-AF65-F5344CB8AC3E}">
        <p14:creationId xmlns:p14="http://schemas.microsoft.com/office/powerpoint/2010/main" val="4100355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However, there are some challenges, especially for small hotels, even though the concerned have recorded impressive achievements. The primary barrier that is still felt today is the high cost of adapting the existing building stock to today’s green standards (Butt et al., 2021). Smaller operators do not have the technical know-how and capital to put into widespread sustainability programs. Moreover, though large hotel chains can afford to invest in green technologies, independent hotels still face the problem of cost and feasibility against the benefits expected in the future. This disequilibrium calls for increased investment and partnership from the government to make sustainability achievable for all the stakeholders within the sector.</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10</a:t>
            </a:fld>
            <a:endParaRPr lang="en-IN"/>
          </a:p>
        </p:txBody>
      </p:sp>
    </p:spTree>
    <p:extLst>
      <p:ext uri="{BB962C8B-B14F-4D97-AF65-F5344CB8AC3E}">
        <p14:creationId xmlns:p14="http://schemas.microsoft.com/office/powerpoint/2010/main" val="12014451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future, the UK government and the hotel industry must work together to improve sustainability standards. Governmental measures should be enhanced to offer greater motivation to small hotels to implement eco-friendly products. The gap in cost can be closed by increasing the tax credits and the grant, particularly for efficiency improvement. Also, the industry should pay attention to GHRM practices and integrate personnel training in sustainable processes and practices in the organization (Amjad et al., 2021). This will ensure that sustainability becomes part of the hotel’s culture rather than the organisation embarking on a one-time exercise.</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11</a:t>
            </a:fld>
            <a:endParaRPr lang="en-IN"/>
          </a:p>
        </p:txBody>
      </p:sp>
    </p:spTree>
    <p:extLst>
      <p:ext uri="{BB962C8B-B14F-4D97-AF65-F5344CB8AC3E}">
        <p14:creationId xmlns:p14="http://schemas.microsoft.com/office/powerpoint/2010/main" val="22249821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issue of sustainability will be significantly driven by technology in the future. Advanced power management systems and IoT-based water metering systems can cut wastage significantly. Hotels should also ensure they get these green certifications like the Green Globe or LEED because they prove that the hotels are environmentally friendly. Customers also patronise environmentally sustainable hotels (Yang et al., 2023). These certifications can be used to advertise their products and as a standard that must be met repeatedly.</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12</a:t>
            </a:fld>
            <a:endParaRPr lang="en-IN"/>
          </a:p>
        </p:txBody>
      </p:sp>
    </p:spTree>
    <p:extLst>
      <p:ext uri="{BB962C8B-B14F-4D97-AF65-F5344CB8AC3E}">
        <p14:creationId xmlns:p14="http://schemas.microsoft.com/office/powerpoint/2010/main" val="27714371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In conclusion, sustainability is necessary for the UK hotel and hospitality industry. As illustrated in this paper, the PESTEL analysis shows the various crossover points of the political, economic, social and technological factors determining the sector’s sustainability. While mega brands in the hospitality industry have shown some signs of improvement, small hotels have other issues they need help with from the government and other stakeholders. The hospitality industry needs to lead by example, and with the use of smart technologies, sustainability certifications and the development of an environmentally friendly culture, that change can occur.</a:t>
            </a:r>
            <a:endParaRPr lang="en-IN" sz="1800" dirty="0">
              <a:effectLst/>
              <a:latin typeface="Times New Roman" panose="02020603050405020304" pitchFamily="18" charset="0"/>
              <a:ea typeface="Times New Roman" panose="02020603050405020304" pitchFamily="18" charset="0"/>
            </a:endParaRPr>
          </a:p>
          <a:p>
            <a:br>
              <a:rPr lang="en-GB" sz="1800" dirty="0">
                <a:effectLst/>
                <a:latin typeface="Times New Roman" panose="02020603050405020304" pitchFamily="18" charset="0"/>
                <a:ea typeface="Times New Roman" panose="02020603050405020304" pitchFamily="18" charset="0"/>
              </a:rPr>
            </a:b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13</a:t>
            </a:fld>
            <a:endParaRPr lang="en-IN"/>
          </a:p>
        </p:txBody>
      </p:sp>
    </p:spTree>
    <p:extLst>
      <p:ext uri="{BB962C8B-B14F-4D97-AF65-F5344CB8AC3E}">
        <p14:creationId xmlns:p14="http://schemas.microsoft.com/office/powerpoint/2010/main" val="2194652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DA16-F70C-49BC-8931-7FA1E64A63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958E81EC-0662-4378-ADE8-ADF9E1A393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2730C63-6890-49DB-9BF5-767D6D4960EB}"/>
              </a:ext>
            </a:extLst>
          </p:cNvPr>
          <p:cNvSpPr>
            <a:spLocks noGrp="1"/>
          </p:cNvSpPr>
          <p:nvPr>
            <p:ph type="dt" sz="half" idx="10"/>
          </p:nvPr>
        </p:nvSpPr>
        <p:spPr/>
        <p:txBody>
          <a:bodyPr/>
          <a:lstStyle/>
          <a:p>
            <a:fld id="{E9B29E3C-33DE-4E71-82E9-0CA222ACC1DF}" type="datetimeFigureOut">
              <a:rPr lang="en-IN" smtClean="0"/>
              <a:t>04-11-2024</a:t>
            </a:fld>
            <a:endParaRPr lang="en-IN"/>
          </a:p>
        </p:txBody>
      </p:sp>
      <p:sp>
        <p:nvSpPr>
          <p:cNvPr id="5" name="Footer Placeholder 4">
            <a:extLst>
              <a:ext uri="{FF2B5EF4-FFF2-40B4-BE49-F238E27FC236}">
                <a16:creationId xmlns:a16="http://schemas.microsoft.com/office/drawing/2014/main" id="{19B17DC2-0F59-4D00-9C28-0E151045523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578A295-6603-4DBF-9AE5-A74EFA2F8A76}"/>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814678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9F78F-3DA6-4B84-83B8-D6F9097648B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C5B9B94-BAAD-46AC-8D60-F575147DAAD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8B3E4D7-C985-4296-8F2B-1BFCDEFB64B2}"/>
              </a:ext>
            </a:extLst>
          </p:cNvPr>
          <p:cNvSpPr>
            <a:spLocks noGrp="1"/>
          </p:cNvSpPr>
          <p:nvPr>
            <p:ph type="dt" sz="half" idx="10"/>
          </p:nvPr>
        </p:nvSpPr>
        <p:spPr/>
        <p:txBody>
          <a:bodyPr/>
          <a:lstStyle/>
          <a:p>
            <a:fld id="{E9B29E3C-33DE-4E71-82E9-0CA222ACC1DF}" type="datetimeFigureOut">
              <a:rPr lang="en-IN" smtClean="0"/>
              <a:t>04-11-2024</a:t>
            </a:fld>
            <a:endParaRPr lang="en-IN"/>
          </a:p>
        </p:txBody>
      </p:sp>
      <p:sp>
        <p:nvSpPr>
          <p:cNvPr id="5" name="Footer Placeholder 4">
            <a:extLst>
              <a:ext uri="{FF2B5EF4-FFF2-40B4-BE49-F238E27FC236}">
                <a16:creationId xmlns:a16="http://schemas.microsoft.com/office/drawing/2014/main" id="{6B1CB16E-CC38-48D1-A8C7-8CC8C91E3A8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2EDE0B9-BE08-48D0-92F4-073289CF2A19}"/>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1188630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8EE63-0332-4A14-94C3-9F4E514B0A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2905859-3669-4EDC-91AD-B1F2FCD732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831D421-24FA-40E3-9A0E-CFD8915DBD54}"/>
              </a:ext>
            </a:extLst>
          </p:cNvPr>
          <p:cNvSpPr>
            <a:spLocks noGrp="1"/>
          </p:cNvSpPr>
          <p:nvPr>
            <p:ph type="dt" sz="half" idx="10"/>
          </p:nvPr>
        </p:nvSpPr>
        <p:spPr/>
        <p:txBody>
          <a:bodyPr/>
          <a:lstStyle/>
          <a:p>
            <a:fld id="{E9B29E3C-33DE-4E71-82E9-0CA222ACC1DF}" type="datetimeFigureOut">
              <a:rPr lang="en-IN" smtClean="0"/>
              <a:t>04-11-2024</a:t>
            </a:fld>
            <a:endParaRPr lang="en-IN"/>
          </a:p>
        </p:txBody>
      </p:sp>
      <p:sp>
        <p:nvSpPr>
          <p:cNvPr id="5" name="Footer Placeholder 4">
            <a:extLst>
              <a:ext uri="{FF2B5EF4-FFF2-40B4-BE49-F238E27FC236}">
                <a16:creationId xmlns:a16="http://schemas.microsoft.com/office/drawing/2014/main" id="{8A9BCF27-01A4-4D24-8E38-B7A4A39D8C8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69E44B7-547B-48CD-AF53-8B9D212F29A0}"/>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4169089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CEB95-2AE0-4823-8E5F-736D2FDE8FE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82293EA-0D45-4A34-BF0C-9F8D619BE75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409C9973-BE51-4B6A-95A9-DABEA82CBDB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B66EC3D0-1A66-4E2B-A881-9FBE3F6370A0}"/>
              </a:ext>
            </a:extLst>
          </p:cNvPr>
          <p:cNvSpPr>
            <a:spLocks noGrp="1"/>
          </p:cNvSpPr>
          <p:nvPr>
            <p:ph type="dt" sz="half" idx="10"/>
          </p:nvPr>
        </p:nvSpPr>
        <p:spPr/>
        <p:txBody>
          <a:bodyPr/>
          <a:lstStyle/>
          <a:p>
            <a:fld id="{E9B29E3C-33DE-4E71-82E9-0CA222ACC1DF}" type="datetimeFigureOut">
              <a:rPr lang="en-IN" smtClean="0"/>
              <a:t>04-11-2024</a:t>
            </a:fld>
            <a:endParaRPr lang="en-IN"/>
          </a:p>
        </p:txBody>
      </p:sp>
      <p:sp>
        <p:nvSpPr>
          <p:cNvPr id="6" name="Footer Placeholder 5">
            <a:extLst>
              <a:ext uri="{FF2B5EF4-FFF2-40B4-BE49-F238E27FC236}">
                <a16:creationId xmlns:a16="http://schemas.microsoft.com/office/drawing/2014/main" id="{1E344602-21A2-4839-91A2-BF54CB4C7EB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8E556E3-8036-45FC-BCBB-549C827E8DC7}"/>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3941248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8CAFA-C1F1-4F5C-A9CC-F2E0A72BF1CA}"/>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A449D80-E792-4EB9-8760-A064EB3624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A012EFC-EEE8-4FE5-9756-C91CD56198F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6FAB363-006C-4FBC-9FDA-D23701FAA9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2F180E1-A357-4E39-AA52-669768A5003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E576629D-EC01-47A6-9015-5E69D3A97FEB}"/>
              </a:ext>
            </a:extLst>
          </p:cNvPr>
          <p:cNvSpPr>
            <a:spLocks noGrp="1"/>
          </p:cNvSpPr>
          <p:nvPr>
            <p:ph type="dt" sz="half" idx="10"/>
          </p:nvPr>
        </p:nvSpPr>
        <p:spPr/>
        <p:txBody>
          <a:bodyPr/>
          <a:lstStyle/>
          <a:p>
            <a:fld id="{E9B29E3C-33DE-4E71-82E9-0CA222ACC1DF}" type="datetimeFigureOut">
              <a:rPr lang="en-IN" smtClean="0"/>
              <a:t>04-11-2024</a:t>
            </a:fld>
            <a:endParaRPr lang="en-IN"/>
          </a:p>
        </p:txBody>
      </p:sp>
      <p:sp>
        <p:nvSpPr>
          <p:cNvPr id="8" name="Footer Placeholder 7">
            <a:extLst>
              <a:ext uri="{FF2B5EF4-FFF2-40B4-BE49-F238E27FC236}">
                <a16:creationId xmlns:a16="http://schemas.microsoft.com/office/drawing/2014/main" id="{C80417D2-5A4C-49DE-A9E2-A19F06B4B79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C3D0DD2A-9B86-41C5-BF53-B11DF801BAB0}"/>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1577130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F2395-A31B-4257-A951-5ACB4467B44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C2FE4A32-4744-4E56-87B9-7B14FE6A230D}"/>
              </a:ext>
            </a:extLst>
          </p:cNvPr>
          <p:cNvSpPr>
            <a:spLocks noGrp="1"/>
          </p:cNvSpPr>
          <p:nvPr>
            <p:ph type="dt" sz="half" idx="10"/>
          </p:nvPr>
        </p:nvSpPr>
        <p:spPr/>
        <p:txBody>
          <a:bodyPr/>
          <a:lstStyle/>
          <a:p>
            <a:fld id="{E9B29E3C-33DE-4E71-82E9-0CA222ACC1DF}" type="datetimeFigureOut">
              <a:rPr lang="en-IN" smtClean="0"/>
              <a:t>04-11-2024</a:t>
            </a:fld>
            <a:endParaRPr lang="en-IN"/>
          </a:p>
        </p:txBody>
      </p:sp>
      <p:sp>
        <p:nvSpPr>
          <p:cNvPr id="4" name="Footer Placeholder 3">
            <a:extLst>
              <a:ext uri="{FF2B5EF4-FFF2-40B4-BE49-F238E27FC236}">
                <a16:creationId xmlns:a16="http://schemas.microsoft.com/office/drawing/2014/main" id="{907F0F73-3564-4B8B-B323-1198F1BD80AD}"/>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C042089-B0F9-436F-BBD7-9E27115D5F25}"/>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1618766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8BC5BC-4784-4A97-A55E-C386702D88B8}"/>
              </a:ext>
            </a:extLst>
          </p:cNvPr>
          <p:cNvSpPr>
            <a:spLocks noGrp="1"/>
          </p:cNvSpPr>
          <p:nvPr>
            <p:ph type="dt" sz="half" idx="10"/>
          </p:nvPr>
        </p:nvSpPr>
        <p:spPr/>
        <p:txBody>
          <a:bodyPr/>
          <a:lstStyle/>
          <a:p>
            <a:fld id="{E9B29E3C-33DE-4E71-82E9-0CA222ACC1DF}" type="datetimeFigureOut">
              <a:rPr lang="en-IN" smtClean="0"/>
              <a:t>04-11-2024</a:t>
            </a:fld>
            <a:endParaRPr lang="en-IN"/>
          </a:p>
        </p:txBody>
      </p:sp>
      <p:sp>
        <p:nvSpPr>
          <p:cNvPr id="3" name="Footer Placeholder 2">
            <a:extLst>
              <a:ext uri="{FF2B5EF4-FFF2-40B4-BE49-F238E27FC236}">
                <a16:creationId xmlns:a16="http://schemas.microsoft.com/office/drawing/2014/main" id="{08074A71-0E2E-4ADA-AAAA-F90FCA98EDF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4D0CE74-7E30-44DA-B8B7-9DFDF3ABFA61}"/>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396582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09A81-9AA4-4975-BD89-FD5D3B2406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15D31AC-ED49-4870-A251-1D83340AF7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DD923295-72D8-4E06-BF89-1E64B60F80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23ABDF0-8231-49BD-83BF-D2B372FE349A}"/>
              </a:ext>
            </a:extLst>
          </p:cNvPr>
          <p:cNvSpPr>
            <a:spLocks noGrp="1"/>
          </p:cNvSpPr>
          <p:nvPr>
            <p:ph type="dt" sz="half" idx="10"/>
          </p:nvPr>
        </p:nvSpPr>
        <p:spPr/>
        <p:txBody>
          <a:bodyPr/>
          <a:lstStyle/>
          <a:p>
            <a:fld id="{E9B29E3C-33DE-4E71-82E9-0CA222ACC1DF}" type="datetimeFigureOut">
              <a:rPr lang="en-IN" smtClean="0"/>
              <a:t>04-11-2024</a:t>
            </a:fld>
            <a:endParaRPr lang="en-IN"/>
          </a:p>
        </p:txBody>
      </p:sp>
      <p:sp>
        <p:nvSpPr>
          <p:cNvPr id="6" name="Footer Placeholder 5">
            <a:extLst>
              <a:ext uri="{FF2B5EF4-FFF2-40B4-BE49-F238E27FC236}">
                <a16:creationId xmlns:a16="http://schemas.microsoft.com/office/drawing/2014/main" id="{11A50C6B-578E-424F-A291-1EE829955FA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2804EA4-3AD5-4A78-A010-293D35D0A61F}"/>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4077355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25C3A-16A5-421A-8AD5-7999B0139C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88B76C6-A3B1-4F70-96D0-A11D39D70C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5922171-3BC7-466E-A00E-F3AF696BCB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DA1DCA5-5260-4CA5-9C04-165A1403802C}"/>
              </a:ext>
            </a:extLst>
          </p:cNvPr>
          <p:cNvSpPr>
            <a:spLocks noGrp="1"/>
          </p:cNvSpPr>
          <p:nvPr>
            <p:ph type="dt" sz="half" idx="10"/>
          </p:nvPr>
        </p:nvSpPr>
        <p:spPr/>
        <p:txBody>
          <a:bodyPr/>
          <a:lstStyle/>
          <a:p>
            <a:fld id="{E9B29E3C-33DE-4E71-82E9-0CA222ACC1DF}" type="datetimeFigureOut">
              <a:rPr lang="en-IN" smtClean="0"/>
              <a:t>04-11-2024</a:t>
            </a:fld>
            <a:endParaRPr lang="en-IN"/>
          </a:p>
        </p:txBody>
      </p:sp>
      <p:sp>
        <p:nvSpPr>
          <p:cNvPr id="6" name="Footer Placeholder 5">
            <a:extLst>
              <a:ext uri="{FF2B5EF4-FFF2-40B4-BE49-F238E27FC236}">
                <a16:creationId xmlns:a16="http://schemas.microsoft.com/office/drawing/2014/main" id="{0D70F745-3CFE-4996-8486-14BEFE197B4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602D01B-9130-4185-A055-CDFB9DB9DA5D}"/>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2536557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C0DFD-4000-4B78-B565-942CC4DBDE6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2ED3017-6EAF-4ADF-A2E8-BF51CA7ABF5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BB6B5E0-A72F-43E6-B7AB-1EB22B148436}"/>
              </a:ext>
            </a:extLst>
          </p:cNvPr>
          <p:cNvSpPr>
            <a:spLocks noGrp="1"/>
          </p:cNvSpPr>
          <p:nvPr>
            <p:ph type="dt" sz="half" idx="10"/>
          </p:nvPr>
        </p:nvSpPr>
        <p:spPr/>
        <p:txBody>
          <a:bodyPr/>
          <a:lstStyle/>
          <a:p>
            <a:fld id="{E9B29E3C-33DE-4E71-82E9-0CA222ACC1DF}" type="datetimeFigureOut">
              <a:rPr lang="en-IN" smtClean="0"/>
              <a:t>04-11-2024</a:t>
            </a:fld>
            <a:endParaRPr lang="en-IN"/>
          </a:p>
        </p:txBody>
      </p:sp>
      <p:sp>
        <p:nvSpPr>
          <p:cNvPr id="5" name="Footer Placeholder 4">
            <a:extLst>
              <a:ext uri="{FF2B5EF4-FFF2-40B4-BE49-F238E27FC236}">
                <a16:creationId xmlns:a16="http://schemas.microsoft.com/office/drawing/2014/main" id="{F8DBC21A-5C90-41C6-BC5C-8ED19507332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C18498B-FFB8-4FE0-BC66-5FF9684A6F55}"/>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1609125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3507FA-011B-446D-89B0-EAD6807796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699D3F2-63F3-448C-A472-6056C6F8AD0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5E9DAC8-E79C-4613-B197-A8D651E52B5A}"/>
              </a:ext>
            </a:extLst>
          </p:cNvPr>
          <p:cNvSpPr>
            <a:spLocks noGrp="1"/>
          </p:cNvSpPr>
          <p:nvPr>
            <p:ph type="dt" sz="half" idx="10"/>
          </p:nvPr>
        </p:nvSpPr>
        <p:spPr/>
        <p:txBody>
          <a:bodyPr/>
          <a:lstStyle/>
          <a:p>
            <a:fld id="{E9B29E3C-33DE-4E71-82E9-0CA222ACC1DF}" type="datetimeFigureOut">
              <a:rPr lang="en-IN" smtClean="0"/>
              <a:t>04-11-2024</a:t>
            </a:fld>
            <a:endParaRPr lang="en-IN"/>
          </a:p>
        </p:txBody>
      </p:sp>
      <p:sp>
        <p:nvSpPr>
          <p:cNvPr id="5" name="Footer Placeholder 4">
            <a:extLst>
              <a:ext uri="{FF2B5EF4-FFF2-40B4-BE49-F238E27FC236}">
                <a16:creationId xmlns:a16="http://schemas.microsoft.com/office/drawing/2014/main" id="{FAE11219-B784-4F4C-B8BD-AD58CB32FD6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B4A5E2C-E1C0-46D3-A91F-797021198529}"/>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952024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8326FE-281E-4BAD-ABBF-DA2E26B5E3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E55C89B-391F-427A-857C-A96CB621FB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5E5EFC0-EFD2-4933-9BE8-DD44331205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29E3C-33DE-4E71-82E9-0CA222ACC1DF}" type="datetimeFigureOut">
              <a:rPr lang="en-IN" smtClean="0"/>
              <a:t>04-11-2024</a:t>
            </a:fld>
            <a:endParaRPr lang="en-IN"/>
          </a:p>
        </p:txBody>
      </p:sp>
      <p:sp>
        <p:nvSpPr>
          <p:cNvPr id="5" name="Footer Placeholder 4">
            <a:extLst>
              <a:ext uri="{FF2B5EF4-FFF2-40B4-BE49-F238E27FC236}">
                <a16:creationId xmlns:a16="http://schemas.microsoft.com/office/drawing/2014/main" id="{80D6391A-97C6-45AC-9004-952CD16929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2FF71AF6-1FBD-4173-BA7A-7A4D45FD9F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4E9B26-7082-4371-953D-F53135ACA478}" type="slidenum">
              <a:rPr lang="en-IN" smtClean="0"/>
              <a:t>‹#›</a:t>
            </a:fld>
            <a:endParaRPr lang="en-IN"/>
          </a:p>
        </p:txBody>
      </p:sp>
    </p:spTree>
    <p:extLst>
      <p:ext uri="{BB962C8B-B14F-4D97-AF65-F5344CB8AC3E}">
        <p14:creationId xmlns:p14="http://schemas.microsoft.com/office/powerpoint/2010/main" val="41766919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commonslibrary.parliament.uk/research-briefings/cbp-9888/" TargetMode="External"/><Relationship Id="rId2" Type="http://schemas.openxmlformats.org/officeDocument/2006/relationships/hyperlink" Target="https://hoteltechreport.com/news/hotel-sustainability-statistics#:~:text=of%20corporate%20governance.-,Sustainability%20and%20Conservation%20Data,that%20the%20survey%20was%20conducted" TargetMode="External"/><Relationship Id="rId1" Type="http://schemas.openxmlformats.org/officeDocument/2006/relationships/slideLayout" Target="../slideLayouts/slideLayout2.xml"/><Relationship Id="rId5" Type="http://schemas.openxmlformats.org/officeDocument/2006/relationships/hyperlink" Target="https://innovationawards.theiet.org/find-your-category-and-apply/net-zero-and-climate-action-award" TargetMode="External"/><Relationship Id="rId4" Type="http://schemas.openxmlformats.org/officeDocument/2006/relationships/hyperlink" Target="https://www.ihg.com/content/gb/en/support/green-eng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urved building">
            <a:extLst>
              <a:ext uri="{FF2B5EF4-FFF2-40B4-BE49-F238E27FC236}">
                <a16:creationId xmlns:a16="http://schemas.microsoft.com/office/drawing/2014/main" id="{02779CA6-BCD2-1DB3-6A61-6165A8A9EF5C}"/>
              </a:ext>
            </a:extLst>
          </p:cNvPr>
          <p:cNvPicPr>
            <a:picLocks noChangeAspect="1"/>
          </p:cNvPicPr>
          <p:nvPr/>
        </p:nvPicPr>
        <p:blipFill>
          <a:blip r:embed="rId3">
            <a:alphaModFix amt="50000"/>
          </a:blip>
          <a:srcRect t="5084" r="-2" b="10519"/>
          <a:stretch/>
        </p:blipFill>
        <p:spPr>
          <a:xfrm>
            <a:off x="20" y="1"/>
            <a:ext cx="12191980" cy="6857999"/>
          </a:xfrm>
          <a:prstGeom prst="rect">
            <a:avLst/>
          </a:prstGeom>
        </p:spPr>
      </p:pic>
      <p:sp>
        <p:nvSpPr>
          <p:cNvPr id="2" name="Title 1">
            <a:extLst>
              <a:ext uri="{FF2B5EF4-FFF2-40B4-BE49-F238E27FC236}">
                <a16:creationId xmlns:a16="http://schemas.microsoft.com/office/drawing/2014/main" id="{ECF7DA86-EC73-4926-8548-D0567EBEAA80}"/>
              </a:ext>
            </a:extLst>
          </p:cNvPr>
          <p:cNvSpPr>
            <a:spLocks noGrp="1"/>
          </p:cNvSpPr>
          <p:nvPr>
            <p:ph type="ctrTitle"/>
          </p:nvPr>
        </p:nvSpPr>
        <p:spPr>
          <a:xfrm>
            <a:off x="1995054" y="0"/>
            <a:ext cx="8672945" cy="3893127"/>
          </a:xfrm>
        </p:spPr>
        <p:txBody>
          <a:bodyPr>
            <a:normAutofit/>
          </a:bodyPr>
          <a:lstStyle/>
          <a:p>
            <a:r>
              <a:rPr lang="en-IN" sz="5100" i="1" dirty="0">
                <a:solidFill>
                  <a:srgbClr val="FFFFFF"/>
                </a:solidFill>
                <a:latin typeface="Times New Roman"/>
                <a:cs typeface="Times New Roman"/>
              </a:rPr>
              <a:t>Sustainability in the UK Hotel and Hospitality Sector: A Contemporary Analysis</a:t>
            </a:r>
            <a:br>
              <a:rPr lang="en-IN" sz="5100" dirty="0">
                <a:latin typeface="Times New Roman"/>
              </a:rPr>
            </a:br>
            <a:endParaRPr lang="en-IN" sz="5100" dirty="0">
              <a:solidFill>
                <a:srgbClr val="FFFFFF"/>
              </a:solidFill>
              <a:latin typeface="Times New Roman"/>
              <a:cs typeface="Times New Roman"/>
            </a:endParaRPr>
          </a:p>
        </p:txBody>
      </p:sp>
      <p:sp>
        <p:nvSpPr>
          <p:cNvPr id="3" name="Subtitle 2">
            <a:extLst>
              <a:ext uri="{FF2B5EF4-FFF2-40B4-BE49-F238E27FC236}">
                <a16:creationId xmlns:a16="http://schemas.microsoft.com/office/drawing/2014/main" id="{DFB0D4A3-90A1-4B69-9909-A0FFB0581149}"/>
              </a:ext>
            </a:extLst>
          </p:cNvPr>
          <p:cNvSpPr>
            <a:spLocks noGrp="1"/>
          </p:cNvSpPr>
          <p:nvPr>
            <p:ph type="subTitle" idx="1"/>
          </p:nvPr>
        </p:nvSpPr>
        <p:spPr>
          <a:xfrm>
            <a:off x="1524000" y="4159404"/>
            <a:ext cx="9240982" cy="1853469"/>
          </a:xfrm>
        </p:spPr>
        <p:txBody>
          <a:bodyPr vert="horz" lIns="91440" tIns="45720" rIns="91440" bIns="45720" rtlCol="0" anchor="t">
            <a:normAutofit/>
          </a:bodyPr>
          <a:lstStyle/>
          <a:p>
            <a:pPr lvl="0"/>
            <a:r>
              <a:rPr lang="en-IN" sz="1700" b="1" dirty="0">
                <a:solidFill>
                  <a:srgbClr val="FFFFFF"/>
                </a:solidFill>
                <a:latin typeface="Times New Roman"/>
                <a:cs typeface="Times New Roman"/>
              </a:rPr>
              <a:t>Student Name</a:t>
            </a:r>
            <a:r>
              <a:rPr lang="en-IN" sz="1700" dirty="0">
                <a:solidFill>
                  <a:srgbClr val="FFFFFF"/>
                </a:solidFill>
                <a:latin typeface="Times New Roman"/>
                <a:cs typeface="Times New Roman"/>
              </a:rPr>
              <a:t>: </a:t>
            </a:r>
            <a:r>
              <a:rPr lang="en-IN" sz="1700" dirty="0" err="1">
                <a:solidFill>
                  <a:srgbClr val="FFFFFF"/>
                </a:solidFill>
                <a:latin typeface="Times New Roman"/>
                <a:cs typeface="Times New Roman"/>
              </a:rPr>
              <a:t>Andreea</a:t>
            </a:r>
            <a:r>
              <a:rPr lang="en-IN" sz="1700" dirty="0">
                <a:solidFill>
                  <a:srgbClr val="FFFFFF"/>
                </a:solidFill>
                <a:latin typeface="Times New Roman"/>
                <a:cs typeface="Times New Roman"/>
              </a:rPr>
              <a:t> </a:t>
            </a:r>
            <a:r>
              <a:rPr lang="en-IN" sz="1700" dirty="0" err="1">
                <a:solidFill>
                  <a:srgbClr val="FFFFFF"/>
                </a:solidFill>
                <a:latin typeface="Times New Roman"/>
                <a:cs typeface="Times New Roman"/>
              </a:rPr>
              <a:t>Boscornea</a:t>
            </a:r>
            <a:endParaRPr lang="en-IN" sz="1700" dirty="0">
              <a:solidFill>
                <a:srgbClr val="FFFFFF"/>
              </a:solidFill>
              <a:latin typeface="Times New Roman"/>
              <a:cs typeface="Times New Roman"/>
            </a:endParaRPr>
          </a:p>
          <a:p>
            <a:pPr lvl="0"/>
            <a:r>
              <a:rPr lang="en-US" sz="1700" b="1" dirty="0">
                <a:solidFill>
                  <a:srgbClr val="FFFFFF"/>
                </a:solidFill>
                <a:latin typeface="Times New Roman"/>
                <a:cs typeface="Times New Roman"/>
              </a:rPr>
              <a:t>S</a:t>
            </a:r>
            <a:r>
              <a:rPr lang="en-IN" sz="1700" b="1" dirty="0" err="1">
                <a:solidFill>
                  <a:srgbClr val="FFFFFF"/>
                </a:solidFill>
                <a:latin typeface="Times New Roman"/>
                <a:cs typeface="Times New Roman"/>
              </a:rPr>
              <a:t>tudent</a:t>
            </a:r>
            <a:r>
              <a:rPr lang="en-IN" sz="1700" b="1" dirty="0">
                <a:solidFill>
                  <a:srgbClr val="FFFFFF"/>
                </a:solidFill>
                <a:latin typeface="Times New Roman"/>
                <a:cs typeface="Times New Roman"/>
              </a:rPr>
              <a:t> ID:2122612</a:t>
            </a:r>
          </a:p>
          <a:p>
            <a:pPr lvl="0"/>
            <a:r>
              <a:rPr lang="en-IN" sz="1700" b="1" dirty="0" err="1">
                <a:solidFill>
                  <a:srgbClr val="FFFFFF"/>
                </a:solidFill>
                <a:latin typeface="Times New Roman"/>
                <a:cs typeface="Times New Roman"/>
              </a:rPr>
              <a:t>Module:Contemporary</a:t>
            </a:r>
            <a:r>
              <a:rPr lang="en-IN" sz="1700" b="1" dirty="0">
                <a:solidFill>
                  <a:srgbClr val="FFFFFF"/>
                </a:solidFill>
                <a:latin typeface="Times New Roman"/>
                <a:cs typeface="Times New Roman"/>
              </a:rPr>
              <a:t> </a:t>
            </a:r>
            <a:r>
              <a:rPr lang="en-IN" sz="1700" b="1" dirty="0" err="1">
                <a:solidFill>
                  <a:srgbClr val="FFFFFF"/>
                </a:solidFill>
                <a:latin typeface="Times New Roman"/>
                <a:cs typeface="Times New Roman"/>
              </a:rPr>
              <a:t>theame</a:t>
            </a:r>
            <a:r>
              <a:rPr lang="en-IN" sz="1700" b="1" dirty="0">
                <a:solidFill>
                  <a:srgbClr val="FFFFFF"/>
                </a:solidFill>
                <a:latin typeface="Times New Roman"/>
                <a:cs typeface="Times New Roman"/>
              </a:rPr>
              <a:t> in hotel and hospitality</a:t>
            </a:r>
          </a:p>
          <a:p>
            <a:pPr lvl="0"/>
            <a:r>
              <a:rPr lang="en-IN" sz="1700" b="1" dirty="0" err="1">
                <a:solidFill>
                  <a:srgbClr val="FFFFFF"/>
                </a:solidFill>
                <a:latin typeface="Times New Roman"/>
                <a:cs typeface="Times New Roman"/>
              </a:rPr>
              <a:t>Lecurer:Dr.Ernest</a:t>
            </a:r>
            <a:r>
              <a:rPr lang="en-IN" sz="1700" b="1" dirty="0">
                <a:solidFill>
                  <a:srgbClr val="FFFFFF"/>
                </a:solidFill>
                <a:latin typeface="Times New Roman"/>
                <a:cs typeface="Times New Roman"/>
              </a:rPr>
              <a:t> </a:t>
            </a:r>
            <a:r>
              <a:rPr lang="en-IN" sz="1700" b="1" dirty="0" err="1">
                <a:solidFill>
                  <a:srgbClr val="FFFFFF"/>
                </a:solidFill>
                <a:latin typeface="Times New Roman"/>
                <a:cs typeface="Times New Roman"/>
              </a:rPr>
              <a:t>Balutie</a:t>
            </a:r>
            <a:r>
              <a:rPr lang="en-IN" sz="1700" b="1" dirty="0">
                <a:solidFill>
                  <a:srgbClr val="FFFFFF"/>
                </a:solidFill>
                <a:latin typeface="Times New Roman"/>
                <a:cs typeface="Times New Roman"/>
              </a:rPr>
              <a:t> </a:t>
            </a:r>
            <a:r>
              <a:rPr lang="en-IN" sz="1700" b="1" dirty="0" err="1">
                <a:solidFill>
                  <a:srgbClr val="FFFFFF"/>
                </a:solidFill>
                <a:latin typeface="Times New Roman"/>
                <a:cs typeface="Times New Roman"/>
              </a:rPr>
              <a:t>Wavei</a:t>
            </a:r>
            <a:endParaRPr lang="en-IN" sz="1700" b="1" dirty="0">
              <a:solidFill>
                <a:srgbClr val="FFFFFF"/>
              </a:solidFill>
              <a:latin typeface="Times New Roman"/>
              <a:cs typeface="Times New Roman"/>
            </a:endParaRPr>
          </a:p>
          <a:p>
            <a:pPr lvl="0"/>
            <a:endParaRPr lang="en-IN" sz="1700" b="1" dirty="0">
              <a:solidFill>
                <a:srgbClr val="FFFFFF"/>
              </a:solidFill>
              <a:latin typeface="Times New Roman"/>
              <a:cs typeface="Times New Roman"/>
            </a:endParaRPr>
          </a:p>
          <a:p>
            <a:pPr lvl="0"/>
            <a:endParaRPr lang="en-IN" sz="1700" dirty="0">
              <a:solidFill>
                <a:srgbClr val="FFFFFF"/>
              </a:solidFill>
              <a:latin typeface="Times New Roman"/>
              <a:cs typeface="Times New Roman"/>
            </a:endParaRPr>
          </a:p>
          <a:p>
            <a:endParaRPr lang="en-IN" sz="1700" dirty="0">
              <a:solidFill>
                <a:srgbClr val="FFFFFF"/>
              </a:solidFill>
              <a:latin typeface="Times New Roman"/>
              <a:cs typeface="Times New Roman"/>
            </a:endParaRPr>
          </a:p>
        </p:txBody>
      </p:sp>
    </p:spTree>
    <p:extLst>
      <p:ext uri="{BB962C8B-B14F-4D97-AF65-F5344CB8AC3E}">
        <p14:creationId xmlns:p14="http://schemas.microsoft.com/office/powerpoint/2010/main" val="411193243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F6FD92E-AC5F-78B7-B89E-84FD862B8F38}"/>
              </a:ext>
            </a:extLst>
          </p:cNvPr>
          <p:cNvPicPr>
            <a:picLocks noChangeAspect="1"/>
          </p:cNvPicPr>
          <p:nvPr/>
        </p:nvPicPr>
        <p:blipFill>
          <a:blip r:embed="rId3">
            <a:alphaModFix amt="40000"/>
          </a:blip>
          <a:srcRect t="3952" b="9175"/>
          <a:stretch/>
        </p:blipFill>
        <p:spPr>
          <a:xfrm>
            <a:off x="20" y="10"/>
            <a:ext cx="12191979" cy="6857990"/>
          </a:xfrm>
          <a:prstGeom prst="rect">
            <a:avLst/>
          </a:prstGeom>
        </p:spPr>
      </p:pic>
      <p:sp>
        <p:nvSpPr>
          <p:cNvPr id="2" name="Title 1">
            <a:extLst>
              <a:ext uri="{FF2B5EF4-FFF2-40B4-BE49-F238E27FC236}">
                <a16:creationId xmlns:a16="http://schemas.microsoft.com/office/drawing/2014/main" id="{DEB2E1B3-85EE-4886-83AC-BBE39DF7B9E8}"/>
              </a:ext>
            </a:extLst>
          </p:cNvPr>
          <p:cNvSpPr>
            <a:spLocks noGrp="1"/>
          </p:cNvSpPr>
          <p:nvPr>
            <p:ph type="title"/>
          </p:nvPr>
        </p:nvSpPr>
        <p:spPr>
          <a:xfrm>
            <a:off x="841249" y="941832"/>
            <a:ext cx="10506456" cy="2057400"/>
          </a:xfrm>
        </p:spPr>
        <p:txBody>
          <a:bodyPr anchor="b">
            <a:normAutofit fontScale="90000"/>
          </a:bodyPr>
          <a:lstStyle/>
          <a:p>
            <a:r>
              <a:rPr lang="en-IN" sz="4600" b="1" dirty="0">
                <a:solidFill>
                  <a:schemeClr val="bg1"/>
                </a:solidFill>
                <a:latin typeface="Times New Roman"/>
                <a:cs typeface="Times New Roman"/>
              </a:rPr>
              <a:t>Introduction:</a:t>
            </a:r>
            <a:br>
              <a:rPr lang="en-IN" sz="4600" dirty="0">
                <a:latin typeface="Times New Roman"/>
              </a:rPr>
            </a:br>
            <a:r>
              <a:rPr lang="en-IN" sz="4600" b="1" dirty="0">
                <a:solidFill>
                  <a:schemeClr val="bg1"/>
                </a:solidFill>
                <a:latin typeface="Times New Roman"/>
                <a:cs typeface="Times New Roman"/>
              </a:rPr>
              <a:t>Introduction to Sustainability in Hospitality</a:t>
            </a:r>
            <a:br>
              <a:rPr lang="en-IN" sz="4600" dirty="0">
                <a:latin typeface="Times New Roman"/>
              </a:rPr>
            </a:br>
            <a:endParaRPr lang="en-IN" sz="4600">
              <a:solidFill>
                <a:schemeClr val="bg1"/>
              </a:solidFill>
              <a:latin typeface="Times New Roman"/>
              <a:cs typeface="Times New Roman"/>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AB882F8-857A-40FA-A373-39EBC2188177}"/>
              </a:ext>
            </a:extLst>
          </p:cNvPr>
          <p:cNvSpPr>
            <a:spLocks noGrp="1"/>
          </p:cNvSpPr>
          <p:nvPr>
            <p:ph idx="1"/>
          </p:nvPr>
        </p:nvSpPr>
        <p:spPr>
          <a:xfrm>
            <a:off x="841248" y="3446123"/>
            <a:ext cx="10506456" cy="3017429"/>
          </a:xfrm>
        </p:spPr>
        <p:txBody>
          <a:bodyPr vert="horz" lIns="91440" tIns="45720" rIns="91440" bIns="45720" rtlCol="0" anchor="t">
            <a:normAutofit lnSpcReduction="10000"/>
          </a:bodyPr>
          <a:lstStyle/>
          <a:p>
            <a:pPr lvl="0" algn="just">
              <a:lnSpc>
                <a:spcPct val="150000"/>
              </a:lnSpc>
            </a:pPr>
            <a:r>
              <a:rPr lang="en-IN" sz="2000" dirty="0">
                <a:solidFill>
                  <a:schemeClr val="bg1"/>
                </a:solidFill>
                <a:latin typeface="Times New Roman"/>
                <a:cs typeface="Times New Roman"/>
              </a:rPr>
              <a:t>Sustainability is crucial in hospitality due to environmental degradation and resource depletion.</a:t>
            </a:r>
            <a:endParaRPr lang="en-US" dirty="0">
              <a:solidFill>
                <a:schemeClr val="bg1"/>
              </a:solidFill>
            </a:endParaRPr>
          </a:p>
          <a:p>
            <a:pPr lvl="0" algn="just">
              <a:lnSpc>
                <a:spcPct val="150000"/>
              </a:lnSpc>
            </a:pPr>
            <a:r>
              <a:rPr lang="en-IN" sz="2000" dirty="0">
                <a:solidFill>
                  <a:schemeClr val="bg1"/>
                </a:solidFill>
                <a:latin typeface="Times New Roman"/>
                <a:cs typeface="Times New Roman"/>
              </a:rPr>
              <a:t>Hotels are major contributors to carbon emissions and resource waste.</a:t>
            </a:r>
          </a:p>
          <a:p>
            <a:pPr lvl="0" algn="just">
              <a:lnSpc>
                <a:spcPct val="150000"/>
              </a:lnSpc>
            </a:pPr>
            <a:r>
              <a:rPr lang="en-IN" sz="2000" dirty="0">
                <a:solidFill>
                  <a:schemeClr val="bg1"/>
                </a:solidFill>
                <a:latin typeface="Times New Roman"/>
                <a:cs typeface="Times New Roman"/>
              </a:rPr>
              <a:t>UK's </a:t>
            </a:r>
            <a:r>
              <a:rPr lang="en-IN" sz="2000" b="1" dirty="0">
                <a:solidFill>
                  <a:schemeClr val="bg1"/>
                </a:solidFill>
                <a:latin typeface="Times New Roman"/>
                <a:cs typeface="Times New Roman"/>
              </a:rPr>
              <a:t>Net Zero Strategy</a:t>
            </a:r>
            <a:r>
              <a:rPr lang="en-IN" sz="2000" dirty="0">
                <a:solidFill>
                  <a:schemeClr val="bg1"/>
                </a:solidFill>
                <a:latin typeface="Times New Roman"/>
                <a:cs typeface="Times New Roman"/>
              </a:rPr>
              <a:t> mandates carbon reductions by 2035, pressuring the sector to adopt eco-friendly practices.</a:t>
            </a:r>
          </a:p>
          <a:p>
            <a:pPr algn="just">
              <a:lnSpc>
                <a:spcPct val="150000"/>
              </a:lnSpc>
            </a:pPr>
            <a:r>
              <a:rPr lang="en-IN" sz="2000" b="1" dirty="0">
                <a:solidFill>
                  <a:schemeClr val="bg1"/>
                </a:solidFill>
                <a:latin typeface="Times New Roman"/>
                <a:cs typeface="Times New Roman"/>
              </a:rPr>
              <a:t>Minimum Energy Efficiency Standards (MEES)</a:t>
            </a:r>
            <a:r>
              <a:rPr lang="en-IN" sz="2000" dirty="0">
                <a:solidFill>
                  <a:schemeClr val="bg1"/>
                </a:solidFill>
                <a:latin typeface="Times New Roman"/>
                <a:cs typeface="Times New Roman"/>
              </a:rPr>
              <a:t> set legal obligations for energy efficiency in hotels</a:t>
            </a:r>
          </a:p>
        </p:txBody>
      </p:sp>
    </p:spTree>
    <p:extLst>
      <p:ext uri="{BB962C8B-B14F-4D97-AF65-F5344CB8AC3E}">
        <p14:creationId xmlns:p14="http://schemas.microsoft.com/office/powerpoint/2010/main" val="3224389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24FD79A-EB64-9452-F71F-F6C3393CA862}"/>
              </a:ext>
            </a:extLst>
          </p:cNvPr>
          <p:cNvPicPr>
            <a:picLocks noChangeAspect="1"/>
          </p:cNvPicPr>
          <p:nvPr/>
        </p:nvPicPr>
        <p:blipFill>
          <a:blip r:embed="rId3"/>
          <a:srcRect l="6236"/>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C2465D-2D1C-4DC5-817A-F1D2AA5D3459}"/>
              </a:ext>
            </a:extLst>
          </p:cNvPr>
          <p:cNvSpPr>
            <a:spLocks noGrp="1"/>
          </p:cNvSpPr>
          <p:nvPr>
            <p:ph type="title"/>
          </p:nvPr>
        </p:nvSpPr>
        <p:spPr>
          <a:xfrm>
            <a:off x="7531610" y="365125"/>
            <a:ext cx="4091130" cy="1362030"/>
          </a:xfrm>
        </p:spPr>
        <p:txBody>
          <a:bodyPr>
            <a:normAutofit/>
          </a:bodyPr>
          <a:lstStyle/>
          <a:p>
            <a:r>
              <a:rPr lang="en-IN" sz="3000" b="1" dirty="0">
                <a:latin typeface="Times New Roman"/>
                <a:cs typeface="Times New Roman"/>
              </a:rPr>
              <a:t>Industry Context and Consumer Demand</a:t>
            </a:r>
          </a:p>
        </p:txBody>
      </p:sp>
      <p:sp>
        <p:nvSpPr>
          <p:cNvPr id="3" name="Content Placeholder 2">
            <a:extLst>
              <a:ext uri="{FF2B5EF4-FFF2-40B4-BE49-F238E27FC236}">
                <a16:creationId xmlns:a16="http://schemas.microsoft.com/office/drawing/2014/main" id="{AF6E1743-3965-4CA5-8AFD-A0D82BDB05C8}"/>
              </a:ext>
            </a:extLst>
          </p:cNvPr>
          <p:cNvSpPr>
            <a:spLocks noGrp="1"/>
          </p:cNvSpPr>
          <p:nvPr>
            <p:ph idx="1"/>
          </p:nvPr>
        </p:nvSpPr>
        <p:spPr>
          <a:xfrm>
            <a:off x="6937699" y="2030790"/>
            <a:ext cx="4853129" cy="4471143"/>
          </a:xfrm>
        </p:spPr>
        <p:txBody>
          <a:bodyPr vert="horz" lIns="91440" tIns="45720" rIns="91440" bIns="45720" rtlCol="0" anchor="t">
            <a:normAutofit lnSpcReduction="10000"/>
          </a:bodyPr>
          <a:lstStyle/>
          <a:p>
            <a:pPr lvl="0" algn="just">
              <a:lnSpc>
                <a:spcPct val="150000"/>
              </a:lnSpc>
            </a:pPr>
            <a:r>
              <a:rPr lang="en-IN" sz="1900" dirty="0">
                <a:latin typeface="time"/>
              </a:rPr>
              <a:t>Modern </a:t>
            </a:r>
            <a:r>
              <a:rPr lang="en-IN" sz="1900" err="1">
                <a:latin typeface="time"/>
              </a:rPr>
              <a:t>travelers</a:t>
            </a:r>
            <a:r>
              <a:rPr lang="en-IN" sz="1900" dirty="0">
                <a:latin typeface="time"/>
              </a:rPr>
              <a:t> prefer sustainable accommodations, 81% of </a:t>
            </a:r>
            <a:r>
              <a:rPr lang="en-IN" sz="1900" err="1">
                <a:latin typeface="time"/>
              </a:rPr>
              <a:t>travelers</a:t>
            </a:r>
            <a:r>
              <a:rPr lang="en-IN" sz="1900" dirty="0">
                <a:latin typeface="time"/>
              </a:rPr>
              <a:t> are eco-conscious.</a:t>
            </a:r>
            <a:endParaRPr lang="en-US">
              <a:cs typeface="Calibri" panose="020F0502020204030204"/>
            </a:endParaRPr>
          </a:p>
          <a:p>
            <a:pPr lvl="0" algn="just">
              <a:lnSpc>
                <a:spcPct val="150000"/>
              </a:lnSpc>
            </a:pPr>
            <a:r>
              <a:rPr lang="en-IN" sz="1900" dirty="0">
                <a:latin typeface="time"/>
              </a:rPr>
              <a:t>Hotels must adopt sustainable practices to stay competitive, especially among millennial and Gen Z </a:t>
            </a:r>
            <a:r>
              <a:rPr lang="en-IN" sz="1900" err="1">
                <a:latin typeface="time"/>
              </a:rPr>
              <a:t>travelers</a:t>
            </a:r>
            <a:r>
              <a:rPr lang="en-IN" sz="1900" dirty="0">
                <a:latin typeface="time"/>
              </a:rPr>
              <a:t>.</a:t>
            </a:r>
          </a:p>
          <a:p>
            <a:pPr algn="just">
              <a:lnSpc>
                <a:spcPct val="150000"/>
              </a:lnSpc>
            </a:pPr>
            <a:r>
              <a:rPr lang="en-IN" sz="1900" dirty="0">
                <a:latin typeface="time"/>
              </a:rPr>
              <a:t>Sustainable practices include energy-efficient designs and waste reduction strategies, driven by both regulations and market demand</a:t>
            </a:r>
          </a:p>
        </p:txBody>
      </p:sp>
    </p:spTree>
    <p:extLst>
      <p:ext uri="{BB962C8B-B14F-4D97-AF65-F5344CB8AC3E}">
        <p14:creationId xmlns:p14="http://schemas.microsoft.com/office/powerpoint/2010/main" val="3097179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A237B0B4-14FE-4BD2-9D61-6A9C7472E9BE}"/>
              </a:ext>
            </a:extLst>
          </p:cNvPr>
          <p:cNvSpPr>
            <a:spLocks noGrp="1"/>
          </p:cNvSpPr>
          <p:nvPr>
            <p:ph type="title"/>
          </p:nvPr>
        </p:nvSpPr>
        <p:spPr>
          <a:xfrm>
            <a:off x="509210" y="669925"/>
            <a:ext cx="5586790" cy="1277182"/>
          </a:xfrm>
        </p:spPr>
        <p:txBody>
          <a:bodyPr anchor="b">
            <a:normAutofit/>
          </a:bodyPr>
          <a:lstStyle/>
          <a:p>
            <a:r>
              <a:rPr lang="en-IN" sz="2800" b="1" dirty="0">
                <a:solidFill>
                  <a:schemeClr val="accent2">
                    <a:lumMod val="60000"/>
                    <a:lumOff val="40000"/>
                  </a:schemeClr>
                </a:solidFill>
                <a:latin typeface="Times New Roman"/>
                <a:cs typeface="Times New Roman"/>
              </a:rPr>
              <a:t>Literature Review</a:t>
            </a:r>
            <a:br>
              <a:rPr lang="en-IN" sz="2800" b="1" dirty="0">
                <a:solidFill>
                  <a:schemeClr val="accent2">
                    <a:lumMod val="60000"/>
                    <a:lumOff val="40000"/>
                  </a:schemeClr>
                </a:solidFill>
                <a:latin typeface="Times New Roman"/>
              </a:rPr>
            </a:br>
            <a:r>
              <a:rPr lang="en-IN" sz="2800" b="1" dirty="0">
                <a:solidFill>
                  <a:schemeClr val="accent2">
                    <a:lumMod val="60000"/>
                    <a:lumOff val="40000"/>
                  </a:schemeClr>
                </a:solidFill>
                <a:latin typeface="Times New Roman"/>
                <a:cs typeface="Times New Roman"/>
              </a:rPr>
              <a:t>Key Theories and Concepts of Sustainability</a:t>
            </a:r>
          </a:p>
        </p:txBody>
      </p:sp>
      <p:cxnSp>
        <p:nvCxnSpPr>
          <p:cNvPr id="19" name="Straight Connector 18">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5D9198-EBE0-4955-8A3F-3E97DA477B3A}"/>
              </a:ext>
            </a:extLst>
          </p:cNvPr>
          <p:cNvSpPr>
            <a:spLocks noGrp="1"/>
          </p:cNvSpPr>
          <p:nvPr>
            <p:ph idx="1"/>
          </p:nvPr>
        </p:nvSpPr>
        <p:spPr>
          <a:xfrm>
            <a:off x="376162" y="2288833"/>
            <a:ext cx="5719838" cy="4159094"/>
          </a:xfrm>
        </p:spPr>
        <p:txBody>
          <a:bodyPr vert="horz" lIns="91440" tIns="45720" rIns="91440" bIns="45720" rtlCol="0" anchor="t">
            <a:normAutofit/>
          </a:bodyPr>
          <a:lstStyle/>
          <a:p>
            <a:pPr lvl="0" algn="just">
              <a:lnSpc>
                <a:spcPct val="150000"/>
              </a:lnSpc>
            </a:pPr>
            <a:r>
              <a:rPr lang="en-IN" sz="2000" b="1" dirty="0">
                <a:solidFill>
                  <a:schemeClr val="accent2">
                    <a:lumMod val="60000"/>
                    <a:lumOff val="40000"/>
                  </a:schemeClr>
                </a:solidFill>
                <a:latin typeface="Times New Roman"/>
                <a:cs typeface="Times New Roman"/>
              </a:rPr>
              <a:t>Triple Bottom Line (TBL)</a:t>
            </a:r>
            <a:r>
              <a:rPr lang="en-IN" sz="2000" dirty="0">
                <a:solidFill>
                  <a:schemeClr val="accent2">
                    <a:lumMod val="60000"/>
                    <a:lumOff val="40000"/>
                  </a:schemeClr>
                </a:solidFill>
                <a:latin typeface="Times New Roman"/>
                <a:cs typeface="Times New Roman"/>
              </a:rPr>
              <a:t>: Focus on profit, people, and the planet.</a:t>
            </a:r>
            <a:endParaRPr lang="en-US" dirty="0">
              <a:solidFill>
                <a:schemeClr val="accent2">
                  <a:lumMod val="60000"/>
                  <a:lumOff val="40000"/>
                </a:schemeClr>
              </a:solidFill>
              <a:cs typeface="Calibri" panose="020F0502020204030204"/>
            </a:endParaRPr>
          </a:p>
          <a:p>
            <a:pPr lvl="0" algn="just">
              <a:lnSpc>
                <a:spcPct val="150000"/>
              </a:lnSpc>
            </a:pPr>
            <a:r>
              <a:rPr lang="en-IN" sz="2000" dirty="0">
                <a:solidFill>
                  <a:schemeClr val="accent2">
                    <a:lumMod val="60000"/>
                    <a:lumOff val="40000"/>
                  </a:schemeClr>
                </a:solidFill>
                <a:latin typeface="Times New Roman"/>
                <a:cs typeface="Times New Roman"/>
              </a:rPr>
              <a:t>Sustainability in hospitality balances economic success with environmental stewardship.</a:t>
            </a:r>
          </a:p>
          <a:p>
            <a:pPr algn="just">
              <a:lnSpc>
                <a:spcPct val="150000"/>
              </a:lnSpc>
            </a:pPr>
            <a:r>
              <a:rPr lang="en-IN" sz="2000" b="1" dirty="0">
                <a:solidFill>
                  <a:schemeClr val="accent2">
                    <a:lumMod val="60000"/>
                    <a:lumOff val="40000"/>
                  </a:schemeClr>
                </a:solidFill>
                <a:latin typeface="Times New Roman"/>
                <a:cs typeface="Times New Roman"/>
              </a:rPr>
              <a:t>Circular Economy</a:t>
            </a:r>
            <a:r>
              <a:rPr lang="en-IN" sz="2000" dirty="0">
                <a:solidFill>
                  <a:schemeClr val="accent2">
                    <a:lumMod val="60000"/>
                    <a:lumOff val="40000"/>
                  </a:schemeClr>
                </a:solidFill>
                <a:latin typeface="Times New Roman"/>
                <a:cs typeface="Times New Roman"/>
              </a:rPr>
              <a:t>: Emphasizes reusing resources and minimizing consumption, especially in reducing food and plastic waste</a:t>
            </a:r>
          </a:p>
        </p:txBody>
      </p:sp>
      <p:pic>
        <p:nvPicPr>
          <p:cNvPr id="7" name="Picture 6">
            <a:extLst>
              <a:ext uri="{FF2B5EF4-FFF2-40B4-BE49-F238E27FC236}">
                <a16:creationId xmlns:a16="http://schemas.microsoft.com/office/drawing/2014/main" id="{4E2DCA83-8B78-28B7-E845-391AE59F826A}"/>
              </a:ext>
            </a:extLst>
          </p:cNvPr>
          <p:cNvPicPr>
            <a:picLocks noChangeAspect="1"/>
          </p:cNvPicPr>
          <p:nvPr/>
        </p:nvPicPr>
        <p:blipFill>
          <a:blip r:embed="rId3"/>
          <a:stretch>
            <a:fillRect/>
          </a:stretch>
        </p:blipFill>
        <p:spPr>
          <a:xfrm>
            <a:off x="7113380" y="369913"/>
            <a:ext cx="2652266" cy="2784532"/>
          </a:xfrm>
          <a:prstGeom prst="rect">
            <a:avLst/>
          </a:prstGeom>
        </p:spPr>
      </p:pic>
      <p:sp>
        <p:nvSpPr>
          <p:cNvPr id="16" name="Rectangle 15">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7AFAED9-3325-DE08-2717-0DB8EBFD4B64}"/>
              </a:ext>
            </a:extLst>
          </p:cNvPr>
          <p:cNvPicPr>
            <a:picLocks noChangeAspect="1"/>
          </p:cNvPicPr>
          <p:nvPr/>
        </p:nvPicPr>
        <p:blipFill>
          <a:blip r:embed="rId4"/>
          <a:stretch>
            <a:fillRect/>
          </a:stretch>
        </p:blipFill>
        <p:spPr>
          <a:xfrm>
            <a:off x="8038661" y="4238830"/>
            <a:ext cx="3588640" cy="1767405"/>
          </a:xfrm>
          <a:prstGeom prst="rect">
            <a:avLst/>
          </a:prstGeom>
        </p:spPr>
      </p:pic>
      <p:sp>
        <p:nvSpPr>
          <p:cNvPr id="18" name="Rectangle 17">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8845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6A8C8B-9377-430F-9C87-11D7A25BEECE}"/>
              </a:ext>
            </a:extLst>
          </p:cNvPr>
          <p:cNvSpPr>
            <a:spLocks noGrp="1"/>
          </p:cNvSpPr>
          <p:nvPr>
            <p:ph type="title"/>
          </p:nvPr>
        </p:nvSpPr>
        <p:spPr>
          <a:xfrm>
            <a:off x="326375" y="350196"/>
            <a:ext cx="5372617" cy="1624520"/>
          </a:xfrm>
        </p:spPr>
        <p:txBody>
          <a:bodyPr anchor="ctr">
            <a:normAutofit/>
          </a:bodyPr>
          <a:lstStyle/>
          <a:p>
            <a:r>
              <a:rPr lang="en-IN" sz="3700" b="1" dirty="0">
                <a:latin typeface="Times New Roman"/>
                <a:cs typeface="Times New Roman"/>
              </a:rPr>
              <a:t>Recent Findings on Sustainable Practices (2022-2024)</a:t>
            </a:r>
            <a:endParaRPr lang="en-IN" sz="3700" b="1">
              <a:latin typeface="Times New Roman"/>
              <a:cs typeface="Times New Roman"/>
            </a:endParaRPr>
          </a:p>
        </p:txBody>
      </p:sp>
      <p:sp>
        <p:nvSpPr>
          <p:cNvPr id="3" name="Content Placeholder 2">
            <a:extLst>
              <a:ext uri="{FF2B5EF4-FFF2-40B4-BE49-F238E27FC236}">
                <a16:creationId xmlns:a16="http://schemas.microsoft.com/office/drawing/2014/main" id="{6C1D2F8A-CAE7-4F78-8CD3-418C0363F29A}"/>
              </a:ext>
            </a:extLst>
          </p:cNvPr>
          <p:cNvSpPr>
            <a:spLocks noGrp="1"/>
          </p:cNvSpPr>
          <p:nvPr>
            <p:ph idx="1"/>
          </p:nvPr>
        </p:nvSpPr>
        <p:spPr>
          <a:xfrm>
            <a:off x="205422" y="2598058"/>
            <a:ext cx="5505665" cy="4060671"/>
          </a:xfrm>
        </p:spPr>
        <p:txBody>
          <a:bodyPr anchor="ctr">
            <a:normAutofit/>
          </a:bodyPr>
          <a:lstStyle/>
          <a:p>
            <a:pPr lvl="0" algn="just">
              <a:lnSpc>
                <a:spcPct val="150000"/>
              </a:lnSpc>
            </a:pPr>
            <a:r>
              <a:rPr lang="en-IN" sz="2000" dirty="0">
                <a:latin typeface="Times New Roman"/>
                <a:cs typeface="Times New Roman"/>
              </a:rPr>
              <a:t>Energy-efficient hotels can reduce costs by up to 25% (Energy Saving Trust, 2022).</a:t>
            </a:r>
            <a:endParaRPr lang="en-US" dirty="0"/>
          </a:p>
          <a:p>
            <a:pPr lvl="0" algn="just">
              <a:lnSpc>
                <a:spcPct val="150000"/>
              </a:lnSpc>
            </a:pPr>
            <a:r>
              <a:rPr lang="en-IN" sz="2000" dirty="0">
                <a:latin typeface="Times New Roman"/>
                <a:cs typeface="Times New Roman"/>
              </a:rPr>
              <a:t>UK hotels like </a:t>
            </a:r>
            <a:r>
              <a:rPr lang="en-IN" sz="2000" b="1" dirty="0">
                <a:latin typeface="Times New Roman"/>
                <a:cs typeface="Times New Roman"/>
              </a:rPr>
              <a:t>Premier Inn</a:t>
            </a:r>
            <a:r>
              <a:rPr lang="en-IN" sz="2000" dirty="0">
                <a:latin typeface="Times New Roman"/>
                <a:cs typeface="Times New Roman"/>
              </a:rPr>
              <a:t> and </a:t>
            </a:r>
            <a:r>
              <a:rPr lang="en-IN" sz="2000" b="1" dirty="0">
                <a:latin typeface="Times New Roman"/>
                <a:cs typeface="Times New Roman"/>
              </a:rPr>
              <a:t>Hilton</a:t>
            </a:r>
            <a:r>
              <a:rPr lang="en-IN" sz="2000" dirty="0">
                <a:latin typeface="Times New Roman"/>
                <a:cs typeface="Times New Roman"/>
              </a:rPr>
              <a:t> have successfully implemented solar energy and geothermal systems.</a:t>
            </a:r>
          </a:p>
          <a:p>
            <a:pPr algn="just">
              <a:lnSpc>
                <a:spcPct val="150000"/>
              </a:lnSpc>
            </a:pPr>
            <a:r>
              <a:rPr lang="en-IN" sz="2000" dirty="0">
                <a:latin typeface="Times New Roman"/>
                <a:cs typeface="Times New Roman"/>
              </a:rPr>
              <a:t>Comprehensive waste management and water conservation programs align with global sustainability goals (e.g., </a:t>
            </a:r>
            <a:r>
              <a:rPr lang="en-IN" sz="2000" b="1" dirty="0">
                <a:latin typeface="Times New Roman"/>
                <a:cs typeface="Times New Roman"/>
              </a:rPr>
              <a:t>UN SDGs</a:t>
            </a:r>
            <a:r>
              <a:rPr lang="en-IN" sz="2000" dirty="0">
                <a:latin typeface="Times New Roman"/>
                <a:cs typeface="Times New Roman"/>
              </a:rPr>
              <a:t>)</a:t>
            </a:r>
          </a:p>
        </p:txBody>
      </p:sp>
      <p:pic>
        <p:nvPicPr>
          <p:cNvPr id="5" name="Picture 4">
            <a:extLst>
              <a:ext uri="{FF2B5EF4-FFF2-40B4-BE49-F238E27FC236}">
                <a16:creationId xmlns:a16="http://schemas.microsoft.com/office/drawing/2014/main" id="{8714E883-CC36-56AD-F9AB-90BC4DC13E5F}"/>
              </a:ext>
            </a:extLst>
          </p:cNvPr>
          <p:cNvPicPr>
            <a:picLocks noChangeAspect="1"/>
          </p:cNvPicPr>
          <p:nvPr/>
        </p:nvPicPr>
        <p:blipFill>
          <a:blip r:embed="rId3"/>
          <a:srcRect l="34513" r="19435" b="-1"/>
          <a:stretch/>
        </p:blipFill>
        <p:spPr>
          <a:xfrm>
            <a:off x="6096000" y="1"/>
            <a:ext cx="6102825" cy="6858000"/>
          </a:xfrm>
          <a:prstGeom prst="rect">
            <a:avLst/>
          </a:prstGeom>
        </p:spPr>
      </p:pic>
    </p:spTree>
    <p:extLst>
      <p:ext uri="{BB962C8B-B14F-4D97-AF65-F5344CB8AC3E}">
        <p14:creationId xmlns:p14="http://schemas.microsoft.com/office/powerpoint/2010/main" val="2586339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C685A-C43E-4EBD-819D-015F647F2AA8}"/>
              </a:ext>
            </a:extLst>
          </p:cNvPr>
          <p:cNvSpPr>
            <a:spLocks noGrp="1"/>
          </p:cNvSpPr>
          <p:nvPr>
            <p:ph type="title"/>
          </p:nvPr>
        </p:nvSpPr>
        <p:spPr>
          <a:xfrm>
            <a:off x="275394" y="4006849"/>
            <a:ext cx="3472315" cy="2452687"/>
          </a:xfrm>
        </p:spPr>
        <p:txBody>
          <a:bodyPr anchor="ctr">
            <a:normAutofit fontScale="90000"/>
          </a:bodyPr>
          <a:lstStyle/>
          <a:p>
            <a:r>
              <a:rPr lang="en-IN" sz="3600" b="1" dirty="0">
                <a:latin typeface="Times New Roman"/>
                <a:cs typeface="Times New Roman"/>
              </a:rPr>
              <a:t>PESTEL Analysis:</a:t>
            </a:r>
            <a:br>
              <a:rPr lang="en-IN" sz="3600" dirty="0">
                <a:latin typeface="Times New Roman"/>
              </a:rPr>
            </a:br>
            <a:r>
              <a:rPr lang="en-IN" sz="3600" b="1" dirty="0">
                <a:latin typeface="Times New Roman"/>
                <a:cs typeface="Times New Roman"/>
              </a:rPr>
              <a:t>Political and Economic Factors</a:t>
            </a:r>
            <a:endParaRPr lang="en-IN" sz="3600">
              <a:latin typeface="Times New Roman"/>
              <a:cs typeface="Times New Roman"/>
            </a:endParaRPr>
          </a:p>
        </p:txBody>
      </p:sp>
      <p:pic>
        <p:nvPicPr>
          <p:cNvPr id="5" name="Picture 4">
            <a:extLst>
              <a:ext uri="{FF2B5EF4-FFF2-40B4-BE49-F238E27FC236}">
                <a16:creationId xmlns:a16="http://schemas.microsoft.com/office/drawing/2014/main" id="{00FFA3F2-94FE-D3AD-C8BF-17DAEA8E423B}"/>
              </a:ext>
            </a:extLst>
          </p:cNvPr>
          <p:cNvPicPr>
            <a:picLocks noChangeAspect="1"/>
          </p:cNvPicPr>
          <p:nvPr/>
        </p:nvPicPr>
        <p:blipFill>
          <a:blip r:embed="rId3"/>
          <a:srcRect t="38144" b="15033"/>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581D6A2-72BA-4D99-BA91-CC57D1B1230A}"/>
              </a:ext>
            </a:extLst>
          </p:cNvPr>
          <p:cNvSpPr>
            <a:spLocks noGrp="1"/>
          </p:cNvSpPr>
          <p:nvPr>
            <p:ph idx="1"/>
          </p:nvPr>
        </p:nvSpPr>
        <p:spPr>
          <a:xfrm>
            <a:off x="4223982" y="3716565"/>
            <a:ext cx="7727317" cy="3033257"/>
          </a:xfrm>
        </p:spPr>
        <p:txBody>
          <a:bodyPr anchor="ctr">
            <a:normAutofit/>
          </a:bodyPr>
          <a:lstStyle/>
          <a:p>
            <a:pPr lvl="0" algn="just"/>
            <a:r>
              <a:rPr lang="en-IN" sz="1800" dirty="0">
                <a:latin typeface="Times New Roman"/>
                <a:cs typeface="Times New Roman"/>
              </a:rPr>
              <a:t>UK’s </a:t>
            </a:r>
            <a:r>
              <a:rPr lang="en-IN" sz="1800" b="1" dirty="0">
                <a:latin typeface="Times New Roman"/>
                <a:cs typeface="Times New Roman"/>
              </a:rPr>
              <a:t>Net Zero by 2050</a:t>
            </a:r>
            <a:r>
              <a:rPr lang="en-IN" sz="1800" dirty="0">
                <a:latin typeface="Times New Roman"/>
                <a:cs typeface="Times New Roman"/>
              </a:rPr>
              <a:t> commitment pressures hotels to reduce carbon emissions.</a:t>
            </a:r>
          </a:p>
          <a:p>
            <a:pPr lvl="0" algn="just"/>
            <a:r>
              <a:rPr lang="en-IN" sz="1800" dirty="0">
                <a:latin typeface="Times New Roman"/>
                <a:cs typeface="Times New Roman"/>
              </a:rPr>
              <a:t>Initiatives like the </a:t>
            </a:r>
            <a:r>
              <a:rPr lang="en-IN" sz="1800" b="1" dirty="0">
                <a:latin typeface="Times New Roman"/>
                <a:cs typeface="Times New Roman"/>
              </a:rPr>
              <a:t>Green Homes Grant</a:t>
            </a:r>
            <a:r>
              <a:rPr lang="en-IN" sz="1800" dirty="0">
                <a:latin typeface="Times New Roman"/>
                <a:cs typeface="Times New Roman"/>
              </a:rPr>
              <a:t> and </a:t>
            </a:r>
            <a:r>
              <a:rPr lang="en-IN" sz="1800" b="1" dirty="0">
                <a:latin typeface="Times New Roman"/>
                <a:cs typeface="Times New Roman"/>
              </a:rPr>
              <a:t>Climate Change Levy (CCL)</a:t>
            </a:r>
            <a:r>
              <a:rPr lang="en-IN" sz="1800" dirty="0">
                <a:latin typeface="Times New Roman"/>
                <a:cs typeface="Times New Roman"/>
              </a:rPr>
              <a:t> provide incentives for sustainability.</a:t>
            </a:r>
          </a:p>
          <a:p>
            <a:pPr algn="just"/>
            <a:r>
              <a:rPr lang="en-IN" sz="1800" dirty="0">
                <a:latin typeface="Times New Roman"/>
                <a:cs typeface="Times New Roman"/>
              </a:rPr>
              <a:t>Economically, reduced energy consumption lowers operating costs. </a:t>
            </a:r>
            <a:r>
              <a:rPr lang="en-IN" sz="1800" b="1" dirty="0">
                <a:latin typeface="Times New Roman"/>
                <a:cs typeface="Times New Roman"/>
              </a:rPr>
              <a:t>IHG Hotels' Green Engage</a:t>
            </a:r>
            <a:r>
              <a:rPr lang="en-IN" sz="1800" dirty="0">
                <a:latin typeface="Times New Roman"/>
                <a:cs typeface="Times New Roman"/>
              </a:rPr>
              <a:t> program saved 25% in energy costs</a:t>
            </a:r>
          </a:p>
        </p:txBody>
      </p:sp>
    </p:spTree>
    <p:extLst>
      <p:ext uri="{BB962C8B-B14F-4D97-AF65-F5344CB8AC3E}">
        <p14:creationId xmlns:p14="http://schemas.microsoft.com/office/powerpoint/2010/main" val="208551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0EC3B6-AA16-404B-B090-EB505011599C}"/>
              </a:ext>
            </a:extLst>
          </p:cNvPr>
          <p:cNvSpPr>
            <a:spLocks noGrp="1"/>
          </p:cNvSpPr>
          <p:nvPr>
            <p:ph type="title"/>
          </p:nvPr>
        </p:nvSpPr>
        <p:spPr>
          <a:xfrm>
            <a:off x="1137034" y="198359"/>
            <a:ext cx="9392421" cy="1330841"/>
          </a:xfrm>
        </p:spPr>
        <p:txBody>
          <a:bodyPr>
            <a:normAutofit/>
          </a:bodyPr>
          <a:lstStyle/>
          <a:p>
            <a:pPr algn="ctr"/>
            <a:r>
              <a:rPr lang="en-IN" b="1" dirty="0">
                <a:latin typeface="Times New Roman"/>
                <a:cs typeface="Times New Roman"/>
              </a:rPr>
              <a:t>Social and Technological Factors</a:t>
            </a:r>
            <a:endParaRPr lang="en-IN" b="1">
              <a:latin typeface="Times New Roman"/>
              <a:cs typeface="Times New Roman"/>
            </a:endParaRPr>
          </a:p>
        </p:txBody>
      </p:sp>
      <p:sp>
        <p:nvSpPr>
          <p:cNvPr id="3" name="Content Placeholder 2">
            <a:extLst>
              <a:ext uri="{FF2B5EF4-FFF2-40B4-BE49-F238E27FC236}">
                <a16:creationId xmlns:a16="http://schemas.microsoft.com/office/drawing/2014/main" id="{65281A11-CFC8-4704-865B-C6EE680326E2}"/>
              </a:ext>
            </a:extLst>
          </p:cNvPr>
          <p:cNvSpPr>
            <a:spLocks noGrp="1"/>
          </p:cNvSpPr>
          <p:nvPr>
            <p:ph idx="1"/>
          </p:nvPr>
        </p:nvSpPr>
        <p:spPr>
          <a:xfrm>
            <a:off x="362939" y="2198362"/>
            <a:ext cx="6144299" cy="4002439"/>
          </a:xfrm>
        </p:spPr>
        <p:txBody>
          <a:bodyPr vert="horz" lIns="91440" tIns="45720" rIns="91440" bIns="45720" rtlCol="0" anchor="t">
            <a:normAutofit/>
          </a:bodyPr>
          <a:lstStyle/>
          <a:p>
            <a:pPr lvl="0" algn="just">
              <a:lnSpc>
                <a:spcPct val="150000"/>
              </a:lnSpc>
            </a:pPr>
            <a:r>
              <a:rPr lang="en-IN" sz="2000" dirty="0">
                <a:latin typeface="Times New Roman"/>
                <a:cs typeface="Times New Roman"/>
              </a:rPr>
              <a:t>Demand for eco-friendly hotels is growing, making sustainability a competitive advantage.</a:t>
            </a:r>
            <a:endParaRPr lang="en-US">
              <a:cs typeface="Calibri" panose="020F0502020204030204"/>
            </a:endParaRPr>
          </a:p>
          <a:p>
            <a:pPr lvl="0" algn="just">
              <a:lnSpc>
                <a:spcPct val="150000"/>
              </a:lnSpc>
            </a:pPr>
            <a:r>
              <a:rPr lang="en-IN" sz="2000" dirty="0">
                <a:latin typeface="Times New Roman"/>
                <a:cs typeface="Times New Roman"/>
              </a:rPr>
              <a:t>Hotels are adopting </a:t>
            </a:r>
            <a:r>
              <a:rPr lang="en-IN" sz="2000" b="1" dirty="0">
                <a:latin typeface="Times New Roman"/>
                <a:cs typeface="Times New Roman"/>
              </a:rPr>
              <a:t>IoT devices</a:t>
            </a:r>
            <a:r>
              <a:rPr lang="en-IN" sz="2000" dirty="0">
                <a:latin typeface="Times New Roman"/>
                <a:cs typeface="Times New Roman"/>
              </a:rPr>
              <a:t>, </a:t>
            </a:r>
            <a:r>
              <a:rPr lang="en-IN" sz="2000" b="1" dirty="0">
                <a:latin typeface="Times New Roman"/>
                <a:cs typeface="Times New Roman"/>
              </a:rPr>
              <a:t>smart thermostats</a:t>
            </a:r>
            <a:r>
              <a:rPr lang="en-IN" sz="2000" dirty="0">
                <a:latin typeface="Times New Roman"/>
                <a:cs typeface="Times New Roman"/>
              </a:rPr>
              <a:t>, and energy management systems for resource efficiency.</a:t>
            </a:r>
          </a:p>
          <a:p>
            <a:pPr algn="just">
              <a:lnSpc>
                <a:spcPct val="150000"/>
              </a:lnSpc>
            </a:pPr>
            <a:r>
              <a:rPr lang="en-IN" sz="2000" b="1" dirty="0">
                <a:latin typeface="Times New Roman"/>
                <a:cs typeface="Times New Roman"/>
              </a:rPr>
              <a:t>Smart technologies</a:t>
            </a:r>
            <a:r>
              <a:rPr lang="en-IN" sz="2000" dirty="0">
                <a:latin typeface="Times New Roman"/>
                <a:cs typeface="Times New Roman"/>
              </a:rPr>
              <a:t> allow real-time monitoring and reduce resource consumption by up to 30%.</a:t>
            </a:r>
          </a:p>
        </p:txBody>
      </p:sp>
      <p:pic>
        <p:nvPicPr>
          <p:cNvPr id="5" name="Picture 4">
            <a:extLst>
              <a:ext uri="{FF2B5EF4-FFF2-40B4-BE49-F238E27FC236}">
                <a16:creationId xmlns:a16="http://schemas.microsoft.com/office/drawing/2014/main" id="{8B4ED7C8-696C-7D2E-6445-BDDF4CF5B4A8}"/>
              </a:ext>
            </a:extLst>
          </p:cNvPr>
          <p:cNvPicPr>
            <a:picLocks noChangeAspect="1"/>
          </p:cNvPicPr>
          <p:nvPr/>
        </p:nvPicPr>
        <p:blipFill>
          <a:blip r:embed="rId3"/>
          <a:stretch>
            <a:fillRect/>
          </a:stretch>
        </p:blipFill>
        <p:spPr>
          <a:xfrm>
            <a:off x="7058034" y="2421852"/>
            <a:ext cx="4788505" cy="2919181"/>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4086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EC898-E3AA-4101-83D7-1F6BC2E20ED7}"/>
              </a:ext>
            </a:extLst>
          </p:cNvPr>
          <p:cNvSpPr>
            <a:spLocks noGrp="1"/>
          </p:cNvSpPr>
          <p:nvPr>
            <p:ph type="title"/>
          </p:nvPr>
        </p:nvSpPr>
        <p:spPr>
          <a:xfrm>
            <a:off x="293916" y="345810"/>
            <a:ext cx="5664846" cy="1361848"/>
          </a:xfrm>
        </p:spPr>
        <p:txBody>
          <a:bodyPr>
            <a:normAutofit/>
          </a:bodyPr>
          <a:lstStyle/>
          <a:p>
            <a:r>
              <a:rPr lang="en-IN" b="1" dirty="0">
                <a:latin typeface="Times New Roman"/>
                <a:cs typeface="Times New Roman"/>
              </a:rPr>
              <a:t>Environmental and Legal Factors</a:t>
            </a:r>
            <a:endParaRPr lang="en-IN" b="1">
              <a:latin typeface="Times New Roman"/>
              <a:cs typeface="Times New Roman"/>
            </a:endParaRPr>
          </a:p>
        </p:txBody>
      </p:sp>
      <p:sp>
        <p:nvSpPr>
          <p:cNvPr id="3" name="Content Placeholder 2">
            <a:extLst>
              <a:ext uri="{FF2B5EF4-FFF2-40B4-BE49-F238E27FC236}">
                <a16:creationId xmlns:a16="http://schemas.microsoft.com/office/drawing/2014/main" id="{5EFE3879-5C3C-4730-B4F2-30CD1153FF9A}"/>
              </a:ext>
            </a:extLst>
          </p:cNvPr>
          <p:cNvSpPr>
            <a:spLocks noGrp="1"/>
          </p:cNvSpPr>
          <p:nvPr>
            <p:ph idx="1"/>
          </p:nvPr>
        </p:nvSpPr>
        <p:spPr>
          <a:xfrm>
            <a:off x="281820" y="2285244"/>
            <a:ext cx="5805812" cy="4351338"/>
          </a:xfrm>
        </p:spPr>
        <p:txBody>
          <a:bodyPr vert="horz" lIns="91440" tIns="45720" rIns="91440" bIns="45720" rtlCol="0" anchor="t">
            <a:normAutofit fontScale="92500"/>
          </a:bodyPr>
          <a:lstStyle/>
          <a:p>
            <a:pPr lvl="0" algn="just">
              <a:lnSpc>
                <a:spcPct val="150000"/>
              </a:lnSpc>
            </a:pPr>
            <a:r>
              <a:rPr lang="en-IN" sz="2400" dirty="0">
                <a:latin typeface="Times New Roman"/>
                <a:cs typeface="Times New Roman"/>
              </a:rPr>
              <a:t>Hospitality contributes to greenhouse gas emissions and waste.</a:t>
            </a:r>
            <a:endParaRPr lang="en-US" dirty="0">
              <a:cs typeface="Calibri" panose="020F0502020204030204"/>
            </a:endParaRPr>
          </a:p>
          <a:p>
            <a:pPr lvl="0" algn="just">
              <a:lnSpc>
                <a:spcPct val="150000"/>
              </a:lnSpc>
            </a:pPr>
            <a:r>
              <a:rPr lang="en-IN" sz="2400" dirty="0">
                <a:latin typeface="Times New Roman"/>
                <a:cs typeface="Times New Roman"/>
              </a:rPr>
              <a:t>Issues include water conservation, waste management, and energy efficiency.</a:t>
            </a:r>
          </a:p>
          <a:p>
            <a:pPr algn="just">
              <a:lnSpc>
                <a:spcPct val="150000"/>
              </a:lnSpc>
            </a:pPr>
            <a:r>
              <a:rPr lang="en-IN" sz="2400" dirty="0">
                <a:latin typeface="Times New Roman"/>
                <a:cs typeface="Times New Roman"/>
              </a:rPr>
              <a:t>Certifications like </a:t>
            </a:r>
            <a:r>
              <a:rPr lang="en-IN" sz="2400" b="1" dirty="0">
                <a:latin typeface="Times New Roman"/>
                <a:cs typeface="Times New Roman"/>
              </a:rPr>
              <a:t>Green Globe</a:t>
            </a:r>
            <a:r>
              <a:rPr lang="en-IN" sz="2400" dirty="0">
                <a:latin typeface="Times New Roman"/>
                <a:cs typeface="Times New Roman"/>
              </a:rPr>
              <a:t> and </a:t>
            </a:r>
            <a:r>
              <a:rPr lang="en-IN" sz="2400" b="1" dirty="0">
                <a:latin typeface="Times New Roman"/>
                <a:cs typeface="Times New Roman"/>
              </a:rPr>
              <a:t>Green Key</a:t>
            </a:r>
            <a:r>
              <a:rPr lang="en-IN" sz="2400" dirty="0">
                <a:latin typeface="Times New Roman"/>
                <a:cs typeface="Times New Roman"/>
              </a:rPr>
              <a:t> validate sustainability efforts. Legal frameworks like the </a:t>
            </a:r>
            <a:r>
              <a:rPr lang="en-IN" sz="2400" b="1" dirty="0">
                <a:latin typeface="Times New Roman"/>
                <a:cs typeface="Times New Roman"/>
              </a:rPr>
              <a:t>Climate Change Act 2008</a:t>
            </a:r>
            <a:r>
              <a:rPr lang="en-IN" sz="2400" dirty="0">
                <a:latin typeface="Times New Roman"/>
                <a:cs typeface="Times New Roman"/>
              </a:rPr>
              <a:t> set benchmarks for compliance</a:t>
            </a:r>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00D811A-6FC8-21D9-931D-23DBF03FBE39}"/>
              </a:ext>
            </a:extLst>
          </p:cNvPr>
          <p:cNvPicPr>
            <a:picLocks noChangeAspect="1"/>
          </p:cNvPicPr>
          <p:nvPr/>
        </p:nvPicPr>
        <p:blipFill>
          <a:blip r:embed="rId3"/>
          <a:srcRect l="9882" r="12206" b="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 name="Picture 6">
            <a:extLst>
              <a:ext uri="{FF2B5EF4-FFF2-40B4-BE49-F238E27FC236}">
                <a16:creationId xmlns:a16="http://schemas.microsoft.com/office/drawing/2014/main" id="{5148DCE9-451B-CEDB-B4E9-2AD5F6A08DA4}"/>
              </a:ext>
            </a:extLst>
          </p:cNvPr>
          <p:cNvPicPr>
            <a:picLocks noChangeAspect="1"/>
          </p:cNvPicPr>
          <p:nvPr/>
        </p:nvPicPr>
        <p:blipFill>
          <a:blip r:embed="rId4"/>
          <a:srcRect l="9717" r="22421"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382110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52DC2CC1-B80F-51C8-4741-AB6F5743DF2E}"/>
              </a:ext>
            </a:extLst>
          </p:cNvPr>
          <p:cNvPicPr>
            <a:picLocks noChangeAspect="1"/>
          </p:cNvPicPr>
          <p:nvPr/>
        </p:nvPicPr>
        <p:blipFill>
          <a:blip r:embed="rId3"/>
          <a:stretch>
            <a:fillRect/>
          </a:stretch>
        </p:blipFill>
        <p:spPr>
          <a:xfrm>
            <a:off x="786385" y="2732648"/>
            <a:ext cx="5270026" cy="2832639"/>
          </a:xfrm>
          <a:prstGeom prst="rect">
            <a:avLst/>
          </a:prstGeom>
        </p:spPr>
      </p:pic>
      <p:grpSp>
        <p:nvGrpSpPr>
          <p:cNvPr id="16" name="Group 1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B5206B1-58D8-4664-9CE8-0C39980A6EAE}"/>
              </a:ext>
            </a:extLst>
          </p:cNvPr>
          <p:cNvSpPr>
            <a:spLocks noGrp="1"/>
          </p:cNvSpPr>
          <p:nvPr>
            <p:ph type="title"/>
          </p:nvPr>
        </p:nvSpPr>
        <p:spPr>
          <a:xfrm>
            <a:off x="786384" y="576072"/>
            <a:ext cx="10377484" cy="953867"/>
          </a:xfrm>
        </p:spPr>
        <p:txBody>
          <a:bodyPr anchor="t">
            <a:normAutofit/>
          </a:bodyPr>
          <a:lstStyle/>
          <a:p>
            <a:r>
              <a:rPr lang="en-IN" sz="3100" b="1" dirty="0">
                <a:latin typeface="Times New Roman"/>
                <a:cs typeface="Times New Roman"/>
              </a:rPr>
              <a:t>Industry Responses: Strengths and Limitations</a:t>
            </a:r>
            <a:br>
              <a:rPr lang="en-IN" sz="3100" dirty="0">
                <a:latin typeface="Times New Roman"/>
              </a:rPr>
            </a:br>
            <a:r>
              <a:rPr lang="en-IN" sz="3100" b="1" dirty="0">
                <a:latin typeface="Times New Roman"/>
                <a:cs typeface="Times New Roman"/>
              </a:rPr>
              <a:t>Best Practices and Strengths</a:t>
            </a:r>
            <a:endParaRPr lang="en-IN" sz="3100" dirty="0">
              <a:latin typeface="Times New Roman"/>
              <a:cs typeface="Times New Roman"/>
            </a:endParaRPr>
          </a:p>
        </p:txBody>
      </p:sp>
      <p:sp>
        <p:nvSpPr>
          <p:cNvPr id="3" name="Content Placeholder 2">
            <a:extLst>
              <a:ext uri="{FF2B5EF4-FFF2-40B4-BE49-F238E27FC236}">
                <a16:creationId xmlns:a16="http://schemas.microsoft.com/office/drawing/2014/main" id="{08FCAA73-8635-4A24-9CA8-3406562EDDBC}"/>
              </a:ext>
            </a:extLst>
          </p:cNvPr>
          <p:cNvSpPr>
            <a:spLocks noGrp="1"/>
          </p:cNvSpPr>
          <p:nvPr>
            <p:ph idx="1"/>
          </p:nvPr>
        </p:nvSpPr>
        <p:spPr>
          <a:xfrm>
            <a:off x="6464409" y="1882910"/>
            <a:ext cx="5473553" cy="4217639"/>
          </a:xfrm>
        </p:spPr>
        <p:txBody>
          <a:bodyPr anchor="ctr">
            <a:normAutofit/>
          </a:bodyPr>
          <a:lstStyle/>
          <a:p>
            <a:pPr lvl="0" algn="just">
              <a:lnSpc>
                <a:spcPct val="150000"/>
              </a:lnSpc>
            </a:pPr>
            <a:r>
              <a:rPr lang="en-IN" sz="2000" dirty="0">
                <a:latin typeface="Times New Roman"/>
                <a:cs typeface="Times New Roman"/>
              </a:rPr>
              <a:t>Hotels like </a:t>
            </a:r>
            <a:r>
              <a:rPr lang="en-IN" sz="2000" b="1" dirty="0">
                <a:latin typeface="Times New Roman"/>
                <a:cs typeface="Times New Roman"/>
              </a:rPr>
              <a:t>Whitbread</a:t>
            </a:r>
            <a:r>
              <a:rPr lang="en-IN" sz="2000" dirty="0">
                <a:latin typeface="Times New Roman"/>
                <a:cs typeface="Times New Roman"/>
              </a:rPr>
              <a:t> and </a:t>
            </a:r>
            <a:r>
              <a:rPr lang="en-IN" sz="2000" b="1" dirty="0">
                <a:latin typeface="Times New Roman"/>
                <a:cs typeface="Times New Roman"/>
              </a:rPr>
              <a:t>The Savoy</a:t>
            </a:r>
            <a:r>
              <a:rPr lang="en-IN" sz="2000" dirty="0">
                <a:latin typeface="Times New Roman"/>
                <a:cs typeface="Times New Roman"/>
              </a:rPr>
              <a:t> have adopted best practices, such as energy-efficient lighting, solar panels, and rainwater harvesting.</a:t>
            </a:r>
            <a:endParaRPr lang="en-US" sz="2000" dirty="0">
              <a:cs typeface="Calibri"/>
            </a:endParaRPr>
          </a:p>
          <a:p>
            <a:pPr algn="just">
              <a:lnSpc>
                <a:spcPct val="150000"/>
              </a:lnSpc>
            </a:pPr>
            <a:r>
              <a:rPr lang="en-IN" sz="2000" dirty="0">
                <a:latin typeface="Times New Roman"/>
                <a:cs typeface="Times New Roman"/>
              </a:rPr>
              <a:t>Luxury hotels have committed to </a:t>
            </a:r>
            <a:r>
              <a:rPr lang="en-IN" sz="2000" b="1" dirty="0">
                <a:latin typeface="Times New Roman"/>
                <a:cs typeface="Times New Roman"/>
              </a:rPr>
              <a:t>net-zero carbon emissions</a:t>
            </a:r>
            <a:r>
              <a:rPr lang="en-IN" sz="2000" dirty="0">
                <a:latin typeface="Times New Roman"/>
                <a:cs typeface="Times New Roman"/>
              </a:rPr>
              <a:t> by 2050, showing that sustainability can enhance brand reputation and reduce costs</a:t>
            </a:r>
          </a:p>
        </p:txBody>
      </p:sp>
    </p:spTree>
    <p:extLst>
      <p:ext uri="{BB962C8B-B14F-4D97-AF65-F5344CB8AC3E}">
        <p14:creationId xmlns:p14="http://schemas.microsoft.com/office/powerpoint/2010/main" val="1860738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DBBEB-2EE1-48DD-AD50-D94986F5BB36}"/>
              </a:ext>
            </a:extLst>
          </p:cNvPr>
          <p:cNvSpPr>
            <a:spLocks noGrp="1"/>
          </p:cNvSpPr>
          <p:nvPr>
            <p:ph type="title"/>
          </p:nvPr>
        </p:nvSpPr>
        <p:spPr>
          <a:xfrm>
            <a:off x="868099" y="810263"/>
            <a:ext cx="10141799" cy="804650"/>
          </a:xfrm>
        </p:spPr>
        <p:txBody>
          <a:bodyPr anchor="b">
            <a:normAutofit/>
          </a:bodyPr>
          <a:lstStyle/>
          <a:p>
            <a:pPr algn="ctr"/>
            <a:r>
              <a:rPr lang="en-IN" sz="4800" b="1" dirty="0">
                <a:latin typeface="Times New Roman"/>
                <a:cs typeface="Times New Roman"/>
              </a:rPr>
              <a:t>Challenges and Limitations</a:t>
            </a:r>
            <a:endParaRPr lang="en-IN" sz="4800" dirty="0">
              <a:latin typeface="Times New Roman"/>
              <a:cs typeface="Times New Roman"/>
            </a:endParaRPr>
          </a:p>
        </p:txBody>
      </p:sp>
      <p:sp>
        <p:nvSpPr>
          <p:cNvPr id="12" name="Rectangle 1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16A6B00-AE1A-3256-F800-CFC985C75CFA}"/>
              </a:ext>
            </a:extLst>
          </p:cNvPr>
          <p:cNvPicPr>
            <a:picLocks noChangeAspect="1"/>
          </p:cNvPicPr>
          <p:nvPr/>
        </p:nvPicPr>
        <p:blipFill>
          <a:blip r:embed="rId3"/>
          <a:stretch>
            <a:fillRect/>
          </a:stretch>
        </p:blipFill>
        <p:spPr>
          <a:xfrm>
            <a:off x="635295" y="3042765"/>
            <a:ext cx="5150277" cy="2678144"/>
          </a:xfrm>
          <a:prstGeom prst="rect">
            <a:avLst/>
          </a:prstGeom>
        </p:spPr>
      </p:pic>
      <p:sp>
        <p:nvSpPr>
          <p:cNvPr id="3" name="Content Placeholder 2">
            <a:extLst>
              <a:ext uri="{FF2B5EF4-FFF2-40B4-BE49-F238E27FC236}">
                <a16:creationId xmlns:a16="http://schemas.microsoft.com/office/drawing/2014/main" id="{BED228A1-A176-4F2C-ADC2-502E67118181}"/>
              </a:ext>
            </a:extLst>
          </p:cNvPr>
          <p:cNvSpPr>
            <a:spLocks noGrp="1"/>
          </p:cNvSpPr>
          <p:nvPr>
            <p:ph idx="1"/>
          </p:nvPr>
        </p:nvSpPr>
        <p:spPr>
          <a:xfrm>
            <a:off x="6079858" y="2393890"/>
            <a:ext cx="5111469" cy="3845069"/>
          </a:xfrm>
        </p:spPr>
        <p:txBody>
          <a:bodyPr anchor="ctr">
            <a:normAutofit lnSpcReduction="10000"/>
          </a:bodyPr>
          <a:lstStyle/>
          <a:p>
            <a:pPr lvl="0" algn="just">
              <a:lnSpc>
                <a:spcPct val="150000"/>
              </a:lnSpc>
            </a:pPr>
            <a:r>
              <a:rPr lang="en-IN" sz="2000" dirty="0">
                <a:latin typeface="Times New Roman"/>
                <a:cs typeface="Times New Roman"/>
              </a:rPr>
              <a:t>High initial costs of retrofitting buildings pose challenges, particularly for smaller hotels.</a:t>
            </a:r>
            <a:endParaRPr lang="en-US">
              <a:cs typeface="Calibri" panose="020F0502020204030204"/>
            </a:endParaRPr>
          </a:p>
          <a:p>
            <a:pPr lvl="0" algn="just">
              <a:lnSpc>
                <a:spcPct val="150000"/>
              </a:lnSpc>
            </a:pPr>
            <a:r>
              <a:rPr lang="en-IN" sz="2000" dirty="0">
                <a:latin typeface="Times New Roman"/>
                <a:cs typeface="Times New Roman"/>
              </a:rPr>
              <a:t>Smaller operators may lack the resources and knowledge to implement comprehensive sustainability programs.</a:t>
            </a:r>
          </a:p>
          <a:p>
            <a:pPr algn="just">
              <a:lnSpc>
                <a:spcPct val="150000"/>
              </a:lnSpc>
            </a:pPr>
            <a:r>
              <a:rPr lang="en-IN" sz="2000" dirty="0">
                <a:latin typeface="Times New Roman"/>
                <a:cs typeface="Times New Roman"/>
              </a:rPr>
              <a:t>Government support and industry collaboration are needed to make sustainability accessible across the sector.</a:t>
            </a:r>
          </a:p>
        </p:txBody>
      </p:sp>
      <p:sp>
        <p:nvSpPr>
          <p:cNvPr id="16" name="Rectangle 1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6520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57B18D-5847-440E-AD47-A3FBBB6FF134}"/>
              </a:ext>
            </a:extLst>
          </p:cNvPr>
          <p:cNvSpPr>
            <a:spLocks noGrp="1"/>
          </p:cNvSpPr>
          <p:nvPr>
            <p:ph type="title"/>
          </p:nvPr>
        </p:nvSpPr>
        <p:spPr>
          <a:xfrm>
            <a:off x="435511" y="609597"/>
            <a:ext cx="10686610" cy="1088937"/>
          </a:xfrm>
        </p:spPr>
        <p:txBody>
          <a:bodyPr>
            <a:normAutofit/>
          </a:bodyPr>
          <a:lstStyle/>
          <a:p>
            <a:pPr algn="ctr"/>
            <a:r>
              <a:rPr lang="en-IN" sz="3200" b="1" dirty="0">
                <a:latin typeface="Times New Roman"/>
                <a:cs typeface="Times New Roman"/>
              </a:rPr>
              <a:t>Future Policy and Management Recommendations</a:t>
            </a:r>
            <a:br>
              <a:rPr lang="en-IN" sz="3200" dirty="0">
                <a:latin typeface="Times New Roman"/>
              </a:rPr>
            </a:br>
            <a:r>
              <a:rPr lang="en-IN" sz="3200" b="1" dirty="0">
                <a:latin typeface="Times New Roman"/>
                <a:cs typeface="Times New Roman"/>
              </a:rPr>
              <a:t>Key Recommendations</a:t>
            </a:r>
            <a:endParaRPr lang="en-IN" sz="3200">
              <a:latin typeface="Times New Roman"/>
              <a:cs typeface="Times New Roman"/>
            </a:endParaRPr>
          </a:p>
        </p:txBody>
      </p:sp>
      <p:sp>
        <p:nvSpPr>
          <p:cNvPr id="3" name="Content Placeholder 2">
            <a:extLst>
              <a:ext uri="{FF2B5EF4-FFF2-40B4-BE49-F238E27FC236}">
                <a16:creationId xmlns:a16="http://schemas.microsoft.com/office/drawing/2014/main" id="{24450D22-712B-4A29-BB40-2A053AE8B2CE}"/>
              </a:ext>
            </a:extLst>
          </p:cNvPr>
          <p:cNvSpPr>
            <a:spLocks noGrp="1"/>
          </p:cNvSpPr>
          <p:nvPr>
            <p:ph idx="1"/>
          </p:nvPr>
        </p:nvSpPr>
        <p:spPr>
          <a:xfrm>
            <a:off x="266177" y="2198362"/>
            <a:ext cx="5829823" cy="3990344"/>
          </a:xfrm>
        </p:spPr>
        <p:txBody>
          <a:bodyPr vert="horz" lIns="91440" tIns="45720" rIns="91440" bIns="45720" rtlCol="0" anchor="t">
            <a:normAutofit/>
          </a:bodyPr>
          <a:lstStyle/>
          <a:p>
            <a:pPr lvl="0" algn="just">
              <a:lnSpc>
                <a:spcPct val="150000"/>
              </a:lnSpc>
            </a:pPr>
            <a:r>
              <a:rPr lang="en-IN" sz="2000" dirty="0">
                <a:latin typeface="Times New Roman"/>
                <a:cs typeface="Times New Roman"/>
              </a:rPr>
              <a:t>Strengthen government policies to provide more incentives for smaller hotels.</a:t>
            </a:r>
            <a:endParaRPr lang="en-US" dirty="0"/>
          </a:p>
          <a:p>
            <a:pPr lvl="0" algn="just">
              <a:lnSpc>
                <a:spcPct val="150000"/>
              </a:lnSpc>
            </a:pPr>
            <a:r>
              <a:rPr lang="en-IN" sz="2000" dirty="0">
                <a:latin typeface="Times New Roman"/>
                <a:cs typeface="Times New Roman"/>
              </a:rPr>
              <a:t>Expand tax credits and grants for energy-efficient upgrades.</a:t>
            </a:r>
          </a:p>
          <a:p>
            <a:pPr algn="just">
              <a:lnSpc>
                <a:spcPct val="150000"/>
              </a:lnSpc>
            </a:pPr>
            <a:r>
              <a:rPr lang="en-IN" sz="2000" dirty="0">
                <a:latin typeface="Times New Roman"/>
                <a:cs typeface="Times New Roman"/>
              </a:rPr>
              <a:t>Prioritize </a:t>
            </a:r>
            <a:r>
              <a:rPr lang="en-IN" sz="2000" b="1" dirty="0">
                <a:latin typeface="Times New Roman"/>
                <a:cs typeface="Times New Roman"/>
              </a:rPr>
              <a:t>Green Human Resource Management (GHRM)</a:t>
            </a:r>
            <a:r>
              <a:rPr lang="en-IN" sz="2000" dirty="0">
                <a:latin typeface="Times New Roman"/>
                <a:cs typeface="Times New Roman"/>
              </a:rPr>
              <a:t> by training staff in sustainability and embedding practices across the organization.</a:t>
            </a:r>
          </a:p>
        </p:txBody>
      </p:sp>
      <p:pic>
        <p:nvPicPr>
          <p:cNvPr id="5" name="Picture 4">
            <a:extLst>
              <a:ext uri="{FF2B5EF4-FFF2-40B4-BE49-F238E27FC236}">
                <a16:creationId xmlns:a16="http://schemas.microsoft.com/office/drawing/2014/main" id="{50021D1C-C10A-9110-C126-10BA9F9A4835}"/>
              </a:ext>
            </a:extLst>
          </p:cNvPr>
          <p:cNvPicPr>
            <a:picLocks noChangeAspect="1"/>
          </p:cNvPicPr>
          <p:nvPr/>
        </p:nvPicPr>
        <p:blipFill>
          <a:blip r:embed="rId3"/>
          <a:stretch>
            <a:fillRect/>
          </a:stretch>
        </p:blipFill>
        <p:spPr>
          <a:xfrm>
            <a:off x="6719367" y="2728076"/>
            <a:ext cx="4788505" cy="2669590"/>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33009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687B61B-573C-4BEF-88FB-5C49BDC48123}"/>
              </a:ext>
            </a:extLst>
          </p:cNvPr>
          <p:cNvSpPr>
            <a:spLocks noGrp="1"/>
          </p:cNvSpPr>
          <p:nvPr>
            <p:ph type="title"/>
          </p:nvPr>
        </p:nvSpPr>
        <p:spPr>
          <a:xfrm>
            <a:off x="1115568" y="548640"/>
            <a:ext cx="10168128" cy="1179576"/>
          </a:xfrm>
        </p:spPr>
        <p:txBody>
          <a:bodyPr>
            <a:normAutofit/>
          </a:bodyPr>
          <a:lstStyle/>
          <a:p>
            <a:pPr algn="ctr"/>
            <a:r>
              <a:rPr lang="en-IN" sz="4000" b="1" dirty="0">
                <a:latin typeface="Times New Roman"/>
                <a:cs typeface="Times New Roman"/>
              </a:rPr>
              <a:t>Role of Technology and Certifications</a:t>
            </a:r>
            <a:endParaRPr lang="en-IN" sz="4000" dirty="0">
              <a:latin typeface="Times New Roman"/>
              <a:cs typeface="Times New Roman"/>
            </a:endParaRPr>
          </a:p>
        </p:txBody>
      </p:sp>
      <p:sp>
        <p:nvSpPr>
          <p:cNvPr id="16" name="Rectangle 15">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9A259F93-C6C9-F15C-F9E4-08147A3893A8}"/>
              </a:ext>
            </a:extLst>
          </p:cNvPr>
          <p:cNvPicPr>
            <a:picLocks noChangeAspect="1"/>
          </p:cNvPicPr>
          <p:nvPr/>
        </p:nvPicPr>
        <p:blipFill>
          <a:blip r:embed="rId3"/>
          <a:srcRect l="762"/>
          <a:stretch/>
        </p:blipFill>
        <p:spPr>
          <a:xfrm>
            <a:off x="315637" y="2393357"/>
            <a:ext cx="6009855" cy="3694176"/>
          </a:xfrm>
          <a:prstGeom prst="rect">
            <a:avLst/>
          </a:prstGeom>
        </p:spPr>
      </p:pic>
      <p:sp>
        <p:nvSpPr>
          <p:cNvPr id="3" name="Content Placeholder 2">
            <a:extLst>
              <a:ext uri="{FF2B5EF4-FFF2-40B4-BE49-F238E27FC236}">
                <a16:creationId xmlns:a16="http://schemas.microsoft.com/office/drawing/2014/main" id="{01345467-DB0D-4236-8D31-830ABB9A3130}"/>
              </a:ext>
            </a:extLst>
          </p:cNvPr>
          <p:cNvSpPr>
            <a:spLocks noGrp="1"/>
          </p:cNvSpPr>
          <p:nvPr>
            <p:ph idx="1"/>
          </p:nvPr>
        </p:nvSpPr>
        <p:spPr>
          <a:xfrm>
            <a:off x="6625264" y="2260310"/>
            <a:ext cx="5299479" cy="4395699"/>
          </a:xfrm>
        </p:spPr>
        <p:txBody>
          <a:bodyPr anchor="ctr">
            <a:normAutofit/>
          </a:bodyPr>
          <a:lstStyle/>
          <a:p>
            <a:pPr lvl="0" algn="just">
              <a:lnSpc>
                <a:spcPct val="150000"/>
              </a:lnSpc>
            </a:pPr>
            <a:r>
              <a:rPr lang="en-IN" sz="1800" dirty="0">
                <a:latin typeface="Times New Roman"/>
                <a:cs typeface="Times New Roman"/>
              </a:rPr>
              <a:t>Smart technologies such as </a:t>
            </a:r>
            <a:r>
              <a:rPr lang="en-IN" sz="1800" b="1" dirty="0">
                <a:latin typeface="Times New Roman"/>
                <a:cs typeface="Times New Roman"/>
              </a:rPr>
              <a:t>energy management systems</a:t>
            </a:r>
            <a:r>
              <a:rPr lang="en-IN" sz="1800" dirty="0">
                <a:latin typeface="Times New Roman"/>
                <a:cs typeface="Times New Roman"/>
              </a:rPr>
              <a:t> and </a:t>
            </a:r>
            <a:r>
              <a:rPr lang="en-IN" sz="1800" b="1" dirty="0">
                <a:latin typeface="Times New Roman"/>
                <a:cs typeface="Times New Roman"/>
              </a:rPr>
              <a:t>IoT-based water monitoring</a:t>
            </a:r>
            <a:r>
              <a:rPr lang="en-IN" sz="1800" dirty="0">
                <a:latin typeface="Times New Roman"/>
                <a:cs typeface="Times New Roman"/>
              </a:rPr>
              <a:t> can reduce resource usage.</a:t>
            </a:r>
            <a:endParaRPr lang="en-US">
              <a:cs typeface="Calibri" panose="020F0502020204030204"/>
            </a:endParaRPr>
          </a:p>
          <a:p>
            <a:pPr algn="just">
              <a:lnSpc>
                <a:spcPct val="150000"/>
              </a:lnSpc>
            </a:pPr>
            <a:r>
              <a:rPr lang="en-IN" sz="1800" dirty="0">
                <a:latin typeface="Times New Roman"/>
                <a:cs typeface="Times New Roman"/>
              </a:rPr>
              <a:t>Hotels should aim for certifications like </a:t>
            </a:r>
            <a:r>
              <a:rPr lang="en-IN" sz="1800" b="1" dirty="0">
                <a:latin typeface="Times New Roman"/>
                <a:cs typeface="Times New Roman"/>
              </a:rPr>
              <a:t>Green Globe</a:t>
            </a:r>
            <a:r>
              <a:rPr lang="en-IN" sz="1800" dirty="0">
                <a:latin typeface="Times New Roman"/>
                <a:cs typeface="Times New Roman"/>
              </a:rPr>
              <a:t> or </a:t>
            </a:r>
            <a:r>
              <a:rPr lang="en-IN" sz="1800" b="1" dirty="0">
                <a:latin typeface="Times New Roman"/>
                <a:cs typeface="Times New Roman"/>
              </a:rPr>
              <a:t>LEED</a:t>
            </a:r>
            <a:r>
              <a:rPr lang="en-IN" sz="1800" dirty="0">
                <a:latin typeface="Times New Roman"/>
                <a:cs typeface="Times New Roman"/>
              </a:rPr>
              <a:t>, which validate their sustainability efforts and attract eco-conscious consumers.</a:t>
            </a:r>
          </a:p>
        </p:txBody>
      </p:sp>
    </p:spTree>
    <p:extLst>
      <p:ext uri="{BB962C8B-B14F-4D97-AF65-F5344CB8AC3E}">
        <p14:creationId xmlns:p14="http://schemas.microsoft.com/office/powerpoint/2010/main" val="3862610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40945-4E37-4BB0-A4DC-3748C41FBE21}"/>
              </a:ext>
            </a:extLst>
          </p:cNvPr>
          <p:cNvSpPr>
            <a:spLocks noGrp="1"/>
          </p:cNvSpPr>
          <p:nvPr>
            <p:ph type="title"/>
          </p:nvPr>
        </p:nvSpPr>
        <p:spPr>
          <a:xfrm>
            <a:off x="838200" y="365125"/>
            <a:ext cx="10515600" cy="902230"/>
          </a:xfrm>
        </p:spPr>
        <p:txBody>
          <a:bodyPr>
            <a:normAutofit/>
          </a:bodyPr>
          <a:lstStyle/>
          <a:p>
            <a:pPr algn="ctr"/>
            <a:r>
              <a:rPr lang="en-IN" b="1" dirty="0">
                <a:latin typeface="Times New Roman"/>
                <a:cs typeface="Times New Roman"/>
              </a:rPr>
              <a:t>Conclusion</a:t>
            </a:r>
            <a:endParaRPr lang="en-IN" b="1" dirty="0">
              <a:latin typeface="Times New Roman"/>
            </a:endParaRPr>
          </a:p>
        </p:txBody>
      </p:sp>
      <p:graphicFrame>
        <p:nvGraphicFramePr>
          <p:cNvPr id="5" name="Content Placeholder 2">
            <a:extLst>
              <a:ext uri="{FF2B5EF4-FFF2-40B4-BE49-F238E27FC236}">
                <a16:creationId xmlns:a16="http://schemas.microsoft.com/office/drawing/2014/main" id="{2E7CB1FD-3BAC-F250-7FD6-BDD8282AAFDC}"/>
              </a:ext>
            </a:extLst>
          </p:cNvPr>
          <p:cNvGraphicFramePr>
            <a:graphicFrameLocks noGrp="1"/>
          </p:cNvGraphicFramePr>
          <p:nvPr>
            <p:ph idx="1"/>
            <p:extLst>
              <p:ext uri="{D42A27DB-BD31-4B8C-83A1-F6EECF244321}">
                <p14:modId xmlns:p14="http://schemas.microsoft.com/office/powerpoint/2010/main" val="39278107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761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89C87D-BE46-48ED-BB9B-26549D1C1498}"/>
              </a:ext>
            </a:extLst>
          </p:cNvPr>
          <p:cNvSpPr>
            <a:spLocks noGrp="1"/>
          </p:cNvSpPr>
          <p:nvPr>
            <p:ph type="title"/>
          </p:nvPr>
        </p:nvSpPr>
        <p:spPr>
          <a:xfrm>
            <a:off x="838200" y="365125"/>
            <a:ext cx="10515600" cy="1011087"/>
          </a:xfrm>
        </p:spPr>
        <p:txBody>
          <a:bodyPr>
            <a:normAutofit/>
          </a:bodyPr>
          <a:lstStyle/>
          <a:p>
            <a:pPr algn="ctr"/>
            <a:r>
              <a:rPr lang="en-IN" sz="4200" b="1" dirty="0">
                <a:latin typeface="Times New Roman"/>
                <a:cs typeface="Times New Roman"/>
              </a:rPr>
              <a:t>References</a:t>
            </a:r>
            <a:endParaRPr lang="en-IN" sz="4200" dirty="0">
              <a:latin typeface="Times New Roman"/>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72F325-8FD6-4827-9BB7-3BF663E56DE6}"/>
              </a:ext>
            </a:extLst>
          </p:cNvPr>
          <p:cNvSpPr>
            <a:spLocks noGrp="1"/>
          </p:cNvSpPr>
          <p:nvPr>
            <p:ph idx="1"/>
          </p:nvPr>
        </p:nvSpPr>
        <p:spPr>
          <a:xfrm>
            <a:off x="197153" y="1929384"/>
            <a:ext cx="11749312" cy="4820436"/>
          </a:xfrm>
        </p:spPr>
        <p:txBody>
          <a:bodyPr vert="horz" lIns="91440" tIns="45720" rIns="91440" bIns="45720" rtlCol="0" anchor="t">
            <a:normAutofit fontScale="92500"/>
          </a:bodyPr>
          <a:lstStyle/>
          <a:p>
            <a:pPr>
              <a:lnSpc>
                <a:spcPct val="150000"/>
              </a:lnSpc>
            </a:pPr>
            <a:r>
              <a:rPr lang="en-GB" sz="900" dirty="0">
                <a:latin typeface="Times New Roman"/>
                <a:cs typeface="Times New Roman"/>
              </a:rPr>
              <a:t>Amjad, F., Abbas, W., Zia-Ur-Rehman, M., Baig, S.A., Hashim, M., Khan, A. and Rehman, H.U., (2021). Effect of green human resource management practices on organizational sustainability: the mediating role of environmental and employee performance. </a:t>
            </a:r>
            <a:r>
              <a:rPr lang="en-GB" sz="900" i="1" dirty="0">
                <a:latin typeface="Times New Roman"/>
                <a:cs typeface="Times New Roman"/>
              </a:rPr>
              <a:t>Environmental Science and Pollution Research</a:t>
            </a:r>
            <a:r>
              <a:rPr lang="en-GB" sz="900" dirty="0">
                <a:latin typeface="Times New Roman"/>
                <a:cs typeface="Times New Roman"/>
              </a:rPr>
              <a:t>, </a:t>
            </a:r>
            <a:r>
              <a:rPr lang="en-GB" sz="900" i="1" dirty="0">
                <a:latin typeface="Times New Roman"/>
                <a:cs typeface="Times New Roman"/>
              </a:rPr>
              <a:t>28</a:t>
            </a:r>
            <a:r>
              <a:rPr lang="en-GB" sz="900" dirty="0">
                <a:latin typeface="Times New Roman"/>
                <a:cs typeface="Times New Roman"/>
              </a:rPr>
              <a:t>, pp.28191-28206. [online] </a:t>
            </a:r>
            <a:r>
              <a:rPr lang="en-GB" sz="900" err="1">
                <a:latin typeface="Times New Roman"/>
                <a:cs typeface="Times New Roman"/>
              </a:rPr>
              <a:t>doi:https</a:t>
            </a:r>
            <a:r>
              <a:rPr lang="en-GB" sz="900" dirty="0">
                <a:latin typeface="Times New Roman"/>
                <a:cs typeface="Times New Roman"/>
              </a:rPr>
              <a:t>://doi.org/10.1007/s11356-020-11307-9.</a:t>
            </a:r>
            <a:endParaRPr lang="en-IN" sz="900" dirty="0">
              <a:latin typeface="Times New Roman"/>
              <a:cs typeface="Times New Roman"/>
            </a:endParaRPr>
          </a:p>
          <a:p>
            <a:pPr>
              <a:lnSpc>
                <a:spcPct val="150000"/>
              </a:lnSpc>
            </a:pPr>
            <a:r>
              <a:rPr lang="en-GB" sz="900" dirty="0">
                <a:latin typeface="Times New Roman"/>
                <a:cs typeface="Times New Roman"/>
              </a:rPr>
              <a:t>Barbara, C.E., Adamo, I.D., Gastaldi, M. and Nizami, A.S. (2024). Clean energy for a sustainable future: Analysis of a PV system and LED bulbs in a hotel. </a:t>
            </a:r>
            <a:r>
              <a:rPr lang="en-GB" sz="900" i="1" dirty="0">
                <a:latin typeface="Times New Roman"/>
                <a:cs typeface="Times New Roman"/>
              </a:rPr>
              <a:t>Energy</a:t>
            </a:r>
            <a:r>
              <a:rPr lang="en-GB" sz="900" dirty="0">
                <a:latin typeface="Times New Roman"/>
                <a:cs typeface="Times New Roman"/>
              </a:rPr>
              <a:t>, [online] pp.131547–131547. </a:t>
            </a:r>
            <a:r>
              <a:rPr lang="en-GB" sz="900" err="1">
                <a:latin typeface="Times New Roman"/>
                <a:cs typeface="Times New Roman"/>
              </a:rPr>
              <a:t>doi:https</a:t>
            </a:r>
            <a:r>
              <a:rPr lang="en-GB" sz="900" dirty="0">
                <a:latin typeface="Times New Roman"/>
                <a:cs typeface="Times New Roman"/>
              </a:rPr>
              <a:t>://doi.org/10.1016/j.energy.2024.131547.</a:t>
            </a:r>
            <a:endParaRPr lang="en-IN" sz="900" dirty="0">
              <a:latin typeface="Times New Roman"/>
              <a:cs typeface="Times New Roman"/>
            </a:endParaRPr>
          </a:p>
          <a:p>
            <a:pPr>
              <a:lnSpc>
                <a:spcPct val="150000"/>
              </a:lnSpc>
            </a:pPr>
            <a:r>
              <a:rPr lang="en-GB" sz="900" dirty="0">
                <a:latin typeface="Times New Roman"/>
                <a:cs typeface="Times New Roman"/>
              </a:rPr>
              <a:t>Butt, B., Jones, R.V. and Fuertes, A., (2021). Opportunities and barriers to business engagement in the UK domestic retrofit sector: An industry perspective. </a:t>
            </a:r>
            <a:r>
              <a:rPr lang="en-GB" sz="900" i="1" dirty="0">
                <a:latin typeface="Times New Roman"/>
                <a:cs typeface="Times New Roman"/>
              </a:rPr>
              <a:t>Building Services Engineering Research and Technology</a:t>
            </a:r>
            <a:r>
              <a:rPr lang="en-GB" sz="900" dirty="0">
                <a:latin typeface="Times New Roman"/>
                <a:cs typeface="Times New Roman"/>
              </a:rPr>
              <a:t>, </a:t>
            </a:r>
            <a:r>
              <a:rPr lang="en-GB" sz="900" i="1" dirty="0">
                <a:latin typeface="Times New Roman"/>
                <a:cs typeface="Times New Roman"/>
              </a:rPr>
              <a:t>42</a:t>
            </a:r>
            <a:r>
              <a:rPr lang="en-GB" sz="900" dirty="0">
                <a:latin typeface="Times New Roman"/>
                <a:cs typeface="Times New Roman"/>
              </a:rPr>
              <a:t>(3), pp.293-305. [online] Building Services Engineering Research and Technology. Available at: https://journals.sagepub.com/doi/abs/10.1177/0143624420975640 [Accessed 20 Oct. 2024].</a:t>
            </a:r>
            <a:endParaRPr lang="en-IN" sz="900" dirty="0">
              <a:latin typeface="Times New Roman"/>
              <a:cs typeface="Times New Roman"/>
            </a:endParaRPr>
          </a:p>
          <a:p>
            <a:pPr>
              <a:lnSpc>
                <a:spcPct val="150000"/>
              </a:lnSpc>
            </a:pPr>
            <a:r>
              <a:rPr lang="en-GB" sz="900" dirty="0">
                <a:latin typeface="Times New Roman"/>
                <a:cs typeface="Times New Roman"/>
              </a:rPr>
              <a:t>Casais, B. and Ferreira, L., (2023). Smart and sustainable hotels: tourism agenda 2030 perspective article. </a:t>
            </a:r>
            <a:r>
              <a:rPr lang="en-GB" sz="900" i="1" dirty="0">
                <a:latin typeface="Times New Roman"/>
                <a:cs typeface="Times New Roman"/>
              </a:rPr>
              <a:t>Tourism Review</a:t>
            </a:r>
            <a:r>
              <a:rPr lang="en-GB" sz="900" dirty="0">
                <a:latin typeface="Times New Roman"/>
                <a:cs typeface="Times New Roman"/>
              </a:rPr>
              <a:t>, </a:t>
            </a:r>
            <a:r>
              <a:rPr lang="en-GB" sz="900" i="1" dirty="0">
                <a:latin typeface="Times New Roman"/>
                <a:cs typeface="Times New Roman"/>
              </a:rPr>
              <a:t>78</a:t>
            </a:r>
            <a:r>
              <a:rPr lang="en-GB" sz="900" dirty="0">
                <a:latin typeface="Times New Roman"/>
                <a:cs typeface="Times New Roman"/>
              </a:rPr>
              <a:t>(2), pp.344-351. [online] 78(2), pp.344–351. </a:t>
            </a:r>
            <a:r>
              <a:rPr lang="en-GB" sz="900" err="1">
                <a:latin typeface="Times New Roman"/>
                <a:cs typeface="Times New Roman"/>
              </a:rPr>
              <a:t>doi:https</a:t>
            </a:r>
            <a:r>
              <a:rPr lang="en-GB" sz="900" dirty="0">
                <a:latin typeface="Times New Roman"/>
                <a:cs typeface="Times New Roman"/>
              </a:rPr>
              <a:t>://doi.org/10.1108//TR.</a:t>
            </a:r>
            <a:endParaRPr lang="en-IN" sz="900" dirty="0">
              <a:latin typeface="Times New Roman"/>
              <a:cs typeface="Times New Roman"/>
            </a:endParaRPr>
          </a:p>
          <a:p>
            <a:pPr>
              <a:lnSpc>
                <a:spcPct val="150000"/>
              </a:lnSpc>
            </a:pPr>
            <a:r>
              <a:rPr lang="en-GB" sz="900" err="1">
                <a:latin typeface="Times New Roman"/>
                <a:cs typeface="Times New Roman"/>
              </a:rPr>
              <a:t>Dobrinevski</a:t>
            </a:r>
            <a:r>
              <a:rPr lang="en-GB" sz="900" dirty="0">
                <a:latin typeface="Times New Roman"/>
                <a:cs typeface="Times New Roman"/>
              </a:rPr>
              <a:t>, A. and </a:t>
            </a:r>
            <a:r>
              <a:rPr lang="en-GB" sz="900" err="1">
                <a:latin typeface="Times New Roman"/>
                <a:cs typeface="Times New Roman"/>
              </a:rPr>
              <a:t>Jachnik</a:t>
            </a:r>
            <a:r>
              <a:rPr lang="en-GB" sz="900" dirty="0">
                <a:latin typeface="Times New Roman"/>
                <a:cs typeface="Times New Roman"/>
              </a:rPr>
              <a:t>, R., (2021). Measuring the alignment of real economy investments with climate mitigation objectives: The United Kingdom's building sector. </a:t>
            </a:r>
            <a:r>
              <a:rPr lang="en-GB" sz="900" i="1" dirty="0">
                <a:latin typeface="Times New Roman"/>
                <a:cs typeface="Times New Roman"/>
              </a:rPr>
              <a:t>OECD Environment Working Papers</a:t>
            </a:r>
            <a:r>
              <a:rPr lang="en-GB" sz="900" dirty="0">
                <a:latin typeface="Times New Roman"/>
                <a:cs typeface="Times New Roman"/>
              </a:rPr>
              <a:t>, (172), pp.0_1-71. [online] Available at: https://www.proquest.com/openview/c0e2fd77a1b6fb66967b1a2e167e4972/1?pq-origsite=gscholar&amp;cbl=54480 [Accessed 20 Oct. 2024].</a:t>
            </a:r>
            <a:endParaRPr lang="en-IN" sz="900" dirty="0">
              <a:latin typeface="Times New Roman"/>
              <a:cs typeface="Times New Roman"/>
            </a:endParaRPr>
          </a:p>
          <a:p>
            <a:pPr>
              <a:lnSpc>
                <a:spcPct val="150000"/>
              </a:lnSpc>
            </a:pPr>
            <a:r>
              <a:rPr lang="en-GB" sz="900" dirty="0">
                <a:latin typeface="Times New Roman"/>
                <a:cs typeface="Times New Roman"/>
              </a:rPr>
              <a:t>Hollander, J. (2022). </a:t>
            </a:r>
            <a:r>
              <a:rPr lang="en-GB" sz="900" i="1" dirty="0">
                <a:latin typeface="Times New Roman"/>
                <a:cs typeface="Times New Roman"/>
              </a:rPr>
              <a:t>Sustainability in Hotels: 27 Eye Opening Statistics for 2024</a:t>
            </a:r>
            <a:r>
              <a:rPr lang="en-GB" sz="900" dirty="0">
                <a:latin typeface="Times New Roman"/>
                <a:cs typeface="Times New Roman"/>
              </a:rPr>
              <a:t>. [online] Hotel Tech Report. Available at: </a:t>
            </a:r>
            <a:r>
              <a:rPr lang="en-GB" sz="900" u="sng" dirty="0">
                <a:latin typeface="Times New Roman"/>
                <a:cs typeface="Times New Roman"/>
                <a:hlinkClick r:id="rId2"/>
              </a:rPr>
              <a:t>https://hoteltechreport.com/news/hotel-sustainability-statistics#:~:text=of%20corporate%20governance.-,Sustainability%20and%20Conservation%20Data,that%20the%20survey%20was%20conducted</a:t>
            </a:r>
            <a:r>
              <a:rPr lang="en-GB" sz="900" dirty="0">
                <a:latin typeface="Times New Roman"/>
                <a:cs typeface="Times New Roman"/>
              </a:rPr>
              <a:t>.  [Accessed 20 Oct. 2024].</a:t>
            </a:r>
            <a:endParaRPr lang="en-IN" sz="900" dirty="0">
              <a:latin typeface="Times New Roman"/>
              <a:cs typeface="Times New Roman"/>
            </a:endParaRPr>
          </a:p>
          <a:p>
            <a:pPr>
              <a:lnSpc>
                <a:spcPct val="150000"/>
              </a:lnSpc>
            </a:pPr>
            <a:r>
              <a:rPr lang="en-GB" sz="900" dirty="0">
                <a:latin typeface="Times New Roman"/>
                <a:cs typeface="Times New Roman"/>
              </a:rPr>
              <a:t>Hutton, G., Stewart, I., Burnett, N., </a:t>
            </a:r>
            <a:r>
              <a:rPr lang="en-GB" sz="900" err="1">
                <a:latin typeface="Times New Roman"/>
                <a:cs typeface="Times New Roman"/>
              </a:rPr>
              <a:t>Tyers</a:t>
            </a:r>
            <a:r>
              <a:rPr lang="en-GB" sz="900" dirty="0">
                <a:latin typeface="Times New Roman"/>
                <a:cs typeface="Times New Roman"/>
              </a:rPr>
              <a:t>, R., Hinson, S. and Malik, X. (2024). </a:t>
            </a:r>
            <a:r>
              <a:rPr lang="en-GB" sz="900" i="1" dirty="0">
                <a:latin typeface="Times New Roman"/>
                <a:cs typeface="Times New Roman"/>
              </a:rPr>
              <a:t>The UK’s plans and progress to reach net zero by 2050</a:t>
            </a:r>
            <a:r>
              <a:rPr lang="en-GB" sz="900" dirty="0">
                <a:latin typeface="Times New Roman"/>
                <a:cs typeface="Times New Roman"/>
              </a:rPr>
              <a:t>. [online] House of Commons Library. Available at: </a:t>
            </a:r>
            <a:r>
              <a:rPr lang="en-GB" sz="900" u="sng" dirty="0">
                <a:latin typeface="Times New Roman"/>
                <a:cs typeface="Times New Roman"/>
                <a:hlinkClick r:id="rId3"/>
              </a:rPr>
              <a:t>https://commonslibrary.parliament.uk/research-briefings/cbp-9888/</a:t>
            </a:r>
            <a:r>
              <a:rPr lang="en-GB" sz="900" dirty="0">
                <a:latin typeface="Times New Roman"/>
                <a:cs typeface="Times New Roman"/>
              </a:rPr>
              <a:t>  [Accessed 20 Oct. 2024].</a:t>
            </a:r>
            <a:endParaRPr lang="en-IN" sz="900" dirty="0">
              <a:latin typeface="Times New Roman"/>
              <a:cs typeface="Times New Roman"/>
            </a:endParaRPr>
          </a:p>
          <a:p>
            <a:pPr>
              <a:lnSpc>
                <a:spcPct val="150000"/>
              </a:lnSpc>
            </a:pPr>
            <a:r>
              <a:rPr lang="en-GB" sz="900" dirty="0">
                <a:latin typeface="Times New Roman"/>
                <a:cs typeface="Times New Roman"/>
              </a:rPr>
              <a:t>IHG. (2024). </a:t>
            </a:r>
            <a:r>
              <a:rPr lang="en-GB" sz="900" i="1" dirty="0">
                <a:latin typeface="Times New Roman"/>
                <a:cs typeface="Times New Roman"/>
              </a:rPr>
              <a:t>IHG</a:t>
            </a:r>
            <a:r>
              <a:rPr lang="en-GB" sz="900" dirty="0">
                <a:latin typeface="Times New Roman"/>
                <a:cs typeface="Times New Roman"/>
              </a:rPr>
              <a:t>. [online] Available at: </a:t>
            </a:r>
            <a:r>
              <a:rPr lang="en-GB" sz="900" u="sng" dirty="0">
                <a:latin typeface="Times New Roman"/>
                <a:cs typeface="Times New Roman"/>
                <a:hlinkClick r:id="rId4"/>
              </a:rPr>
              <a:t>https://www.ihg.com/content/gb/en/support/green-engage</a:t>
            </a:r>
            <a:r>
              <a:rPr lang="en-GB" sz="900" dirty="0">
                <a:latin typeface="Times New Roman"/>
                <a:cs typeface="Times New Roman"/>
              </a:rPr>
              <a:t>  [Accessed 20 Oct. 2024].</a:t>
            </a:r>
            <a:endParaRPr lang="en-IN" sz="900" dirty="0">
              <a:latin typeface="Times New Roman"/>
              <a:cs typeface="Times New Roman"/>
            </a:endParaRPr>
          </a:p>
          <a:p>
            <a:pPr>
              <a:lnSpc>
                <a:spcPct val="150000"/>
              </a:lnSpc>
            </a:pPr>
            <a:r>
              <a:rPr lang="en-GB" sz="900" dirty="0" err="1">
                <a:latin typeface="Times New Roman"/>
                <a:cs typeface="Times New Roman"/>
              </a:rPr>
              <a:t>innovationawards.theiet</a:t>
            </a:r>
            <a:r>
              <a:rPr lang="en-GB" sz="900" dirty="0">
                <a:latin typeface="Times New Roman"/>
                <a:cs typeface="Times New Roman"/>
              </a:rPr>
              <a:t> (2019). </a:t>
            </a:r>
            <a:r>
              <a:rPr lang="en-GB" sz="900" i="1" dirty="0">
                <a:latin typeface="Times New Roman"/>
                <a:cs typeface="Times New Roman"/>
              </a:rPr>
              <a:t>Net Zero and Climate Action Award</a:t>
            </a:r>
            <a:r>
              <a:rPr lang="en-GB" sz="900" dirty="0">
                <a:latin typeface="Times New Roman"/>
                <a:cs typeface="Times New Roman"/>
              </a:rPr>
              <a:t>. [online] Theiet.org. Available at: </a:t>
            </a:r>
            <a:r>
              <a:rPr lang="en-GB" sz="900" u="sng" dirty="0">
                <a:latin typeface="Times New Roman"/>
                <a:cs typeface="Times New Roman"/>
                <a:hlinkClick r:id="rId5"/>
              </a:rPr>
              <a:t>https://innovationawards.theiet.org/find-your-category-and-apply/net-zero-and-climate-action-award</a:t>
            </a:r>
            <a:r>
              <a:rPr lang="en-GB" sz="900" dirty="0">
                <a:latin typeface="Times New Roman"/>
                <a:cs typeface="Times New Roman"/>
              </a:rPr>
              <a:t>  [Accessed 20 Oct. 2024].</a:t>
            </a:r>
            <a:endParaRPr lang="en-IN" sz="900" dirty="0">
              <a:latin typeface="Times New Roman"/>
              <a:cs typeface="Times New Roman"/>
            </a:endParaRPr>
          </a:p>
          <a:p>
            <a:pPr>
              <a:lnSpc>
                <a:spcPct val="150000"/>
              </a:lnSpc>
            </a:pPr>
            <a:r>
              <a:rPr lang="en-GB" sz="900" dirty="0">
                <a:latin typeface="Times New Roman"/>
                <a:cs typeface="Times New Roman"/>
              </a:rPr>
              <a:t>Legrand, W., Chen, J.S. and </a:t>
            </a:r>
            <a:r>
              <a:rPr lang="en-GB" sz="900" err="1">
                <a:latin typeface="Times New Roman"/>
                <a:cs typeface="Times New Roman"/>
              </a:rPr>
              <a:t>Laeis</a:t>
            </a:r>
            <a:r>
              <a:rPr lang="en-GB" sz="900" dirty="0">
                <a:latin typeface="Times New Roman"/>
                <a:cs typeface="Times New Roman"/>
              </a:rPr>
              <a:t>, G.C., (2022). </a:t>
            </a:r>
            <a:r>
              <a:rPr lang="en-GB" sz="900" i="1" dirty="0">
                <a:latin typeface="Times New Roman"/>
                <a:cs typeface="Times New Roman"/>
              </a:rPr>
              <a:t>Sustainability in the hospitality industry: Principles of sustainable operations</a:t>
            </a:r>
            <a:r>
              <a:rPr lang="en-GB" sz="900" dirty="0">
                <a:latin typeface="Times New Roman"/>
                <a:cs typeface="Times New Roman"/>
              </a:rPr>
              <a:t>. Routledge.</a:t>
            </a:r>
            <a:endParaRPr lang="en-IN" sz="900" dirty="0">
              <a:latin typeface="Times New Roman"/>
              <a:cs typeface="Times New Roman"/>
            </a:endParaRPr>
          </a:p>
          <a:p>
            <a:pPr>
              <a:lnSpc>
                <a:spcPct val="150000"/>
              </a:lnSpc>
            </a:pPr>
            <a:r>
              <a:rPr lang="en-GB" sz="900" dirty="0">
                <a:latin typeface="Times New Roman"/>
                <a:cs typeface="Times New Roman"/>
              </a:rPr>
              <a:t>Yang, Y., Jiang, L. and Wang, Y., (2023). Why do hotels go green? Understanding TripAdvisor </a:t>
            </a:r>
            <a:r>
              <a:rPr lang="en-GB" sz="900" dirty="0" err="1">
                <a:latin typeface="Times New Roman"/>
                <a:cs typeface="Times New Roman"/>
              </a:rPr>
              <a:t>GreenLeaders</a:t>
            </a:r>
            <a:r>
              <a:rPr lang="en-GB" sz="900" dirty="0">
                <a:latin typeface="Times New Roman"/>
                <a:cs typeface="Times New Roman"/>
              </a:rPr>
              <a:t> participation. </a:t>
            </a:r>
            <a:r>
              <a:rPr lang="en-GB" sz="900" i="1" dirty="0">
                <a:latin typeface="Times New Roman"/>
                <a:cs typeface="Times New Roman"/>
              </a:rPr>
              <a:t>International journal of contemporary hospitality management</a:t>
            </a:r>
            <a:r>
              <a:rPr lang="en-GB" sz="900" dirty="0">
                <a:latin typeface="Times New Roman"/>
                <a:cs typeface="Times New Roman"/>
              </a:rPr>
              <a:t>, </a:t>
            </a:r>
            <a:r>
              <a:rPr lang="en-GB" sz="900" i="1" dirty="0">
                <a:latin typeface="Times New Roman"/>
                <a:cs typeface="Times New Roman"/>
              </a:rPr>
              <a:t>35</a:t>
            </a:r>
            <a:r>
              <a:rPr lang="en-GB" sz="900" dirty="0">
                <a:latin typeface="Times New Roman"/>
                <a:cs typeface="Times New Roman"/>
              </a:rPr>
              <a:t>(5), pp.1670-1690. [online] 35(5), pp.1670–1690. </a:t>
            </a:r>
            <a:r>
              <a:rPr lang="en-GB" sz="900" dirty="0" err="1">
                <a:latin typeface="Times New Roman"/>
                <a:cs typeface="Times New Roman"/>
              </a:rPr>
              <a:t>doi:https</a:t>
            </a:r>
            <a:r>
              <a:rPr lang="en-GB" sz="900" dirty="0">
                <a:latin typeface="Times New Roman"/>
                <a:cs typeface="Times New Roman"/>
              </a:rPr>
              <a:t>://doi.org/10.1108//IJCHM.</a:t>
            </a:r>
            <a:endParaRPr lang="en-IN" sz="900" dirty="0">
              <a:latin typeface="Times New Roman"/>
              <a:cs typeface="Times New Roman"/>
            </a:endParaRPr>
          </a:p>
          <a:p>
            <a:pPr>
              <a:lnSpc>
                <a:spcPct val="150000"/>
              </a:lnSpc>
            </a:pPr>
            <a:r>
              <a:rPr lang="en-GB" sz="900" dirty="0">
                <a:latin typeface="Times New Roman"/>
                <a:cs typeface="Times New Roman"/>
              </a:rPr>
              <a:t>Zaharia, R.M. and Zaharia, R., (2021). Triple bottom line. </a:t>
            </a:r>
            <a:r>
              <a:rPr lang="en-GB" sz="900" i="1" dirty="0">
                <a:latin typeface="Times New Roman"/>
                <a:cs typeface="Times New Roman"/>
              </a:rPr>
              <a:t>The Palgrave Handbook of Corporate Social Responsibility</a:t>
            </a:r>
            <a:r>
              <a:rPr lang="en-GB" sz="900" dirty="0">
                <a:latin typeface="Times New Roman"/>
                <a:cs typeface="Times New Roman"/>
              </a:rPr>
              <a:t>, pp.75-101. [online] pp.75–101. </a:t>
            </a:r>
            <a:r>
              <a:rPr lang="en-GB" sz="900" err="1">
                <a:latin typeface="Times New Roman"/>
                <a:cs typeface="Times New Roman"/>
              </a:rPr>
              <a:t>doi:https</a:t>
            </a:r>
            <a:r>
              <a:rPr lang="en-GB" sz="900" dirty="0">
                <a:latin typeface="Times New Roman"/>
                <a:cs typeface="Times New Roman"/>
              </a:rPr>
              <a:t>://doi.org/10.1007/978-3-030-42465-7_2.</a:t>
            </a:r>
            <a:endParaRPr lang="en-IN" sz="900" dirty="0">
              <a:latin typeface="Times New Roman"/>
              <a:cs typeface="Times New Roman"/>
            </a:endParaRPr>
          </a:p>
          <a:p>
            <a:pPr lvl="0">
              <a:lnSpc>
                <a:spcPct val="150000"/>
              </a:lnSpc>
            </a:pPr>
            <a:endParaRPr lang="en-IN" sz="900" dirty="0">
              <a:latin typeface="Times New Roman"/>
              <a:cs typeface="Times New Roman"/>
            </a:endParaRPr>
          </a:p>
        </p:txBody>
      </p:sp>
    </p:spTree>
    <p:extLst>
      <p:ext uri="{BB962C8B-B14F-4D97-AF65-F5344CB8AC3E}">
        <p14:creationId xmlns:p14="http://schemas.microsoft.com/office/powerpoint/2010/main" val="4969733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2849</Words>
  <Application>Microsoft Office PowerPoint</Application>
  <PresentationFormat>Widescreen</PresentationFormat>
  <Paragraphs>93</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time</vt:lpstr>
      <vt:lpstr>Times New Roman</vt:lpstr>
      <vt:lpstr>Office Theme</vt:lpstr>
      <vt:lpstr>Sustainability in the UK Hotel and Hospitality Sector: A Contemporary Analysis </vt:lpstr>
      <vt:lpstr>Introduction: Introduction to Sustainability in Hospitality </vt:lpstr>
      <vt:lpstr>Industry Context and Consumer Demand</vt:lpstr>
      <vt:lpstr>Literature Review Key Theories and Concepts of Sustainability</vt:lpstr>
      <vt:lpstr>Recent Findings on Sustainable Practices (2022-2024)</vt:lpstr>
      <vt:lpstr>PESTEL Analysis: Political and Economic Factors</vt:lpstr>
      <vt:lpstr>Social and Technological Factors</vt:lpstr>
      <vt:lpstr>Environmental and Legal Factors</vt:lpstr>
      <vt:lpstr>Industry Responses: Strengths and Limitations Best Practices and Strengths</vt:lpstr>
      <vt:lpstr>Challenges and Limitations</vt:lpstr>
      <vt:lpstr>Future Policy and Management Recommendations Key Recommendations</vt:lpstr>
      <vt:lpstr>Role of Technology and Certifications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89</cp:revision>
  <dcterms:created xsi:type="dcterms:W3CDTF">2024-10-20T12:35:05Z</dcterms:created>
  <dcterms:modified xsi:type="dcterms:W3CDTF">2024-11-04T12:43:30Z</dcterms:modified>
</cp:coreProperties>
</file>