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978" r:id="rId4"/>
  </p:sldMasterIdLst>
  <p:notesMasterIdLst>
    <p:notesMasterId r:id="rId18"/>
  </p:notesMasterIdLst>
  <p:sldIdLst>
    <p:sldId id="300" r:id="rId5"/>
    <p:sldId id="306" r:id="rId6"/>
    <p:sldId id="301" r:id="rId7"/>
    <p:sldId id="272" r:id="rId8"/>
    <p:sldId id="302" r:id="rId9"/>
    <p:sldId id="308" r:id="rId10"/>
    <p:sldId id="274" r:id="rId11"/>
    <p:sldId id="303" r:id="rId12"/>
    <p:sldId id="304" r:id="rId13"/>
    <p:sldId id="305" r:id="rId14"/>
    <p:sldId id="299" r:id="rId15"/>
    <p:sldId id="260" r:id="rId16"/>
    <p:sldId id="30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DFD"/>
    <a:srgbClr val="D86E2C"/>
    <a:srgbClr val="B71E42"/>
    <a:srgbClr val="E2DED9"/>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46999-EBDE-4741-BD70-A31CC853D612}" v="1" dt="2022-07-10T11:06:37.500"/>
  </p1510:revLst>
</p1510:revInfo>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80108" autoAdjust="0"/>
  </p:normalViewPr>
  <p:slideViewPr>
    <p:cSldViewPr snapToGrid="0">
      <p:cViewPr varScale="1">
        <p:scale>
          <a:sx n="50" d="100"/>
          <a:sy n="50" d="100"/>
        </p:scale>
        <p:origin x="1284"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extLst>
      <p:ext uri="{BB962C8B-B14F-4D97-AF65-F5344CB8AC3E}">
        <p14:creationId xmlns:p14="http://schemas.microsoft.com/office/powerpoint/2010/main" val="72535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12</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219456" y="146304"/>
            <a:ext cx="11753088"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18979" y="381001"/>
            <a:ext cx="109728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844800" y="2819400"/>
            <a:ext cx="8746979"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7/10/2022</a:t>
            </a:fld>
            <a:endParaRPr lang="en-US"/>
          </a:p>
        </p:txBody>
      </p:sp>
      <p:sp>
        <p:nvSpPr>
          <p:cNvPr id="11" name="Slide Number Placeholder 10"/>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2" name="Footer Placeholder 11"/>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7/10/2022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1333504" y="3267456"/>
            <a:ext cx="98755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168" y="498230"/>
            <a:ext cx="103632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963084" y="3287713"/>
            <a:ext cx="103632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7/10/2022</a:t>
            </a:fld>
            <a:endParaRPr lang="en-US"/>
          </a:p>
        </p:txBody>
      </p:sp>
      <p:sp>
        <p:nvSpPr>
          <p:cNvPr id="9" name="Slide Number Placeholder 8"/>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0" name="Footer Placeholder 9"/>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7/10/2022</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sp>
        <p:nvSpPr>
          <p:cNvPr id="10" name="Rectangle 9"/>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22325"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6400800"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609600" y="251948"/>
            <a:ext cx="109728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535113"/>
            <a:ext cx="5386917"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D202488-4139-4052-B998-251C9C912739}" type="datetimeFigureOut">
              <a:rPr lang="en-US" smtClean="0"/>
              <a:pPr/>
              <a:t>7/10/2022</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9" name="Slide Number Placeholder 8"/>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cxnSp>
        <p:nvCxnSpPr>
          <p:cNvPr id="12" name="Straight Connector 11">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53218"/>
            <a:ext cx="109728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7/10/2022</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smtClean="0"/>
              <a:pPr/>
              <a:t>7/10/2022</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743403" y="105765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617515" y="304800"/>
            <a:ext cx="524256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6617515" y="1107560"/>
            <a:ext cx="524256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04800" y="2209800"/>
            <a:ext cx="11555275"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7/10/2022</a:t>
            </a:fld>
            <a:endParaRPr lang="en-US"/>
          </a:p>
        </p:txBody>
      </p:sp>
      <p:sp>
        <p:nvSpPr>
          <p:cNvPr id="10" name="Slide Number Placeholder 9"/>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1" name="Footer Placeholder 10"/>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cxnSp>
        <p:nvCxnSpPr>
          <p:cNvPr id="12" name="Straight Connector 11">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53924" y="4724400"/>
            <a:ext cx="73152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4053924" y="5388937"/>
            <a:ext cx="73152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406400" y="249864"/>
            <a:ext cx="113792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7/10/2022</a:t>
            </a:fld>
            <a:endParaRPr lang="en-US"/>
          </a:p>
        </p:txBody>
      </p:sp>
      <p:sp>
        <p:nvSpPr>
          <p:cNvPr id="9" name="Slide Number Placeholder 8"/>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867E5644-1E61-4311-A31E-84CB9C7AA8A9}" type="slidenum">
              <a:rPr lang="en-US" smtClean="0"/>
              <a:pPr/>
              <a:t>‹#›</a:t>
            </a:fld>
            <a:endParaRPr lang="en-US" dirty="0"/>
          </a:p>
        </p:txBody>
      </p:sp>
      <p:sp>
        <p:nvSpPr>
          <p:cNvPr id="10" name="Footer Placeholder 9"/>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7/10/2022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7/10/2022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7/10/2022</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7/10/2022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7/10/2022</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7/10/2022</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7/10/2022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7/10/2022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219456" y="147085"/>
            <a:ext cx="11747795"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727200" y="6400800"/>
            <a:ext cx="5616352"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r>
              <a:rPr lang="en-ZA"/>
              <a:t>Add Footer Here</a:t>
            </a:r>
            <a:endParaRPr lang="en-US" dirty="0"/>
          </a:p>
        </p:txBody>
      </p:sp>
      <p:sp>
        <p:nvSpPr>
          <p:cNvPr id="14" name="Date Placeholder 13"/>
          <p:cNvSpPr>
            <a:spLocks noGrp="1"/>
          </p:cNvSpPr>
          <p:nvPr>
            <p:ph type="dt" sz="half" idx="2"/>
          </p:nvPr>
        </p:nvSpPr>
        <p:spPr>
          <a:xfrm>
            <a:off x="7416800" y="6400800"/>
            <a:ext cx="400304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D202488-4139-4052-B998-251C9C912739}" type="datetimeFigureOut">
              <a:rPr lang="en-US" smtClean="0"/>
              <a:pPr/>
              <a:t>7/10/2022</a:t>
            </a:fld>
            <a:endParaRPr lang="en-US"/>
          </a:p>
        </p:txBody>
      </p:sp>
      <p:sp>
        <p:nvSpPr>
          <p:cNvPr id="23" name="Slide Number Placeholder 22"/>
          <p:cNvSpPr>
            <a:spLocks noGrp="1"/>
          </p:cNvSpPr>
          <p:nvPr>
            <p:ph type="sldNum" sz="quarter" idx="4"/>
          </p:nvPr>
        </p:nvSpPr>
        <p:spPr>
          <a:xfrm>
            <a:off x="11518603" y="6514568"/>
            <a:ext cx="619051"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4FAB73BC-B049-4115-A692-8D63A059BFB8}" type="slidenum">
              <a:rPr lang="en-US" smtClean="0"/>
              <a:pPr/>
              <a:t>‹#›</a:t>
            </a:fld>
            <a:endParaRPr lang="en-US" dirty="0"/>
          </a:p>
        </p:txBody>
      </p:sp>
      <p:sp>
        <p:nvSpPr>
          <p:cNvPr id="22" name="Title Placeholder 21"/>
          <p:cNvSpPr>
            <a:spLocks noGrp="1"/>
          </p:cNvSpPr>
          <p:nvPr>
            <p:ph type="title"/>
          </p:nvPr>
        </p:nvSpPr>
        <p:spPr>
          <a:xfrm>
            <a:off x="609600" y="253536"/>
            <a:ext cx="109728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609600" y="1646237"/>
            <a:ext cx="109728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686" r:id="rId12"/>
    <p:sldLayoutId id="2147483688" r:id="rId13"/>
    <p:sldLayoutId id="2147483689" r:id="rId14"/>
    <p:sldLayoutId id="2147483690" r:id="rId15"/>
    <p:sldLayoutId id="2147483692" r:id="rId16"/>
    <p:sldLayoutId id="2147483696" r:id="rId17"/>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81149" y="2859578"/>
            <a:ext cx="10363200" cy="1945179"/>
          </a:xfrm>
        </p:spPr>
        <p:txBody>
          <a:bodyPr>
            <a:normAutofit fontScale="90000"/>
          </a:bodyPr>
          <a:lstStyle/>
          <a:p>
            <a:pPr algn="ct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r>
              <a:rPr lang="en-US" b="1" i="1" u="sng" dirty="0">
                <a:latin typeface="Times New Roman" pitchFamily="18" charset="0"/>
                <a:cs typeface="Times New Roman" pitchFamily="18" charset="0"/>
              </a:rPr>
              <a:t>BMSW-4004</a:t>
            </a:r>
            <a:br>
              <a:rPr lang="en-US" b="1" i="1" u="sng" dirty="0">
                <a:latin typeface="Times New Roman" pitchFamily="18" charset="0"/>
                <a:cs typeface="Times New Roman" pitchFamily="18" charset="0"/>
              </a:rPr>
            </a:br>
            <a:r>
              <a:rPr lang="en-US" sz="8900" b="1" i="1" u="sng" dirty="0">
                <a:solidFill>
                  <a:schemeClr val="tx2">
                    <a:lumMod val="75000"/>
                  </a:schemeClr>
                </a:solidFill>
                <a:latin typeface="Times New Roman" pitchFamily="18" charset="0"/>
                <a:cs typeface="Times New Roman" pitchFamily="18" charset="0"/>
              </a:rPr>
              <a:t>Problem Solving and Decision Making</a:t>
            </a:r>
            <a:br>
              <a:rPr lang="en-US" sz="6700" b="1" i="1" u="sng" dirty="0">
                <a:solidFill>
                  <a:schemeClr val="tx2">
                    <a:lumMod val="75000"/>
                  </a:schemeClr>
                </a:solidFill>
                <a:latin typeface="Times New Roman" pitchFamily="18" charset="0"/>
                <a:cs typeface="Times New Roman" pitchFamily="18" charset="0"/>
              </a:rPr>
            </a:br>
            <a:br>
              <a:rPr lang="en-US" b="1" i="1" u="sng" dirty="0">
                <a:solidFill>
                  <a:schemeClr val="tx2">
                    <a:lumMod val="75000"/>
                  </a:schemeClr>
                </a:solidFill>
                <a:latin typeface="Times New Roman" pitchFamily="18" charset="0"/>
                <a:cs typeface="Times New Roman" pitchFamily="18" charset="0"/>
              </a:rPr>
            </a:br>
            <a:endParaRPr lang="en-US" dirty="0">
              <a:solidFill>
                <a:schemeClr val="tx2">
                  <a:lumMod val="75000"/>
                </a:schemeClr>
              </a:solidFill>
              <a:latin typeface="Times New Roman" pitchFamily="18" charset="0"/>
              <a:cs typeface="Times New Roman" pitchFamily="18" charset="0"/>
            </a:endParaRPr>
          </a:p>
        </p:txBody>
      </p:sp>
      <p:sp>
        <p:nvSpPr>
          <p:cNvPr id="9" name="Subtitle 8"/>
          <p:cNvSpPr>
            <a:spLocks noGrp="1"/>
          </p:cNvSpPr>
          <p:nvPr>
            <p:ph type="subTitle" idx="1"/>
          </p:nvPr>
        </p:nvSpPr>
        <p:spPr>
          <a:xfrm>
            <a:off x="382384" y="5004262"/>
            <a:ext cx="11809615" cy="1163782"/>
          </a:xfrm>
        </p:spPr>
        <p:txBody>
          <a:bodyPr>
            <a:normAutofit lnSpcReduction="10000"/>
          </a:bodyPr>
          <a:lstStyle/>
          <a:p>
            <a:pPr algn="ctr"/>
            <a:r>
              <a:rPr lang="en-US" sz="3900" b="1" dirty="0">
                <a:latin typeface="Times New Roman" pitchFamily="18" charset="0"/>
                <a:cs typeface="Times New Roman" pitchFamily="18" charset="0"/>
              </a:rPr>
              <a:t>Submitted by: Adrian </a:t>
            </a:r>
            <a:r>
              <a:rPr lang="en-US" sz="3900" b="1" dirty="0" err="1">
                <a:latin typeface="Times New Roman" pitchFamily="18" charset="0"/>
                <a:cs typeface="Times New Roman" pitchFamily="18" charset="0"/>
              </a:rPr>
              <a:t>Duman</a:t>
            </a:r>
            <a:endParaRPr lang="en-US" sz="3900" b="1" dirty="0">
              <a:latin typeface="Times New Roman" pitchFamily="18" charset="0"/>
              <a:cs typeface="Times New Roman" pitchFamily="18" charset="0"/>
            </a:endParaRPr>
          </a:p>
          <a:p>
            <a:pPr algn="ctr"/>
            <a:r>
              <a:rPr lang="en-US" sz="3900" b="1" dirty="0">
                <a:latin typeface="Times New Roman" pitchFamily="18" charset="0"/>
                <a:cs typeface="Times New Roman" pitchFamily="18" charset="0"/>
              </a:rPr>
              <a:t>Id:- 2026203</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Table of contents</a:t>
            </a:r>
          </a:p>
        </p:txBody>
      </p:sp>
      <p:sp>
        <p:nvSpPr>
          <p:cNvPr id="3" name="Content Placeholder 2"/>
          <p:cNvSpPr>
            <a:spLocks noGrp="1"/>
          </p:cNvSpPr>
          <p:nvPr>
            <p:ph idx="1"/>
          </p:nvPr>
        </p:nvSpPr>
        <p:spPr>
          <a:xfrm>
            <a:off x="609600" y="1496291"/>
            <a:ext cx="10972800" cy="4958517"/>
          </a:xfrm>
        </p:spPr>
        <p:txBody>
          <a:bodyPr>
            <a:normAutofit/>
          </a:bodyPr>
          <a:lstStyle/>
          <a:p>
            <a:pPr algn="just">
              <a:lnSpc>
                <a:spcPct val="150000"/>
              </a:lnSpc>
            </a:pPr>
            <a:r>
              <a:rPr lang="en-US" sz="2000" dirty="0">
                <a:latin typeface="Times New Roman" pitchFamily="18" charset="0"/>
                <a:cs typeface="Times New Roman" pitchFamily="18" charset="0"/>
              </a:rPr>
              <a:t>Introduction</a:t>
            </a:r>
          </a:p>
          <a:p>
            <a:pPr algn="just">
              <a:lnSpc>
                <a:spcPct val="150000"/>
              </a:lnSpc>
            </a:pPr>
            <a:r>
              <a:rPr lang="en-US" sz="2000" dirty="0">
                <a:latin typeface="Times New Roman" pitchFamily="18" charset="0"/>
                <a:cs typeface="Times New Roman" pitchFamily="18" charset="0"/>
              </a:rPr>
              <a:t>Nature and impact of the complex problem </a:t>
            </a:r>
          </a:p>
          <a:p>
            <a:pPr algn="just">
              <a:lnSpc>
                <a:spcPct val="150000"/>
              </a:lnSpc>
            </a:pPr>
            <a:r>
              <a:rPr lang="en-GB" sz="2000" dirty="0">
                <a:latin typeface="Times New Roman" pitchFamily="18" charset="0"/>
                <a:cs typeface="Times New Roman" pitchFamily="18" charset="0"/>
              </a:rPr>
              <a:t>PESTLE analysis </a:t>
            </a:r>
          </a:p>
          <a:p>
            <a:pPr algn="just">
              <a:lnSpc>
                <a:spcPct val="150000"/>
              </a:lnSpc>
            </a:pPr>
            <a:r>
              <a:rPr lang="en-GB" sz="2000" dirty="0">
                <a:latin typeface="Times New Roman" pitchFamily="18" charset="0"/>
                <a:cs typeface="Times New Roman" pitchFamily="18" charset="0"/>
              </a:rPr>
              <a:t> A research-informed cause-and-effect analysis</a:t>
            </a:r>
          </a:p>
          <a:p>
            <a:pPr algn="just">
              <a:lnSpc>
                <a:spcPct val="150000"/>
              </a:lnSpc>
            </a:pPr>
            <a:r>
              <a:rPr lang="en-GB" sz="2000" dirty="0">
                <a:latin typeface="Times New Roman" pitchFamily="18" charset="0"/>
                <a:cs typeface="Times New Roman" pitchFamily="18" charset="0"/>
              </a:rPr>
              <a:t>Alternative solutions </a:t>
            </a:r>
          </a:p>
          <a:p>
            <a:pPr algn="just">
              <a:lnSpc>
                <a:spcPct val="150000"/>
              </a:lnSpc>
            </a:pPr>
            <a:r>
              <a:rPr lang="en-GB" sz="2000" dirty="0">
                <a:latin typeface="Times New Roman" pitchFamily="18" charset="0"/>
                <a:cs typeface="Times New Roman" pitchFamily="18" charset="0"/>
              </a:rPr>
              <a:t>Conclusion </a:t>
            </a: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6473" y="349135"/>
            <a:ext cx="10972800" cy="997528"/>
          </a:xfrm>
        </p:spPr>
        <p:txBody>
          <a:bodyPr>
            <a:normAutofit/>
          </a:bodyPr>
          <a:lstStyle/>
          <a:p>
            <a:pPr algn="ctr"/>
            <a:r>
              <a:rPr lang="en-US" sz="3200" b="1" dirty="0">
                <a:latin typeface="Times New Roman" pitchFamily="18" charset="0"/>
                <a:cs typeface="Times New Roman" pitchFamily="18" charset="0"/>
              </a:rPr>
              <a:t>Introduction</a:t>
            </a:r>
          </a:p>
        </p:txBody>
      </p:sp>
      <p:sp>
        <p:nvSpPr>
          <p:cNvPr id="5" name="Content Placeholder 4"/>
          <p:cNvSpPr>
            <a:spLocks noGrp="1"/>
          </p:cNvSpPr>
          <p:nvPr>
            <p:ph idx="1"/>
          </p:nvPr>
        </p:nvSpPr>
        <p:spPr>
          <a:xfrm>
            <a:off x="293913" y="1446415"/>
            <a:ext cx="5486401" cy="5104013"/>
          </a:xfrm>
        </p:spPr>
        <p:txBody>
          <a:bodyPr>
            <a:normAutofit/>
          </a:bodyPr>
          <a:lstStyle/>
          <a:p>
            <a:pPr algn="just">
              <a:lnSpc>
                <a:spcPct val="150000"/>
              </a:lnSpc>
              <a:buNone/>
            </a:pPr>
            <a:r>
              <a:rPr lang="en-US" sz="2000" dirty="0">
                <a:latin typeface="Times New Roman" pitchFamily="18" charset="0"/>
                <a:cs typeface="Times New Roman" pitchFamily="18" charset="0"/>
              </a:rPr>
              <a:t>The problem solving is considered as analytical process and it has been used so as to make clear undersartdning about range of possible solutions. In addition, decision making skills are a complex process that is required to make respective decisions with this particular journey is followed with attentiveness (</a:t>
            </a:r>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2020).</a:t>
            </a:r>
          </a:p>
        </p:txBody>
      </p:sp>
      <p:pic>
        <p:nvPicPr>
          <p:cNvPr id="33794" name="Picture 2" descr="Infographic Design Elements with Six Options for Problem Solving Steps  Stock Vector - Illustration of design, idea: 151968545"/>
          <p:cNvPicPr>
            <a:picLocks noChangeAspect="1" noChangeArrowheads="1"/>
          </p:cNvPicPr>
          <p:nvPr/>
        </p:nvPicPr>
        <p:blipFill>
          <a:blip r:embed="rId3"/>
          <a:srcRect b="11918"/>
          <a:stretch>
            <a:fillRect/>
          </a:stretch>
        </p:blipFill>
        <p:spPr bwMode="auto">
          <a:xfrm>
            <a:off x="6487064" y="1639017"/>
            <a:ext cx="4929715" cy="4583723"/>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a:solidFill>
                  <a:schemeClr val="tx1"/>
                </a:solidFill>
                <a:latin typeface="Times New Roman" panose="02020603050405020304" pitchFamily="18" charset="0"/>
                <a:cs typeface="Times New Roman" panose="02020603050405020304" pitchFamily="18" charset="0"/>
              </a:rPr>
              <a:t>Nature and impact of the complex problem </a:t>
            </a:r>
          </a:p>
        </p:txBody>
      </p:sp>
      <p:sp>
        <p:nvSpPr>
          <p:cNvPr id="2" name="Content Placeholder 1"/>
          <p:cNvSpPr>
            <a:spLocks noGrp="1"/>
          </p:cNvSpPr>
          <p:nvPr>
            <p:ph idx="1"/>
          </p:nvPr>
        </p:nvSpPr>
        <p:spPr>
          <a:xfrm>
            <a:off x="199506" y="1698171"/>
            <a:ext cx="4887884" cy="4952011"/>
          </a:xfrm>
        </p:spPr>
        <p:txBody>
          <a:bodyPr>
            <a:normAutofit/>
          </a:bodyPr>
          <a:lstStyle/>
          <a:p>
            <a:pPr marL="0" indent="0" algn="just">
              <a:lnSpc>
                <a:spcPct val="150000"/>
              </a:lnSpc>
              <a:buNone/>
            </a:pPr>
            <a:r>
              <a:rPr lang="en-US" sz="2000" dirty="0">
                <a:latin typeface="Times New Roman" pitchFamily="18" charset="0"/>
                <a:cs typeface="Times New Roman" pitchFamily="18" charset="0"/>
              </a:rPr>
              <a:t>NHS mental health and hospitals and the community providers currently face a problem and it is based on shortage of employees. It is basically more than 100,000 FTE staff (it reflects one in eleven posts) and it affects the key working groups as well. Due to this shortage on the greatest challenges are faced by nurses (it reflect that there is one nurse of eight post) and there is 41,000 vacancies for nurses.</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6" name="AutoShape 2" descr="Staffing Shortages in the UK's Care Sector: A Sign of Things to Come |  Center for Global Development | Ideas to Ac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Staffing Shortages in the UK's Care Sector: A Sign of Things to Come |  Center for Global Development | Ideas to Ac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50" name="Picture 6" descr="Staffing Shortages in the UK's Care Sector: A Sign of Things to Come |  Center for Global Development | Ideas to Action"/>
          <p:cNvPicPr>
            <a:picLocks noChangeAspect="1" noChangeArrowheads="1"/>
          </p:cNvPicPr>
          <p:nvPr/>
        </p:nvPicPr>
        <p:blipFill>
          <a:blip r:embed="rId3"/>
          <a:srcRect/>
          <a:stretch>
            <a:fillRect/>
          </a:stretch>
        </p:blipFill>
        <p:spPr bwMode="auto">
          <a:xfrm>
            <a:off x="5257799" y="1992085"/>
            <a:ext cx="6384471" cy="3918857"/>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60" y="228600"/>
            <a:ext cx="11379200" cy="758952"/>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397527" y="1616824"/>
            <a:ext cx="5503025" cy="5000105"/>
          </a:xfrm>
        </p:spPr>
        <p:txBody>
          <a:bodyPr>
            <a:normAutofit/>
          </a:bodyPr>
          <a:lstStyle/>
          <a:p>
            <a:pPr algn="just">
              <a:lnSpc>
                <a:spcPct val="150000"/>
              </a:lnSpc>
              <a:buNone/>
            </a:pPr>
            <a:r>
              <a:rPr lang="en-US" sz="2000" b="1" i="1" dirty="0">
                <a:latin typeface="Times New Roman" pitchFamily="18" charset="0"/>
                <a:cs typeface="Times New Roman" pitchFamily="18" charset="0"/>
              </a:rPr>
              <a:t>Technological</a:t>
            </a:r>
            <a:r>
              <a:rPr lang="en-US" sz="2000" dirty="0">
                <a:latin typeface="Times New Roman" pitchFamily="18" charset="0"/>
                <a:cs typeface="Times New Roman" pitchFamily="18" charset="0"/>
              </a:rPr>
              <a:t>: The subsequent shortage of staff get continues and with this waiting list also get increases and it furthermore deteriorate quality care.</a:t>
            </a:r>
          </a:p>
          <a:p>
            <a:pPr algn="just">
              <a:lnSpc>
                <a:spcPct val="150000"/>
              </a:lnSpc>
              <a:buNone/>
            </a:pPr>
            <a:r>
              <a:rPr lang="en-US" sz="2000" b="1" i="1" dirty="0">
                <a:latin typeface="Times New Roman" pitchFamily="18" charset="0"/>
                <a:cs typeface="Times New Roman" pitchFamily="18" charset="0"/>
              </a:rPr>
              <a:t>Legal</a:t>
            </a:r>
            <a:r>
              <a:rPr lang="en-US" sz="2000" dirty="0">
                <a:latin typeface="Times New Roman" pitchFamily="18" charset="0"/>
                <a:cs typeface="Times New Roman" pitchFamily="18" charset="0"/>
              </a:rPr>
              <a:t>: The future sustainability and its services get underpinned the potential working standards of healthcare and it induces direct and sustained impact over staff shortage.</a:t>
            </a:r>
          </a:p>
        </p:txBody>
      </p:sp>
      <p:pic>
        <p:nvPicPr>
          <p:cNvPr id="4" name="Picture 2" descr="PESTLE analysis: Protect your business from external risks - Insperity"/>
          <p:cNvPicPr>
            <a:picLocks noChangeAspect="1" noChangeArrowheads="1"/>
          </p:cNvPicPr>
          <p:nvPr/>
        </p:nvPicPr>
        <p:blipFill>
          <a:blip r:embed="rId3"/>
          <a:srcRect/>
          <a:stretch>
            <a:fillRect/>
          </a:stretch>
        </p:blipFill>
        <p:spPr bwMode="auto">
          <a:xfrm>
            <a:off x="6246132" y="1596798"/>
            <a:ext cx="5219700" cy="477134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err="1">
                <a:solidFill>
                  <a:schemeClr val="tx1"/>
                </a:solidFill>
                <a:latin typeface="Times New Roman" panose="02020603050405020304" pitchFamily="18" charset="0"/>
                <a:cs typeface="Times New Roman" panose="02020603050405020304" pitchFamily="18" charset="0"/>
              </a:rPr>
              <a:t>Continuee</a:t>
            </a:r>
            <a:endParaRPr lang="en-US" sz="3600" b="1" dirty="0">
              <a:solidFill>
                <a:schemeClr val="tx1"/>
              </a:solidFill>
              <a:latin typeface="Times New Roman" panose="02020603050405020304" pitchFamily="18" charset="0"/>
              <a:cs typeface="Times New Roman" panose="02020603050405020304" pitchFamily="18" charset="0"/>
            </a:endParaRPr>
          </a:p>
        </p:txBody>
      </p:sp>
      <p:sp>
        <p:nvSpPr>
          <p:cNvPr id="2" name="Content Placeholder 1"/>
          <p:cNvSpPr>
            <a:spLocks noGrp="1"/>
          </p:cNvSpPr>
          <p:nvPr>
            <p:ph idx="1"/>
          </p:nvPr>
        </p:nvSpPr>
        <p:spPr>
          <a:xfrm>
            <a:off x="522514" y="1649187"/>
            <a:ext cx="5234348" cy="4984668"/>
          </a:xfrm>
        </p:spPr>
        <p:txBody>
          <a:bodyPr>
            <a:normAutofit/>
          </a:bodyPr>
          <a:lstStyle/>
          <a:p>
            <a:pPr marL="0" indent="0" algn="just">
              <a:lnSpc>
                <a:spcPct val="150000"/>
              </a:lnSpc>
              <a:buNone/>
            </a:pPr>
            <a:r>
              <a:rPr lang="en-US" sz="2000" dirty="0">
                <a:latin typeface="Times New Roman" pitchFamily="18" charset="0"/>
                <a:cs typeface="Times New Roman" pitchFamily="18" charset="0"/>
              </a:rPr>
              <a:t>The adult social care also being in pressure as they also face many of issues as like NHS and there are about 1.1 million FTE jobs within adult social care and these vacancies get rises and with this one in  ten and one in eleven social care roles are vacant. Furthermore, the registered vacancy of nurse is about 12% within adult social care and it implies 5000 nursing vacancies within respective sector.</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0" name="Picture 2" descr="Hospital staff shortages: Environmental and organizational determinants and  implications for patient satisfaction - ScienceDirect"/>
          <p:cNvPicPr>
            <a:picLocks noChangeAspect="1" noChangeArrowheads="1"/>
          </p:cNvPicPr>
          <p:nvPr/>
        </p:nvPicPr>
        <p:blipFill>
          <a:blip r:embed="rId3"/>
          <a:srcRect/>
          <a:stretch>
            <a:fillRect/>
          </a:stretch>
        </p:blipFill>
        <p:spPr bwMode="auto">
          <a:xfrm>
            <a:off x="5854245" y="1733322"/>
            <a:ext cx="5837011" cy="4520520"/>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1986" y="286491"/>
            <a:ext cx="10429207" cy="931027"/>
          </a:xfrm>
        </p:spPr>
        <p:txBody>
          <a:bodyPr>
            <a:noAutofit/>
          </a:bodyPr>
          <a:lstStyle/>
          <a:p>
            <a:pPr algn="ctr">
              <a:lnSpc>
                <a:spcPct val="150000"/>
              </a:lnSpc>
            </a:pPr>
            <a:r>
              <a:rPr lang="en-US" sz="3200" b="1" dirty="0">
                <a:latin typeface="Times New Roman" pitchFamily="18" charset="0"/>
                <a:cs typeface="Times New Roman" pitchFamily="18" charset="0"/>
              </a:rPr>
              <a:t>PESTLE analysis </a:t>
            </a:r>
          </a:p>
        </p:txBody>
      </p:sp>
      <p:sp>
        <p:nvSpPr>
          <p:cNvPr id="2" name="Content Placeholder 1"/>
          <p:cNvSpPr>
            <a:spLocks noGrp="1"/>
          </p:cNvSpPr>
          <p:nvPr>
            <p:ph idx="1"/>
          </p:nvPr>
        </p:nvSpPr>
        <p:spPr>
          <a:xfrm>
            <a:off x="299259" y="1436914"/>
            <a:ext cx="5138155" cy="5144391"/>
          </a:xfrm>
        </p:spPr>
        <p:txBody>
          <a:bodyPr>
            <a:normAutofit fontScale="92500" lnSpcReduction="10000"/>
          </a:bodyPr>
          <a:lstStyle/>
          <a:p>
            <a:pPr algn="just">
              <a:lnSpc>
                <a:spcPct val="150000"/>
              </a:lnSpc>
              <a:buNone/>
            </a:pPr>
            <a:r>
              <a:rPr lang="en-US" sz="2000" dirty="0">
                <a:latin typeface="Times New Roman" pitchFamily="18" charset="0"/>
                <a:cs typeface="Times New Roman" pitchFamily="18" charset="0"/>
              </a:rPr>
              <a:t>The analysis provides significant knowledge and impact of external factors over health care workers and NHS and it is as </a:t>
            </a:r>
            <a:r>
              <a:rPr lang="en-US" sz="2000" dirty="0" err="1">
                <a:latin typeface="Times New Roman" pitchFamily="18" charset="0"/>
                <a:cs typeface="Times New Roman" pitchFamily="18" charset="0"/>
              </a:rPr>
              <a:t>summarised</a:t>
            </a:r>
            <a:r>
              <a:rPr lang="en-US" sz="2000" dirty="0">
                <a:latin typeface="Times New Roman" pitchFamily="18" charset="0"/>
                <a:cs typeface="Times New Roman" pitchFamily="18" charset="0"/>
              </a:rPr>
              <a:t> follows as:</a:t>
            </a:r>
          </a:p>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Political</a:t>
            </a:r>
            <a:r>
              <a:rPr lang="en-US" sz="2000" dirty="0">
                <a:latin typeface="Times New Roman" pitchFamily="18" charset="0"/>
                <a:cs typeface="Times New Roman" pitchFamily="18" charset="0"/>
              </a:rPr>
              <a:t>: The net flow of nurses in EU to NHS turned out as net outflow and it is processed in between July 2017 and July 2018. There are about 1,584 nurses and health visitors those left their roles and join NHS. The effort of government to increase nurses and allied health professionals up-to 10,000 is so far not successful. </a:t>
            </a:r>
          </a:p>
        </p:txBody>
      </p:sp>
      <p:sp>
        <p:nvSpPr>
          <p:cNvPr id="33794" name="AutoShape 2" descr="Small Business &amp; Entrepreneurship Counci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2" descr="Pestle Analysis: A Mechanism for Analysis of Businesses - Enterslice"/>
          <p:cNvPicPr>
            <a:picLocks noChangeAspect="1" noChangeArrowheads="1"/>
          </p:cNvPicPr>
          <p:nvPr/>
        </p:nvPicPr>
        <p:blipFill>
          <a:blip r:embed="rId3"/>
          <a:srcRect l="8907" r="12311"/>
          <a:stretch>
            <a:fillRect/>
          </a:stretch>
        </p:blipFill>
        <p:spPr bwMode="auto">
          <a:xfrm>
            <a:off x="6025243" y="1763486"/>
            <a:ext cx="5012871" cy="4772197"/>
          </a:xfrm>
          <a:prstGeom prst="rect">
            <a:avLst/>
          </a:prstGeom>
          <a:noFill/>
        </p:spPr>
      </p:pic>
    </p:spTree>
    <p:extLst>
      <p:ext uri="{BB962C8B-B14F-4D97-AF65-F5344CB8AC3E}">
        <p14:creationId xmlns:p14="http://schemas.microsoft.com/office/powerpoint/2010/main" val="4221374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912913"/>
          </a:xfrm>
        </p:spPr>
        <p:txBody>
          <a:bodyPr>
            <a:normAutofit/>
          </a:bodyPr>
          <a:lstStyle/>
          <a:p>
            <a:pPr algn="ctr"/>
            <a:r>
              <a:rPr lang="en-US" sz="3200" b="1" dirty="0">
                <a:latin typeface="Times New Roman" pitchFamily="18" charset="0"/>
                <a:cs typeface="Times New Roman" pitchFamily="18" charset="0"/>
              </a:rPr>
              <a:t>A research-informed cause-and-effect analysis</a:t>
            </a:r>
            <a:endParaRPr lang="en-US" sz="3200" dirty="0"/>
          </a:p>
        </p:txBody>
      </p:sp>
      <p:sp>
        <p:nvSpPr>
          <p:cNvPr id="3" name="Content Placeholder 2"/>
          <p:cNvSpPr>
            <a:spLocks noGrp="1"/>
          </p:cNvSpPr>
          <p:nvPr>
            <p:ph idx="1"/>
          </p:nvPr>
        </p:nvSpPr>
        <p:spPr>
          <a:xfrm>
            <a:off x="232757" y="1359362"/>
            <a:ext cx="4992386" cy="5286894"/>
          </a:xfrm>
        </p:spPr>
        <p:txBody>
          <a:bodyPr>
            <a:normAutofit/>
          </a:bodyPr>
          <a:lstStyle/>
          <a:p>
            <a:pPr algn="just">
              <a:lnSpc>
                <a:spcPct val="150000"/>
              </a:lnSpc>
              <a:buNone/>
            </a:pPr>
            <a:r>
              <a:rPr lang="en-US" sz="2000" dirty="0">
                <a:latin typeface="Times New Roman" pitchFamily="18" charset="0"/>
                <a:cs typeface="Times New Roman" pitchFamily="18" charset="0"/>
              </a:rPr>
              <a:t>The fishbone diagram is used to make visualized tool and it categorized to get over from potential causes of problem. The NHS and other health care providers face a complex problem and it is associated with lack of staff and nurses and in this provision of quality care gets affected on direct basis (</a:t>
            </a:r>
            <a:r>
              <a:rPr lang="en-US" sz="2000" dirty="0" err="1">
                <a:latin typeface="Times New Roman" pitchFamily="18" charset="0"/>
                <a:cs typeface="Times New Roman" pitchFamily="18" charset="0"/>
              </a:rPr>
              <a:t>Nemtinov</a:t>
            </a:r>
            <a:r>
              <a:rPr lang="en-US" sz="2000" dirty="0">
                <a:latin typeface="Times New Roman" pitchFamily="18" charset="0"/>
                <a:cs typeface="Times New Roman" pitchFamily="18" charset="0"/>
              </a:rPr>
              <a:t> and et. al., 2019).</a:t>
            </a:r>
          </a:p>
        </p:txBody>
      </p:sp>
      <p:sp>
        <p:nvSpPr>
          <p:cNvPr id="8193"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5842" name="AutoShape 2" descr="Total Quality Management (TQM) | Principles and Featues of Total Quality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descr="What is a Fishbone Diagram? Ishikawa Diagram | Cause &amp; Effect Diagram"/>
          <p:cNvPicPr/>
          <p:nvPr/>
        </p:nvPicPr>
        <p:blipFill>
          <a:blip r:embed="rId3"/>
          <a:srcRect/>
          <a:stretch>
            <a:fillRect/>
          </a:stretch>
        </p:blipFill>
        <p:spPr bwMode="auto">
          <a:xfrm>
            <a:off x="5910661" y="1816558"/>
            <a:ext cx="5584653" cy="4404627"/>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826520"/>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402337" y="1567543"/>
            <a:ext cx="4283964" cy="4531505"/>
          </a:xfrm>
        </p:spPr>
        <p:txBody>
          <a:bodyPr>
            <a:normAutofit/>
          </a:bodyPr>
          <a:lstStyle/>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Man</a:t>
            </a:r>
            <a:r>
              <a:rPr lang="en-US" sz="2000" dirty="0">
                <a:latin typeface="Times New Roman" pitchFamily="18" charset="0"/>
                <a:cs typeface="Times New Roman" pitchFamily="18" charset="0"/>
              </a:rPr>
              <a:t>: The requirement of staff and workers is much essential and with this provision of quality services get processed with suitability. </a:t>
            </a:r>
          </a:p>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Machine</a:t>
            </a:r>
            <a:r>
              <a:rPr lang="en-US" sz="2000" dirty="0">
                <a:latin typeface="Times New Roman" pitchFamily="18" charset="0"/>
                <a:cs typeface="Times New Roman" pitchFamily="18" charset="0"/>
              </a:rPr>
              <a:t>: The primary cause of lack of nurses and staff extent to build pressure towards trusts of NHS and in this general practices also get affected with suitability</a:t>
            </a:r>
            <a:r>
              <a:rPr lang="en-US" sz="2000" b="1" i="1" dirty="0">
                <a:latin typeface="Times New Roman" pitchFamily="18" charset="0"/>
                <a:cs typeface="Times New Roman" pitchFamily="18" charset="0"/>
              </a:rPr>
              <a:t>. </a:t>
            </a:r>
          </a:p>
        </p:txBody>
      </p:sp>
      <p:pic>
        <p:nvPicPr>
          <p:cNvPr id="5" name="Picture 4">
            <a:extLst>
              <a:ext uri="{FF2B5EF4-FFF2-40B4-BE49-F238E27FC236}">
                <a16:creationId xmlns:a16="http://schemas.microsoft.com/office/drawing/2014/main" id="{7604C8BC-2AB0-C68B-B093-F5EB81CD2623}"/>
              </a:ext>
            </a:extLst>
          </p:cNvPr>
          <p:cNvPicPr>
            <a:picLocks noChangeAspect="1"/>
          </p:cNvPicPr>
          <p:nvPr/>
        </p:nvPicPr>
        <p:blipFill>
          <a:blip r:embed="rId3"/>
          <a:stretch>
            <a:fillRect/>
          </a:stretch>
        </p:blipFill>
        <p:spPr>
          <a:xfrm>
            <a:off x="4814812" y="1511301"/>
            <a:ext cx="6767588" cy="5105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614" y="293915"/>
            <a:ext cx="10972800" cy="783772"/>
          </a:xfrm>
        </p:spPr>
        <p:txBody>
          <a:bodyPr>
            <a:normAutofit/>
          </a:bodyPr>
          <a:lstStyle/>
          <a:p>
            <a:pPr algn="ctr"/>
            <a:r>
              <a:rPr lang="en-US" sz="3200" b="1" dirty="0">
                <a:latin typeface="Times New Roman" pitchFamily="18" charset="0"/>
                <a:cs typeface="Times New Roman" pitchFamily="18" charset="0"/>
              </a:rPr>
              <a:t>Alternative solutions </a:t>
            </a:r>
          </a:p>
        </p:txBody>
      </p:sp>
      <p:sp>
        <p:nvSpPr>
          <p:cNvPr id="3" name="Content Placeholder 2"/>
          <p:cNvSpPr>
            <a:spLocks noGrp="1"/>
          </p:cNvSpPr>
          <p:nvPr>
            <p:ph idx="1"/>
          </p:nvPr>
        </p:nvSpPr>
        <p:spPr>
          <a:xfrm>
            <a:off x="391885" y="1502227"/>
            <a:ext cx="4947557" cy="4931229"/>
          </a:xfrm>
        </p:spPr>
        <p:txBody>
          <a:bodyPr>
            <a:normAutofit/>
          </a:bodyPr>
          <a:lstStyle/>
          <a:p>
            <a:pPr algn="just">
              <a:lnSpc>
                <a:spcPct val="150000"/>
              </a:lnSpc>
              <a:buNone/>
            </a:pPr>
            <a:r>
              <a:rPr lang="en-US" sz="2000" dirty="0">
                <a:latin typeface="Times New Roman" pitchFamily="18" charset="0"/>
                <a:cs typeface="Times New Roman" pitchFamily="18" charset="0"/>
              </a:rPr>
              <a:t>In order to address the problem related to shortage of staff in proper care and with this enough of initiatives are taken to advance working practices with regularity. The staff shortage is an issue that notoriously make higher employee turnover rate (</a:t>
            </a:r>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Nanda and Nanda, 2021).</a:t>
            </a:r>
          </a:p>
          <a:p>
            <a:pPr algn="just">
              <a:lnSpc>
                <a:spcPct val="150000"/>
              </a:lnSpc>
            </a:pPr>
            <a:r>
              <a:rPr lang="en-US" sz="2000" b="1" i="1" dirty="0">
                <a:latin typeface="Times New Roman" pitchFamily="18" charset="0"/>
                <a:cs typeface="Times New Roman" pitchFamily="18" charset="0"/>
              </a:rPr>
              <a:t>Offer more hours to current employees</a:t>
            </a:r>
          </a:p>
          <a:p>
            <a:pPr algn="just">
              <a:lnSpc>
                <a:spcPct val="150000"/>
              </a:lnSpc>
            </a:pPr>
            <a:r>
              <a:rPr lang="en-US" sz="2000" b="1" i="1" dirty="0">
                <a:latin typeface="Times New Roman" pitchFamily="18" charset="0"/>
                <a:cs typeface="Times New Roman" pitchFamily="18" charset="0"/>
              </a:rPr>
              <a:t>Train the team to do more</a:t>
            </a:r>
          </a:p>
          <a:p>
            <a:pPr algn="just">
              <a:lnSpc>
                <a:spcPct val="150000"/>
              </a:lnSpc>
              <a:buNone/>
            </a:pPr>
            <a:endParaRPr lang="en-US" sz="2000" b="1" i="1" dirty="0">
              <a:latin typeface="Times New Roman" pitchFamily="18" charset="0"/>
              <a:cs typeface="Times New Roman" pitchFamily="18" charset="0"/>
            </a:endParaRPr>
          </a:p>
        </p:txBody>
      </p:sp>
      <p:sp>
        <p:nvSpPr>
          <p:cNvPr id="21506" name="AutoShape 2"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2" descr="What does high turnover mean? Turnover rates, jobs, and causes"/>
          <p:cNvPicPr>
            <a:picLocks noChangeAspect="1" noChangeArrowheads="1"/>
          </p:cNvPicPr>
          <p:nvPr/>
        </p:nvPicPr>
        <p:blipFill>
          <a:blip r:embed="rId3"/>
          <a:srcRect l="9029" t="6688" r="7598" b="15623"/>
          <a:stretch>
            <a:fillRect/>
          </a:stretch>
        </p:blipFill>
        <p:spPr bwMode="auto">
          <a:xfrm>
            <a:off x="5421084" y="1712272"/>
            <a:ext cx="6172201" cy="470485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26" y="249382"/>
            <a:ext cx="10972800" cy="764771"/>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Conclusion</a:t>
            </a:r>
            <a:endParaRPr lang="en-IN" sz="3200" dirty="0">
              <a:solidFill>
                <a:schemeClr val="tx1"/>
              </a:solidFill>
            </a:endParaRPr>
          </a:p>
        </p:txBody>
      </p:sp>
      <p:sp>
        <p:nvSpPr>
          <p:cNvPr id="3" name="Content Placeholder 2"/>
          <p:cNvSpPr>
            <a:spLocks noGrp="1"/>
          </p:cNvSpPr>
          <p:nvPr>
            <p:ph idx="1"/>
          </p:nvPr>
        </p:nvSpPr>
        <p:spPr>
          <a:xfrm>
            <a:off x="457200" y="1546167"/>
            <a:ext cx="11363498" cy="5028369"/>
          </a:xfrm>
        </p:spPr>
        <p:txBody>
          <a:bodyPr>
            <a:normAutofit/>
          </a:bodyPr>
          <a:lstStyle/>
          <a:p>
            <a:pPr algn="just">
              <a:lnSpc>
                <a:spcPct val="150000"/>
              </a:lnSpc>
              <a:buNone/>
            </a:pPr>
            <a:r>
              <a:rPr lang="en-US" sz="2000" dirty="0">
                <a:latin typeface="Times New Roman" pitchFamily="18" charset="0"/>
                <a:cs typeface="Times New Roman" pitchFamily="18" charset="0"/>
              </a:rPr>
              <a:t>It has been concluded from the above that it is required for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so as to maintain balance in between problem solving and decision making so that working competence and its possibility both get controlled and managed with effectiveness. The healthcare or personal care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requires maintaining adequate balance in between different issues as it induces direct impact towards working correspondence of employee and with this operational activity also get affected on direct basis. In this many of solutions are implemented so as to make effective communication and with this adequate change are implemented by making active review and monitoring with suitability</a:t>
            </a:r>
            <a:endParaRPr lang="en-IN" dirty="0"/>
          </a:p>
        </p:txBody>
      </p:sp>
    </p:spTree>
    <p:extLst>
      <p:ext uri="{BB962C8B-B14F-4D97-AF65-F5344CB8AC3E}">
        <p14:creationId xmlns:p14="http://schemas.microsoft.com/office/powerpoint/2010/main" val="1615568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3883" y="299259"/>
            <a:ext cx="8596668" cy="731520"/>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References</a:t>
            </a:r>
            <a:endParaRPr lang="en-US" sz="3200" b="1" dirty="0">
              <a:solidFill>
                <a:srgbClr val="FDFDFD"/>
              </a:solidFill>
            </a:endParaRPr>
          </a:p>
        </p:txBody>
      </p:sp>
      <p:sp>
        <p:nvSpPr>
          <p:cNvPr id="2" name="Content Placeholder 1"/>
          <p:cNvSpPr>
            <a:spLocks noGrp="1"/>
          </p:cNvSpPr>
          <p:nvPr>
            <p:ph idx="1"/>
          </p:nvPr>
        </p:nvSpPr>
        <p:spPr>
          <a:xfrm>
            <a:off x="522513" y="1630186"/>
            <a:ext cx="10842173" cy="5227814"/>
          </a:xfrm>
        </p:spPr>
        <p:txBody>
          <a:bodyPr>
            <a:normAutofit/>
          </a:bodyPr>
          <a:lstStyle/>
          <a:p>
            <a:pPr algn="just"/>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W.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A., 2020. Flexibility Processes of Pre-Service Teachers in Problem Solving with Technology. International Journal of Technology in Education and Science, 4(3), pp.247-255.</a:t>
            </a:r>
          </a:p>
          <a:p>
            <a:pPr algn="just"/>
            <a:r>
              <a:rPr lang="en-US" sz="2000" dirty="0" err="1">
                <a:latin typeface="Times New Roman" pitchFamily="18" charset="0"/>
                <a:cs typeface="Times New Roman" pitchFamily="18" charset="0"/>
              </a:rPr>
              <a:t>Drigas</a:t>
            </a:r>
            <a:r>
              <a:rPr lang="en-US" sz="2000" dirty="0">
                <a:latin typeface="Times New Roman" pitchFamily="18" charset="0"/>
                <a:cs typeface="Times New Roman" pitchFamily="18" charset="0"/>
              </a:rPr>
              <a:t>, A. and </a:t>
            </a:r>
            <a:r>
              <a:rPr lang="en-US" sz="2000" dirty="0" err="1">
                <a:latin typeface="Times New Roman" pitchFamily="18" charset="0"/>
                <a:cs typeface="Times New Roman" pitchFamily="18" charset="0"/>
              </a:rPr>
              <a:t>Karyotaki</a:t>
            </a:r>
            <a:r>
              <a:rPr lang="en-US" sz="2000" dirty="0">
                <a:latin typeface="Times New Roman" pitchFamily="18" charset="0"/>
                <a:cs typeface="Times New Roman" pitchFamily="18" charset="0"/>
              </a:rPr>
              <a:t>, M., 2019. Executive Functioning and Problem Solving: A Bidirectional Relation. International Journal of Engineering Pedagogy, 9(3).</a:t>
            </a:r>
          </a:p>
          <a:p>
            <a:pPr algn="just"/>
            <a:r>
              <a:rPr lang="en-US" sz="2000" dirty="0">
                <a:latin typeface="Times New Roman" pitchFamily="18" charset="0"/>
                <a:cs typeface="Times New Roman" pitchFamily="18" charset="0"/>
              </a:rPr>
              <a:t>Janis, I.L. and Mann, L., 2019. Cognitive complexity in international decision making. In Psychology and social policy (pp. 33-50). Taylor &amp; Francis.</a:t>
            </a:r>
          </a:p>
          <a:p>
            <a:pPr algn="just"/>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M.R., Nanda, G. and Nanda, G., 2021. Decision‐making models, decision support, and problem solving. Handbook of human factors and ergonomics, pp.159-202.</a:t>
            </a:r>
          </a:p>
          <a:p>
            <a:pPr algn="just"/>
            <a:r>
              <a:rPr lang="en-US" sz="2000" dirty="0" err="1">
                <a:latin typeface="Times New Roman" pitchFamily="18" charset="0"/>
                <a:cs typeface="Times New Roman" pitchFamily="18" charset="0"/>
              </a:rPr>
              <a:t>Minda</a:t>
            </a:r>
            <a:r>
              <a:rPr lang="en-US" sz="2000" dirty="0">
                <a:latin typeface="Times New Roman" pitchFamily="18" charset="0"/>
                <a:cs typeface="Times New Roman" pitchFamily="18" charset="0"/>
              </a:rPr>
              <a:t>, J.P., 2020. The psychology of thinking: Reasoning, decision-making and problem-solving. Sage.</a:t>
            </a:r>
          </a:p>
          <a:p>
            <a:pPr algn="just"/>
            <a:r>
              <a:rPr lang="en-US" sz="2000" dirty="0" err="1">
                <a:latin typeface="Times New Roman" pitchFamily="18" charset="0"/>
                <a:cs typeface="Times New Roman" pitchFamily="18" charset="0"/>
              </a:rPr>
              <a:t>Mohaghegh</a:t>
            </a:r>
            <a:r>
              <a:rPr lang="en-US" sz="2000" dirty="0">
                <a:latin typeface="Times New Roman" pitchFamily="18" charset="0"/>
                <a:cs typeface="Times New Roman" pitchFamily="18" charset="0"/>
              </a:rPr>
              <a:t>, M. and </a:t>
            </a:r>
            <a:r>
              <a:rPr lang="en-US" sz="2000" dirty="0" err="1">
                <a:latin typeface="Times New Roman" pitchFamily="18" charset="0"/>
                <a:cs typeface="Times New Roman" pitchFamily="18" charset="0"/>
              </a:rPr>
              <a:t>Furlan</a:t>
            </a:r>
            <a:r>
              <a:rPr lang="en-US" sz="2000" dirty="0">
                <a:latin typeface="Times New Roman" pitchFamily="18" charset="0"/>
                <a:cs typeface="Times New Roman" pitchFamily="18" charset="0"/>
              </a:rPr>
              <a:t>, A., 2020. Systematic problem-solving and its antecedents: a synthesis of the literature. Management Research Review.</a:t>
            </a: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19200" y="2220685"/>
            <a:ext cx="9835243" cy="4070577"/>
          </a:xfrm>
        </p:spPr>
        <p:txBody>
          <a:bodyPr>
            <a:normAutofit/>
          </a:bodyPr>
          <a:lstStyle/>
          <a:p>
            <a:pPr algn="ctr">
              <a:buNone/>
            </a:pPr>
            <a:r>
              <a:rPr lang="en-US" sz="9600" dirty="0">
                <a:latin typeface="Times New Roman" pitchFamily="18" charset="0"/>
                <a:cs typeface="Times New Roman" pitchFamily="18" charset="0"/>
              </a:rPr>
              <a:t>Thank-You!!!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3.xml><?xml version="1.0" encoding="utf-8"?>
<ds:datastoreItem xmlns:ds="http://schemas.openxmlformats.org/officeDocument/2006/customXml" ds:itemID="{816B76F2-1AE1-4A2A-A5B3-D462CC5E81F8}">
  <ds:schemaRef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fb0879af-3eba-417a-a55a-ffe6dcd6ca77"/>
    <ds:schemaRef ds:uri="6dc4bcd6-49db-4c07-9060-8acfc67cef9f"/>
    <ds:schemaRef ds:uri="http://schemas.microsoft.com/office/2006/documentManagement/types"/>
    <ds:schemaRef ds:uri="http://www.w3.org/XML/1998/namespace"/>
    <ds:schemaRef ds:uri="http://schemas.microsoft.com/sharepoint/v3"/>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Foundry</Template>
  <TotalTime>0</TotalTime>
  <Words>905</Words>
  <Application>Microsoft Office PowerPoint</Application>
  <PresentationFormat>Widescreen</PresentationFormat>
  <Paragraphs>52</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Rockwell</vt:lpstr>
      <vt:lpstr>Times New Roman</vt:lpstr>
      <vt:lpstr>Wingdings 2</vt:lpstr>
      <vt:lpstr>Foundry</vt:lpstr>
      <vt:lpstr>     BMSW-4004 Problem Solving and Decision Making  </vt:lpstr>
      <vt:lpstr>Table of contents</vt:lpstr>
      <vt:lpstr>Introduction</vt:lpstr>
      <vt:lpstr>Nature and impact of the complex problem </vt:lpstr>
      <vt:lpstr>Continue…</vt:lpstr>
      <vt:lpstr>Continuee</vt:lpstr>
      <vt:lpstr>PESTLE analysis </vt:lpstr>
      <vt:lpstr>A research-informed cause-and-effect analysis</vt:lpstr>
      <vt:lpstr>Continue…</vt:lpstr>
      <vt:lpstr>Alternative solutions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BMSW-4004 Problem Solving and Decision Making  </dc:title>
  <dc:creator/>
  <cp:lastModifiedBy/>
  <cp:revision>2</cp:revision>
  <dcterms:created xsi:type="dcterms:W3CDTF">2018-08-22T06:32:08Z</dcterms:created>
  <dcterms:modified xsi:type="dcterms:W3CDTF">2022-07-10T11:09:00Z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