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60" d="100"/>
          <a:sy n="60" d="100"/>
        </p:scale>
        <p:origin x="884" y="1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D5F38E-9909-44A4-8390-6B47525666D2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029FE1-442D-48EF-8F07-6F040C899A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1516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029FE1-442D-48EF-8F07-6F040C899A8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9204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3EC6F-F8AA-4671-B0C2-935283C9CE5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A730D-8734-46DE-BEA0-6628C88AA9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780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3EC6F-F8AA-4671-B0C2-935283C9CE5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A730D-8734-46DE-BEA0-6628C88AA9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367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3EC6F-F8AA-4671-B0C2-935283C9CE5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A730D-8734-46DE-BEA0-6628C88AA9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726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3EC6F-F8AA-4671-B0C2-935283C9CE5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A730D-8734-46DE-BEA0-6628C88AA9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811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3EC6F-F8AA-4671-B0C2-935283C9CE5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A730D-8734-46DE-BEA0-6628C88AA9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760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3EC6F-F8AA-4671-B0C2-935283C9CE5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A730D-8734-46DE-BEA0-6628C88AA9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9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3EC6F-F8AA-4671-B0C2-935283C9CE5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A730D-8734-46DE-BEA0-6628C88AA9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413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3EC6F-F8AA-4671-B0C2-935283C9CE5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A730D-8734-46DE-BEA0-6628C88AA9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0511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3EC6F-F8AA-4671-B0C2-935283C9CE5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A730D-8734-46DE-BEA0-6628C88AA9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879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3EC6F-F8AA-4671-B0C2-935283C9CE5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A730D-8734-46DE-BEA0-6628C88AA9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865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3EC6F-F8AA-4671-B0C2-935283C9CE5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A730D-8734-46DE-BEA0-6628C88AA9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477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53EC6F-F8AA-4671-B0C2-935283C9CE5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8A730D-8734-46DE-BEA0-6628C88AA9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229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082040"/>
          </a:xfrm>
          <a:prstGeom prst="rect">
            <a:avLst/>
          </a:prstGeom>
          <a:solidFill>
            <a:srgbClr val="162B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500"/>
          </a:p>
        </p:txBody>
      </p:sp>
      <p:sp>
        <p:nvSpPr>
          <p:cNvPr id="3" name="TextBox 2"/>
          <p:cNvSpPr txBox="1"/>
          <p:nvPr/>
        </p:nvSpPr>
        <p:spPr>
          <a:xfrm>
            <a:off x="320040" y="46661"/>
            <a:ext cx="8763000" cy="472440"/>
          </a:xfrm>
          <a:prstGeom prst="rect">
            <a:avLst/>
          </a:prstGeom>
          <a:noFill/>
        </p:spPr>
        <p:txBody>
          <a:bodyPr wrap="square" lIns="7620" tIns="7620" rIns="7620" bIns="7620" anchor="t">
            <a:normAutofit/>
          </a:bodyPr>
          <a:lstStyle/>
          <a:p>
            <a:pPr>
              <a:spcAft>
                <a:spcPts val="167"/>
              </a:spcAft>
            </a:pPr>
            <a:r>
              <a:rPr sz="2583" b="1" dirty="0" err="1">
                <a:solidFill>
                  <a:srgbClr val="FFFFFF"/>
                </a:solidFill>
                <a:latin typeface="Aptos"/>
              </a:rPr>
              <a:t>MINDSTEPS</a:t>
            </a:r>
            <a:endParaRPr sz="2583" b="1" dirty="0">
              <a:solidFill>
                <a:srgbClr val="FFFFFF"/>
              </a:solidFill>
              <a:latin typeface="Apto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42900" y="594360"/>
            <a:ext cx="9296400" cy="320040"/>
          </a:xfrm>
          <a:prstGeom prst="rect">
            <a:avLst/>
          </a:prstGeom>
          <a:noFill/>
        </p:spPr>
        <p:txBody>
          <a:bodyPr wrap="square" lIns="7620" tIns="7620" rIns="7620" bIns="7620" anchor="t">
            <a:normAutofit/>
          </a:bodyPr>
          <a:lstStyle/>
          <a:p>
            <a:pPr>
              <a:spcAft>
                <a:spcPts val="167"/>
              </a:spcAft>
            </a:pPr>
            <a:r>
              <a:rPr sz="1417" dirty="0">
                <a:solidFill>
                  <a:srgbClr val="FFFFFF"/>
                </a:solidFill>
                <a:latin typeface="Aptos"/>
              </a:rPr>
              <a:t>Using digital technology to promote mental wellbeing and reduce anxiety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0020300" y="213360"/>
            <a:ext cx="1790700" cy="594360"/>
          </a:xfrm>
          <a:prstGeom prst="roundRect">
            <a:avLst>
              <a:gd name="adj" fmla="val 8000"/>
            </a:avLst>
          </a:prstGeom>
          <a:solidFill>
            <a:srgbClr val="1C84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500"/>
          </a:p>
        </p:txBody>
      </p:sp>
      <p:sp>
        <p:nvSpPr>
          <p:cNvPr id="6" name="TextBox 5"/>
          <p:cNvSpPr txBox="1"/>
          <p:nvPr/>
        </p:nvSpPr>
        <p:spPr>
          <a:xfrm>
            <a:off x="10119360" y="297180"/>
            <a:ext cx="1584960" cy="419100"/>
          </a:xfrm>
          <a:prstGeom prst="rect">
            <a:avLst/>
          </a:prstGeom>
          <a:noFill/>
        </p:spPr>
        <p:txBody>
          <a:bodyPr wrap="square" lIns="15240" tIns="15240" rIns="15240" bIns="15240" anchor="ctr">
            <a:normAutofit/>
          </a:bodyPr>
          <a:lstStyle/>
          <a:p>
            <a:pPr algn="ctr">
              <a:spcAft>
                <a:spcPts val="167"/>
              </a:spcAft>
            </a:pPr>
            <a:r>
              <a:rPr sz="1000" b="1" dirty="0">
                <a:solidFill>
                  <a:srgbClr val="FFFFFF"/>
                </a:solidFill>
                <a:latin typeface="Aptos"/>
              </a:rPr>
              <a:t>DIGITAL HEALTH
PROMOTION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266700" y="1203960"/>
            <a:ext cx="11658600" cy="50292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500"/>
          </a:p>
        </p:txBody>
      </p:sp>
      <p:sp>
        <p:nvSpPr>
          <p:cNvPr id="8" name="TextBox 7"/>
          <p:cNvSpPr txBox="1"/>
          <p:nvPr/>
        </p:nvSpPr>
        <p:spPr>
          <a:xfrm>
            <a:off x="419100" y="1272540"/>
            <a:ext cx="1638300" cy="320040"/>
          </a:xfrm>
          <a:prstGeom prst="rect">
            <a:avLst/>
          </a:prstGeom>
          <a:noFill/>
        </p:spPr>
        <p:txBody>
          <a:bodyPr wrap="square" lIns="7620" tIns="7620" rIns="7620" bIns="7620" anchor="ctr">
            <a:normAutofit/>
          </a:bodyPr>
          <a:lstStyle/>
          <a:p>
            <a:pPr>
              <a:spcAft>
                <a:spcPts val="167"/>
              </a:spcAft>
            </a:pPr>
            <a:r>
              <a:rPr sz="917" b="1" dirty="0">
                <a:solidFill>
                  <a:srgbClr val="1C8488"/>
                </a:solidFill>
                <a:latin typeface="Aptos"/>
              </a:rPr>
              <a:t>THE PUBLIC HEALTH NEED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057400" y="1249680"/>
            <a:ext cx="2438400" cy="365760"/>
          </a:xfrm>
          <a:prstGeom prst="rect">
            <a:avLst/>
          </a:prstGeom>
          <a:noFill/>
        </p:spPr>
        <p:txBody>
          <a:bodyPr wrap="square" lIns="15240" tIns="15240" rIns="15240" bIns="15240" anchor="ctr">
            <a:normAutofit/>
          </a:bodyPr>
          <a:lstStyle/>
          <a:p>
            <a:pPr>
              <a:spcAft>
                <a:spcPts val="167"/>
              </a:spcAft>
            </a:pPr>
            <a:r>
              <a:rPr sz="917" b="1" dirty="0">
                <a:solidFill>
                  <a:srgbClr val="2B3542"/>
                </a:solidFill>
                <a:latin typeface="Aptos"/>
              </a:rPr>
              <a:t>1 in 7 people globally lived with a mental disorder in 2023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48200" y="1249680"/>
            <a:ext cx="2438400" cy="365760"/>
          </a:xfrm>
          <a:prstGeom prst="rect">
            <a:avLst/>
          </a:prstGeom>
          <a:noFill/>
        </p:spPr>
        <p:txBody>
          <a:bodyPr wrap="square" lIns="15240" tIns="15240" rIns="15240" bIns="15240" anchor="ctr">
            <a:normAutofit/>
          </a:bodyPr>
          <a:lstStyle/>
          <a:p>
            <a:pPr>
              <a:spcAft>
                <a:spcPts val="167"/>
              </a:spcAft>
            </a:pPr>
            <a:r>
              <a:rPr sz="917" b="1" dirty="0">
                <a:solidFill>
                  <a:srgbClr val="2B3542"/>
                </a:solidFill>
                <a:latin typeface="Aptos"/>
              </a:rPr>
              <a:t>359 million people experienced anxiety disorders in 2021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277100" y="1249680"/>
            <a:ext cx="4343400" cy="365760"/>
          </a:xfrm>
          <a:prstGeom prst="rect">
            <a:avLst/>
          </a:prstGeom>
          <a:noFill/>
        </p:spPr>
        <p:txBody>
          <a:bodyPr wrap="square" lIns="15240" tIns="15240" rIns="15240" bIns="15240" anchor="ctr">
            <a:normAutofit/>
          </a:bodyPr>
          <a:lstStyle>
            <a:defPPr>
              <a:defRPr lang="en-US"/>
            </a:defPPr>
            <a:lvl1pPr>
              <a:spcAft>
                <a:spcPts val="167"/>
              </a:spcAft>
              <a:defRPr sz="917" b="1">
                <a:solidFill>
                  <a:srgbClr val="2B3542"/>
                </a:solidFill>
                <a:latin typeface="Aptos"/>
              </a:defRPr>
            </a:lvl1pPr>
          </a:lstStyle>
          <a:p>
            <a:r>
              <a:rPr dirty="0"/>
              <a:t>Digital self-help may widen access—but must not replace appropriate clinical care.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266700" y="1844040"/>
            <a:ext cx="3779520" cy="1127760"/>
          </a:xfrm>
          <a:prstGeom prst="roundRect">
            <a:avLst>
              <a:gd name="adj" fmla="val 8000"/>
            </a:avLst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500"/>
          </a:p>
        </p:txBody>
      </p:sp>
      <p:sp>
        <p:nvSpPr>
          <p:cNvPr id="13" name="TextBox 12"/>
          <p:cNvSpPr txBox="1"/>
          <p:nvPr/>
        </p:nvSpPr>
        <p:spPr>
          <a:xfrm>
            <a:off x="388620" y="1965960"/>
            <a:ext cx="3535680" cy="883920"/>
          </a:xfrm>
          <a:prstGeom prst="rect">
            <a:avLst/>
          </a:prstGeom>
          <a:noFill/>
        </p:spPr>
        <p:txBody>
          <a:bodyPr wrap="square" lIns="15240" tIns="15240" rIns="15240" bIns="15240">
            <a:normAutofit lnSpcReduction="10000"/>
          </a:bodyPr>
          <a:lstStyle/>
          <a:p>
            <a:pPr>
              <a:spcAft>
                <a:spcPts val="417"/>
              </a:spcAft>
              <a:defRPr sz="1400" b="1" i="0">
                <a:solidFill>
                  <a:srgbClr val="162B4D"/>
                </a:solidFill>
                <a:latin typeface="Aptos"/>
              </a:defRPr>
            </a:pPr>
            <a:r>
              <a:rPr sz="1167" dirty="0"/>
              <a:t>1  BACKGROUND</a:t>
            </a:r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r>
              <a:rPr sz="875" dirty="0"/>
              <a:t>Anxiety and low mood can affect daily functioning, relationships and quality of life. Stigma, waiting times and service capacity may delay support. MindSteps is a proposed app offering accessible, early, low-intensity self-help </a:t>
            </a:r>
            <a:r>
              <a:rPr lang="en-US" sz="875" dirty="0"/>
              <a:t>but </a:t>
            </a:r>
            <a:r>
              <a:rPr sz="875" dirty="0"/>
              <a:t>not a </a:t>
            </a:r>
            <a:r>
              <a:rPr lang="en-US" sz="875" dirty="0"/>
              <a:t>substitute for mental health services (WHO, 2023).</a:t>
            </a:r>
            <a:endParaRPr sz="875" dirty="0"/>
          </a:p>
        </p:txBody>
      </p:sp>
      <p:sp>
        <p:nvSpPr>
          <p:cNvPr id="14" name="Rounded Rectangle 13"/>
          <p:cNvSpPr/>
          <p:nvPr/>
        </p:nvSpPr>
        <p:spPr>
          <a:xfrm>
            <a:off x="266700" y="3078480"/>
            <a:ext cx="3779520" cy="1615440"/>
          </a:xfrm>
          <a:prstGeom prst="roundRect">
            <a:avLst>
              <a:gd name="adj" fmla="val 8000"/>
            </a:avLst>
          </a:prstGeom>
          <a:solidFill>
            <a:srgbClr val="E0F4E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500"/>
          </a:p>
        </p:txBody>
      </p:sp>
      <p:sp>
        <p:nvSpPr>
          <p:cNvPr id="15" name="TextBox 14"/>
          <p:cNvSpPr txBox="1"/>
          <p:nvPr/>
        </p:nvSpPr>
        <p:spPr>
          <a:xfrm>
            <a:off x="388620" y="3200400"/>
            <a:ext cx="3535680" cy="1371600"/>
          </a:xfrm>
          <a:prstGeom prst="rect">
            <a:avLst/>
          </a:prstGeom>
          <a:noFill/>
        </p:spPr>
        <p:txBody>
          <a:bodyPr wrap="square" lIns="15240" tIns="15240" rIns="15240" bIns="15240">
            <a:normAutofit fontScale="92500"/>
          </a:bodyPr>
          <a:lstStyle/>
          <a:p>
            <a:pPr>
              <a:spcAft>
                <a:spcPts val="417"/>
              </a:spcAft>
              <a:defRPr sz="1400" b="1" i="0">
                <a:solidFill>
                  <a:srgbClr val="162B4D"/>
                </a:solidFill>
                <a:latin typeface="Aptos"/>
              </a:defRPr>
            </a:pPr>
            <a:r>
              <a:rPr sz="1167" dirty="0"/>
              <a:t>2  HOW </a:t>
            </a:r>
            <a:r>
              <a:rPr sz="1167" dirty="0" err="1"/>
              <a:t>MINDSTEPS</a:t>
            </a:r>
            <a:r>
              <a:rPr sz="1167" dirty="0"/>
              <a:t> WORKS</a:t>
            </a:r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r>
              <a:rPr sz="875" dirty="0"/>
              <a:t>•  MOOD CHECK-INS  •  Brief daily reflections to notice patterns.</a:t>
            </a:r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r>
              <a:rPr sz="875" dirty="0"/>
              <a:t>•  CBT-INSPIRED ACTIVITIES  •  Guided thought-challenging and coping exercises.</a:t>
            </a:r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r>
              <a:rPr sz="875" dirty="0"/>
              <a:t>•  PERSONAL GOALS  •  Small, achievable steps with progress summaries.</a:t>
            </a:r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r>
              <a:rPr sz="875" dirty="0"/>
              <a:t>•  SUPPORT SIGNPOSTING  •  Clear routes to NHS and urgent support when needed.</a:t>
            </a:r>
          </a:p>
          <a:p>
            <a:pPr>
              <a:spcAft>
                <a:spcPts val="167"/>
              </a:spcAft>
              <a:defRPr sz="1050" b="0" i="1">
                <a:solidFill>
                  <a:srgbClr val="576575"/>
                </a:solidFill>
                <a:latin typeface="Aptos"/>
              </a:defRPr>
            </a:pPr>
            <a:r>
              <a:rPr sz="875" dirty="0"/>
              <a:t>Design priorities: plain language, accessible text/audio, privacy controls and </a:t>
            </a:r>
            <a:r>
              <a:rPr lang="en-US" sz="875" dirty="0"/>
              <a:t>low data</a:t>
            </a:r>
            <a:r>
              <a:rPr sz="875" dirty="0"/>
              <a:t> use.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266700" y="4800600"/>
            <a:ext cx="3779520" cy="1112520"/>
          </a:xfrm>
          <a:prstGeom prst="roundRect">
            <a:avLst>
              <a:gd name="adj" fmla="val 8000"/>
            </a:avLst>
          </a:prstGeom>
          <a:solidFill>
            <a:srgbClr val="EBF2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500"/>
          </a:p>
        </p:txBody>
      </p:sp>
      <p:sp>
        <p:nvSpPr>
          <p:cNvPr id="17" name="TextBox 16"/>
          <p:cNvSpPr txBox="1"/>
          <p:nvPr/>
        </p:nvSpPr>
        <p:spPr>
          <a:xfrm>
            <a:off x="388620" y="4922521"/>
            <a:ext cx="3535680" cy="868679"/>
          </a:xfrm>
          <a:prstGeom prst="rect">
            <a:avLst/>
          </a:prstGeom>
          <a:noFill/>
        </p:spPr>
        <p:txBody>
          <a:bodyPr wrap="square" lIns="15240" tIns="15240" rIns="15240" bIns="15240">
            <a:normAutofit fontScale="85000" lnSpcReduction="10000"/>
          </a:bodyPr>
          <a:lstStyle/>
          <a:p>
            <a:pPr>
              <a:spcAft>
                <a:spcPts val="417"/>
              </a:spcAft>
              <a:defRPr sz="1400" b="1" i="0">
                <a:solidFill>
                  <a:srgbClr val="162B4D"/>
                </a:solidFill>
                <a:latin typeface="Aptos"/>
              </a:defRPr>
            </a:pPr>
            <a:r>
              <a:rPr sz="1167" dirty="0"/>
              <a:t>3  HEALTH-PROMOTION PRINCIPLES</a:t>
            </a:r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r>
              <a:rPr sz="875" dirty="0"/>
              <a:t>Empowerment and participation: users choose goals and reflect on their progress.</a:t>
            </a:r>
            <a:endParaRPr lang="en-US" sz="875" dirty="0"/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r>
              <a:rPr sz="875" dirty="0"/>
              <a:t>Prevention and equity: simple tools may support earlier action. </a:t>
            </a:r>
            <a:endParaRPr lang="en-US" sz="875" dirty="0"/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r>
              <a:rPr sz="875" dirty="0"/>
              <a:t>Partnership: the app should connect users with health and community services.</a:t>
            </a:r>
          </a:p>
          <a:p>
            <a:pPr>
              <a:spcAft>
                <a:spcPts val="167"/>
              </a:spcAft>
              <a:defRPr sz="1000" b="1" i="0">
                <a:solidFill>
                  <a:srgbClr val="E2705B"/>
                </a:solidFill>
                <a:latin typeface="Aptos"/>
              </a:defRPr>
            </a:pPr>
            <a:r>
              <a:rPr sz="833" dirty="0"/>
              <a:t>Critical point: an app cannot remove social causes of distress or replace affordable, timely care.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206240" y="1844040"/>
            <a:ext cx="3779520" cy="1714500"/>
          </a:xfrm>
          <a:prstGeom prst="roundRect">
            <a:avLst>
              <a:gd name="adj" fmla="val 8000"/>
            </a:avLst>
          </a:prstGeom>
          <a:solidFill>
            <a:srgbClr val="FFF6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500"/>
          </a:p>
        </p:txBody>
      </p:sp>
      <p:sp>
        <p:nvSpPr>
          <p:cNvPr id="19" name="TextBox 18"/>
          <p:cNvSpPr txBox="1"/>
          <p:nvPr/>
        </p:nvSpPr>
        <p:spPr>
          <a:xfrm>
            <a:off x="4328160" y="1965960"/>
            <a:ext cx="3535680" cy="1470660"/>
          </a:xfrm>
          <a:prstGeom prst="rect">
            <a:avLst/>
          </a:prstGeom>
          <a:noFill/>
        </p:spPr>
        <p:txBody>
          <a:bodyPr wrap="square" lIns="15240" tIns="15240" rIns="15240" bIns="15240">
            <a:normAutofit fontScale="92500" lnSpcReduction="10000"/>
          </a:bodyPr>
          <a:lstStyle/>
          <a:p>
            <a:pPr>
              <a:spcAft>
                <a:spcPts val="417"/>
              </a:spcAft>
              <a:defRPr sz="1400" b="1" i="0">
                <a:solidFill>
                  <a:srgbClr val="162B4D"/>
                </a:solidFill>
                <a:latin typeface="Aptos"/>
              </a:defRPr>
            </a:pPr>
            <a:r>
              <a:rPr sz="1167" dirty="0"/>
              <a:t>4  BEHAVIOUR-CHANGE THEORY: COM-B</a:t>
            </a:r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r>
              <a:rPr sz="875" dirty="0"/>
              <a:t>COM-B proposes that behaviour depends on Capability, Opportunity and Motivation (Michie, van </a:t>
            </a:r>
            <a:r>
              <a:rPr sz="875" dirty="0" err="1"/>
              <a:t>Stralen</a:t>
            </a:r>
            <a:r>
              <a:rPr sz="875" dirty="0"/>
              <a:t> and West, 2011).</a:t>
            </a:r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r>
              <a:rPr sz="875" dirty="0"/>
              <a:t>•  CAPABILITY  •  Short CBT-informed activities build knowledge and coping skills.</a:t>
            </a:r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r>
              <a:rPr sz="875" dirty="0"/>
              <a:t>•  OPPORTUNITY  •  Flexible mobile access supports practice at a convenient time; reminders may prompt use.</a:t>
            </a:r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r>
              <a:rPr sz="875" dirty="0"/>
              <a:t>•  MOTIVATION  •  Personal goals and feedback may reinforce small steps.</a:t>
            </a:r>
          </a:p>
          <a:p>
            <a:pPr>
              <a:spcAft>
                <a:spcPts val="167"/>
              </a:spcAft>
              <a:defRPr sz="1000" b="1" i="0">
                <a:solidFill>
                  <a:srgbClr val="E2705B"/>
                </a:solidFill>
                <a:latin typeface="Aptos"/>
              </a:defRPr>
            </a:pPr>
            <a:r>
              <a:rPr sz="833" dirty="0"/>
              <a:t>Limitation: reminders can become intrusive</a:t>
            </a:r>
            <a:r>
              <a:rPr lang="en-US" sz="833" dirty="0"/>
              <a:t>,</a:t>
            </a:r>
            <a:r>
              <a:rPr sz="833" dirty="0"/>
              <a:t> and engagement may fall over time. Users should control notifications and frequency</a:t>
            </a:r>
            <a:r>
              <a:rPr lang="en-US" sz="833" dirty="0"/>
              <a:t> (</a:t>
            </a:r>
            <a:r>
              <a:rPr lang="en-US" sz="833" dirty="0" err="1"/>
              <a:t>Alagarajah</a:t>
            </a:r>
            <a:r>
              <a:rPr lang="en-US" sz="833" dirty="0"/>
              <a:t>, </a:t>
            </a:r>
            <a:r>
              <a:rPr lang="en-US" sz="833" dirty="0" err="1"/>
              <a:t>Ceccolini</a:t>
            </a:r>
            <a:r>
              <a:rPr lang="en-US" sz="833" dirty="0"/>
              <a:t> and Butler, 2024)</a:t>
            </a:r>
            <a:r>
              <a:rPr sz="833" dirty="0"/>
              <a:t>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4206240" y="3665220"/>
            <a:ext cx="3779520" cy="13944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500"/>
          </a:p>
        </p:txBody>
      </p:sp>
      <p:sp>
        <p:nvSpPr>
          <p:cNvPr id="21" name="TextBox 20"/>
          <p:cNvSpPr txBox="1"/>
          <p:nvPr/>
        </p:nvSpPr>
        <p:spPr>
          <a:xfrm>
            <a:off x="4328160" y="3787140"/>
            <a:ext cx="3535680" cy="11506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15240" tIns="15240" rIns="15240" bIns="15240">
            <a:normAutofit/>
          </a:bodyPr>
          <a:lstStyle/>
          <a:p>
            <a:pPr>
              <a:spcAft>
                <a:spcPts val="417"/>
              </a:spcAft>
              <a:defRPr sz="1400" b="1" i="0">
                <a:solidFill>
                  <a:srgbClr val="162B4D"/>
                </a:solidFill>
                <a:latin typeface="Aptos"/>
              </a:defRPr>
            </a:pPr>
            <a:r>
              <a:rPr sz="800" dirty="0"/>
              <a:t>5  EVIDENCE AND EXPECTED OUTCOMES</a:t>
            </a:r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r>
              <a:rPr sz="800" dirty="0"/>
              <a:t>Meta-analysis suggests stand-alone mental-health apps can produce modest improvements in anxiety and depressive symptoms; results vary by intervention and study quality (</a:t>
            </a:r>
            <a:r>
              <a:rPr sz="800" dirty="0" err="1"/>
              <a:t>Seegan</a:t>
            </a:r>
            <a:r>
              <a:rPr sz="800" dirty="0"/>
              <a:t> et al., 2023). Digital CBT also shows promise, although evidence quality and implementation differ (Wang et al., 2023</a:t>
            </a:r>
            <a:r>
              <a:rPr lang="en-US" sz="800" dirty="0"/>
              <a:t>; </a:t>
            </a:r>
            <a:r>
              <a:rPr lang="en-US" sz="800" dirty="0" err="1"/>
              <a:t>Linardon</a:t>
            </a:r>
            <a:r>
              <a:rPr lang="en-US" sz="800" dirty="0"/>
              <a:t> et al., 2024)</a:t>
            </a:r>
            <a:r>
              <a:rPr sz="800" dirty="0"/>
              <a:t>.</a:t>
            </a:r>
          </a:p>
          <a:p>
            <a:pPr>
              <a:spcAft>
                <a:spcPts val="167"/>
              </a:spcAft>
              <a:defRPr sz="1050" b="1" i="0">
                <a:solidFill>
                  <a:srgbClr val="1C8488"/>
                </a:solidFill>
                <a:latin typeface="Aptos"/>
              </a:defRPr>
            </a:pPr>
            <a:r>
              <a:rPr sz="800" dirty="0"/>
              <a:t>Expected</a:t>
            </a:r>
            <a:r>
              <a:rPr lang="en-US" sz="800" dirty="0"/>
              <a:t> </a:t>
            </a:r>
            <a:r>
              <a:rPr sz="800" dirty="0"/>
              <a:t>outcomes: improved mental-health literacy, more frequent use of coping strategies</a:t>
            </a:r>
            <a:r>
              <a:rPr lang="en-US" sz="800" dirty="0"/>
              <a:t>,</a:t>
            </a:r>
            <a:r>
              <a:rPr sz="800" dirty="0"/>
              <a:t> and earlier help-seeking.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4206240" y="5166360"/>
            <a:ext cx="3779520" cy="746760"/>
          </a:xfrm>
          <a:prstGeom prst="roundRect">
            <a:avLst>
              <a:gd name="adj" fmla="val 8000"/>
            </a:avLst>
          </a:prstGeom>
          <a:solidFill>
            <a:srgbClr val="E0F4E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500"/>
          </a:p>
        </p:txBody>
      </p:sp>
      <p:sp>
        <p:nvSpPr>
          <p:cNvPr id="23" name="TextBox 22"/>
          <p:cNvSpPr txBox="1"/>
          <p:nvPr/>
        </p:nvSpPr>
        <p:spPr>
          <a:xfrm>
            <a:off x="4328160" y="5288281"/>
            <a:ext cx="3535680" cy="502919"/>
          </a:xfrm>
          <a:prstGeom prst="rect">
            <a:avLst/>
          </a:prstGeom>
          <a:noFill/>
        </p:spPr>
        <p:txBody>
          <a:bodyPr wrap="square" lIns="15240" tIns="15240" rIns="15240" bIns="15240">
            <a:normAutofit fontScale="85000" lnSpcReduction="10000"/>
          </a:bodyPr>
          <a:lstStyle/>
          <a:p>
            <a:pPr>
              <a:spcAft>
                <a:spcPts val="417"/>
              </a:spcAft>
              <a:defRPr sz="1400" b="1" i="0">
                <a:solidFill>
                  <a:srgbClr val="162B4D"/>
                </a:solidFill>
                <a:latin typeface="Aptos"/>
              </a:defRPr>
            </a:pPr>
            <a:r>
              <a:rPr sz="1167" dirty="0"/>
              <a:t>6  EVALUATION PLAN</a:t>
            </a:r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r>
              <a:rPr sz="875" dirty="0"/>
              <a:t>Pilot-test usability, reach, retention, validated symptom measures, safety referrals and outcomes across demographic groups. Review findings before wider rollout.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8145780" y="1844040"/>
            <a:ext cx="3779520" cy="1615440"/>
          </a:xfrm>
          <a:prstGeom prst="roundRect">
            <a:avLst>
              <a:gd name="adj" fmla="val 8000"/>
            </a:avLst>
          </a:prstGeom>
          <a:solidFill>
            <a:srgbClr val="EBF2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500"/>
          </a:p>
        </p:txBody>
      </p:sp>
      <p:sp>
        <p:nvSpPr>
          <p:cNvPr id="25" name="TextBox 24"/>
          <p:cNvSpPr txBox="1"/>
          <p:nvPr/>
        </p:nvSpPr>
        <p:spPr>
          <a:xfrm>
            <a:off x="8267700" y="1965960"/>
            <a:ext cx="3535680" cy="1371600"/>
          </a:xfrm>
          <a:prstGeom prst="rect">
            <a:avLst/>
          </a:prstGeom>
          <a:noFill/>
        </p:spPr>
        <p:txBody>
          <a:bodyPr wrap="square" lIns="15240" tIns="15240" rIns="15240" bIns="15240">
            <a:normAutofit fontScale="92500"/>
          </a:bodyPr>
          <a:lstStyle/>
          <a:p>
            <a:pPr>
              <a:spcAft>
                <a:spcPts val="417"/>
              </a:spcAft>
              <a:defRPr sz="1400" b="1" i="0">
                <a:solidFill>
                  <a:srgbClr val="162B4D"/>
                </a:solidFill>
                <a:latin typeface="Aptos"/>
              </a:defRPr>
            </a:pPr>
            <a:r>
              <a:rPr sz="1167" dirty="0"/>
              <a:t>7  DIGITAL HEALTH INEQUALITY</a:t>
            </a:r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r>
              <a:rPr sz="875" dirty="0"/>
              <a:t>Digital access is not equal. Cost, limited connectivity or skills, disability, language and low confidence can exclude people. NHS England identifies digital inclusion as a key requirement for equitable healthcare</a:t>
            </a:r>
            <a:r>
              <a:rPr lang="en-US" sz="875" dirty="0"/>
              <a:t> (Lau et al. 2024).</a:t>
            </a:r>
            <a:endParaRPr sz="875" dirty="0"/>
          </a:p>
          <a:p>
            <a:pPr>
              <a:spcAft>
                <a:spcPts val="417"/>
              </a:spcAft>
              <a:defRPr sz="1100" b="1" i="0">
                <a:solidFill>
                  <a:srgbClr val="1C8488"/>
                </a:solidFill>
                <a:latin typeface="Aptos"/>
              </a:defRPr>
            </a:pPr>
            <a:r>
              <a:rPr sz="917" dirty="0"/>
              <a:t>REDUCE BARRIERS</a:t>
            </a:r>
          </a:p>
          <a:p>
            <a:pPr>
              <a:spcAft>
                <a:spcPts val="167"/>
              </a:spcAft>
              <a:defRPr sz="1019" b="0" i="0">
                <a:solidFill>
                  <a:srgbClr val="2B3542"/>
                </a:solidFill>
                <a:latin typeface="Aptos"/>
              </a:defRPr>
            </a:pPr>
            <a:r>
              <a:rPr sz="849" dirty="0"/>
              <a:t>• Low-data option and clear privacy information</a:t>
            </a:r>
            <a:br>
              <a:rPr sz="849" dirty="0"/>
            </a:br>
            <a:r>
              <a:rPr sz="849" dirty="0"/>
              <a:t>• Screen-reader compatibility, adjustable text and audio</a:t>
            </a:r>
            <a:br>
              <a:rPr sz="849" dirty="0"/>
            </a:br>
            <a:r>
              <a:rPr sz="849" dirty="0"/>
              <a:t>• Plain English and translated guidance where feasible</a:t>
            </a:r>
            <a:br>
              <a:rPr sz="849" dirty="0"/>
            </a:br>
            <a:r>
              <a:rPr sz="849" dirty="0"/>
              <a:t>• Alternatives to app use and links to human support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8145780" y="3566160"/>
            <a:ext cx="3779520" cy="1280160"/>
          </a:xfrm>
          <a:prstGeom prst="roundRect">
            <a:avLst>
              <a:gd name="adj" fmla="val 8000"/>
            </a:avLst>
          </a:prstGeom>
          <a:solidFill>
            <a:srgbClr val="FFF6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500"/>
          </a:p>
        </p:txBody>
      </p:sp>
      <p:sp>
        <p:nvSpPr>
          <p:cNvPr id="27" name="TextBox 26"/>
          <p:cNvSpPr txBox="1"/>
          <p:nvPr/>
        </p:nvSpPr>
        <p:spPr>
          <a:xfrm>
            <a:off x="8267700" y="3688080"/>
            <a:ext cx="3535680" cy="1036320"/>
          </a:xfrm>
          <a:prstGeom prst="rect">
            <a:avLst/>
          </a:prstGeom>
          <a:noFill/>
        </p:spPr>
        <p:txBody>
          <a:bodyPr wrap="square" lIns="15240" tIns="15240" rIns="15240" bIns="15240">
            <a:normAutofit fontScale="85000" lnSpcReduction="20000"/>
          </a:bodyPr>
          <a:lstStyle/>
          <a:p>
            <a:pPr>
              <a:spcAft>
                <a:spcPts val="417"/>
              </a:spcAft>
              <a:defRPr sz="1400" b="1" i="0">
                <a:solidFill>
                  <a:srgbClr val="162B4D"/>
                </a:solidFill>
                <a:latin typeface="Aptos"/>
              </a:defRPr>
            </a:pPr>
            <a:r>
              <a:rPr sz="1167" dirty="0"/>
              <a:t>8  RISKS AND SAFEGUARDS</a:t>
            </a:r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r>
              <a:rPr sz="875" dirty="0"/>
              <a:t>Risks include inaccurate self-assessment, privacy concerns, unequal engagement and delayed help-seeking if users rely on an app alone.</a:t>
            </a:r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endParaRPr lang="en-US" sz="875" dirty="0"/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r>
              <a:rPr lang="en-US" sz="875" dirty="0"/>
              <a:t>Safety measures</a:t>
            </a:r>
            <a:r>
              <a:rPr sz="875" dirty="0"/>
              <a:t>: transparent data use, minimal data collection, clinical review of content, clear crisis signposting, safety testing and routine monitoring. </a:t>
            </a:r>
            <a:endParaRPr lang="en-US" sz="875" dirty="0"/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endParaRPr lang="en-US" sz="875" dirty="0"/>
          </a:p>
          <a:p>
            <a:pPr>
              <a:spcAft>
                <a:spcPts val="167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r>
              <a:rPr sz="875" dirty="0"/>
              <a:t>MindSteps should </a:t>
            </a:r>
            <a:r>
              <a:rPr lang="en-US" sz="875" dirty="0"/>
              <a:t>be used in conjunction with, rather than replacing, professional assessment and treatment (Petre et al., 2024).</a:t>
            </a:r>
            <a:endParaRPr sz="875" dirty="0"/>
          </a:p>
        </p:txBody>
      </p:sp>
      <p:sp>
        <p:nvSpPr>
          <p:cNvPr id="28" name="Rounded Rectangle 27"/>
          <p:cNvSpPr/>
          <p:nvPr/>
        </p:nvSpPr>
        <p:spPr>
          <a:xfrm>
            <a:off x="8145780" y="4953000"/>
            <a:ext cx="3779520" cy="96012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500"/>
          </a:p>
        </p:txBody>
      </p:sp>
      <p:sp>
        <p:nvSpPr>
          <p:cNvPr id="29" name="TextBox 28"/>
          <p:cNvSpPr txBox="1"/>
          <p:nvPr/>
        </p:nvSpPr>
        <p:spPr>
          <a:xfrm>
            <a:off x="8267700" y="5074920"/>
            <a:ext cx="3535680" cy="716280"/>
          </a:xfrm>
          <a:prstGeom prst="rect">
            <a:avLst/>
          </a:prstGeom>
          <a:noFill/>
        </p:spPr>
        <p:txBody>
          <a:bodyPr wrap="square" lIns="15240" tIns="15240" rIns="15240" bIns="15240">
            <a:normAutofit/>
          </a:bodyPr>
          <a:lstStyle/>
          <a:p>
            <a:pPr>
              <a:spcAft>
                <a:spcPts val="417"/>
              </a:spcAft>
              <a:defRPr sz="1400" b="1" i="0">
                <a:solidFill>
                  <a:srgbClr val="162B4D"/>
                </a:solidFill>
                <a:latin typeface="Aptos"/>
              </a:defRPr>
            </a:pPr>
            <a:endParaRPr sz="875" dirty="0"/>
          </a:p>
        </p:txBody>
      </p:sp>
      <p:sp>
        <p:nvSpPr>
          <p:cNvPr id="30" name="Rounded Rectangle 29"/>
          <p:cNvSpPr/>
          <p:nvPr/>
        </p:nvSpPr>
        <p:spPr>
          <a:xfrm>
            <a:off x="266700" y="6065520"/>
            <a:ext cx="11658600" cy="594360"/>
          </a:xfrm>
          <a:prstGeom prst="roundRect">
            <a:avLst>
              <a:gd name="adj" fmla="val 8000"/>
            </a:avLst>
          </a:prstGeom>
          <a:solidFill>
            <a:srgbClr val="162B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500"/>
          </a:p>
        </p:txBody>
      </p:sp>
      <p:sp>
        <p:nvSpPr>
          <p:cNvPr id="31" name="TextBox 30"/>
          <p:cNvSpPr txBox="1"/>
          <p:nvPr/>
        </p:nvSpPr>
        <p:spPr>
          <a:xfrm>
            <a:off x="365760" y="6111240"/>
            <a:ext cx="11430000" cy="487680"/>
          </a:xfrm>
          <a:prstGeom prst="rect">
            <a:avLst/>
          </a:prstGeom>
          <a:noFill/>
        </p:spPr>
        <p:txBody>
          <a:bodyPr wrap="square" lIns="15240" tIns="15240" rIns="15240" bIns="15240" anchor="t">
            <a:normAutofit/>
          </a:bodyPr>
          <a:lstStyle/>
          <a:p>
            <a:pPr>
              <a:spcAft>
                <a:spcPts val="167"/>
              </a:spcAft>
            </a:pPr>
            <a:r>
              <a:rPr lang="en-US" sz="900" dirty="0">
                <a:solidFill>
                  <a:srgbClr val="FFFFFF"/>
                </a:solidFill>
                <a:latin typeface="Aptos"/>
              </a:rPr>
              <a:t>CONCLUSION</a:t>
            </a:r>
          </a:p>
          <a:p>
            <a:pPr>
              <a:spcAft>
                <a:spcPts val="167"/>
              </a:spcAft>
            </a:pPr>
            <a:r>
              <a:rPr lang="en-US" sz="900" dirty="0">
                <a:solidFill>
                  <a:srgbClr val="FFFFFF"/>
                </a:solidFill>
                <a:latin typeface="Aptos"/>
              </a:rPr>
              <a:t>MindSteps could offer convenient, low-intensity support when it is evidence-informed, accessible and safely linked to services. Its value should be demonstrated through a monitored pilot across population groups, while retaining non-digital alternatives.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8107680" y="5020793"/>
            <a:ext cx="3991356" cy="1152144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4" name="TextBox 28"/>
          <p:cNvSpPr txBox="1"/>
          <p:nvPr/>
        </p:nvSpPr>
        <p:spPr>
          <a:xfrm>
            <a:off x="8253984" y="5167097"/>
            <a:ext cx="3511296" cy="859536"/>
          </a:xfrm>
          <a:prstGeom prst="rect">
            <a:avLst/>
          </a:prstGeom>
          <a:noFill/>
        </p:spPr>
        <p:txBody>
          <a:bodyPr wrap="square" lIns="18288" tIns="18288" rIns="18288" bIns="18288">
            <a:normAutofit fontScale="85000" lnSpcReduction="1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500"/>
              </a:spcAft>
              <a:defRPr sz="1400" b="1" i="0">
                <a:solidFill>
                  <a:srgbClr val="162B4D"/>
                </a:solidFill>
                <a:latin typeface="Aptos"/>
              </a:defRPr>
            </a:pPr>
            <a:r>
              <a:rPr dirty="0"/>
              <a:t>CONCLUSION</a:t>
            </a:r>
          </a:p>
          <a:p>
            <a:pPr>
              <a:spcAft>
                <a:spcPts val="200"/>
              </a:spcAft>
              <a:defRPr sz="1050" b="0" i="0">
                <a:solidFill>
                  <a:srgbClr val="2B3542"/>
                </a:solidFill>
                <a:latin typeface="Aptos"/>
              </a:defRPr>
            </a:pPr>
            <a:r>
              <a:rPr dirty="0"/>
              <a:t>MindSteps could offer convenient, low-intensity support when it is evidence-informed, accessible and safely linked to services. Its value should be demonstrated through a monitored pilot, with particular attention to people most likely to be digitally excluded.</a:t>
            </a:r>
          </a:p>
        </p:txBody>
      </p:sp>
      <p:sp>
        <p:nvSpPr>
          <p:cNvPr id="35" name="Rounded Rectangle 34"/>
          <p:cNvSpPr/>
          <p:nvPr/>
        </p:nvSpPr>
        <p:spPr>
          <a:xfrm>
            <a:off x="8135112" y="4883633"/>
            <a:ext cx="3889248" cy="1298448"/>
          </a:xfrm>
          <a:prstGeom prst="roundRect">
            <a:avLst/>
          </a:prstGeom>
          <a:solidFill>
            <a:srgbClr val="EBF2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6" name="TextBox 33"/>
          <p:cNvSpPr txBox="1"/>
          <p:nvPr/>
        </p:nvSpPr>
        <p:spPr>
          <a:xfrm>
            <a:off x="8281416" y="4938497"/>
            <a:ext cx="411480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0"/>
              </a:spcAft>
            </a:pPr>
            <a:r>
              <a:rPr sz="1000" b="1" i="0" dirty="0">
                <a:solidFill>
                  <a:srgbClr val="162B4D"/>
                </a:solidFill>
                <a:latin typeface="Aptos"/>
              </a:rPr>
              <a:t>WHAT DOES THE EVIDENCE SUGGEST?</a:t>
            </a:r>
          </a:p>
        </p:txBody>
      </p:sp>
      <p:sp>
        <p:nvSpPr>
          <p:cNvPr id="37" name="TextBox 34"/>
          <p:cNvSpPr txBox="1"/>
          <p:nvPr/>
        </p:nvSpPr>
        <p:spPr>
          <a:xfrm>
            <a:off x="8299704" y="5157953"/>
            <a:ext cx="4114800" cy="201168"/>
          </a:xfrm>
          <a:prstGeom prst="rect">
            <a:avLst/>
          </a:prstGeom>
          <a:noFill/>
        </p:spPr>
        <p:txBody>
          <a:bodyPr wrap="square" lIns="36576" tIns="18288" rIns="36576" bIns="18288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0"/>
              </a:spcAft>
            </a:pPr>
            <a:r>
              <a:rPr sz="850" b="0" i="0" dirty="0">
                <a:solidFill>
                  <a:srgbClr val="2B3542"/>
                </a:solidFill>
                <a:latin typeface="Aptos"/>
              </a:rPr>
              <a:t>Stand-alone apps show modest average symptom reductions</a:t>
            </a:r>
          </a:p>
        </p:txBody>
      </p:sp>
      <p:sp>
        <p:nvSpPr>
          <p:cNvPr id="38" name="TextBox 35"/>
          <p:cNvSpPr txBox="1"/>
          <p:nvPr/>
        </p:nvSpPr>
        <p:spPr>
          <a:xfrm>
            <a:off x="8317992" y="5404841"/>
            <a:ext cx="749808" cy="182880"/>
          </a:xfrm>
          <a:prstGeom prst="rect">
            <a:avLst/>
          </a:prstGeom>
          <a:noFill/>
        </p:spPr>
        <p:txBody>
          <a:bodyPr wrap="square" lIns="36576" tIns="18288" rIns="36576" bIns="18288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0"/>
              </a:spcAft>
            </a:pPr>
            <a:r>
              <a:rPr sz="800" b="1" i="0">
                <a:solidFill>
                  <a:srgbClr val="2B3542"/>
                </a:solidFill>
                <a:latin typeface="Aptos"/>
              </a:rPr>
              <a:t>Anxiety</a:t>
            </a:r>
          </a:p>
        </p:txBody>
      </p:sp>
      <p:sp>
        <p:nvSpPr>
          <p:cNvPr id="39" name="Rectangle 38"/>
          <p:cNvSpPr/>
          <p:nvPr/>
        </p:nvSpPr>
        <p:spPr>
          <a:xfrm>
            <a:off x="9104376" y="5441417"/>
            <a:ext cx="1051560" cy="118872"/>
          </a:xfrm>
          <a:prstGeom prst="rect">
            <a:avLst/>
          </a:prstGeom>
          <a:solidFill>
            <a:srgbClr val="1C84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0" name="TextBox 37"/>
          <p:cNvSpPr txBox="1"/>
          <p:nvPr/>
        </p:nvSpPr>
        <p:spPr>
          <a:xfrm>
            <a:off x="10210800" y="5395697"/>
            <a:ext cx="640080" cy="182880"/>
          </a:xfrm>
          <a:prstGeom prst="rect">
            <a:avLst/>
          </a:prstGeom>
          <a:noFill/>
        </p:spPr>
        <p:txBody>
          <a:bodyPr wrap="square" lIns="36576" tIns="18288" rIns="36576" bIns="18288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0"/>
              </a:spcAft>
            </a:pPr>
            <a:r>
              <a:rPr sz="800" b="1" i="0">
                <a:solidFill>
                  <a:srgbClr val="162B4D"/>
                </a:solidFill>
                <a:latin typeface="Aptos"/>
              </a:rPr>
              <a:t>g = 0.31</a:t>
            </a:r>
          </a:p>
        </p:txBody>
      </p:sp>
      <p:sp>
        <p:nvSpPr>
          <p:cNvPr id="41" name="TextBox 38"/>
          <p:cNvSpPr txBox="1"/>
          <p:nvPr/>
        </p:nvSpPr>
        <p:spPr>
          <a:xfrm>
            <a:off x="8317992" y="5633441"/>
            <a:ext cx="749808" cy="182880"/>
          </a:xfrm>
          <a:prstGeom prst="rect">
            <a:avLst/>
          </a:prstGeom>
          <a:noFill/>
        </p:spPr>
        <p:txBody>
          <a:bodyPr wrap="square" lIns="36576" tIns="18288" rIns="36576" bIns="18288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0"/>
              </a:spcAft>
            </a:pPr>
            <a:r>
              <a:rPr sz="800" b="1" i="0">
                <a:solidFill>
                  <a:srgbClr val="2B3542"/>
                </a:solidFill>
                <a:latin typeface="Aptos"/>
              </a:rPr>
              <a:t>Depression</a:t>
            </a:r>
          </a:p>
        </p:txBody>
      </p:sp>
      <p:sp>
        <p:nvSpPr>
          <p:cNvPr id="42" name="Rectangle 41"/>
          <p:cNvSpPr/>
          <p:nvPr/>
        </p:nvSpPr>
        <p:spPr>
          <a:xfrm>
            <a:off x="9104376" y="5670017"/>
            <a:ext cx="1188720" cy="118872"/>
          </a:xfrm>
          <a:prstGeom prst="rect">
            <a:avLst/>
          </a:prstGeom>
          <a:solidFill>
            <a:srgbClr val="E270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3" name="TextBox 40"/>
          <p:cNvSpPr txBox="1"/>
          <p:nvPr/>
        </p:nvSpPr>
        <p:spPr>
          <a:xfrm>
            <a:off x="10338816" y="5624297"/>
            <a:ext cx="640080" cy="182880"/>
          </a:xfrm>
          <a:prstGeom prst="rect">
            <a:avLst/>
          </a:prstGeom>
          <a:noFill/>
        </p:spPr>
        <p:txBody>
          <a:bodyPr wrap="square" lIns="36576" tIns="18288" rIns="36576" bIns="18288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0"/>
              </a:spcAft>
            </a:pPr>
            <a:r>
              <a:rPr sz="800" b="1" i="0">
                <a:solidFill>
                  <a:srgbClr val="162B4D"/>
                </a:solidFill>
                <a:latin typeface="Aptos"/>
              </a:rPr>
              <a:t>g = 0.35</a:t>
            </a:r>
          </a:p>
        </p:txBody>
      </p:sp>
      <p:sp>
        <p:nvSpPr>
          <p:cNvPr id="44" name="TextBox 41"/>
          <p:cNvSpPr txBox="1"/>
          <p:nvPr/>
        </p:nvSpPr>
        <p:spPr>
          <a:xfrm>
            <a:off x="11024616" y="5413985"/>
            <a:ext cx="842772" cy="393192"/>
          </a:xfrm>
          <a:prstGeom prst="rect">
            <a:avLst/>
          </a:prstGeom>
          <a:noFill/>
        </p:spPr>
        <p:txBody>
          <a:bodyPr wrap="square" lIns="36576" tIns="18288" rIns="36576" bIns="18288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0"/>
              </a:spcAft>
            </a:pPr>
            <a:r>
              <a:rPr sz="740" b="0" i="0">
                <a:solidFill>
                  <a:srgbClr val="576575"/>
                </a:solidFill>
                <a:latin typeface="Aptos"/>
              </a:rPr>
              <a:t>Effects vary by app and study.</a:t>
            </a:r>
          </a:p>
        </p:txBody>
      </p:sp>
      <p:sp>
        <p:nvSpPr>
          <p:cNvPr id="45" name="TextBox 42"/>
          <p:cNvSpPr txBox="1"/>
          <p:nvPr/>
        </p:nvSpPr>
        <p:spPr>
          <a:xfrm>
            <a:off x="8299704" y="5953481"/>
            <a:ext cx="4114800" cy="146304"/>
          </a:xfrm>
          <a:prstGeom prst="rect">
            <a:avLst/>
          </a:prstGeom>
          <a:noFill/>
        </p:spPr>
        <p:txBody>
          <a:bodyPr wrap="square" lIns="36576" tIns="18288" rIns="36576" bIns="18288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0"/>
              </a:spcAft>
            </a:pPr>
            <a:r>
              <a:rPr sz="650" b="0" i="1">
                <a:solidFill>
                  <a:srgbClr val="576575"/>
                </a:solidFill>
                <a:latin typeface="Aptos"/>
              </a:rPr>
              <a:t>Source: Seegan et al. (2023); not MindSteps-specific evidence.</a:t>
            </a:r>
          </a:p>
        </p:txBody>
      </p:sp>
    </p:spTree>
    <p:extLst>
      <p:ext uri="{BB962C8B-B14F-4D97-AF65-F5344CB8AC3E}">
        <p14:creationId xmlns:p14="http://schemas.microsoft.com/office/powerpoint/2010/main" val="41541960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79863"/>
          </a:xfrm>
        </p:spPr>
        <p:txBody>
          <a:bodyPr>
            <a:normAutofit/>
          </a:bodyPr>
          <a:lstStyle/>
          <a:p>
            <a:r>
              <a:rPr lang="en-GB" sz="3200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90261"/>
            <a:ext cx="10515600" cy="4586702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Michie, S., van </a:t>
            </a:r>
            <a:r>
              <a:rPr lang="en-GB" dirty="0" err="1"/>
              <a:t>Stralen</a:t>
            </a:r>
            <a:r>
              <a:rPr lang="en-GB" dirty="0"/>
              <a:t>, M.M. and West, R. (2011) ‘The behaviour change wheel’, Implementation Science, 6, 42. https://pubmed.ncbi.nlm.nih.gov/21513547/</a:t>
            </a:r>
          </a:p>
          <a:p>
            <a:r>
              <a:rPr lang="en-GB" dirty="0"/>
              <a:t>NICE (2020) Behaviour change: digital and mobile health interventions (NG183). https://www.nice.org.uk/guidance/ng183  </a:t>
            </a:r>
          </a:p>
          <a:p>
            <a:r>
              <a:rPr lang="en-GB" dirty="0"/>
              <a:t>NICE (2022) Depression in adults: treatment and management (NG222). https://www.nice.org.uk/guidance/ng222   </a:t>
            </a:r>
          </a:p>
          <a:p>
            <a:r>
              <a:rPr lang="en-GB" dirty="0"/>
              <a:t>NHS England (2023) Inclusive digital healthcare. https://www.england.nhs.uk/long-read/inclusive-digital-healthcare-a-framework-for-nhs-action-on-digital-inclusion/ </a:t>
            </a:r>
          </a:p>
          <a:p>
            <a:r>
              <a:rPr lang="en-GB" dirty="0" err="1"/>
              <a:t>Seegan</a:t>
            </a:r>
            <a:r>
              <a:rPr lang="en-GB" dirty="0"/>
              <a:t>, P.L. et al. (2023) ‘Efficacy of stand-alone digital mental health applications for anxiety and depression’, Journal of Psychiatric Research, 164, pp. 171–183. https://pubmed.ncbi.nlm.nih.gov/37352813/</a:t>
            </a:r>
          </a:p>
          <a:p>
            <a:r>
              <a:rPr lang="en-GB" dirty="0"/>
              <a:t>Wang, M. et al. (2023) ‘Effects of digital psychotherapy for depression and anxiety’, Journal of Affective Disorders, 338, pp. 569–580. https://pubmed.ncbi.nlm.nih.gov/37392941/   </a:t>
            </a:r>
          </a:p>
          <a:p>
            <a:r>
              <a:rPr lang="en-GB" dirty="0"/>
              <a:t>WHO (1986) Ottawa Charter for Health Promotion. https://www.who.int/teams/health-promotion/enhanced-wellbeing/first-global-conference </a:t>
            </a:r>
          </a:p>
          <a:p>
            <a:r>
              <a:rPr lang="en-GB" dirty="0"/>
              <a:t>WHO (2022) World mental health report. https://www.who.int/teams/mental-health-and-substance-use/world-mental-health-report   </a:t>
            </a:r>
          </a:p>
          <a:p>
            <a:r>
              <a:rPr lang="en-GB" dirty="0"/>
              <a:t>WHO (2025) Anxiety disorders. https://www.who.int/news-room/fact-sheets/detail/anxiety-disorders   </a:t>
            </a:r>
          </a:p>
          <a:p>
            <a:r>
              <a:rPr lang="en-GB" dirty="0"/>
              <a:t>WHO (2026) Mental disorders. https://www.who.int/news-room/fact-sheets/detail/mental-disorders </a:t>
            </a:r>
          </a:p>
        </p:txBody>
      </p:sp>
    </p:spTree>
    <p:extLst>
      <p:ext uri="{BB962C8B-B14F-4D97-AF65-F5344CB8AC3E}">
        <p14:creationId xmlns:p14="http://schemas.microsoft.com/office/powerpoint/2010/main" val="2377804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91181"/>
          </a:xfrm>
        </p:spPr>
        <p:txBody>
          <a:bodyPr>
            <a:normAutofit/>
          </a:bodyPr>
          <a:lstStyle/>
          <a:p>
            <a:r>
              <a:rPr lang="en-GB" sz="3200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37225"/>
            <a:ext cx="10515600" cy="4351338"/>
          </a:xfrm>
        </p:spPr>
        <p:txBody>
          <a:bodyPr>
            <a:normAutofit/>
          </a:bodyPr>
          <a:lstStyle/>
          <a:p>
            <a:r>
              <a:rPr lang="en-US" sz="1600" dirty="0" err="1"/>
              <a:t>Linardon</a:t>
            </a:r>
            <a:r>
              <a:rPr lang="en-US" sz="1600" dirty="0"/>
              <a:t>, J. et al. (2024) ‘Current evidence on the efficacy of mental health smartphone apps for symptoms of depression and anxiety: A meta-analysis of 176 randomized controlled trials’, World Psychiatry, 23(1), pp. 139–149. Available at: https://pubmed.ncbi.nlm.nih.gov/38214614/ (Accessed: 21 October 2026).</a:t>
            </a:r>
          </a:p>
          <a:p>
            <a:r>
              <a:rPr lang="en-US" sz="1600" dirty="0"/>
              <a:t>Lau, C.K.Y., </a:t>
            </a:r>
            <a:r>
              <a:rPr lang="en-US" sz="1600" dirty="0" err="1"/>
              <a:t>Saad</a:t>
            </a:r>
            <a:r>
              <a:rPr lang="en-US" sz="1600" dirty="0"/>
              <a:t>, A., </a:t>
            </a:r>
            <a:r>
              <a:rPr lang="en-US" sz="1600" dirty="0" err="1"/>
              <a:t>Camara</a:t>
            </a:r>
            <a:r>
              <a:rPr lang="en-US" sz="1600" dirty="0"/>
              <a:t>, B., Rahman, D. and </a:t>
            </a:r>
            <a:r>
              <a:rPr lang="en-US" sz="1600" dirty="0" err="1"/>
              <a:t>Bolea-Alamanac</a:t>
            </a:r>
            <a:r>
              <a:rPr lang="en-US" sz="1600" dirty="0"/>
              <a:t>, B. (2024) ‘Acceptability of digital mental health interventions for depression and anxiety: Systematic review’, Journal of Medical Internet Research, 26, e52609. Available at: https://pubmed.ncbi.nlm.nih.gov/39466300/ (Accessed: 21 October 2026). </a:t>
            </a:r>
          </a:p>
          <a:p>
            <a:r>
              <a:rPr lang="en-US" sz="1600" dirty="0" err="1"/>
              <a:t>Petre</a:t>
            </a:r>
            <a:r>
              <a:rPr lang="en-US" sz="1600" dirty="0"/>
              <a:t>, L.M. et al. (2024) ‘Internet- and mobile-based aftercare and relapse prevention interventions for anxiety and depressive disorders: A systematic review’, Frontiers in Psychology, 15. Available at: https://pubmed.ncbi.nlm.nih.gov/39466300/ (Accessed: 21 October 2026).</a:t>
            </a:r>
          </a:p>
          <a:p>
            <a:r>
              <a:rPr lang="en-US" sz="1600" dirty="0" err="1"/>
              <a:t>Alagarajah</a:t>
            </a:r>
            <a:r>
              <a:rPr lang="en-US" sz="1600" dirty="0"/>
              <a:t>, J., </a:t>
            </a:r>
            <a:r>
              <a:rPr lang="en-US" sz="1600" dirty="0" err="1"/>
              <a:t>Ceccolini</a:t>
            </a:r>
            <a:r>
              <a:rPr lang="en-US" sz="1600" dirty="0"/>
              <a:t>, D. and Butler, S. (2024) ‘Digital mental health interventions for treating mental disorders in young people based in low- and middle-income countries: A systematic review of the literature’, Cambridge Prisms: Global Mental Health, 11, e74. Available at: https://pubmed.ncbi.nlm.nih.gov/39314998/  (Accessed: 21 October 2026). </a:t>
            </a:r>
          </a:p>
          <a:p>
            <a:r>
              <a:rPr lang="en-US" sz="1600" dirty="0"/>
              <a:t>World Health Organization (2023) Classification of digital interventions, services and applications in health: A shared language to describe the uses of digital technology for health. 2nd edn. Geneva: WHO. Available at: https://www.who.int/publications/i/item/9789240081949 (Accessed: 21 October 2026).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992225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1375</Words>
  <Application>Microsoft Office PowerPoint</Application>
  <PresentationFormat>Widescreen</PresentationFormat>
  <Paragraphs>71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Aptos</vt:lpstr>
      <vt:lpstr>Arial</vt:lpstr>
      <vt:lpstr>Calibri</vt:lpstr>
      <vt:lpstr>Calibri Light</vt:lpstr>
      <vt:lpstr>Office Theme</vt:lpstr>
      <vt:lpstr>PowerPoint Presentation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revision>18</cp:revision>
  <dcterms:created xsi:type="dcterms:W3CDTF">2026-10-20T21:03:37Z</dcterms:created>
  <dcterms:modified xsi:type="dcterms:W3CDTF">2026-10-22T21:54:16Z</dcterms:modified>
</cp:coreProperties>
</file>