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2" r:id="rId7"/>
    <p:sldId id="264" r:id="rId8"/>
    <p:sldId id="266" r:id="rId9"/>
    <p:sldId id="267" r:id="rId10"/>
    <p:sldId id="260" r:id="rId11"/>
    <p:sldId id="261"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197"/>
  </p:normalViewPr>
  <p:slideViewPr>
    <p:cSldViewPr snapToGrid="0">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9D41-528D-0A0D-2A8C-249F739344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1C934E6-12ED-221C-B699-CD48EEB2C4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46FC79-1072-609C-614D-5886AE0CD838}"/>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5" name="Footer Placeholder 4">
            <a:extLst>
              <a:ext uri="{FF2B5EF4-FFF2-40B4-BE49-F238E27FC236}">
                <a16:creationId xmlns:a16="http://schemas.microsoft.com/office/drawing/2014/main" id="{D3AB0C38-AED7-8895-A6F5-C652FF05D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9C856-0494-0C90-A835-0408ECC6B060}"/>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2093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CD62-7C1A-3094-C5CE-FED48AF1E3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426929-3BE3-8DD7-139B-136C27BE4A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B8A55E-E74A-F76B-B6C5-93BD171E455D}"/>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5" name="Footer Placeholder 4">
            <a:extLst>
              <a:ext uri="{FF2B5EF4-FFF2-40B4-BE49-F238E27FC236}">
                <a16:creationId xmlns:a16="http://schemas.microsoft.com/office/drawing/2014/main" id="{AF7657E2-FF1A-DCDB-51F0-57D5D0FD4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1D29C-94CA-76D0-E85D-58891E5D21DF}"/>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4147789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4196-F8CA-7CBE-370F-E7E29C418C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FFC1AA6-4966-BDE0-F242-31D3B9709C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7F7647-BA69-F1D5-F5D2-D3C10FD5C0D3}"/>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5" name="Footer Placeholder 4">
            <a:extLst>
              <a:ext uri="{FF2B5EF4-FFF2-40B4-BE49-F238E27FC236}">
                <a16:creationId xmlns:a16="http://schemas.microsoft.com/office/drawing/2014/main" id="{6C4F6A55-1EF6-AE30-0BE9-A6647E7E3C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78778-F11F-AE34-0225-E5FFCEAE0CF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00011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9007-062B-B80A-4C33-CA543374F5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FC156-C632-C2F9-1250-BBEFB418A4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09D786-DCC0-560B-6D4D-ECB5499692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53BC25-8CA3-441F-8323-6654F05B70E0}"/>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6" name="Footer Placeholder 5">
            <a:extLst>
              <a:ext uri="{FF2B5EF4-FFF2-40B4-BE49-F238E27FC236}">
                <a16:creationId xmlns:a16="http://schemas.microsoft.com/office/drawing/2014/main" id="{64CD5EA7-92D2-E2AF-2092-E9E652EE43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A39225-0029-D0DB-B99F-8F38A16497B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952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3F9B-CDB7-D0AD-9FD8-190C9E2EF3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C79783-2559-56E1-4882-7D8AE69F5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D9DCD4-31FA-594E-D935-E65164E1CF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528C23-DD46-7018-187E-E9897CBBC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5D49BC-7F54-A328-6714-833AE64712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E4671B-B9FE-EEDD-A043-8E5A3E27507D}"/>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8" name="Footer Placeholder 7">
            <a:extLst>
              <a:ext uri="{FF2B5EF4-FFF2-40B4-BE49-F238E27FC236}">
                <a16:creationId xmlns:a16="http://schemas.microsoft.com/office/drawing/2014/main" id="{31C84B0D-2CDE-672C-A37B-DFADF677B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AC1D7A-3E61-6365-7233-052623E99F91}"/>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52248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99A-111F-77DB-7F29-E27235A56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07CE2-3EE4-1ABB-6CB0-48A0975AD51C}"/>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4" name="Footer Placeholder 3">
            <a:extLst>
              <a:ext uri="{FF2B5EF4-FFF2-40B4-BE49-F238E27FC236}">
                <a16:creationId xmlns:a16="http://schemas.microsoft.com/office/drawing/2014/main" id="{0A6D6D63-155B-04FD-C547-1116DD56AB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0896A9-FD89-FFE9-745D-33DD2E59FE7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3295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895299-B8DE-C525-72E2-DA6FE1C6B7AD}"/>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3" name="Footer Placeholder 2">
            <a:extLst>
              <a:ext uri="{FF2B5EF4-FFF2-40B4-BE49-F238E27FC236}">
                <a16:creationId xmlns:a16="http://schemas.microsoft.com/office/drawing/2014/main" id="{2CBDC8A0-A813-6557-E80C-2575E6ED19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C02F4E-3F8A-3A48-480F-3883549FA31C}"/>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19436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BA20-B09A-E677-2540-1B8661CFAD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18A838-8556-71D4-1526-EFD63F6B1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DA1196-71D4-3CDF-42E4-0E202704F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DFA6D5-EBD6-1063-ED61-0C6F585CF5E6}"/>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6" name="Footer Placeholder 5">
            <a:extLst>
              <a:ext uri="{FF2B5EF4-FFF2-40B4-BE49-F238E27FC236}">
                <a16:creationId xmlns:a16="http://schemas.microsoft.com/office/drawing/2014/main" id="{A00EC125-6811-320D-8D59-BC8C362A6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4477D6-33D6-5FB2-02D4-9217496BB359}"/>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42715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C17B-8A16-3086-062A-277793E66C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F2AAE95-7514-BF1C-3C1F-9FEEF70CD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22995A-7FA1-342A-0CE9-2EF039FC2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85FF4-CA2C-4AD7-F078-DF52EDEEE150}"/>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6" name="Footer Placeholder 5">
            <a:extLst>
              <a:ext uri="{FF2B5EF4-FFF2-40B4-BE49-F238E27FC236}">
                <a16:creationId xmlns:a16="http://schemas.microsoft.com/office/drawing/2014/main" id="{083DE1A4-4B9A-EEC6-223D-44FE44C206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B27F7C-6928-3323-846E-6789D527E4A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3722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EBBE-6427-2E56-9ECC-E02CC9C06B1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699BE0-0807-B4CB-D70D-8E49A5BD1C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B7A4F-9263-5794-A838-73578F89A2C8}"/>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5" name="Footer Placeholder 4">
            <a:extLst>
              <a:ext uri="{FF2B5EF4-FFF2-40B4-BE49-F238E27FC236}">
                <a16:creationId xmlns:a16="http://schemas.microsoft.com/office/drawing/2014/main" id="{FA457B46-7C08-8203-F71C-0566567971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F1E4F-5D58-F27B-8B05-7138E6258B6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718633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8E24CA-BE62-7541-750D-1FE78F2136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AEE444-CFA4-C9B1-C0BC-E175181F9C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02AAD-D291-4971-857E-1EA345C9E026}"/>
              </a:ext>
            </a:extLst>
          </p:cNvPr>
          <p:cNvSpPr>
            <a:spLocks noGrp="1"/>
          </p:cNvSpPr>
          <p:nvPr>
            <p:ph type="dt" sz="half" idx="10"/>
          </p:nvPr>
        </p:nvSpPr>
        <p:spPr/>
        <p:txBody>
          <a:bodyPr/>
          <a:lstStyle/>
          <a:p>
            <a:fld id="{298F25CD-EA31-B649-A042-9DCBD53AA835}" type="datetimeFigureOut">
              <a:rPr lang="en-US" smtClean="0"/>
              <a:t>11/30/23</a:t>
            </a:fld>
            <a:endParaRPr lang="en-US"/>
          </a:p>
        </p:txBody>
      </p:sp>
      <p:sp>
        <p:nvSpPr>
          <p:cNvPr id="5" name="Footer Placeholder 4">
            <a:extLst>
              <a:ext uri="{FF2B5EF4-FFF2-40B4-BE49-F238E27FC236}">
                <a16:creationId xmlns:a16="http://schemas.microsoft.com/office/drawing/2014/main" id="{8A9BB8B6-FC95-0D46-2BF8-2FF7B1107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D12E0A-319A-1FA7-42A0-340578171187}"/>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675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50888-BDCD-415B-0586-5A4CE97A7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77C9E5-DE26-9510-545E-C59A731A98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A9DB74-D06C-90CF-0B11-726731E572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F25CD-EA31-B649-A042-9DCBD53AA835}" type="datetimeFigureOut">
              <a:rPr lang="en-US" smtClean="0"/>
              <a:t>11/30/23</a:t>
            </a:fld>
            <a:endParaRPr lang="en-US"/>
          </a:p>
        </p:txBody>
      </p:sp>
      <p:sp>
        <p:nvSpPr>
          <p:cNvPr id="5" name="Footer Placeholder 4">
            <a:extLst>
              <a:ext uri="{FF2B5EF4-FFF2-40B4-BE49-F238E27FC236}">
                <a16:creationId xmlns:a16="http://schemas.microsoft.com/office/drawing/2014/main" id="{39E3DE58-B1DB-B745-60FE-04DB366817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FA1C07-672D-79DE-FA95-EF3147317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FB382-98C8-1843-97E9-B046BD7E2A41}" type="slidenum">
              <a:rPr lang="en-US" smtClean="0"/>
              <a:t>‹#›</a:t>
            </a:fld>
            <a:endParaRPr lang="en-US"/>
          </a:p>
        </p:txBody>
      </p:sp>
    </p:spTree>
    <p:extLst>
      <p:ext uri="{BB962C8B-B14F-4D97-AF65-F5344CB8AC3E}">
        <p14:creationId xmlns:p14="http://schemas.microsoft.com/office/powerpoint/2010/main" val="310995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e2a5hv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mjopen.bmj.com/content/bmjopen/11/11/e050945.full.pdf" TargetMode="External"/><Relationship Id="rId2" Type="http://schemas.openxmlformats.org/officeDocument/2006/relationships/hyperlink" Target="https://www.health.org.uk/publications/reports/assessing-the-impact-of-covid-19-on-the-clinically-extremely-vulnerable-popul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wllabs.com/state-of-remote-work/2022" TargetMode="External"/><Relationship Id="rId2" Type="http://schemas.openxmlformats.org/officeDocument/2006/relationships/hyperlink" Target="https://www.ncbi.nlm.nih.gov/pmc/articles/PMC9819185/pdf/ijerph-20-00048.pdf" TargetMode="External"/><Relationship Id="rId1" Type="http://schemas.openxmlformats.org/officeDocument/2006/relationships/slideLayout" Target="../slideLayouts/slideLayout2.xml"/><Relationship Id="rId4" Type="http://schemas.openxmlformats.org/officeDocument/2006/relationships/hyperlink" Target="https://tinyurl.com/5d8djbz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globalizationandhealth.biomedcentral.com/articles/10.1186/s12992-020-00654-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ndfonline.com/doi/pdf/10.1080/15700763.2021.1917623"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fey.org/wp-content/uploads/2023/01/School_recovery_strategies_year_2_findings.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D5DAE5-71BD-EFAE-96E2-6F9AFA31443F}"/>
              </a:ext>
            </a:extLst>
          </p:cNvPr>
          <p:cNvSpPr>
            <a:spLocks noGrp="1"/>
          </p:cNvSpPr>
          <p:nvPr>
            <p:ph type="ctrTitle"/>
          </p:nvPr>
        </p:nvSpPr>
        <p:spPr>
          <a:xfrm>
            <a:off x="4221803" y="1173479"/>
            <a:ext cx="6598597" cy="2336483"/>
          </a:xfrm>
        </p:spPr>
        <p:txBody>
          <a:bodyPr>
            <a:normAutofit/>
          </a:bodyPr>
          <a:lstStyle/>
          <a:p>
            <a:pPr algn="l"/>
            <a:r>
              <a:rPr lang="en-US" sz="4800">
                <a:solidFill>
                  <a:srgbClr val="FFFFFF"/>
                </a:solidFill>
              </a:rPr>
              <a:t>Covid 19 and Mental Health (UK) </a:t>
            </a:r>
          </a:p>
        </p:txBody>
      </p:sp>
      <p:sp>
        <p:nvSpPr>
          <p:cNvPr id="3" name="Subtitle 2">
            <a:extLst>
              <a:ext uri="{FF2B5EF4-FFF2-40B4-BE49-F238E27FC236}">
                <a16:creationId xmlns:a16="http://schemas.microsoft.com/office/drawing/2014/main" id="{1098464B-97AC-E0BA-710A-FDF6EB43E2DC}"/>
              </a:ext>
            </a:extLst>
          </p:cNvPr>
          <p:cNvSpPr>
            <a:spLocks noGrp="1"/>
          </p:cNvSpPr>
          <p:nvPr>
            <p:ph type="subTitle" idx="1"/>
          </p:nvPr>
        </p:nvSpPr>
        <p:spPr>
          <a:xfrm>
            <a:off x="4221803" y="3758499"/>
            <a:ext cx="6598597" cy="1741549"/>
          </a:xfrm>
        </p:spPr>
        <p:txBody>
          <a:bodyPr>
            <a:normAutofit/>
          </a:bodyPr>
          <a:lstStyle/>
          <a:p>
            <a:pPr algn="l"/>
            <a:r>
              <a:rPr lang="en-US">
                <a:solidFill>
                  <a:srgbClr val="FFFFFF"/>
                </a:solidFill>
              </a:rPr>
              <a:t>Week 10 &amp; 11 </a:t>
            </a:r>
            <a:r>
              <a:rPr lang="en-US" dirty="0">
                <a:solidFill>
                  <a:srgbClr val="FFFFFF"/>
                </a:solidFill>
              </a:rPr>
              <a:t>– Psychology of Exercise and </a:t>
            </a:r>
            <a:r>
              <a:rPr lang="en-US">
                <a:solidFill>
                  <a:srgbClr val="FFFFFF"/>
                </a:solidFill>
              </a:rPr>
              <a:t>Physical Activity</a:t>
            </a:r>
            <a:endParaRPr lang="en-US" dirty="0">
              <a:solidFill>
                <a:srgbClr val="FFFFFF"/>
              </a:solidFill>
            </a:endParaRPr>
          </a:p>
          <a:p>
            <a:pPr algn="l"/>
            <a:endParaRPr lang="en-US" dirty="0">
              <a:solidFill>
                <a:srgbClr val="FFFFFF"/>
              </a:solidFill>
            </a:endParaRPr>
          </a:p>
          <a:p>
            <a:pPr algn="l"/>
            <a:endParaRPr lang="en-US" dirty="0">
              <a:solidFill>
                <a:srgbClr val="FFFFFF"/>
              </a:solidFill>
            </a:endParaRPr>
          </a:p>
        </p:txBody>
      </p:sp>
      <p:sp>
        <p:nvSpPr>
          <p:cNvPr id="41" name="Rectangle 40">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DDAAFEBC-049E-249A-3E70-59C3FDAF2FBE}"/>
              </a:ext>
            </a:extLst>
          </p:cNvPr>
          <p:cNvPicPr>
            <a:picLocks noChangeAspect="1"/>
          </p:cNvPicPr>
          <p:nvPr/>
        </p:nvPicPr>
        <p:blipFill rotWithShape="1">
          <a:blip r:embed="rId2"/>
          <a:srcRect l="7719" r="58328" b="2"/>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Tree>
    <p:extLst>
      <p:ext uri="{BB962C8B-B14F-4D97-AF65-F5344CB8AC3E}">
        <p14:creationId xmlns:p14="http://schemas.microsoft.com/office/powerpoint/2010/main" val="326458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97C45E-F3F3-095C-6AC0-69F5120F4328}"/>
              </a:ext>
            </a:extLst>
          </p:cNvPr>
          <p:cNvSpPr>
            <a:spLocks noGrp="1"/>
          </p:cNvSpPr>
          <p:nvPr>
            <p:ph type="title"/>
          </p:nvPr>
        </p:nvSpPr>
        <p:spPr>
          <a:xfrm>
            <a:off x="826396" y="586855"/>
            <a:ext cx="4230100" cy="3387497"/>
          </a:xfrm>
        </p:spPr>
        <p:txBody>
          <a:bodyPr anchor="b">
            <a:normAutofit/>
          </a:bodyPr>
          <a:lstStyle/>
          <a:p>
            <a:pPr algn="r"/>
            <a:r>
              <a:rPr lang="en-GB" sz="3400" b="0" i="0">
                <a:solidFill>
                  <a:srgbClr val="FFFFFF"/>
                </a:solidFill>
                <a:effectLst/>
                <a:latin typeface="Söhne"/>
              </a:rPr>
              <a:t>1. How did the prevalence of uncertainty during the COVID-19 pandemic contribute to mental health challenges in the UK?</a:t>
            </a:r>
            <a:endParaRPr lang="en-US" sz="3400">
              <a:solidFill>
                <a:srgbClr val="FFFFFF"/>
              </a:solidFill>
            </a:endParaRPr>
          </a:p>
        </p:txBody>
      </p:sp>
      <p:sp>
        <p:nvSpPr>
          <p:cNvPr id="3" name="Content Placeholder 2">
            <a:extLst>
              <a:ext uri="{FF2B5EF4-FFF2-40B4-BE49-F238E27FC236}">
                <a16:creationId xmlns:a16="http://schemas.microsoft.com/office/drawing/2014/main" id="{D20A5806-27CB-8E4E-9F4F-5E0DDB5329CB}"/>
              </a:ext>
            </a:extLst>
          </p:cNvPr>
          <p:cNvSpPr>
            <a:spLocks noGrp="1"/>
          </p:cNvSpPr>
          <p:nvPr>
            <p:ph idx="1"/>
          </p:nvPr>
        </p:nvSpPr>
        <p:spPr>
          <a:xfrm>
            <a:off x="6503158" y="649480"/>
            <a:ext cx="48624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The uncertainty surrounding the duration and impact of the pandemic has led to heightened stress and anxiety as individuals grapple with unknown factors related to their health, employment, and daily lives</a:t>
            </a:r>
            <a:r>
              <a:rPr lang="en-GB" sz="1400" dirty="0">
                <a:effectLst/>
              </a:rPr>
              <a:t> </a:t>
            </a:r>
          </a:p>
          <a:p>
            <a:endParaRPr lang="en-GB" sz="1400" dirty="0"/>
          </a:p>
          <a:p>
            <a:r>
              <a:rPr lang="en-GB" sz="1400" dirty="0"/>
              <a:t>1. Coping and Tolerance of Uncertainty: Predictors and Mediators of Mental Health During the COVID-19 Pandemic (</a:t>
            </a:r>
            <a:r>
              <a:rPr lang="en-GB" sz="1400" dirty="0" err="1"/>
              <a:t>Rettie</a:t>
            </a:r>
            <a:r>
              <a:rPr lang="en-GB" sz="1400" dirty="0"/>
              <a:t> &amp; Daniels, 2020)</a:t>
            </a:r>
          </a:p>
          <a:p>
            <a:r>
              <a:rPr lang="en-US" sz="1400" dirty="0">
                <a:hlinkClick r:id="rId2"/>
              </a:rPr>
              <a:t>https://tinyurl.com/ye2a5hvw</a:t>
            </a:r>
            <a:endParaRPr lang="en-US" sz="1400" dirty="0"/>
          </a:p>
          <a:p>
            <a:endParaRPr lang="en-US" sz="1400" dirty="0"/>
          </a:p>
        </p:txBody>
      </p:sp>
    </p:spTree>
    <p:extLst>
      <p:ext uri="{BB962C8B-B14F-4D97-AF65-F5344CB8AC3E}">
        <p14:creationId xmlns:p14="http://schemas.microsoft.com/office/powerpoint/2010/main" val="3111598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F3D95-6A68-85F4-F464-FD0ADDBE6F3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500" b="0" i="0" kern="1200" dirty="0">
                <a:solidFill>
                  <a:srgbClr val="FFFFFF"/>
                </a:solidFill>
                <a:effectLst/>
                <a:latin typeface="+mj-lt"/>
                <a:ea typeface="+mj-ea"/>
                <a:cs typeface="+mj-cs"/>
              </a:rPr>
              <a:t>2. What are some unique mental health challenges faced by vulnerable populations and keyworkers in the UK, and how have these been exacerbated by the pandemic?</a:t>
            </a:r>
            <a:endParaRPr lang="en-US" sz="25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D7CAF444-23C6-A4BE-FAA6-E9C2BC3A643E}"/>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Vulnerable populations, including those with pre-existing mental health conditions, low-income individuals, and marginalized communities, often face increased challenges due to limited access to resources, isolation, and economic hardships during the pandemic.</a:t>
            </a:r>
            <a:r>
              <a:rPr lang="en-GB" sz="1400" dirty="0">
                <a:effectLst/>
              </a:rPr>
              <a:t> </a:t>
            </a:r>
          </a:p>
          <a:p>
            <a:pPr algn="l"/>
            <a:endParaRPr lang="en-GB" sz="1400" b="0" i="0" dirty="0">
              <a:solidFill>
                <a:srgbClr val="333333"/>
              </a:solidFill>
              <a:effectLst/>
              <a:latin typeface="interfaceregular"/>
            </a:endParaRPr>
          </a:p>
          <a:p>
            <a:pPr algn="l"/>
            <a:endParaRPr lang="en-GB" sz="1400" b="0" i="0" dirty="0">
              <a:solidFill>
                <a:srgbClr val="333333"/>
              </a:solidFill>
              <a:effectLst/>
              <a:latin typeface="interfaceregular"/>
            </a:endParaRPr>
          </a:p>
          <a:p>
            <a:pPr algn="l"/>
            <a:r>
              <a:rPr lang="en-GB" sz="1050" dirty="0"/>
              <a:t>Article / Paper 2 Briefing: Assessing the impact of COVID-19 on the clinically extremely vulnerable population (Hodgson, 2021)</a:t>
            </a:r>
          </a:p>
          <a:p>
            <a:pPr algn="l"/>
            <a:r>
              <a:rPr lang="en-GB" sz="1400" dirty="0">
                <a:solidFill>
                  <a:srgbClr val="333333"/>
                </a:solidFill>
                <a:latin typeface="interfaceregular"/>
                <a:hlinkClick r:id="rId2"/>
              </a:rPr>
              <a:t>https://www.health.org.uk/publications/reports/assessing-the-impact-of-covid-19-on-the-clinically-extremely-vulnerable-population</a:t>
            </a:r>
            <a:endParaRPr lang="en-GB" sz="1050" dirty="0">
              <a:solidFill>
                <a:srgbClr val="333333"/>
              </a:solidFill>
              <a:latin typeface="interfaceregular"/>
            </a:endParaRPr>
          </a:p>
          <a:p>
            <a:pPr marL="0" indent="0" algn="l">
              <a:buNone/>
            </a:pPr>
            <a:endParaRPr lang="en-GB" sz="1400" dirty="0">
              <a:solidFill>
                <a:srgbClr val="333333"/>
              </a:solidFill>
              <a:latin typeface="interfaceregular"/>
            </a:endParaRPr>
          </a:p>
          <a:p>
            <a:pPr algn="l"/>
            <a:r>
              <a:rPr lang="en-GB" sz="1400" b="0" i="0" dirty="0">
                <a:solidFill>
                  <a:srgbClr val="333333"/>
                </a:solidFill>
                <a:effectLst/>
                <a:latin typeface="interfaceregular"/>
              </a:rPr>
              <a:t>Article 3 ‘Stressed, uncomfortable, vulnerable, neglected’: a qualitative study of the psychological and social impact of the COVID-19 pandemic on UK frontline keyworkers (May et al., 2021)</a:t>
            </a:r>
          </a:p>
          <a:p>
            <a:pPr algn="l"/>
            <a:r>
              <a:rPr lang="en-GB" sz="1400" b="0" i="0" dirty="0">
                <a:solidFill>
                  <a:srgbClr val="333333"/>
                </a:solidFill>
                <a:effectLst/>
                <a:latin typeface="interfaceregular"/>
                <a:hlinkClick r:id="rId3"/>
              </a:rPr>
              <a:t>https://bmjopen.bmj.com/content/bmjopen/11/11/e050945.full.pdf</a:t>
            </a:r>
            <a:endParaRPr lang="en-GB" sz="1400" dirty="0">
              <a:solidFill>
                <a:srgbClr val="333333"/>
              </a:solidFill>
              <a:latin typeface="interfaceregular"/>
            </a:endParaRPr>
          </a:p>
          <a:p>
            <a:pPr algn="l"/>
            <a:endParaRPr lang="en-GB" sz="1400" b="0" i="0" dirty="0">
              <a:solidFill>
                <a:srgbClr val="333333"/>
              </a:solidFill>
              <a:effectLst/>
              <a:latin typeface="interfaceregular"/>
            </a:endParaRPr>
          </a:p>
          <a:p>
            <a:pPr marL="0" indent="0" algn="l">
              <a:buNone/>
            </a:pPr>
            <a:endParaRPr lang="en-GB" sz="1400" b="0" i="0" dirty="0">
              <a:solidFill>
                <a:srgbClr val="333333"/>
              </a:solidFill>
              <a:effectLst/>
              <a:latin typeface="interfaceregular"/>
            </a:endParaRPr>
          </a:p>
          <a:p>
            <a:pPr marL="0" indent="0">
              <a:buNone/>
            </a:pPr>
            <a:endParaRPr lang="en-US" sz="2000" dirty="0"/>
          </a:p>
        </p:txBody>
      </p:sp>
    </p:spTree>
    <p:extLst>
      <p:ext uri="{BB962C8B-B14F-4D97-AF65-F5344CB8AC3E}">
        <p14:creationId xmlns:p14="http://schemas.microsoft.com/office/powerpoint/2010/main" val="342068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Hands on keyboard and mouse">
            <a:extLst>
              <a:ext uri="{FF2B5EF4-FFF2-40B4-BE49-F238E27FC236}">
                <a16:creationId xmlns:a16="http://schemas.microsoft.com/office/drawing/2014/main" id="{A5CCD3B3-4D83-A478-4603-4211832DA87C}"/>
              </a:ext>
            </a:extLst>
          </p:cNvPr>
          <p:cNvPicPr>
            <a:picLocks noChangeAspect="1"/>
          </p:cNvPicPr>
          <p:nvPr/>
        </p:nvPicPr>
        <p:blipFill rotWithShape="1">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47F09D-AA0A-49A6-3943-4E5B28B456D9}"/>
              </a:ext>
            </a:extLst>
          </p:cNvPr>
          <p:cNvSpPr>
            <a:spLocks noGrp="1"/>
          </p:cNvSpPr>
          <p:nvPr>
            <p:ph type="title"/>
          </p:nvPr>
        </p:nvSpPr>
        <p:spPr>
          <a:xfrm>
            <a:off x="952228" y="743447"/>
            <a:ext cx="3973385" cy="3692028"/>
          </a:xfrm>
          <a:noFill/>
        </p:spPr>
        <p:txBody>
          <a:bodyPr vert="horz" lIns="91440" tIns="45720" rIns="91440" bIns="45720" rtlCol="0" anchor="b">
            <a:normAutofit fontScale="90000"/>
          </a:bodyPr>
          <a:lstStyle/>
          <a:p>
            <a:r>
              <a:rPr lang="en-US" sz="2900" b="0" i="0" dirty="0">
                <a:solidFill>
                  <a:schemeClr val="bg1"/>
                </a:solidFill>
                <a:effectLst/>
              </a:rPr>
              <a:t>3. How has the shift to remote work and changes in daily routines (during and post covid) impacted the mental well-being of individuals, and are there any positive aspects to consider? </a:t>
            </a:r>
            <a:br>
              <a:rPr lang="en-US" sz="2900" b="0" i="0" dirty="0">
                <a:solidFill>
                  <a:schemeClr val="bg1"/>
                </a:solidFill>
                <a:effectLst/>
              </a:rPr>
            </a:br>
            <a:r>
              <a:rPr lang="en-US" sz="2900" b="0" i="0" dirty="0">
                <a:solidFill>
                  <a:schemeClr val="bg1"/>
                </a:solidFill>
                <a:effectLst/>
              </a:rPr>
              <a:t>Consider all countries…</a:t>
            </a:r>
            <a:endParaRPr lang="en-US" sz="2900" dirty="0">
              <a:solidFill>
                <a:schemeClr val="bg1"/>
              </a:solidFill>
            </a:endParaRPr>
          </a:p>
        </p:txBody>
      </p:sp>
    </p:spTree>
    <p:extLst>
      <p:ext uri="{BB962C8B-B14F-4D97-AF65-F5344CB8AC3E}">
        <p14:creationId xmlns:p14="http://schemas.microsoft.com/office/powerpoint/2010/main" val="2650200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0AD3-1A4A-E469-E053-5EB05266BF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F2EC79-83D0-72B0-6712-EB27AC370B45}"/>
              </a:ext>
            </a:extLst>
          </p:cNvPr>
          <p:cNvSpPr>
            <a:spLocks noGrp="1"/>
          </p:cNvSpPr>
          <p:nvPr>
            <p:ph idx="1"/>
          </p:nvPr>
        </p:nvSpPr>
        <p:spPr/>
        <p:txBody>
          <a:bodyPr>
            <a:normAutofit fontScale="77500" lnSpcReduction="20000"/>
          </a:bodyPr>
          <a:lstStyle/>
          <a:p>
            <a:r>
              <a:rPr lang="en-GB" sz="1800" dirty="0">
                <a:solidFill>
                  <a:srgbClr val="374151"/>
                </a:solidFill>
                <a:effectLst/>
                <a:latin typeface="Segoe UI" panose="020B0502040204020203" pitchFamily="34" charset="0"/>
                <a:ea typeface="Calibri" panose="020F0502020204030204" pitchFamily="34" charset="0"/>
              </a:rPr>
              <a:t>The disruption of traditional work environments and daily routines has been a source of stress for many, but some individuals have found benefits such as increased flexibility. Striking a balance between work and personal life remains a crucial aspect of mental health.</a:t>
            </a:r>
            <a:r>
              <a:rPr lang="en-GB" dirty="0">
                <a:effectLst/>
              </a:rPr>
              <a:t> </a:t>
            </a:r>
          </a:p>
          <a:p>
            <a:pPr marL="0" indent="0">
              <a:buNone/>
            </a:pPr>
            <a:endParaRPr lang="en-GB" dirty="0"/>
          </a:p>
          <a:p>
            <a:pPr marL="0" indent="0">
              <a:buNone/>
            </a:pPr>
            <a:r>
              <a:rPr lang="en-GB" dirty="0"/>
              <a:t>Article 4</a:t>
            </a:r>
          </a:p>
          <a:p>
            <a:pPr marL="0" indent="0">
              <a:buNone/>
            </a:pPr>
            <a:r>
              <a:rPr lang="en-GB" dirty="0"/>
              <a:t>Work-From-Home in the New Normal: A Phenomenological Inquiry into Employees’ Mental Health (Memon et al., 2023)</a:t>
            </a:r>
            <a:endParaRPr lang="en-GB" dirty="0">
              <a:hlinkClick r:id="rId2"/>
            </a:endParaRPr>
          </a:p>
          <a:p>
            <a:pPr marL="0" indent="0">
              <a:buNone/>
            </a:pPr>
            <a:r>
              <a:rPr lang="en-GB" dirty="0">
                <a:hlinkClick r:id="rId2"/>
              </a:rPr>
              <a:t>https://www.ncbi.nlm.nih.gov/pmc/articles/PMC9819185/pdf/ijerph-20-00048.pdf</a:t>
            </a:r>
            <a:endParaRPr lang="en-GB" dirty="0"/>
          </a:p>
          <a:p>
            <a:pPr marL="0" indent="0">
              <a:buNone/>
            </a:pPr>
            <a:endParaRPr lang="en-GB" dirty="0"/>
          </a:p>
          <a:p>
            <a:pPr marL="0" indent="0">
              <a:buNone/>
            </a:pPr>
            <a:r>
              <a:rPr lang="en-GB" dirty="0"/>
              <a:t>Links:</a:t>
            </a:r>
          </a:p>
          <a:p>
            <a:r>
              <a:rPr lang="en-GB" dirty="0">
                <a:effectLst/>
                <a:hlinkClick r:id="rId3"/>
              </a:rPr>
              <a:t>https://buffer.com/state-of-remote-work/2023</a:t>
            </a:r>
          </a:p>
          <a:p>
            <a:r>
              <a:rPr lang="en-GB" dirty="0">
                <a:effectLst/>
                <a:hlinkClick r:id="rId3"/>
              </a:rPr>
              <a:t>https://owllabs.com/state-of-remote-work/2022</a:t>
            </a:r>
            <a:endParaRPr lang="en-GB" dirty="0">
              <a:effectLst/>
            </a:endParaRPr>
          </a:p>
          <a:p>
            <a:r>
              <a:rPr lang="en-GB" dirty="0">
                <a:effectLst/>
                <a:hlinkClick r:id="rId4"/>
              </a:rPr>
              <a:t>https://tinyurl.com/5d8djbzm</a:t>
            </a:r>
            <a:endParaRPr lang="en-GB" dirty="0"/>
          </a:p>
          <a:p>
            <a:endParaRPr lang="en-GB" dirty="0">
              <a:effectLst/>
            </a:endParaRPr>
          </a:p>
          <a:p>
            <a:endParaRPr lang="en-GB" dirty="0"/>
          </a:p>
          <a:p>
            <a:endParaRPr lang="en-GB" dirty="0">
              <a:effectLst/>
            </a:endParaRPr>
          </a:p>
          <a:p>
            <a:endParaRPr lang="en-GB" dirty="0"/>
          </a:p>
          <a:p>
            <a:endParaRPr lang="en-US" dirty="0"/>
          </a:p>
        </p:txBody>
      </p:sp>
    </p:spTree>
    <p:extLst>
      <p:ext uri="{BB962C8B-B14F-4D97-AF65-F5344CB8AC3E}">
        <p14:creationId xmlns:p14="http://schemas.microsoft.com/office/powerpoint/2010/main" val="189157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726B-F211-7FC1-3499-21E3322D5B48}"/>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2200" dirty="0"/>
              <a:t>4</a:t>
            </a:r>
            <a:r>
              <a:rPr lang="en-US" sz="2200" b="0" i="0" dirty="0">
                <a:effectLst/>
              </a:rPr>
              <a:t>. Explore the impact of pandemic-related media coverage on public mental health. How can media outlets contribute positively to mental well-being?</a:t>
            </a:r>
            <a:endParaRPr lang="en-US" sz="2200" dirty="0"/>
          </a:p>
        </p:txBody>
      </p:sp>
      <p:sp>
        <p:nvSpPr>
          <p:cNvPr id="4" name="Content Placeholder 3">
            <a:extLst>
              <a:ext uri="{FF2B5EF4-FFF2-40B4-BE49-F238E27FC236}">
                <a16:creationId xmlns:a16="http://schemas.microsoft.com/office/drawing/2014/main" id="{40266386-C78A-DD50-F176-93C7E88A8E72}"/>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Times New Roman" panose="02020603050405020304" pitchFamily="18" charset="0"/>
              </a:rPr>
              <a:t>Excessive and negative media coverage can contribute to heightened anxiety. Media outlets can play a positive role by providing accurate information, highlighting coping strategies, and promoting mental health awareness.</a:t>
            </a:r>
          </a:p>
          <a:p>
            <a:endParaRPr lang="en-GB" sz="1800" dirty="0">
              <a:solidFill>
                <a:srgbClr val="374151"/>
              </a:solidFill>
              <a:latin typeface="Segoe UI" panose="020B0502040204020203" pitchFamily="34" charset="0"/>
              <a:ea typeface="Times New Roman" panose="02020603050405020304" pitchFamily="18" charset="0"/>
            </a:endParaRPr>
          </a:p>
          <a:p>
            <a:r>
              <a:rPr lang="en-GB" sz="1200" b="1" i="0" dirty="0">
                <a:solidFill>
                  <a:srgbClr val="1B3051"/>
                </a:solidFill>
                <a:effectLst/>
                <a:latin typeface="Europa"/>
              </a:rPr>
              <a:t>Article 5 - Mental health consequences of COVID-19 media coverage: the need for effective crisis communication practices (</a:t>
            </a:r>
            <a:r>
              <a:rPr lang="en-GB" sz="1200" b="1" i="0" dirty="0" err="1">
                <a:solidFill>
                  <a:srgbClr val="1B3051"/>
                </a:solidFill>
                <a:effectLst/>
                <a:latin typeface="Europa"/>
              </a:rPr>
              <a:t>Su</a:t>
            </a:r>
            <a:r>
              <a:rPr lang="en-GB" sz="1200" b="1" i="0" dirty="0">
                <a:solidFill>
                  <a:srgbClr val="1B3051"/>
                </a:solidFill>
                <a:effectLst/>
                <a:latin typeface="Europa"/>
              </a:rPr>
              <a:t> et al., 2021)</a:t>
            </a:r>
          </a:p>
          <a:p>
            <a:r>
              <a:rPr lang="en-GB" sz="1200" b="1" i="0" dirty="0">
                <a:solidFill>
                  <a:srgbClr val="1B3051"/>
                </a:solidFill>
                <a:effectLst/>
                <a:latin typeface="Europa"/>
                <a:hlinkClick r:id="rId2"/>
              </a:rPr>
              <a:t>https://globalizationandhealth.biomedcentral.com/articles/10.1186/s12992-020-00654-4</a:t>
            </a:r>
            <a:endParaRPr lang="en-GB" sz="1200" b="1" dirty="0">
              <a:solidFill>
                <a:srgbClr val="1B3051"/>
              </a:solidFill>
              <a:latin typeface="Europa"/>
            </a:endParaRPr>
          </a:p>
          <a:p>
            <a:endParaRPr lang="en-GB" sz="1200" b="1" i="0" dirty="0">
              <a:solidFill>
                <a:srgbClr val="1B3051"/>
              </a:solidFill>
              <a:effectLst/>
              <a:latin typeface="Europa"/>
            </a:endParaRPr>
          </a:p>
          <a:p>
            <a:endParaRPr lang="en-GB" sz="1800" dirty="0">
              <a:effectLst/>
              <a:latin typeface="Times New Roman" panose="02020603050405020304" pitchFamily="18" charset="0"/>
              <a:ea typeface="Times New Roman" panose="02020603050405020304" pitchFamily="18" charset="0"/>
            </a:endParaRPr>
          </a:p>
          <a:p>
            <a:endParaRPr lang="en-US" sz="2000" dirty="0"/>
          </a:p>
        </p:txBody>
      </p:sp>
      <p:pic>
        <p:nvPicPr>
          <p:cNvPr id="12" name="Picture 11" descr="Sound wave pattern on pixilated monitor">
            <a:extLst>
              <a:ext uri="{FF2B5EF4-FFF2-40B4-BE49-F238E27FC236}">
                <a16:creationId xmlns:a16="http://schemas.microsoft.com/office/drawing/2014/main" id="{E99E9160-6BCA-0314-BCD0-71169475C45A}"/>
              </a:ext>
            </a:extLst>
          </p:cNvPr>
          <p:cNvPicPr>
            <a:picLocks noChangeAspect="1"/>
          </p:cNvPicPr>
          <p:nvPr/>
        </p:nvPicPr>
        <p:blipFill rotWithShape="1">
          <a:blip r:embed="rId3"/>
          <a:srcRect l="15339" r="25327" b="-1"/>
          <a:stretch/>
        </p:blipFill>
        <p:spPr>
          <a:xfrm>
            <a:off x="6096000" y="-1"/>
            <a:ext cx="6096000" cy="6858001"/>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23658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1B69B-32EE-5597-375A-0662490D13B4}"/>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400" dirty="0"/>
              <a:t>5</a:t>
            </a:r>
            <a:r>
              <a:rPr lang="en-US" sz="2400" b="0" i="0" dirty="0">
                <a:effectLst/>
              </a:rPr>
              <a:t>. How was the education system in the UK affected by the pandemic?</a:t>
            </a:r>
            <a:br>
              <a:rPr lang="en-US" sz="2400" b="0" i="0" dirty="0">
                <a:effectLst/>
              </a:rPr>
            </a:br>
            <a:r>
              <a:rPr lang="en-US" sz="2400" b="0" i="0" dirty="0">
                <a:effectLst/>
              </a:rPr>
              <a:t>What have been the implications for pupils and students as a result of these disruptions. </a:t>
            </a:r>
            <a:endParaRPr lang="en-US" sz="2400" dirty="0"/>
          </a:p>
        </p:txBody>
      </p:sp>
      <p:pic>
        <p:nvPicPr>
          <p:cNvPr id="5" name="Picture 4" descr="Toy plastic numbers">
            <a:extLst>
              <a:ext uri="{FF2B5EF4-FFF2-40B4-BE49-F238E27FC236}">
                <a16:creationId xmlns:a16="http://schemas.microsoft.com/office/drawing/2014/main" id="{D8775FAD-0510-8E26-A97F-BFA3BE26C662}"/>
              </a:ext>
            </a:extLst>
          </p:cNvPr>
          <p:cNvPicPr>
            <a:picLocks noChangeAspect="1"/>
          </p:cNvPicPr>
          <p:nvPr/>
        </p:nvPicPr>
        <p:blipFill rotWithShape="1">
          <a:blip r:embed="rId2"/>
          <a:srcRect t="6406" b="6406"/>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Content Placeholder 3">
            <a:extLst>
              <a:ext uri="{FF2B5EF4-FFF2-40B4-BE49-F238E27FC236}">
                <a16:creationId xmlns:a16="http://schemas.microsoft.com/office/drawing/2014/main" id="{70713574-2B72-6121-080B-BF046D0653CE}"/>
              </a:ext>
            </a:extLst>
          </p:cNvPr>
          <p:cNvSpPr>
            <a:spLocks noGrp="1"/>
          </p:cNvSpPr>
          <p:nvPr>
            <p:ph idx="1"/>
          </p:nvPr>
        </p:nvSpPr>
        <p:spPr>
          <a:xfrm>
            <a:off x="6797004" y="670559"/>
            <a:ext cx="4555782" cy="5445076"/>
          </a:xfrm>
        </p:spPr>
        <p:txBody>
          <a:bodyPr anchor="t">
            <a:normAutofit/>
          </a:bodyPr>
          <a:lstStyle/>
          <a:p>
            <a:endParaRPr lang="en-US" sz="2000" dirty="0"/>
          </a:p>
          <a:p>
            <a:r>
              <a:rPr lang="en-GB" sz="1400" dirty="0"/>
              <a:t>Article 6 Collaboration in Times of Crisis: Leading UK Schools in the Early Stages of a Pandemic (Hulme et al., 2021)</a:t>
            </a:r>
            <a:endParaRPr lang="en-US" sz="2000" dirty="0"/>
          </a:p>
          <a:p>
            <a:r>
              <a:rPr lang="en-US" sz="2000" dirty="0">
                <a:hlinkClick r:id="rId3"/>
              </a:rPr>
              <a:t>https://www.tandfonline.com/doi/pdf/10.1080/15700763.2021.1917623</a:t>
            </a:r>
            <a:endParaRPr lang="en-US" sz="2000" dirty="0"/>
          </a:p>
          <a:p>
            <a:endParaRPr lang="en-US" sz="2000" dirty="0"/>
          </a:p>
          <a:p>
            <a:endParaRPr lang="en-US" sz="2000" dirty="0"/>
          </a:p>
          <a:p>
            <a:r>
              <a:rPr lang="en-GB" sz="1400" dirty="0"/>
              <a:t>Article / Report 7 School Recovery Strategies: Year 2 findings Research report (Crossfield et al., 2023)</a:t>
            </a:r>
            <a:endParaRPr lang="en-US" sz="2000" dirty="0"/>
          </a:p>
          <a:p>
            <a:r>
              <a:rPr lang="en-US" sz="2000" dirty="0">
                <a:hlinkClick r:id="rId4"/>
              </a:rPr>
              <a:t>https://cfey.org/wp-content/uploads/2023/01/School_recovery_strategies_year_2_findings.pdf</a:t>
            </a:r>
            <a:endParaRPr lang="en-US" sz="2000" dirty="0"/>
          </a:p>
          <a:p>
            <a:pPr marL="0" indent="0">
              <a:buNone/>
            </a:pPr>
            <a:endParaRPr lang="en-US" sz="2000" dirty="0"/>
          </a:p>
        </p:txBody>
      </p:sp>
    </p:spTree>
    <p:extLst>
      <p:ext uri="{BB962C8B-B14F-4D97-AF65-F5344CB8AC3E}">
        <p14:creationId xmlns:p14="http://schemas.microsoft.com/office/powerpoint/2010/main" val="266385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F790-B063-5217-B867-B0EC5F678C5D}"/>
              </a:ext>
            </a:extLst>
          </p:cNvPr>
          <p:cNvSpPr>
            <a:spLocks noGrp="1"/>
          </p:cNvSpPr>
          <p:nvPr>
            <p:ph type="title"/>
          </p:nvPr>
        </p:nvSpPr>
        <p:spPr/>
        <p:txBody>
          <a:bodyPr/>
          <a:lstStyle/>
          <a:p>
            <a:r>
              <a:rPr lang="en-US" dirty="0"/>
              <a:t>Initiatives to support pupils / students</a:t>
            </a:r>
          </a:p>
        </p:txBody>
      </p:sp>
      <p:sp>
        <p:nvSpPr>
          <p:cNvPr id="3" name="Content Placeholder 2">
            <a:extLst>
              <a:ext uri="{FF2B5EF4-FFF2-40B4-BE49-F238E27FC236}">
                <a16:creationId xmlns:a16="http://schemas.microsoft.com/office/drawing/2014/main" id="{8957C975-99F8-534F-5BB6-6D7CA4287DEF}"/>
              </a:ext>
            </a:extLst>
          </p:cNvPr>
          <p:cNvSpPr>
            <a:spLocks noGrp="1"/>
          </p:cNvSpPr>
          <p:nvPr>
            <p:ph idx="1"/>
          </p:nvPr>
        </p:nvSpPr>
        <p:spPr/>
        <p:txBody>
          <a:bodyPr/>
          <a:lstStyle/>
          <a:p>
            <a:r>
              <a:rPr lang="en-GB" sz="1800" dirty="0">
                <a:solidFill>
                  <a:srgbClr val="374151"/>
                </a:solidFill>
                <a:effectLst/>
                <a:latin typeface="Segoe UI" panose="020B0502040204020203" pitchFamily="34" charset="0"/>
                <a:ea typeface="Times New Roman" panose="02020603050405020304" pitchFamily="18" charset="0"/>
              </a:rPr>
              <a:t>Schools can prioritise mental health education, provide counselling services, and create safe spaces for students to express their feelings. </a:t>
            </a:r>
          </a:p>
          <a:p>
            <a:r>
              <a:rPr lang="en-GB" sz="1800" dirty="0">
                <a:solidFill>
                  <a:srgbClr val="374151"/>
                </a:solidFill>
                <a:effectLst/>
                <a:latin typeface="Segoe UI" panose="020B0502040204020203" pitchFamily="34" charset="0"/>
                <a:ea typeface="Times New Roman" panose="02020603050405020304" pitchFamily="18" charset="0"/>
              </a:rPr>
              <a:t>Collaboration with mental health professionals and involving parents in mental health initiatives can further support students.</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5580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AA54-E0BF-7B3E-FEA4-C5DF28C14255}"/>
              </a:ext>
            </a:extLst>
          </p:cNvPr>
          <p:cNvSpPr>
            <a:spLocks noGrp="1"/>
          </p:cNvSpPr>
          <p:nvPr>
            <p:ph type="title"/>
          </p:nvPr>
        </p:nvSpPr>
        <p:spPr/>
        <p:txBody>
          <a:bodyPr/>
          <a:lstStyle/>
          <a:p>
            <a:r>
              <a:rPr lang="en-US" dirty="0"/>
              <a:t>Additional Questions to Consider…</a:t>
            </a:r>
          </a:p>
        </p:txBody>
      </p:sp>
      <p:sp>
        <p:nvSpPr>
          <p:cNvPr id="3" name="Content Placeholder 2">
            <a:extLst>
              <a:ext uri="{FF2B5EF4-FFF2-40B4-BE49-F238E27FC236}">
                <a16:creationId xmlns:a16="http://schemas.microsoft.com/office/drawing/2014/main" id="{DD4D45C5-A527-834E-A2DC-D98C765DE9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34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F5383-6822-82B4-8C26-A523DEFC54F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Discuss the role of social isolation during lockdowns in relation to mental health. </a:t>
            </a:r>
            <a:br>
              <a:rPr lang="en-US" sz="2200" b="0" i="0" kern="1200" dirty="0">
                <a:solidFill>
                  <a:srgbClr val="FFFFFF"/>
                </a:solidFill>
                <a:effectLst/>
                <a:latin typeface="+mj-lt"/>
                <a:ea typeface="+mj-ea"/>
                <a:cs typeface="+mj-cs"/>
              </a:rPr>
            </a:br>
            <a:r>
              <a:rPr lang="en-US" sz="2200" b="0" i="0" kern="1200" dirty="0">
                <a:solidFill>
                  <a:srgbClr val="FFFFFF"/>
                </a:solidFill>
                <a:effectLst/>
                <a:latin typeface="+mj-lt"/>
                <a:ea typeface="+mj-ea"/>
                <a:cs typeface="+mj-cs"/>
              </a:rPr>
              <a:t>How did communities in the UK foster connection and support despite physical distancing measures?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B02C9630-63D5-910D-55DC-D6A25C82642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Social isolation has been linked to increased feelings of loneliness and depression. Communities can mitigate these effects by leveraging technology for virtual connections, organizing local support networks, and promoting safe social interactions within public health guidelines.</a:t>
            </a:r>
            <a:r>
              <a:rPr lang="en-GB" sz="1400" dirty="0">
                <a:effectLst/>
              </a:rPr>
              <a:t> </a:t>
            </a:r>
            <a:endParaRPr lang="en-US" sz="2000" dirty="0"/>
          </a:p>
        </p:txBody>
      </p:sp>
    </p:spTree>
    <p:extLst>
      <p:ext uri="{BB962C8B-B14F-4D97-AF65-F5344CB8AC3E}">
        <p14:creationId xmlns:p14="http://schemas.microsoft.com/office/powerpoint/2010/main" val="4026595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DCAF5-646E-3130-B603-137164B8C4E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How have mental health services in the UK adapted to the increased demand during the pandemic, and what improvements can be made to ensure accessibility and effectiveness?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1C175F3B-4740-BCC4-3F0A-4852A1F174F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Times New Roman" panose="02020603050405020304" pitchFamily="18" charset="0"/>
              </a:rPr>
              <a:t>Mental health services have expanded through online platforms and helplines to accommodate increased demand. Continued efforts to reduce waiting times, increase mental health literacy, and integrate mental health support into primary care are essential.</a:t>
            </a:r>
            <a:endParaRPr lang="en-GB" sz="1800" dirty="0">
              <a:effectLst/>
              <a:latin typeface="Times New Roman" panose="02020603050405020304" pitchFamily="18" charset="0"/>
              <a:ea typeface="Times New Roman" panose="02020603050405020304" pitchFamily="18" charset="0"/>
            </a:endParaRPr>
          </a:p>
          <a:p>
            <a:endParaRPr lang="en-US" sz="2000" dirty="0"/>
          </a:p>
        </p:txBody>
      </p:sp>
    </p:spTree>
    <p:extLst>
      <p:ext uri="{BB962C8B-B14F-4D97-AF65-F5344CB8AC3E}">
        <p14:creationId xmlns:p14="http://schemas.microsoft.com/office/powerpoint/2010/main" val="1119133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9695-E29F-488A-48FF-9B501A1A371A}"/>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1800" b="0" i="0" dirty="0">
                <a:effectLst/>
              </a:rPr>
              <a:t>How </a:t>
            </a:r>
            <a:r>
              <a:rPr lang="en-US" sz="1800" dirty="0"/>
              <a:t>did / are</a:t>
            </a:r>
            <a:r>
              <a:rPr lang="en-US" sz="1800" b="0" i="0" dirty="0">
                <a:effectLst/>
              </a:rPr>
              <a:t> employers in the UK support/</a:t>
            </a:r>
            <a:r>
              <a:rPr lang="en-US" sz="1800" b="0" i="0" dirty="0" err="1">
                <a:effectLst/>
              </a:rPr>
              <a:t>ing</a:t>
            </a:r>
            <a:r>
              <a:rPr lang="en-US" sz="1800" b="0" i="0" dirty="0">
                <a:effectLst/>
              </a:rPr>
              <a:t> the mental health of their employees during and after the pandemic, especially considering the potential long-term effects of remote work?</a:t>
            </a:r>
            <a:endParaRPr lang="en-US" sz="1800" dirty="0"/>
          </a:p>
        </p:txBody>
      </p:sp>
      <p:sp>
        <p:nvSpPr>
          <p:cNvPr id="13" name="Content Placeholder 3">
            <a:extLst>
              <a:ext uri="{FF2B5EF4-FFF2-40B4-BE49-F238E27FC236}">
                <a16:creationId xmlns:a16="http://schemas.microsoft.com/office/drawing/2014/main" id="{2010260C-42FB-0A84-BF46-B50EFB66634E}"/>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Calibri" panose="020F0502020204030204" pitchFamily="34" charset="0"/>
              </a:rPr>
              <a:t>Employers can implement mental health policies, provide resources for remote employees, offer mental health days, and foster open communication. Flexible work arrangements and employee assistance programs can also contribute to a supportive work environment.</a:t>
            </a:r>
            <a:r>
              <a:rPr lang="en-GB" sz="1400" dirty="0">
                <a:effectLst/>
              </a:rPr>
              <a:t> </a:t>
            </a:r>
            <a:endParaRPr lang="en-US" sz="2000" dirty="0"/>
          </a:p>
        </p:txBody>
      </p:sp>
      <p:pic>
        <p:nvPicPr>
          <p:cNvPr id="5" name="Picture 4" descr="Working space background">
            <a:extLst>
              <a:ext uri="{FF2B5EF4-FFF2-40B4-BE49-F238E27FC236}">
                <a16:creationId xmlns:a16="http://schemas.microsoft.com/office/drawing/2014/main" id="{B6C8D88C-2FC0-36E8-23B9-B3C666779A69}"/>
              </a:ext>
            </a:extLst>
          </p:cNvPr>
          <p:cNvPicPr>
            <a:picLocks noChangeAspect="1"/>
          </p:cNvPicPr>
          <p:nvPr/>
        </p:nvPicPr>
        <p:blipFill rotWithShape="1">
          <a:blip r:embed="rId2"/>
          <a:srcRect l="40667" r="-1" b="-1"/>
          <a:stretch/>
        </p:blipFill>
        <p:spPr>
          <a:xfrm>
            <a:off x="6096000" y="10"/>
            <a:ext cx="6095999" cy="6857990"/>
          </a:xfrm>
          <a:prstGeom prst="rect">
            <a:avLst/>
          </a:prstGeom>
        </p:spPr>
      </p:pic>
      <p:sp>
        <p:nvSpPr>
          <p:cNvPr id="15" name="Rectangle 1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288966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TotalTime>
  <Words>891</Words>
  <Application>Microsoft Macintosh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Europa</vt:lpstr>
      <vt:lpstr>interfaceregular</vt:lpstr>
      <vt:lpstr>Segoe UI</vt:lpstr>
      <vt:lpstr>Söhne</vt:lpstr>
      <vt:lpstr>Times New Roman</vt:lpstr>
      <vt:lpstr>Office Theme</vt:lpstr>
      <vt:lpstr>Covid 19 and Mental Health (UK) </vt:lpstr>
      <vt:lpstr>1. How did the prevalence of uncertainty during the COVID-19 pandemic contribute to mental health challenges in the UK?</vt:lpstr>
      <vt:lpstr>2. What are some unique mental health challenges faced by vulnerable populations and keyworkers in the UK, and how have these been exacerbated by the pandemic?</vt:lpstr>
      <vt:lpstr>3. How has the shift to remote work and changes in daily routines (during and post covid) impacted the mental well-being of individuals, and are there any positive aspects to consider?  Consider all countries…</vt:lpstr>
      <vt:lpstr>PowerPoint Presentation</vt:lpstr>
      <vt:lpstr>4. Explore the impact of pandemic-related media coverage on public mental health. How can media outlets contribute positively to mental well-being?</vt:lpstr>
      <vt:lpstr>5. How was the education system in the UK affected by the pandemic? What have been the implications for pupils and students as a result of these disruptions. </vt:lpstr>
      <vt:lpstr>Initiatives to support pupils / students</vt:lpstr>
      <vt:lpstr>Additional Questions to Consider…</vt:lpstr>
      <vt:lpstr>Discuss the role of social isolation during lockdowns in relation to mental health.  How did communities in the UK foster connection and support despite physical distancing measures?</vt:lpstr>
      <vt:lpstr>How have mental health services in the UK adapted to the increased demand during the pandemic, and what improvements can be made to ensure accessibility and effectiveness?</vt:lpstr>
      <vt:lpstr>How did / are employers in the UK support/ing the mental health of their employees during and after the pandemic, especially considering the potential long-term effects of remote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19 and Mental Health (UK) </dc:title>
  <dc:creator>Alison Connaughton</dc:creator>
  <cp:lastModifiedBy>Alison Connaughton</cp:lastModifiedBy>
  <cp:revision>6</cp:revision>
  <dcterms:created xsi:type="dcterms:W3CDTF">2023-11-29T14:15:00Z</dcterms:created>
  <dcterms:modified xsi:type="dcterms:W3CDTF">2023-11-30T12:56:43Z</dcterms:modified>
</cp:coreProperties>
</file>