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9" r:id="rId2"/>
    <p:sldId id="260" r:id="rId3"/>
    <p:sldId id="261" r:id="rId4"/>
    <p:sldId id="262" r:id="rId5"/>
    <p:sldId id="271" r:id="rId6"/>
    <p:sldId id="273" r:id="rId7"/>
    <p:sldId id="274" r:id="rId8"/>
    <p:sldId id="275" r:id="rId9"/>
    <p:sldId id="265" r:id="rId10"/>
    <p:sldId id="272" r:id="rId11"/>
    <p:sldId id="256" r:id="rId12"/>
    <p:sldId id="258" r:id="rId13"/>
    <p:sldId id="270" r:id="rId14"/>
    <p:sldId id="269" r:id="rId15"/>
    <p:sldId id="268" r:id="rId16"/>
    <p:sldId id="266" r:id="rId17"/>
    <p:sldId id="267"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662" autoAdjust="0"/>
    <p:restoredTop sz="94660"/>
  </p:normalViewPr>
  <p:slideViewPr>
    <p:cSldViewPr snapToGrid="0">
      <p:cViewPr varScale="1">
        <p:scale>
          <a:sx n="114" d="100"/>
          <a:sy n="114" d="100"/>
        </p:scale>
        <p:origin x="150"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2-04T10:45:31.813"/>
    </inkml:context>
    <inkml:brush xml:id="br0">
      <inkml:brushProperty name="width" value="0.3" units="cm"/>
      <inkml:brushProperty name="height" value="0.6" units="cm"/>
      <inkml:brushProperty name="color" value="#969696"/>
      <inkml:brushProperty name="tip" value="rectangle"/>
      <inkml:brushProperty name="rasterOp" value="maskPen"/>
    </inkml:brush>
  </inkml:definitions>
  <inkml:trace contextRef="#ctx0" brushRef="#br0">5914 7520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2-04T10:45:31.814"/>
    </inkml:context>
    <inkml:brush xml:id="br0">
      <inkml:brushProperty name="width" value="0.3" units="cm"/>
      <inkml:brushProperty name="height" value="0.6" units="cm"/>
      <inkml:brushProperty name="color" value="#969696"/>
      <inkml:brushProperty name="tip" value="rectangle"/>
      <inkml:brushProperty name="rasterOp" value="maskPen"/>
    </inkml:brush>
  </inkml:definitions>
  <inkml:trace contextRef="#ctx0" brushRef="#br0">19873 928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2-04T10:45:31.815"/>
    </inkml:context>
    <inkml:brush xml:id="br0">
      <inkml:brushProperty name="width" value="0.3" units="cm"/>
      <inkml:brushProperty name="height" value="0.6" units="cm"/>
      <inkml:brushProperty name="color" value="#969696"/>
      <inkml:brushProperty name="tip" value="rectangle"/>
      <inkml:brushProperty name="rasterOp" value="maskPen"/>
    </inkml:brush>
  </inkml:definitions>
  <inkml:trace contextRef="#ctx0" brushRef="#br0">1162 2531 16383 0 0,'0'0'0'0'0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80684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72740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35054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61996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12/11/2022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103784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12/11/2022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111166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12/11/2022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91822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328127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14890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078843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75699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12/11/2022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81342718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qualitygurus.com/conflict-resolution-thomas-kilmann-model/" TargetMode="External"/><Relationship Id="rId2" Type="http://schemas.openxmlformats.org/officeDocument/2006/relationships/hyperlink" Target="https://www.belbin.com/" TargetMode="External"/><Relationship Id="rId1" Type="http://schemas.openxmlformats.org/officeDocument/2006/relationships/slideLayout" Target="../slideLayouts/slideLayout2.xml"/><Relationship Id="rId4" Type="http://schemas.openxmlformats.org/officeDocument/2006/relationships/hyperlink" Target="https://ns4business.com.br/tuckmans-stages-of-group-development/" TargetMode="External"/></Relationships>
</file>

<file path=ppt/slides/_rels/slide17.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customXml" Target="../ink/ink3.xml"/><Relationship Id="rId5" Type="http://schemas.openxmlformats.org/officeDocument/2006/relationships/customXml" Target="../ink/ink2.xml"/><Relationship Id="rId4" Type="http://schemas.openxmlformats.org/officeDocument/2006/relationships/image" Target="../media/image7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9DE04661-19BB-7AD6-3D2E-4A51A6B68B4D}"/>
              </a:ext>
            </a:extLst>
          </p:cNvPr>
          <p:cNvPicPr>
            <a:picLocks noChangeAspect="1"/>
          </p:cNvPicPr>
          <p:nvPr/>
        </p:nvPicPr>
        <p:blipFill rotWithShape="1">
          <a:blip r:embed="rId2"/>
          <a:srcRect t="7865" b="7865"/>
          <a:stretch/>
        </p:blipFill>
        <p:spPr>
          <a:xfrm>
            <a:off x="-1" y="10"/>
            <a:ext cx="12192000" cy="6857990"/>
          </a:xfrm>
          <a:prstGeom prst="rect">
            <a:avLst/>
          </a:prstGeom>
        </p:spPr>
      </p:pic>
      <p:sp>
        <p:nvSpPr>
          <p:cNvPr id="10"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95239DB3-2D82-F506-DCEE-F4854B342375}"/>
              </a:ext>
            </a:extLst>
          </p:cNvPr>
          <p:cNvSpPr>
            <a:spLocks noGrp="1"/>
          </p:cNvSpPr>
          <p:nvPr>
            <p:ph type="title"/>
          </p:nvPr>
        </p:nvSpPr>
        <p:spPr>
          <a:xfrm>
            <a:off x="709448" y="1913950"/>
            <a:ext cx="4204137" cy="1342754"/>
          </a:xfrm>
        </p:spPr>
        <p:txBody>
          <a:bodyPr>
            <a:normAutofit/>
          </a:bodyPr>
          <a:lstStyle/>
          <a:p>
            <a:pPr algn="ctr"/>
            <a:r>
              <a:rPr lang="en-GB" sz="3300" b="1">
                <a:cs typeface="Calibri Light"/>
              </a:rPr>
              <a:t>Effective Team working and Communication</a:t>
            </a:r>
            <a:endParaRPr lang="en-GB" sz="3300" b="1"/>
          </a:p>
        </p:txBody>
      </p:sp>
      <p:cxnSp>
        <p:nvCxnSpPr>
          <p:cNvPr id="15" name="Straight Connector 14">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F2B24094-36E3-0D0F-1137-2CCB77B0361E}"/>
              </a:ext>
            </a:extLst>
          </p:cNvPr>
          <p:cNvSpPr>
            <a:spLocks noGrp="1"/>
          </p:cNvSpPr>
          <p:nvPr>
            <p:ph idx="1"/>
          </p:nvPr>
        </p:nvSpPr>
        <p:spPr>
          <a:xfrm>
            <a:off x="525516" y="3417573"/>
            <a:ext cx="4593021" cy="2619839"/>
          </a:xfrm>
        </p:spPr>
        <p:txBody>
          <a:bodyPr vert="horz" lIns="91440" tIns="45720" rIns="91440" bIns="45720" rtlCol="0" anchor="ctr">
            <a:noAutofit/>
          </a:bodyPr>
          <a:lstStyle/>
          <a:p>
            <a:pPr marL="0" indent="0">
              <a:buNone/>
            </a:pPr>
            <a:endParaRPr lang="en-US" sz="1100">
              <a:cs typeface="Calibri"/>
            </a:endParaRPr>
          </a:p>
          <a:p>
            <a:pPr marL="0" indent="0">
              <a:buNone/>
            </a:pPr>
            <a:endParaRPr lang="en-US" sz="1100">
              <a:cs typeface="Calibri"/>
            </a:endParaRPr>
          </a:p>
          <a:p>
            <a:pPr marL="0" indent="0">
              <a:buNone/>
            </a:pPr>
            <a:endParaRPr lang="en-US" sz="1100">
              <a:cs typeface="Calibri"/>
            </a:endParaRPr>
          </a:p>
          <a:p>
            <a:pPr marL="0" indent="0">
              <a:buNone/>
            </a:pPr>
            <a:r>
              <a:rPr lang="en-US" sz="1400" b="1" dirty="0">
                <a:cs typeface="Calibri"/>
              </a:rPr>
              <a:t>Names :</a:t>
            </a:r>
            <a:endParaRPr lang="en-US" sz="1400" b="1">
              <a:ea typeface="Calibri"/>
              <a:cs typeface="Calibri"/>
            </a:endParaRPr>
          </a:p>
          <a:p>
            <a:pPr marL="0" indent="0">
              <a:buNone/>
            </a:pPr>
            <a:r>
              <a:rPr lang="en-US" sz="1400" b="1" dirty="0">
                <a:cs typeface="Calibri"/>
              </a:rPr>
              <a:t> Ana Sofia Moreno 2133751</a:t>
            </a:r>
            <a:endParaRPr lang="en-US" sz="1400" b="1">
              <a:ea typeface="Calibri"/>
              <a:cs typeface="Calibri"/>
            </a:endParaRPr>
          </a:p>
          <a:p>
            <a:pPr marL="0" indent="0">
              <a:buNone/>
            </a:pPr>
            <a:r>
              <a:rPr lang="en-US" sz="1400" b="1" dirty="0">
                <a:cs typeface="Calibri"/>
              </a:rPr>
              <a:t>Ivone Mota 2132598</a:t>
            </a:r>
            <a:endParaRPr lang="en-US" sz="1400" b="1">
              <a:ea typeface="Calibri"/>
              <a:cs typeface="Calibri"/>
            </a:endParaRPr>
          </a:p>
          <a:p>
            <a:pPr marL="0" indent="0">
              <a:buNone/>
            </a:pPr>
            <a:r>
              <a:rPr lang="en-US" sz="1400" b="1" dirty="0">
                <a:cs typeface="Calibri"/>
              </a:rPr>
              <a:t>Faisal Mahmood 2130774</a:t>
            </a:r>
            <a:endParaRPr lang="en-US" sz="1400" b="1">
              <a:ea typeface="Calibri"/>
              <a:cs typeface="Calibri"/>
            </a:endParaRPr>
          </a:p>
          <a:p>
            <a:pPr marL="0" indent="0">
              <a:buNone/>
            </a:pPr>
            <a:r>
              <a:rPr lang="en-US" sz="1400" b="1" dirty="0" err="1">
                <a:cs typeface="Calibri"/>
              </a:rPr>
              <a:t>Vikramkumar</a:t>
            </a:r>
            <a:r>
              <a:rPr lang="en-US" sz="1400" b="1" dirty="0">
                <a:cs typeface="Calibri"/>
              </a:rPr>
              <a:t> Patel 2133821</a:t>
            </a:r>
            <a:endParaRPr lang="en-US" sz="1400" b="1">
              <a:ea typeface="Calibri"/>
              <a:cs typeface="Calibri"/>
            </a:endParaRPr>
          </a:p>
          <a:p>
            <a:pPr marL="0" indent="0">
              <a:buNone/>
            </a:pPr>
            <a:r>
              <a:rPr lang="en-US" sz="1400" b="1" dirty="0">
                <a:cs typeface="Calibri"/>
              </a:rPr>
              <a:t>Mihail Danilov 2133590</a:t>
            </a:r>
            <a:endParaRPr lang="en-US" sz="1400" b="1">
              <a:ea typeface="Calibri"/>
              <a:cs typeface="Calibri"/>
            </a:endParaRPr>
          </a:p>
        </p:txBody>
      </p:sp>
    </p:spTree>
    <p:extLst>
      <p:ext uri="{BB962C8B-B14F-4D97-AF65-F5344CB8AC3E}">
        <p14:creationId xmlns:p14="http://schemas.microsoft.com/office/powerpoint/2010/main" val="1737295999"/>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A picture containing graphical user interface&#10;&#10;Description automatically generated">
            <a:extLst>
              <a:ext uri="{FF2B5EF4-FFF2-40B4-BE49-F238E27FC236}">
                <a16:creationId xmlns:a16="http://schemas.microsoft.com/office/drawing/2014/main" id="{9C5F974E-71E1-6216-866F-B3CC9B8EBB07}"/>
              </a:ext>
            </a:extLst>
          </p:cNvPr>
          <p:cNvPicPr>
            <a:picLocks noChangeAspect="1"/>
          </p:cNvPicPr>
          <p:nvPr/>
        </p:nvPicPr>
        <p:blipFill rotWithShape="1">
          <a:blip r:embed="rId2"/>
          <a:srcRect t="19824" b="23926"/>
          <a:stretch/>
        </p:blipFill>
        <p:spPr>
          <a:xfrm>
            <a:off x="20" y="28765"/>
            <a:ext cx="12191980" cy="6857990"/>
          </a:xfrm>
          <a:prstGeom prst="rect">
            <a:avLst/>
          </a:prstGeom>
        </p:spPr>
      </p:pic>
      <p:sp>
        <p:nvSpPr>
          <p:cNvPr id="3" name="TextBox 2">
            <a:extLst>
              <a:ext uri="{FF2B5EF4-FFF2-40B4-BE49-F238E27FC236}">
                <a16:creationId xmlns:a16="http://schemas.microsoft.com/office/drawing/2014/main" id="{82A20554-4146-4BB5-D2A1-B9D71EA5D729}"/>
              </a:ext>
            </a:extLst>
          </p:cNvPr>
          <p:cNvSpPr txBox="1"/>
          <p:nvPr/>
        </p:nvSpPr>
        <p:spPr>
          <a:xfrm>
            <a:off x="10497659" y="6490752"/>
            <a:ext cx="31639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Ana S. Moreno</a:t>
            </a:r>
            <a:endParaRPr lang="en-GB" dirty="0" err="1"/>
          </a:p>
        </p:txBody>
      </p:sp>
      <p:sp>
        <p:nvSpPr>
          <p:cNvPr id="5" name="TextBox 4">
            <a:extLst>
              <a:ext uri="{FF2B5EF4-FFF2-40B4-BE49-F238E27FC236}">
                <a16:creationId xmlns:a16="http://schemas.microsoft.com/office/drawing/2014/main" id="{4813E7E5-9D3B-CA3E-F8F0-17B0DE4DE15E}"/>
              </a:ext>
            </a:extLst>
          </p:cNvPr>
          <p:cNvSpPr txBox="1"/>
          <p:nvPr/>
        </p:nvSpPr>
        <p:spPr>
          <a:xfrm>
            <a:off x="2870783" y="4250384"/>
            <a:ext cx="535056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2000" dirty="0">
              <a:ea typeface="Calibri"/>
              <a:cs typeface="Calibri"/>
            </a:endParaRPr>
          </a:p>
        </p:txBody>
      </p:sp>
      <p:sp>
        <p:nvSpPr>
          <p:cNvPr id="6" name="TextBox 5">
            <a:extLst>
              <a:ext uri="{FF2B5EF4-FFF2-40B4-BE49-F238E27FC236}">
                <a16:creationId xmlns:a16="http://schemas.microsoft.com/office/drawing/2014/main" id="{5688E8FC-C70E-C426-B2F2-67A6F602610F}"/>
              </a:ext>
            </a:extLst>
          </p:cNvPr>
          <p:cNvSpPr txBox="1"/>
          <p:nvPr/>
        </p:nvSpPr>
        <p:spPr>
          <a:xfrm>
            <a:off x="2928605" y="1707780"/>
            <a:ext cx="557122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cs typeface="Calibri"/>
              </a:rPr>
              <a:t>What is Team Working ? </a:t>
            </a:r>
          </a:p>
          <a:p>
            <a:r>
              <a:rPr lang="en-GB" sz="2000" dirty="0">
                <a:cs typeface="Calibri"/>
              </a:rPr>
              <a:t>Team Working is when a group of people work together towards a common goal .</a:t>
            </a:r>
          </a:p>
        </p:txBody>
      </p:sp>
    </p:spTree>
    <p:extLst>
      <p:ext uri="{BB962C8B-B14F-4D97-AF65-F5344CB8AC3E}">
        <p14:creationId xmlns:p14="http://schemas.microsoft.com/office/powerpoint/2010/main" val="15053113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10;&#10;Description automatically generated">
            <a:extLst>
              <a:ext uri="{FF2B5EF4-FFF2-40B4-BE49-F238E27FC236}">
                <a16:creationId xmlns:a16="http://schemas.microsoft.com/office/drawing/2014/main" id="{02D36146-EC3B-5385-8E53-17A481FCBF45}"/>
              </a:ext>
            </a:extLst>
          </p:cNvPr>
          <p:cNvPicPr>
            <a:picLocks noChangeAspect="1"/>
          </p:cNvPicPr>
          <p:nvPr/>
        </p:nvPicPr>
        <p:blipFill rotWithShape="1">
          <a:blip r:embed="rId2"/>
          <a:srcRect r="6237"/>
          <a:stretch/>
        </p:blipFill>
        <p:spPr>
          <a:xfrm>
            <a:off x="2522358" y="10"/>
            <a:ext cx="9669642" cy="6857990"/>
          </a:xfrm>
          <a:prstGeom prst="rect">
            <a:avLst/>
          </a:prstGeom>
        </p:spPr>
      </p:pic>
      <p:sp>
        <p:nvSpPr>
          <p:cNvPr id="2" name="Title 1">
            <a:extLst>
              <a:ext uri="{FF2B5EF4-FFF2-40B4-BE49-F238E27FC236}">
                <a16:creationId xmlns:a16="http://schemas.microsoft.com/office/drawing/2014/main" id="{2FE26029-244E-9DA0-C010-8A2267D86D75}"/>
              </a:ext>
            </a:extLst>
          </p:cNvPr>
          <p:cNvSpPr>
            <a:spLocks noGrp="1"/>
          </p:cNvSpPr>
          <p:nvPr>
            <p:ph type="title"/>
          </p:nvPr>
        </p:nvSpPr>
        <p:spPr>
          <a:xfrm>
            <a:off x="952228" y="743447"/>
            <a:ext cx="3973385" cy="3692028"/>
          </a:xfrm>
          <a:noFill/>
        </p:spPr>
        <p:txBody>
          <a:bodyPr vert="horz" lIns="91440" tIns="45720" rIns="91440" bIns="45720" rtlCol="0" anchor="b">
            <a:normAutofit/>
          </a:bodyPr>
          <a:lstStyle/>
          <a:p>
            <a:r>
              <a:rPr lang="en-US" sz="5200" b="1" u="sng" dirty="0">
                <a:solidFill>
                  <a:schemeClr val="accent1">
                    <a:lumMod val="75000"/>
                  </a:schemeClr>
                </a:solidFill>
              </a:rPr>
              <a:t>Benefit and disadvantage of team working</a:t>
            </a:r>
            <a:endParaRPr lang="en-US" sz="5200" b="1" u="sng">
              <a:solidFill>
                <a:schemeClr val="accent1">
                  <a:lumMod val="75000"/>
                </a:schemeClr>
              </a:solidFill>
              <a:cs typeface="Calibri Light"/>
            </a:endParaRPr>
          </a:p>
        </p:txBody>
      </p:sp>
      <p:sp>
        <p:nvSpPr>
          <p:cNvPr id="3" name="TextBox 2">
            <a:extLst>
              <a:ext uri="{FF2B5EF4-FFF2-40B4-BE49-F238E27FC236}">
                <a16:creationId xmlns:a16="http://schemas.microsoft.com/office/drawing/2014/main" id="{B4CEEB35-9965-051A-347C-536B72241098}"/>
              </a:ext>
            </a:extLst>
          </p:cNvPr>
          <p:cNvSpPr txBox="1"/>
          <p:nvPr/>
        </p:nvSpPr>
        <p:spPr>
          <a:xfrm>
            <a:off x="10692940" y="6531722"/>
            <a:ext cx="20697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Ivone Mota</a:t>
            </a:r>
            <a:endParaRPr lang="en-GB" dirty="0"/>
          </a:p>
        </p:txBody>
      </p:sp>
    </p:spTree>
    <p:extLst>
      <p:ext uri="{BB962C8B-B14F-4D97-AF65-F5344CB8AC3E}">
        <p14:creationId xmlns:p14="http://schemas.microsoft.com/office/powerpoint/2010/main" val="50820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9F798-6DA3-A209-3924-21B7F8FC9339}"/>
              </a:ext>
            </a:extLst>
          </p:cNvPr>
          <p:cNvSpPr>
            <a:spLocks noGrp="1"/>
          </p:cNvSpPr>
          <p:nvPr>
            <p:ph type="title"/>
          </p:nvPr>
        </p:nvSpPr>
        <p:spPr>
          <a:xfrm>
            <a:off x="550653" y="120710"/>
            <a:ext cx="11248845" cy="1325563"/>
          </a:xfrm>
        </p:spPr>
        <p:style>
          <a:lnRef idx="2">
            <a:schemeClr val="dk1"/>
          </a:lnRef>
          <a:fillRef idx="1">
            <a:schemeClr val="lt1"/>
          </a:fillRef>
          <a:effectRef idx="0">
            <a:schemeClr val="dk1"/>
          </a:effectRef>
          <a:fontRef idx="minor">
            <a:schemeClr val="dk1"/>
          </a:fontRef>
        </p:style>
        <p:txBody>
          <a:bodyPr/>
          <a:lstStyle/>
          <a:p>
            <a:r>
              <a:rPr lang="en-US" dirty="0">
                <a:ea typeface="+mj-lt"/>
                <a:cs typeface="+mj-lt"/>
              </a:rPr>
              <a:t>Benefits                                   Disadvantages</a:t>
            </a:r>
            <a:endParaRPr lang="en-US" dirty="0"/>
          </a:p>
        </p:txBody>
      </p:sp>
      <p:sp>
        <p:nvSpPr>
          <p:cNvPr id="3" name="Content Placeholder 2">
            <a:extLst>
              <a:ext uri="{FF2B5EF4-FFF2-40B4-BE49-F238E27FC236}">
                <a16:creationId xmlns:a16="http://schemas.microsoft.com/office/drawing/2014/main" id="{D855DF58-9B1C-820B-FC1C-06D34500CE52}"/>
              </a:ext>
            </a:extLst>
          </p:cNvPr>
          <p:cNvSpPr>
            <a:spLocks noGrp="1"/>
          </p:cNvSpPr>
          <p:nvPr>
            <p:ph idx="1"/>
          </p:nvPr>
        </p:nvSpPr>
        <p:spPr>
          <a:xfrm>
            <a:off x="263106" y="1365550"/>
            <a:ext cx="4362091" cy="4351338"/>
          </a:xfr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a:bodyPr>
          <a:lstStyle/>
          <a:p>
            <a:r>
              <a:rPr lang="en-GB" sz="2000" dirty="0">
                <a:cs typeface="Calibri" panose="020F0502020204030204"/>
              </a:rPr>
              <a:t>Innovation (brainstorming)</a:t>
            </a:r>
          </a:p>
          <a:p>
            <a:r>
              <a:rPr lang="en-GB" sz="2000" dirty="0">
                <a:cs typeface="Calibri" panose="020F0502020204030204"/>
              </a:rPr>
              <a:t>Confidence</a:t>
            </a:r>
          </a:p>
          <a:p>
            <a:r>
              <a:rPr lang="en-GB" sz="2000" dirty="0">
                <a:cs typeface="Calibri" panose="020F0502020204030204"/>
              </a:rPr>
              <a:t>Efficiency</a:t>
            </a:r>
          </a:p>
          <a:p>
            <a:r>
              <a:rPr lang="en-GB" sz="2000" dirty="0">
                <a:cs typeface="Calibri" panose="020F0502020204030204"/>
              </a:rPr>
              <a:t>Growth </a:t>
            </a:r>
          </a:p>
          <a:p>
            <a:r>
              <a:rPr lang="en-GB" sz="2000" dirty="0">
                <a:cs typeface="Calibri" panose="020F0502020204030204"/>
              </a:rPr>
              <a:t>Productivity</a:t>
            </a:r>
          </a:p>
          <a:p>
            <a:r>
              <a:rPr lang="en-GB" sz="2000" dirty="0">
                <a:cs typeface="Calibri" panose="020F0502020204030204"/>
              </a:rPr>
              <a:t>Unity</a:t>
            </a:r>
          </a:p>
          <a:p>
            <a:r>
              <a:rPr lang="en-GB" sz="2000" dirty="0">
                <a:cs typeface="Calibri" panose="020F0502020204030204"/>
              </a:rPr>
              <a:t>Diversity</a:t>
            </a:r>
          </a:p>
        </p:txBody>
      </p:sp>
      <p:sp>
        <p:nvSpPr>
          <p:cNvPr id="5" name="TextBox 4">
            <a:extLst>
              <a:ext uri="{FF2B5EF4-FFF2-40B4-BE49-F238E27FC236}">
                <a16:creationId xmlns:a16="http://schemas.microsoft.com/office/drawing/2014/main" id="{801DA3FD-457F-04B6-B0AC-75A2954A9555}"/>
              </a:ext>
            </a:extLst>
          </p:cNvPr>
          <p:cNvSpPr txBox="1"/>
          <p:nvPr/>
        </p:nvSpPr>
        <p:spPr>
          <a:xfrm>
            <a:off x="7399056" y="1363796"/>
            <a:ext cx="4624227" cy="378565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mn-lt"/>
                <a:cs typeface="+mn-lt"/>
              </a:rPr>
              <a:t>• Inefficient communication </a:t>
            </a:r>
            <a:endParaRPr lang="en-US" sz="2000">
              <a:ea typeface="+mn-lt"/>
              <a:cs typeface="+mn-lt"/>
            </a:endParaRPr>
          </a:p>
          <a:p>
            <a:endParaRPr lang="en-GB" sz="2000" dirty="0">
              <a:ea typeface="+mn-lt"/>
              <a:cs typeface="+mn-lt"/>
            </a:endParaRPr>
          </a:p>
          <a:p>
            <a:r>
              <a:rPr lang="en-GB" sz="2000" dirty="0">
                <a:ea typeface="+mn-lt"/>
                <a:cs typeface="+mn-lt"/>
              </a:rPr>
              <a:t>•Team conflicts</a:t>
            </a:r>
            <a:endParaRPr lang="en-US" sz="2000" dirty="0">
              <a:ea typeface="+mn-lt"/>
              <a:cs typeface="+mn-lt"/>
            </a:endParaRPr>
          </a:p>
          <a:p>
            <a:endParaRPr lang="en-GB" sz="2000" dirty="0">
              <a:ea typeface="+mn-lt"/>
              <a:cs typeface="+mn-lt"/>
            </a:endParaRPr>
          </a:p>
          <a:p>
            <a:r>
              <a:rPr lang="en-GB" sz="2000" dirty="0">
                <a:ea typeface="+mn-lt"/>
                <a:cs typeface="+mn-lt"/>
              </a:rPr>
              <a:t>•Tackling poor performance </a:t>
            </a:r>
            <a:endParaRPr lang="en-US" sz="2000">
              <a:ea typeface="+mn-lt"/>
              <a:cs typeface="+mn-lt"/>
            </a:endParaRPr>
          </a:p>
          <a:p>
            <a:endParaRPr lang="en-GB" sz="2000" dirty="0">
              <a:ea typeface="+mn-lt"/>
              <a:cs typeface="+mn-lt"/>
            </a:endParaRPr>
          </a:p>
          <a:p>
            <a:r>
              <a:rPr lang="en-GB" sz="2000" dirty="0">
                <a:ea typeface="+mn-lt"/>
                <a:cs typeface="+mn-lt"/>
              </a:rPr>
              <a:t>•Over dependence on the team leader</a:t>
            </a:r>
          </a:p>
          <a:p>
            <a:endParaRPr lang="en-GB" sz="2000" dirty="0">
              <a:ea typeface="+mn-lt"/>
              <a:cs typeface="+mn-lt"/>
            </a:endParaRPr>
          </a:p>
          <a:p>
            <a:r>
              <a:rPr lang="en-GB" sz="2000" dirty="0">
                <a:ea typeface="+mn-lt"/>
                <a:cs typeface="+mn-lt"/>
              </a:rPr>
              <a:t>•Poor work environment</a:t>
            </a:r>
          </a:p>
          <a:p>
            <a:endParaRPr lang="en-GB" sz="2000" dirty="0">
              <a:ea typeface="+mn-lt"/>
              <a:cs typeface="+mn-lt"/>
            </a:endParaRPr>
          </a:p>
          <a:p>
            <a:r>
              <a:rPr lang="en-GB" sz="2000" dirty="0">
                <a:ea typeface="+mn-lt"/>
                <a:cs typeface="+mn-lt"/>
              </a:rPr>
              <a:t>•Ineffective team meetings  </a:t>
            </a:r>
            <a:endParaRPr lang="en-GB" dirty="0"/>
          </a:p>
          <a:p>
            <a:pPr algn="l"/>
            <a:endParaRPr lang="en-GB" sz="2000" dirty="0">
              <a:cs typeface="Calibri"/>
            </a:endParaRPr>
          </a:p>
        </p:txBody>
      </p:sp>
      <p:pic>
        <p:nvPicPr>
          <p:cNvPr id="4" name="Picture 5">
            <a:extLst>
              <a:ext uri="{FF2B5EF4-FFF2-40B4-BE49-F238E27FC236}">
                <a16:creationId xmlns:a16="http://schemas.microsoft.com/office/drawing/2014/main" id="{85C79761-B463-80FB-D385-5CE79BBD415F}"/>
              </a:ext>
            </a:extLst>
          </p:cNvPr>
          <p:cNvPicPr>
            <a:picLocks noChangeAspect="1"/>
          </p:cNvPicPr>
          <p:nvPr/>
        </p:nvPicPr>
        <p:blipFill>
          <a:blip r:embed="rId2"/>
          <a:stretch>
            <a:fillRect/>
          </a:stretch>
        </p:blipFill>
        <p:spPr>
          <a:xfrm>
            <a:off x="770627" y="4965735"/>
            <a:ext cx="2743200" cy="1872343"/>
          </a:xfrm>
          <a:prstGeom prst="rect">
            <a:avLst/>
          </a:prstGeom>
        </p:spPr>
      </p:pic>
      <p:sp>
        <p:nvSpPr>
          <p:cNvPr id="6" name="Arrow: Left-Right 5">
            <a:extLst>
              <a:ext uri="{FF2B5EF4-FFF2-40B4-BE49-F238E27FC236}">
                <a16:creationId xmlns:a16="http://schemas.microsoft.com/office/drawing/2014/main" id="{28BE5DBA-92D5-430B-3403-288D5AA62550}"/>
              </a:ext>
            </a:extLst>
          </p:cNvPr>
          <p:cNvSpPr/>
          <p:nvPr/>
        </p:nvSpPr>
        <p:spPr>
          <a:xfrm>
            <a:off x="4567936" y="622602"/>
            <a:ext cx="1466489" cy="388188"/>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7">
            <a:extLst>
              <a:ext uri="{FF2B5EF4-FFF2-40B4-BE49-F238E27FC236}">
                <a16:creationId xmlns:a16="http://schemas.microsoft.com/office/drawing/2014/main" id="{AFA0ABEF-B78F-48B1-9122-23EB0E26ADA1}"/>
              </a:ext>
            </a:extLst>
          </p:cNvPr>
          <p:cNvPicPr>
            <a:picLocks noChangeAspect="1"/>
          </p:cNvPicPr>
          <p:nvPr/>
        </p:nvPicPr>
        <p:blipFill>
          <a:blip r:embed="rId3"/>
          <a:stretch>
            <a:fillRect/>
          </a:stretch>
        </p:blipFill>
        <p:spPr>
          <a:xfrm>
            <a:off x="7643003" y="5041701"/>
            <a:ext cx="2743200" cy="1821052"/>
          </a:xfrm>
          <a:prstGeom prst="rect">
            <a:avLst/>
          </a:prstGeom>
        </p:spPr>
      </p:pic>
      <p:sp>
        <p:nvSpPr>
          <p:cNvPr id="8" name="TextBox 7">
            <a:extLst>
              <a:ext uri="{FF2B5EF4-FFF2-40B4-BE49-F238E27FC236}">
                <a16:creationId xmlns:a16="http://schemas.microsoft.com/office/drawing/2014/main" id="{8CA57F46-4A56-5996-8C23-8181AEE21EC0}"/>
              </a:ext>
            </a:extLst>
          </p:cNvPr>
          <p:cNvSpPr txBox="1"/>
          <p:nvPr/>
        </p:nvSpPr>
        <p:spPr>
          <a:xfrm>
            <a:off x="10810306" y="6494751"/>
            <a:ext cx="18661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Ivone Mota</a:t>
            </a:r>
            <a:endParaRPr lang="en-GB" dirty="0"/>
          </a:p>
        </p:txBody>
      </p:sp>
    </p:spTree>
    <p:extLst>
      <p:ext uri="{BB962C8B-B14F-4D97-AF65-F5344CB8AC3E}">
        <p14:creationId xmlns:p14="http://schemas.microsoft.com/office/powerpoint/2010/main" val="1451673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Diagram&#10;&#10;Description automatically generated">
            <a:extLst>
              <a:ext uri="{FF2B5EF4-FFF2-40B4-BE49-F238E27FC236}">
                <a16:creationId xmlns:a16="http://schemas.microsoft.com/office/drawing/2014/main" id="{C83834CA-6F33-BB6E-C28D-42BA70E22A8D}"/>
              </a:ext>
            </a:extLst>
          </p:cNvPr>
          <p:cNvPicPr>
            <a:picLocks noGrp="1" noChangeAspect="1"/>
          </p:cNvPicPr>
          <p:nvPr>
            <p:ph idx="1"/>
          </p:nvPr>
        </p:nvPicPr>
        <p:blipFill>
          <a:blip r:embed="rId2"/>
          <a:stretch>
            <a:fillRect/>
          </a:stretch>
        </p:blipFill>
        <p:spPr>
          <a:xfrm>
            <a:off x="1108696" y="1207399"/>
            <a:ext cx="8968190" cy="5645300"/>
          </a:xfrm>
        </p:spPr>
      </p:pic>
      <p:sp>
        <p:nvSpPr>
          <p:cNvPr id="7" name="TextBox 6">
            <a:extLst>
              <a:ext uri="{FF2B5EF4-FFF2-40B4-BE49-F238E27FC236}">
                <a16:creationId xmlns:a16="http://schemas.microsoft.com/office/drawing/2014/main" id="{9F20AEFD-696F-896A-B7A6-7731C9A4ADBB}"/>
              </a:ext>
            </a:extLst>
          </p:cNvPr>
          <p:cNvSpPr txBox="1"/>
          <p:nvPr/>
        </p:nvSpPr>
        <p:spPr>
          <a:xfrm>
            <a:off x="373186" y="431947"/>
            <a:ext cx="954063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cs typeface="Calibri"/>
              </a:rPr>
              <a:t>Group Cohesiveness and Performance involve 4  steps:</a:t>
            </a:r>
            <a:endParaRPr lang="en-GB" sz="2800" b="1">
              <a:cs typeface="Calibri"/>
            </a:endParaRPr>
          </a:p>
        </p:txBody>
      </p:sp>
      <p:sp>
        <p:nvSpPr>
          <p:cNvPr id="2" name="TextBox 1">
            <a:extLst>
              <a:ext uri="{FF2B5EF4-FFF2-40B4-BE49-F238E27FC236}">
                <a16:creationId xmlns:a16="http://schemas.microsoft.com/office/drawing/2014/main" id="{D33F2EB2-DEA9-8EB9-099A-406A27DF21C4}"/>
              </a:ext>
            </a:extLst>
          </p:cNvPr>
          <p:cNvSpPr txBox="1"/>
          <p:nvPr/>
        </p:nvSpPr>
        <p:spPr>
          <a:xfrm>
            <a:off x="10739300" y="6482134"/>
            <a:ext cx="16853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Ivone Mota</a:t>
            </a:r>
            <a:endParaRPr lang="en-GB" dirty="0"/>
          </a:p>
        </p:txBody>
      </p:sp>
    </p:spTree>
    <p:extLst>
      <p:ext uri="{BB962C8B-B14F-4D97-AF65-F5344CB8AC3E}">
        <p14:creationId xmlns:p14="http://schemas.microsoft.com/office/powerpoint/2010/main" val="3986141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18CAE-6769-E1A0-A7A9-7944CBBB32F9}"/>
              </a:ext>
            </a:extLst>
          </p:cNvPr>
          <p:cNvSpPr>
            <a:spLocks noGrp="1"/>
          </p:cNvSpPr>
          <p:nvPr>
            <p:ph type="title"/>
          </p:nvPr>
        </p:nvSpPr>
        <p:spPr>
          <a:xfrm>
            <a:off x="2525332" y="184821"/>
            <a:ext cx="7327006" cy="1325563"/>
          </a:xfrm>
        </p:spPr>
        <p:txBody>
          <a:bodyPr/>
          <a:lstStyle/>
          <a:p>
            <a:r>
              <a:rPr lang="en-GB" u="sng" dirty="0">
                <a:solidFill>
                  <a:schemeClr val="accent1">
                    <a:lumMod val="75000"/>
                  </a:schemeClr>
                </a:solidFill>
                <a:cs typeface="Calibri Light"/>
              </a:rPr>
              <a:t> Stages of Team Development</a:t>
            </a:r>
          </a:p>
        </p:txBody>
      </p:sp>
      <p:pic>
        <p:nvPicPr>
          <p:cNvPr id="4" name="Объект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339402" y="1510384"/>
            <a:ext cx="9504609" cy="4466432"/>
          </a:xfrm>
        </p:spPr>
      </p:pic>
      <p:sp>
        <p:nvSpPr>
          <p:cNvPr id="6" name="Объект 5"/>
          <p:cNvSpPr>
            <a:spLocks noGrp="1"/>
          </p:cNvSpPr>
          <p:nvPr>
            <p:ph sz="half" idx="2"/>
          </p:nvPr>
        </p:nvSpPr>
        <p:spPr>
          <a:xfrm>
            <a:off x="10994265" y="6373499"/>
            <a:ext cx="1197735" cy="484501"/>
          </a:xfrm>
        </p:spPr>
        <p:txBody>
          <a:bodyPr>
            <a:normAutofit/>
          </a:bodyPr>
          <a:lstStyle/>
          <a:p>
            <a:pPr marL="0" indent="0">
              <a:buNone/>
            </a:pPr>
            <a:r>
              <a:rPr lang="en-US" sz="1200" dirty="0" err="1"/>
              <a:t>Mihail</a:t>
            </a:r>
            <a:r>
              <a:rPr lang="en-US" sz="1200" dirty="0"/>
              <a:t> D</a:t>
            </a:r>
            <a:endParaRPr lang="ru-RU" sz="1200" dirty="0"/>
          </a:p>
        </p:txBody>
      </p:sp>
    </p:spTree>
    <p:extLst>
      <p:ext uri="{BB962C8B-B14F-4D97-AF65-F5344CB8AC3E}">
        <p14:creationId xmlns:p14="http://schemas.microsoft.com/office/powerpoint/2010/main" val="144307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Заголовок 3"/>
          <p:cNvSpPr>
            <a:spLocks noGrp="1"/>
          </p:cNvSpPr>
          <p:nvPr>
            <p:ph type="title"/>
          </p:nvPr>
        </p:nvSpPr>
        <p:spPr/>
        <p:txBody>
          <a:bodyPr/>
          <a:lstStyle/>
          <a:p>
            <a:r>
              <a:rPr lang="en-US" dirty="0"/>
              <a:t>  </a:t>
            </a:r>
            <a:r>
              <a:rPr lang="en-US" dirty="0" err="1">
                <a:solidFill>
                  <a:schemeClr val="bg2">
                    <a:lumMod val="25000"/>
                  </a:schemeClr>
                </a:solidFill>
              </a:rPr>
              <a:t>Tuckman</a:t>
            </a:r>
            <a:r>
              <a:rPr lang="en-US" dirty="0">
                <a:solidFill>
                  <a:schemeClr val="bg2">
                    <a:lumMod val="25000"/>
                  </a:schemeClr>
                </a:solidFill>
              </a:rPr>
              <a:t> model of team development</a:t>
            </a:r>
            <a:endParaRPr lang="ru-RU" dirty="0">
              <a:solidFill>
                <a:schemeClr val="bg2">
                  <a:lumMod val="25000"/>
                </a:schemeClr>
              </a:solidFill>
            </a:endParaRPr>
          </a:p>
        </p:txBody>
      </p:sp>
      <p:sp>
        <p:nvSpPr>
          <p:cNvPr id="23" name="Текст 22"/>
          <p:cNvSpPr>
            <a:spLocks noGrp="1"/>
          </p:cNvSpPr>
          <p:nvPr>
            <p:ph type="body" idx="1"/>
          </p:nvPr>
        </p:nvSpPr>
        <p:spPr>
          <a:xfrm>
            <a:off x="10490660" y="6582602"/>
            <a:ext cx="1701340" cy="275398"/>
          </a:xfrm>
        </p:spPr>
        <p:txBody>
          <a:bodyPr>
            <a:normAutofit/>
          </a:bodyPr>
          <a:lstStyle/>
          <a:p>
            <a:r>
              <a:rPr lang="en-US" sz="1200" b="0" dirty="0"/>
              <a:t>Mihail D</a:t>
            </a:r>
            <a:endParaRPr lang="ru-RU" sz="1200" b="0" dirty="0"/>
          </a:p>
        </p:txBody>
      </p:sp>
      <p:sp>
        <p:nvSpPr>
          <p:cNvPr id="5" name="Объект 4"/>
          <p:cNvSpPr>
            <a:spLocks noGrp="1"/>
          </p:cNvSpPr>
          <p:nvPr>
            <p:ph sz="half" idx="2"/>
          </p:nvPr>
        </p:nvSpPr>
        <p:spPr>
          <a:xfrm>
            <a:off x="350391" y="1681163"/>
            <a:ext cx="5157787" cy="3684588"/>
          </a:xfrm>
        </p:spPr>
        <p:style>
          <a:lnRef idx="2">
            <a:schemeClr val="accent6"/>
          </a:lnRef>
          <a:fillRef idx="1">
            <a:schemeClr val="lt1"/>
          </a:fillRef>
          <a:effectRef idx="0">
            <a:schemeClr val="accent6"/>
          </a:effectRef>
          <a:fontRef idx="minor">
            <a:schemeClr val="dk1"/>
          </a:fontRef>
        </p:style>
        <p:txBody>
          <a:bodyPr/>
          <a:lstStyle/>
          <a:p>
            <a:r>
              <a:rPr lang="en-US" dirty="0"/>
              <a:t>Forming</a:t>
            </a:r>
          </a:p>
          <a:p>
            <a:r>
              <a:rPr lang="en-US" dirty="0"/>
              <a:t>Storming</a:t>
            </a:r>
          </a:p>
          <a:p>
            <a:r>
              <a:rPr lang="en-US" dirty="0"/>
              <a:t>Norming</a:t>
            </a:r>
          </a:p>
          <a:p>
            <a:r>
              <a:rPr lang="en-US" dirty="0"/>
              <a:t>Performing</a:t>
            </a:r>
          </a:p>
          <a:p>
            <a:r>
              <a:rPr lang="en-US" dirty="0"/>
              <a:t>Adjourning</a:t>
            </a:r>
            <a:endParaRPr lang="ru-RU" dirty="0"/>
          </a:p>
        </p:txBody>
      </p:sp>
      <p:pic>
        <p:nvPicPr>
          <p:cNvPr id="7" name="Объект 6"/>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5508178" y="1423732"/>
            <a:ext cx="6471787" cy="3942019"/>
          </a:xfrm>
        </p:spPr>
      </p:pic>
    </p:spTree>
    <p:extLst>
      <p:ext uri="{BB962C8B-B14F-4D97-AF65-F5344CB8AC3E}">
        <p14:creationId xmlns:p14="http://schemas.microsoft.com/office/powerpoint/2010/main" val="1225797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13" name="Freeform: Shape 12">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5" name="Freeform: Shape 14">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7EEF1A0-D67C-6B1C-11CF-795F58A0626C}"/>
              </a:ext>
            </a:extLst>
          </p:cNvPr>
          <p:cNvSpPr>
            <a:spLocks noGrp="1"/>
          </p:cNvSpPr>
          <p:nvPr>
            <p:ph type="title"/>
          </p:nvPr>
        </p:nvSpPr>
        <p:spPr>
          <a:xfrm>
            <a:off x="457201" y="723406"/>
            <a:ext cx="3234018" cy="3826728"/>
          </a:xfrm>
        </p:spPr>
        <p:txBody>
          <a:bodyPr vert="horz" lIns="91440" tIns="45720" rIns="91440" bIns="45720" rtlCol="0" anchor="b">
            <a:normAutofit/>
          </a:bodyPr>
          <a:lstStyle/>
          <a:p>
            <a:pPr algn="ctr"/>
            <a:r>
              <a:rPr lang="en-US" sz="6400" b="1" kern="1200" dirty="0">
                <a:solidFill>
                  <a:srgbClr val="0070C0"/>
                </a:solidFill>
                <a:latin typeface="+mj-lt"/>
                <a:ea typeface="+mj-ea"/>
                <a:cs typeface="+mj-cs"/>
              </a:rPr>
              <a:t>Team Roles: </a:t>
            </a:r>
            <a:endParaRPr lang="en-US" sz="6400" b="1" kern="1200">
              <a:solidFill>
                <a:srgbClr val="0070C0"/>
              </a:solidFill>
              <a:latin typeface="+mj-lt"/>
              <a:ea typeface="Calibri Light"/>
              <a:cs typeface="Calibri Light"/>
            </a:endParaRPr>
          </a:p>
        </p:txBody>
      </p:sp>
      <p:pic>
        <p:nvPicPr>
          <p:cNvPr id="4" name="Picture 4">
            <a:extLst>
              <a:ext uri="{FF2B5EF4-FFF2-40B4-BE49-F238E27FC236}">
                <a16:creationId xmlns:a16="http://schemas.microsoft.com/office/drawing/2014/main" id="{AB7A5090-3C12-0D44-5652-51E45447CCE3}"/>
              </a:ext>
            </a:extLst>
          </p:cNvPr>
          <p:cNvPicPr>
            <a:picLocks noChangeAspect="1"/>
          </p:cNvPicPr>
          <p:nvPr/>
        </p:nvPicPr>
        <p:blipFill>
          <a:blip r:embed="rId2"/>
          <a:stretch>
            <a:fillRect/>
          </a:stretch>
        </p:blipFill>
        <p:spPr>
          <a:xfrm>
            <a:off x="4916251" y="1324372"/>
            <a:ext cx="6631341" cy="4209255"/>
          </a:xfrm>
          <a:prstGeom prst="rect">
            <a:avLst/>
          </a:prstGeom>
        </p:spPr>
      </p:pic>
      <p:sp>
        <p:nvSpPr>
          <p:cNvPr id="5" name="TextBox 4">
            <a:extLst>
              <a:ext uri="{FF2B5EF4-FFF2-40B4-BE49-F238E27FC236}">
                <a16:creationId xmlns:a16="http://schemas.microsoft.com/office/drawing/2014/main" id="{0749D6E6-B1C2-5543-2C4B-3B83B807AC7A}"/>
              </a:ext>
            </a:extLst>
          </p:cNvPr>
          <p:cNvSpPr txBox="1"/>
          <p:nvPr/>
        </p:nvSpPr>
        <p:spPr>
          <a:xfrm>
            <a:off x="10171043" y="6477000"/>
            <a:ext cx="19712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Faisal M</a:t>
            </a:r>
            <a:endParaRPr lang="en-GB" dirty="0"/>
          </a:p>
        </p:txBody>
      </p:sp>
    </p:spTree>
    <p:extLst>
      <p:ext uri="{BB962C8B-B14F-4D97-AF65-F5344CB8AC3E}">
        <p14:creationId xmlns:p14="http://schemas.microsoft.com/office/powerpoint/2010/main" val="34159024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A picture containing text, vector graphics&#10;&#10;Description automatically generated">
            <a:extLst>
              <a:ext uri="{FF2B5EF4-FFF2-40B4-BE49-F238E27FC236}">
                <a16:creationId xmlns:a16="http://schemas.microsoft.com/office/drawing/2014/main" id="{1A87BF33-0271-63F3-AA8F-9280640D3AC9}"/>
              </a:ext>
            </a:extLst>
          </p:cNvPr>
          <p:cNvPicPr>
            <a:picLocks noChangeAspect="1"/>
          </p:cNvPicPr>
          <p:nvPr/>
        </p:nvPicPr>
        <p:blipFill rotWithShape="1">
          <a:blip r:embed="rId2"/>
          <a:srcRect l="3476" r="-1" b="-1"/>
          <a:stretch/>
        </p:blipFill>
        <p:spPr>
          <a:xfrm>
            <a:off x="859867" y="2197387"/>
            <a:ext cx="5196543" cy="3903162"/>
          </a:xfrm>
          <a:prstGeom prst="rect">
            <a:avLst/>
          </a:prstGeom>
        </p:spPr>
      </p:pic>
      <p:sp>
        <p:nvSpPr>
          <p:cNvPr id="2" name="Title 1">
            <a:extLst>
              <a:ext uri="{FF2B5EF4-FFF2-40B4-BE49-F238E27FC236}">
                <a16:creationId xmlns:a16="http://schemas.microsoft.com/office/drawing/2014/main" id="{34448276-B1A8-EA8F-5995-E5D707D0BF97}"/>
              </a:ext>
            </a:extLst>
          </p:cNvPr>
          <p:cNvSpPr>
            <a:spLocks noGrp="1"/>
          </p:cNvSpPr>
          <p:nvPr>
            <p:ph type="title"/>
          </p:nvPr>
        </p:nvSpPr>
        <p:spPr>
          <a:xfrm>
            <a:off x="786384" y="576072"/>
            <a:ext cx="10377484" cy="1546533"/>
          </a:xfrm>
        </p:spPr>
        <p:txBody>
          <a:bodyPr anchor="t">
            <a:normAutofit/>
          </a:bodyPr>
          <a:lstStyle/>
          <a:p>
            <a:r>
              <a:rPr lang="en-GB" sz="4800" dirty="0">
                <a:solidFill>
                  <a:schemeClr val="bg1"/>
                </a:solidFill>
                <a:cs typeface="Calibri Light"/>
              </a:rPr>
              <a:t>         </a:t>
            </a:r>
            <a:r>
              <a:rPr lang="en-GB" sz="4800" dirty="0">
                <a:cs typeface="Calibri Light"/>
              </a:rPr>
              <a:t> 9 Team Role By Berlin</a:t>
            </a:r>
          </a:p>
        </p:txBody>
      </p:sp>
      <p:sp>
        <p:nvSpPr>
          <p:cNvPr id="3" name="Content Placeholder 2">
            <a:extLst>
              <a:ext uri="{FF2B5EF4-FFF2-40B4-BE49-F238E27FC236}">
                <a16:creationId xmlns:a16="http://schemas.microsoft.com/office/drawing/2014/main" id="{0C73E6A7-3858-F44F-84C1-7DF363C2FA10}"/>
              </a:ext>
            </a:extLst>
          </p:cNvPr>
          <p:cNvSpPr>
            <a:spLocks noGrp="1"/>
          </p:cNvSpPr>
          <p:nvPr>
            <p:ph idx="1"/>
          </p:nvPr>
        </p:nvSpPr>
        <p:spPr>
          <a:xfrm>
            <a:off x="6464409" y="1349122"/>
            <a:ext cx="5346440" cy="4751427"/>
          </a:xfrm>
        </p:spPr>
        <p:txBody>
          <a:bodyPr vert="horz" lIns="91440" tIns="45720" rIns="91440" bIns="45720" rtlCol="0" anchor="ctr">
            <a:noAutofit/>
          </a:bodyPr>
          <a:lstStyle/>
          <a:p>
            <a:r>
              <a:rPr lang="en-GB" dirty="0">
                <a:cs typeface="Calibri"/>
              </a:rPr>
              <a:t>Resource investigator</a:t>
            </a:r>
          </a:p>
          <a:p>
            <a:r>
              <a:rPr lang="en-GB" dirty="0">
                <a:cs typeface="Calibri"/>
              </a:rPr>
              <a:t>Team worker</a:t>
            </a:r>
          </a:p>
          <a:p>
            <a:r>
              <a:rPr lang="en-GB" dirty="0">
                <a:cs typeface="Calibri"/>
              </a:rPr>
              <a:t>Co-ordinator</a:t>
            </a:r>
          </a:p>
          <a:p>
            <a:r>
              <a:rPr lang="en-GB" dirty="0">
                <a:cs typeface="Calibri"/>
              </a:rPr>
              <a:t>Plant</a:t>
            </a:r>
          </a:p>
          <a:p>
            <a:r>
              <a:rPr lang="en-GB" dirty="0">
                <a:cs typeface="Calibri"/>
              </a:rPr>
              <a:t>Monitor evaluator</a:t>
            </a:r>
          </a:p>
          <a:p>
            <a:r>
              <a:rPr lang="en-GB" dirty="0">
                <a:cs typeface="Calibri"/>
              </a:rPr>
              <a:t>Specialist</a:t>
            </a:r>
          </a:p>
          <a:p>
            <a:r>
              <a:rPr lang="en-GB" dirty="0">
                <a:cs typeface="Calibri"/>
              </a:rPr>
              <a:t>Shaper</a:t>
            </a:r>
          </a:p>
          <a:p>
            <a:r>
              <a:rPr lang="en-GB" dirty="0">
                <a:cs typeface="Calibri"/>
              </a:rPr>
              <a:t>Implementor</a:t>
            </a:r>
          </a:p>
          <a:p>
            <a:r>
              <a:rPr lang="en-GB" dirty="0">
                <a:cs typeface="Calibri"/>
              </a:rPr>
              <a:t>Complete/finisher</a:t>
            </a:r>
          </a:p>
        </p:txBody>
      </p:sp>
      <p:sp>
        <p:nvSpPr>
          <p:cNvPr id="4" name="TextBox 3">
            <a:extLst>
              <a:ext uri="{FF2B5EF4-FFF2-40B4-BE49-F238E27FC236}">
                <a16:creationId xmlns:a16="http://schemas.microsoft.com/office/drawing/2014/main" id="{55219160-41D4-4AAE-9E80-F7C7CA4BD758}"/>
              </a:ext>
            </a:extLst>
          </p:cNvPr>
          <p:cNvSpPr txBox="1"/>
          <p:nvPr/>
        </p:nvSpPr>
        <p:spPr>
          <a:xfrm>
            <a:off x="10450285" y="6360367"/>
            <a:ext cx="14928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Faisal M</a:t>
            </a:r>
            <a:endParaRPr lang="en-GB" dirty="0"/>
          </a:p>
        </p:txBody>
      </p:sp>
    </p:spTree>
    <p:extLst>
      <p:ext uri="{BB962C8B-B14F-4D97-AF65-F5344CB8AC3E}">
        <p14:creationId xmlns:p14="http://schemas.microsoft.com/office/powerpoint/2010/main" val="1310454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ED34-BD20-00A9-F453-F389B384010A}"/>
              </a:ext>
            </a:extLst>
          </p:cNvPr>
          <p:cNvSpPr>
            <a:spLocks noGrp="1"/>
          </p:cNvSpPr>
          <p:nvPr>
            <p:ph type="title"/>
          </p:nvPr>
        </p:nvSpPr>
        <p:spPr>
          <a:xfrm>
            <a:off x="3393229" y="-1796709"/>
            <a:ext cx="6937363" cy="2468880"/>
          </a:xfrm>
        </p:spPr>
        <p:txBody>
          <a:bodyPr vert="horz" lIns="91440" tIns="45720" rIns="91440" bIns="45720" rtlCol="0" anchor="b">
            <a:normAutofit/>
          </a:bodyPr>
          <a:lstStyle/>
          <a:p>
            <a:r>
              <a:rPr lang="en-US" sz="4000" b="1" u="sng" dirty="0">
                <a:solidFill>
                  <a:schemeClr val="accent1">
                    <a:lumMod val="75000"/>
                  </a:schemeClr>
                </a:solidFill>
              </a:rPr>
              <a:t>Managing Conflict</a:t>
            </a:r>
            <a:endParaRPr lang="en-US" sz="4000" b="1" u="sng">
              <a:solidFill>
                <a:schemeClr val="accent1">
                  <a:lumMod val="75000"/>
                </a:schemeClr>
              </a:solidFill>
              <a:cs typeface="Calibri Light"/>
            </a:endParaRPr>
          </a:p>
        </p:txBody>
      </p:sp>
      <p:pic>
        <p:nvPicPr>
          <p:cNvPr id="4" name="Picture 4">
            <a:extLst>
              <a:ext uri="{FF2B5EF4-FFF2-40B4-BE49-F238E27FC236}">
                <a16:creationId xmlns:a16="http://schemas.microsoft.com/office/drawing/2014/main" id="{F9F9A795-DEA3-F4B1-7DE6-41F727057A57}"/>
              </a:ext>
            </a:extLst>
          </p:cNvPr>
          <p:cNvPicPr>
            <a:picLocks noChangeAspect="1"/>
          </p:cNvPicPr>
          <p:nvPr/>
        </p:nvPicPr>
        <p:blipFill rotWithShape="1">
          <a:blip r:embed="rId2"/>
          <a:srcRect l="4347" r="4618" b="2"/>
          <a:stretch/>
        </p:blipFill>
        <p:spPr>
          <a:xfrm>
            <a:off x="1281344" y="1284752"/>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
        <p:nvSpPr>
          <p:cNvPr id="5" name="TextBox 4">
            <a:extLst>
              <a:ext uri="{FF2B5EF4-FFF2-40B4-BE49-F238E27FC236}">
                <a16:creationId xmlns:a16="http://schemas.microsoft.com/office/drawing/2014/main" id="{7CF883F7-834E-12FC-6417-9444464323B1}"/>
              </a:ext>
            </a:extLst>
          </p:cNvPr>
          <p:cNvSpPr txBox="1"/>
          <p:nvPr/>
        </p:nvSpPr>
        <p:spPr>
          <a:xfrm>
            <a:off x="10286999" y="6410739"/>
            <a:ext cx="19215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Ana S. Moreno</a:t>
            </a:r>
            <a:endParaRPr lang="en-GB" dirty="0"/>
          </a:p>
        </p:txBody>
      </p:sp>
    </p:spTree>
    <p:extLst>
      <p:ext uri="{BB962C8B-B14F-4D97-AF65-F5344CB8AC3E}">
        <p14:creationId xmlns:p14="http://schemas.microsoft.com/office/powerpoint/2010/main" val="379547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72493" y="238539"/>
            <a:ext cx="11018520" cy="1434415"/>
          </a:xfrm>
        </p:spPr>
        <p:txBody>
          <a:bodyPr vert="horz" lIns="91440" tIns="45720" rIns="91440" bIns="45720" rtlCol="0" anchor="b">
            <a:normAutofit/>
          </a:bodyPr>
          <a:lstStyle/>
          <a:p>
            <a:pPr algn="l"/>
            <a:r>
              <a:rPr lang="en-US" sz="4600" b="1" dirty="0"/>
              <a:t>Where the conflict arises from?</a:t>
            </a:r>
            <a:endParaRPr lang="en-US" sz="4600" b="1" dirty="0">
              <a:cs typeface="Calibri Light"/>
            </a:endParaRPr>
          </a:p>
        </p:txBody>
      </p:sp>
      <p:sp>
        <p:nvSpPr>
          <p:cNvPr id="5" name="TextBox 4">
            <a:extLst>
              <a:ext uri="{FF2B5EF4-FFF2-40B4-BE49-F238E27FC236}">
                <a16:creationId xmlns:a16="http://schemas.microsoft.com/office/drawing/2014/main" id="{426841B4-6808-431E-FCD1-91AF080247D9}"/>
              </a:ext>
            </a:extLst>
          </p:cNvPr>
          <p:cNvSpPr txBox="1"/>
          <p:nvPr/>
        </p:nvSpPr>
        <p:spPr>
          <a:xfrm>
            <a:off x="572493" y="2071316"/>
            <a:ext cx="6713552" cy="411917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200" dirty="0"/>
              <a:t> Differences between People</a:t>
            </a:r>
          </a:p>
          <a:p>
            <a:pPr indent="-228600">
              <a:lnSpc>
                <a:spcPct val="90000"/>
              </a:lnSpc>
              <a:spcAft>
                <a:spcPts val="600"/>
              </a:spcAft>
              <a:buFont typeface="Arial" panose="020B0604020202020204" pitchFamily="34" charset="0"/>
              <a:buChar char="•"/>
            </a:pPr>
            <a:r>
              <a:rPr lang="en-US" sz="2200" dirty="0"/>
              <a:t>Interests</a:t>
            </a:r>
            <a:endParaRPr lang="en-US" sz="2200" dirty="0">
              <a:ea typeface="Calibri"/>
              <a:cs typeface="Calibri"/>
            </a:endParaRPr>
          </a:p>
          <a:p>
            <a:pPr indent="-228600">
              <a:lnSpc>
                <a:spcPct val="90000"/>
              </a:lnSpc>
              <a:spcAft>
                <a:spcPts val="600"/>
              </a:spcAft>
              <a:buFont typeface="Arial" panose="020B0604020202020204" pitchFamily="34" charset="0"/>
              <a:buChar char="•"/>
            </a:pPr>
            <a:r>
              <a:rPr lang="en-US" sz="2200" dirty="0"/>
              <a:t>Misunderstanding</a:t>
            </a:r>
            <a:endParaRPr lang="en-US" sz="2200" dirty="0">
              <a:ea typeface="Calibri"/>
              <a:cs typeface="Calibri"/>
            </a:endParaRPr>
          </a:p>
          <a:p>
            <a:pPr indent="-228600">
              <a:lnSpc>
                <a:spcPct val="90000"/>
              </a:lnSpc>
              <a:spcAft>
                <a:spcPts val="600"/>
              </a:spcAft>
              <a:buFont typeface="Arial" panose="020B0604020202020204" pitchFamily="34" charset="0"/>
              <a:buChar char="•"/>
            </a:pPr>
            <a:r>
              <a:rPr lang="en-US" sz="2200" dirty="0"/>
              <a:t>Poor communication</a:t>
            </a:r>
            <a:endParaRPr lang="en-US" sz="2200" dirty="0">
              <a:ea typeface="Calibri"/>
              <a:cs typeface="Calibri"/>
            </a:endParaRPr>
          </a:p>
          <a:p>
            <a:pPr indent="-228600">
              <a:lnSpc>
                <a:spcPct val="90000"/>
              </a:lnSpc>
              <a:spcAft>
                <a:spcPts val="600"/>
              </a:spcAft>
              <a:buFont typeface="Arial" panose="020B0604020202020204" pitchFamily="34" charset="0"/>
              <a:buChar char="•"/>
            </a:pPr>
            <a:r>
              <a:rPr lang="en-US" sz="2200" dirty="0"/>
              <a:t>Competition for the better position </a:t>
            </a:r>
            <a:endParaRPr lang="en-US" sz="2200" dirty="0">
              <a:ea typeface="Calibri"/>
              <a:cs typeface="Calibri"/>
            </a:endParaRP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endParaRPr lang="en-US" sz="2200"/>
          </a:p>
        </p:txBody>
      </p:sp>
      <p:pic>
        <p:nvPicPr>
          <p:cNvPr id="3" name="Picture 5">
            <a:extLst>
              <a:ext uri="{FF2B5EF4-FFF2-40B4-BE49-F238E27FC236}">
                <a16:creationId xmlns:a16="http://schemas.microsoft.com/office/drawing/2014/main" id="{239C6AB1-A79F-87B0-9775-E18A114ACC77}"/>
              </a:ext>
            </a:extLst>
          </p:cNvPr>
          <p:cNvPicPr>
            <a:picLocks noChangeAspect="1"/>
          </p:cNvPicPr>
          <p:nvPr/>
        </p:nvPicPr>
        <p:blipFill rotWithShape="1">
          <a:blip r:embed="rId2"/>
          <a:srcRect l="33373" r="18524" b="-1"/>
          <a:stretch/>
        </p:blipFill>
        <p:spPr>
          <a:xfrm>
            <a:off x="7675658" y="2093976"/>
            <a:ext cx="3941064" cy="4096512"/>
          </a:xfrm>
          <a:prstGeom prst="rect">
            <a:avLst/>
          </a:prstGeom>
        </p:spPr>
      </p:pic>
      <p:sp>
        <p:nvSpPr>
          <p:cNvPr id="4" name="TextBox 3">
            <a:extLst>
              <a:ext uri="{FF2B5EF4-FFF2-40B4-BE49-F238E27FC236}">
                <a16:creationId xmlns:a16="http://schemas.microsoft.com/office/drawing/2014/main" id="{55977F31-0B94-EF93-28D5-61A93933D296}"/>
              </a:ext>
            </a:extLst>
          </p:cNvPr>
          <p:cNvSpPr txBox="1"/>
          <p:nvPr/>
        </p:nvSpPr>
        <p:spPr>
          <a:xfrm>
            <a:off x="9839738" y="6443869"/>
            <a:ext cx="21369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Ana S. Moreno</a:t>
            </a:r>
            <a:endParaRPr lang="en-GB" dirty="0"/>
          </a:p>
        </p:txBody>
      </p:sp>
    </p:spTree>
    <p:extLst>
      <p:ext uri="{BB962C8B-B14F-4D97-AF65-F5344CB8AC3E}">
        <p14:creationId xmlns:p14="http://schemas.microsoft.com/office/powerpoint/2010/main" val="1098572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4B71D-62B2-B15D-2DDD-AACAD893EBD0}"/>
              </a:ext>
            </a:extLst>
          </p:cNvPr>
          <p:cNvSpPr>
            <a:spLocks noGrp="1"/>
          </p:cNvSpPr>
          <p:nvPr>
            <p:ph type="title"/>
          </p:nvPr>
        </p:nvSpPr>
        <p:spPr>
          <a:xfrm>
            <a:off x="648929" y="629266"/>
            <a:ext cx="3505495" cy="1622321"/>
          </a:xfrm>
        </p:spPr>
        <p:txBody>
          <a:bodyPr>
            <a:normAutofit/>
          </a:bodyPr>
          <a:lstStyle/>
          <a:p>
            <a:r>
              <a:rPr lang="en-GB" sz="3100">
                <a:cs typeface="Calibri Light"/>
              </a:rPr>
              <a:t>        </a:t>
            </a:r>
            <a:r>
              <a:rPr lang="en-GB" sz="3100" b="1">
                <a:cs typeface="Calibri Light"/>
              </a:rPr>
              <a:t>How can conflict be managed ?</a:t>
            </a:r>
            <a:br>
              <a:rPr lang="en-GB" sz="3100" b="1">
                <a:cs typeface="Calibri Light"/>
              </a:rPr>
            </a:br>
            <a:endParaRPr lang="en-GB" sz="3100" b="1">
              <a:cs typeface="Calibri Light"/>
            </a:endParaRPr>
          </a:p>
        </p:txBody>
      </p:sp>
      <p:sp>
        <p:nvSpPr>
          <p:cNvPr id="3" name="Content Placeholder 2">
            <a:extLst>
              <a:ext uri="{FF2B5EF4-FFF2-40B4-BE49-F238E27FC236}">
                <a16:creationId xmlns:a16="http://schemas.microsoft.com/office/drawing/2014/main" id="{6C2B3D66-F339-612A-5401-E9F36EC2745D}"/>
              </a:ext>
            </a:extLst>
          </p:cNvPr>
          <p:cNvSpPr>
            <a:spLocks noGrp="1"/>
          </p:cNvSpPr>
          <p:nvPr>
            <p:ph idx="1"/>
          </p:nvPr>
        </p:nvSpPr>
        <p:spPr>
          <a:xfrm>
            <a:off x="648931" y="2438400"/>
            <a:ext cx="3505494" cy="3785419"/>
          </a:xfrm>
        </p:spPr>
        <p:txBody>
          <a:bodyPr vert="horz" lIns="91440" tIns="45720" rIns="91440" bIns="45720" rtlCol="0" anchor="t">
            <a:normAutofit/>
          </a:bodyPr>
          <a:lstStyle/>
          <a:p>
            <a:pPr marL="0" indent="0">
              <a:buNone/>
            </a:pPr>
            <a:r>
              <a:rPr lang="en-GB" sz="1900" dirty="0">
                <a:latin typeface="Calibri"/>
                <a:ea typeface="Calibri Light"/>
                <a:cs typeface="Calibri"/>
              </a:rPr>
              <a:t>According to Thomas, K. W. , and Kilmann, R. H. </a:t>
            </a:r>
            <a:endParaRPr lang="en-US" sz="1900" dirty="0">
              <a:latin typeface="Calibri"/>
              <a:ea typeface="Calibri" panose="020F0502020204030204"/>
              <a:cs typeface="Calibri" panose="020F0502020204030204"/>
            </a:endParaRPr>
          </a:p>
          <a:p>
            <a:pPr marL="0" indent="0">
              <a:buNone/>
            </a:pPr>
            <a:r>
              <a:rPr lang="en-GB" sz="1900" dirty="0">
                <a:latin typeface="Calibri"/>
                <a:ea typeface="Calibri Light"/>
                <a:cs typeface="Calibri"/>
              </a:rPr>
              <a:t>The Thomas-Kilmann Conflict Mode Instrument(1974) conflict can be managed by 5 resolution strategies : </a:t>
            </a:r>
            <a:endParaRPr lang="en-GB" sz="1900" dirty="0">
              <a:latin typeface="Calibri"/>
              <a:ea typeface="Calibri Light"/>
              <a:cs typeface="Calibri Light"/>
            </a:endParaRPr>
          </a:p>
          <a:p>
            <a:pPr marL="457200" indent="-457200">
              <a:buAutoNum type="arabicPeriod"/>
            </a:pPr>
            <a:r>
              <a:rPr lang="en-GB" sz="1900" dirty="0">
                <a:latin typeface="Calibri"/>
                <a:ea typeface="Calibri Light"/>
                <a:cs typeface="Calibri"/>
              </a:rPr>
              <a:t>Compete</a:t>
            </a:r>
          </a:p>
          <a:p>
            <a:pPr marL="457200" indent="-457200">
              <a:buAutoNum type="arabicPeriod"/>
            </a:pPr>
            <a:r>
              <a:rPr lang="en-GB" sz="1900" dirty="0">
                <a:latin typeface="Calibri"/>
                <a:ea typeface="Calibri Light"/>
                <a:cs typeface="Calibri"/>
              </a:rPr>
              <a:t>Collaborate</a:t>
            </a:r>
          </a:p>
          <a:p>
            <a:pPr marL="457200" indent="-457200">
              <a:buAutoNum type="arabicPeriod"/>
            </a:pPr>
            <a:r>
              <a:rPr lang="en-GB" sz="1900" dirty="0">
                <a:latin typeface="Calibri"/>
                <a:ea typeface="Calibri Light"/>
                <a:cs typeface="Calibri"/>
              </a:rPr>
              <a:t>Compromise</a:t>
            </a:r>
          </a:p>
          <a:p>
            <a:pPr marL="457200" indent="-457200">
              <a:buAutoNum type="arabicPeriod"/>
            </a:pPr>
            <a:r>
              <a:rPr lang="en-GB" sz="1900" dirty="0">
                <a:latin typeface="Calibri"/>
                <a:ea typeface="Calibri Light"/>
                <a:cs typeface="Calibri"/>
              </a:rPr>
              <a:t>Avoid</a:t>
            </a:r>
          </a:p>
          <a:p>
            <a:pPr marL="457200" indent="-457200">
              <a:buAutoNum type="arabicPeriod"/>
            </a:pPr>
            <a:r>
              <a:rPr lang="en-GB" sz="1900" dirty="0">
                <a:latin typeface="Calibri"/>
                <a:ea typeface="Calibri Light"/>
                <a:cs typeface="Calibri"/>
              </a:rPr>
              <a:t>Accommodate</a:t>
            </a:r>
          </a:p>
          <a:p>
            <a:endParaRPr lang="en-GB" sz="1900" dirty="0">
              <a:latin typeface="Calibri"/>
              <a:ea typeface="Calibri Light"/>
              <a:cs typeface="Calibri"/>
            </a:endParaRPr>
          </a:p>
          <a:p>
            <a:endParaRPr lang="en-GB" sz="1900">
              <a:latin typeface="Calibri Light"/>
              <a:ea typeface="Calibri Light"/>
              <a:cs typeface="Calibri"/>
            </a:endParaRPr>
          </a:p>
          <a:p>
            <a:endParaRPr lang="en-GB" sz="1900">
              <a:cs typeface="Calibri"/>
            </a:endParaRPr>
          </a:p>
          <a:p>
            <a:endParaRPr lang="en-GB" sz="1900">
              <a:cs typeface="Calibri"/>
            </a:endParaRPr>
          </a:p>
        </p:txBody>
      </p:sp>
      <p:sp>
        <p:nvSpPr>
          <p:cNvPr id="12" name="Rectangle 11">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Diagram&#10;&#10;Description automatically generated">
            <a:extLst>
              <a:ext uri="{FF2B5EF4-FFF2-40B4-BE49-F238E27FC236}">
                <a16:creationId xmlns:a16="http://schemas.microsoft.com/office/drawing/2014/main" id="{AE223BD8-8E79-A4FC-F625-16B4B8C5BEE9}"/>
              </a:ext>
            </a:extLst>
          </p:cNvPr>
          <p:cNvPicPr>
            <a:picLocks noChangeAspect="1"/>
          </p:cNvPicPr>
          <p:nvPr/>
        </p:nvPicPr>
        <p:blipFill>
          <a:blip r:embed="rId2"/>
          <a:stretch>
            <a:fillRect/>
          </a:stretch>
        </p:blipFill>
        <p:spPr>
          <a:xfrm>
            <a:off x="5405862" y="1335659"/>
            <a:ext cx="6019331" cy="4183435"/>
          </a:xfrm>
          <a:prstGeom prst="rect">
            <a:avLst/>
          </a:prstGeom>
          <a:effectLst/>
        </p:spPr>
      </p:pic>
      <p:sp>
        <p:nvSpPr>
          <p:cNvPr id="4" name="TextBox 3">
            <a:extLst>
              <a:ext uri="{FF2B5EF4-FFF2-40B4-BE49-F238E27FC236}">
                <a16:creationId xmlns:a16="http://schemas.microsoft.com/office/drawing/2014/main" id="{3E3DAC3C-0562-21B5-B12A-462A2E30445A}"/>
              </a:ext>
            </a:extLst>
          </p:cNvPr>
          <p:cNvSpPr txBox="1"/>
          <p:nvPr/>
        </p:nvSpPr>
        <p:spPr>
          <a:xfrm>
            <a:off x="10038522" y="6361043"/>
            <a:ext cx="20540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cs typeface="Calibri"/>
              </a:rPr>
              <a:t>Ana S. Moreno</a:t>
            </a:r>
            <a:endParaRPr lang="en-GB"/>
          </a:p>
        </p:txBody>
      </p:sp>
    </p:spTree>
    <p:extLst>
      <p:ext uri="{BB962C8B-B14F-4D97-AF65-F5344CB8AC3E}">
        <p14:creationId xmlns:p14="http://schemas.microsoft.com/office/powerpoint/2010/main" val="25128521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4FCC2-B316-A40A-49C3-B877C8DC4747}"/>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4600" b="1" kern="1200" dirty="0">
                <a:solidFill>
                  <a:schemeClr val="accent1">
                    <a:lumMod val="75000"/>
                  </a:schemeClr>
                </a:solidFill>
                <a:latin typeface="+mj-lt"/>
                <a:ea typeface="+mj-ea"/>
                <a:cs typeface="+mj-cs"/>
              </a:rPr>
              <a:t>Successful team Development </a:t>
            </a:r>
            <a:endParaRPr lang="en-US" sz="4600" b="1" kern="1200">
              <a:solidFill>
                <a:schemeClr val="accent1">
                  <a:lumMod val="75000"/>
                </a:schemeClr>
              </a:solidFill>
              <a:latin typeface="+mj-lt"/>
              <a:cs typeface="Calibri Light"/>
            </a:endParaRPr>
          </a:p>
        </p:txBody>
      </p:sp>
      <p:pic>
        <p:nvPicPr>
          <p:cNvPr id="4" name="Picture 4" descr="Text&#10;&#10;Description automatically generated">
            <a:extLst>
              <a:ext uri="{FF2B5EF4-FFF2-40B4-BE49-F238E27FC236}">
                <a16:creationId xmlns:a16="http://schemas.microsoft.com/office/drawing/2014/main" id="{C8D0A945-BB53-4047-B4BB-7651E3351C1B}"/>
              </a:ext>
            </a:extLst>
          </p:cNvPr>
          <p:cNvPicPr>
            <a:picLocks noGrp="1" noChangeAspect="1"/>
          </p:cNvPicPr>
          <p:nvPr>
            <p:ph idx="1"/>
          </p:nvPr>
        </p:nvPicPr>
        <p:blipFill>
          <a:blip r:embed="rId2"/>
          <a:stretch>
            <a:fillRect/>
          </a:stretch>
        </p:blipFill>
        <p:spPr>
          <a:xfrm>
            <a:off x="4654296" y="747811"/>
            <a:ext cx="7214616" cy="5334945"/>
          </a:xfrm>
          <a:prstGeom prst="rect">
            <a:avLst/>
          </a:prstGeom>
        </p:spPr>
      </p:pic>
      <p:sp>
        <p:nvSpPr>
          <p:cNvPr id="3" name="TextBox 2">
            <a:extLst>
              <a:ext uri="{FF2B5EF4-FFF2-40B4-BE49-F238E27FC236}">
                <a16:creationId xmlns:a16="http://schemas.microsoft.com/office/drawing/2014/main" id="{A809DB58-C9A6-7720-1FE5-D0E885147609}"/>
              </a:ext>
            </a:extLst>
          </p:cNvPr>
          <p:cNvSpPr txBox="1"/>
          <p:nvPr/>
        </p:nvSpPr>
        <p:spPr>
          <a:xfrm>
            <a:off x="9905999" y="6129130"/>
            <a:ext cx="22031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ea typeface="+mn-lt"/>
                <a:cs typeface="+mn-lt"/>
              </a:rPr>
              <a:t>Vikramkumar</a:t>
            </a:r>
            <a:r>
              <a:rPr lang="en-US" dirty="0">
                <a:ea typeface="+mn-lt"/>
                <a:cs typeface="+mn-lt"/>
              </a:rPr>
              <a:t> P</a:t>
            </a:r>
            <a:endParaRPr lang="en-US" dirty="0"/>
          </a:p>
        </p:txBody>
      </p:sp>
    </p:spTree>
    <p:extLst>
      <p:ext uri="{BB962C8B-B14F-4D97-AF65-F5344CB8AC3E}">
        <p14:creationId xmlns:p14="http://schemas.microsoft.com/office/powerpoint/2010/main" val="28603634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83F10C-46AB-6ACE-DC6F-25552C13781B}"/>
              </a:ext>
            </a:extLst>
          </p:cNvPr>
          <p:cNvSpPr>
            <a:spLocks noGrp="1"/>
          </p:cNvSpPr>
          <p:nvPr>
            <p:ph type="title"/>
          </p:nvPr>
        </p:nvSpPr>
        <p:spPr>
          <a:xfrm>
            <a:off x="643467" y="321734"/>
            <a:ext cx="10905066" cy="1135737"/>
          </a:xfrm>
        </p:spPr>
        <p:txBody>
          <a:bodyPr>
            <a:normAutofit/>
          </a:bodyPr>
          <a:lstStyle/>
          <a:p>
            <a:r>
              <a:rPr lang="en-GB" sz="3600">
                <a:cs typeface="Calibri Light"/>
              </a:rPr>
              <a:t>10 step in building a strong team</a:t>
            </a:r>
          </a:p>
        </p:txBody>
      </p:sp>
      <p:sp>
        <p:nvSpPr>
          <p:cNvPr id="3" name="Content Placeholder 2">
            <a:extLst>
              <a:ext uri="{FF2B5EF4-FFF2-40B4-BE49-F238E27FC236}">
                <a16:creationId xmlns:a16="http://schemas.microsoft.com/office/drawing/2014/main" id="{E23E5A93-5694-8B0E-9C94-03B868F080D8}"/>
              </a:ext>
            </a:extLst>
          </p:cNvPr>
          <p:cNvSpPr>
            <a:spLocks noGrp="1"/>
          </p:cNvSpPr>
          <p:nvPr>
            <p:ph idx="1"/>
          </p:nvPr>
        </p:nvSpPr>
        <p:spPr>
          <a:xfrm>
            <a:off x="643469" y="1782981"/>
            <a:ext cx="4008384" cy="4393982"/>
          </a:xfrm>
        </p:spPr>
        <p:txBody>
          <a:bodyPr vert="horz" lIns="91440" tIns="45720" rIns="91440" bIns="45720" rtlCol="0">
            <a:normAutofit/>
          </a:bodyPr>
          <a:lstStyle/>
          <a:p>
            <a:pPr marL="0" indent="0">
              <a:buNone/>
            </a:pPr>
            <a:r>
              <a:rPr lang="en-GB" sz="2000">
                <a:cs typeface="Calibri"/>
              </a:rPr>
              <a:t>•Understand responsibility</a:t>
            </a:r>
            <a:endParaRPr lang="en-US" sz="2000">
              <a:ea typeface="Calibri"/>
              <a:cs typeface="Calibri"/>
            </a:endParaRPr>
          </a:p>
          <a:p>
            <a:pPr marL="0" indent="0">
              <a:buNone/>
            </a:pPr>
            <a:r>
              <a:rPr lang="en-GB" sz="2000">
                <a:ea typeface="+mn-lt"/>
                <a:cs typeface="+mn-lt"/>
              </a:rPr>
              <a:t>•</a:t>
            </a:r>
            <a:r>
              <a:rPr lang="en-GB" sz="2000">
                <a:cs typeface="Calibri"/>
              </a:rPr>
              <a:t>Belbin roles</a:t>
            </a:r>
            <a:endParaRPr lang="en-GB" sz="2000">
              <a:ea typeface="Calibri" panose="020F0502020204030204"/>
              <a:cs typeface="Calibri"/>
            </a:endParaRPr>
          </a:p>
          <a:p>
            <a:pPr marL="0" indent="0">
              <a:buNone/>
            </a:pPr>
            <a:r>
              <a:rPr lang="en-GB" sz="2000">
                <a:ea typeface="+mn-lt"/>
                <a:cs typeface="+mn-lt"/>
              </a:rPr>
              <a:t>•</a:t>
            </a:r>
            <a:r>
              <a:rPr lang="en-GB" sz="2000">
                <a:cs typeface="Calibri"/>
              </a:rPr>
              <a:t>Have common goals</a:t>
            </a:r>
            <a:endParaRPr lang="en-GB" sz="2000">
              <a:ea typeface="Calibri"/>
              <a:cs typeface="Calibri"/>
            </a:endParaRPr>
          </a:p>
          <a:p>
            <a:pPr marL="0" indent="0">
              <a:buNone/>
            </a:pPr>
            <a:r>
              <a:rPr lang="en-GB" sz="2000">
                <a:ea typeface="+mn-lt"/>
                <a:cs typeface="+mn-lt"/>
              </a:rPr>
              <a:t>•</a:t>
            </a:r>
            <a:r>
              <a:rPr lang="en-GB" sz="2000">
                <a:cs typeface="Calibri"/>
              </a:rPr>
              <a:t>Deal with change</a:t>
            </a:r>
            <a:endParaRPr lang="en-GB" sz="2000">
              <a:ea typeface="Calibri"/>
              <a:cs typeface="Calibri"/>
            </a:endParaRPr>
          </a:p>
          <a:p>
            <a:pPr marL="0" indent="0">
              <a:buNone/>
            </a:pPr>
            <a:r>
              <a:rPr lang="en-GB" sz="2000">
                <a:ea typeface="+mn-lt"/>
                <a:cs typeface="+mn-lt"/>
              </a:rPr>
              <a:t>•</a:t>
            </a:r>
            <a:r>
              <a:rPr lang="en-GB" sz="2000">
                <a:cs typeface="Calibri"/>
              </a:rPr>
              <a:t>Deal with conflict</a:t>
            </a:r>
            <a:endParaRPr lang="en-GB" sz="2000">
              <a:ea typeface="Calibri"/>
              <a:cs typeface="Calibri"/>
            </a:endParaRPr>
          </a:p>
          <a:p>
            <a:pPr marL="0" indent="0">
              <a:buNone/>
            </a:pPr>
            <a:r>
              <a:rPr lang="en-GB" sz="2000">
                <a:ea typeface="+mn-lt"/>
                <a:cs typeface="+mn-lt"/>
              </a:rPr>
              <a:t>•</a:t>
            </a:r>
            <a:r>
              <a:rPr lang="en-GB" sz="2000">
                <a:cs typeface="Calibri"/>
              </a:rPr>
              <a:t>Share information</a:t>
            </a:r>
            <a:endParaRPr lang="en-GB" sz="2000">
              <a:ea typeface="Calibri"/>
              <a:cs typeface="Calibri"/>
            </a:endParaRPr>
          </a:p>
          <a:p>
            <a:pPr marL="0" indent="0">
              <a:buNone/>
            </a:pPr>
            <a:r>
              <a:rPr lang="en-GB" sz="2000">
                <a:ea typeface="+mn-lt"/>
                <a:cs typeface="+mn-lt"/>
              </a:rPr>
              <a:t>•</a:t>
            </a:r>
            <a:r>
              <a:rPr lang="en-GB" sz="2000">
                <a:cs typeface="Calibri"/>
              </a:rPr>
              <a:t>Share ideas</a:t>
            </a:r>
            <a:endParaRPr lang="en-GB" sz="2000">
              <a:ea typeface="Calibri"/>
              <a:cs typeface="Calibri"/>
            </a:endParaRPr>
          </a:p>
          <a:p>
            <a:pPr marL="0" indent="0">
              <a:buNone/>
            </a:pPr>
            <a:r>
              <a:rPr lang="en-GB" sz="2000">
                <a:ea typeface="+mn-lt"/>
                <a:cs typeface="+mn-lt"/>
              </a:rPr>
              <a:t>•</a:t>
            </a:r>
            <a:r>
              <a:rPr lang="en-GB" sz="2000">
                <a:cs typeface="Calibri"/>
              </a:rPr>
              <a:t>Develop trust</a:t>
            </a:r>
            <a:endParaRPr lang="en-GB" sz="2000">
              <a:ea typeface="Calibri"/>
              <a:cs typeface="Calibri"/>
            </a:endParaRPr>
          </a:p>
          <a:p>
            <a:pPr marL="0" indent="0">
              <a:buNone/>
            </a:pPr>
            <a:r>
              <a:rPr lang="en-GB" sz="2000">
                <a:ea typeface="+mn-lt"/>
                <a:cs typeface="+mn-lt"/>
              </a:rPr>
              <a:t>•</a:t>
            </a:r>
            <a:r>
              <a:rPr lang="en-GB" sz="2000">
                <a:cs typeface="Calibri"/>
              </a:rPr>
              <a:t>Adapt</a:t>
            </a:r>
            <a:endParaRPr lang="en-GB" sz="2000">
              <a:ea typeface="Calibri"/>
              <a:cs typeface="Calibri"/>
            </a:endParaRPr>
          </a:p>
          <a:p>
            <a:pPr marL="0" indent="0">
              <a:buNone/>
            </a:pPr>
            <a:r>
              <a:rPr lang="en-GB" sz="2000">
                <a:ea typeface="+mn-lt"/>
                <a:cs typeface="+mn-lt"/>
              </a:rPr>
              <a:t>•</a:t>
            </a:r>
            <a:r>
              <a:rPr lang="en-GB" sz="2000">
                <a:cs typeface="Calibri"/>
              </a:rPr>
              <a:t>Socialise</a:t>
            </a:r>
            <a:endParaRPr lang="en-GB" sz="2000">
              <a:ea typeface="Calibri"/>
              <a:cs typeface="Calibri"/>
            </a:endParaRPr>
          </a:p>
        </p:txBody>
      </p:sp>
      <p:grpSp>
        <p:nvGrpSpPr>
          <p:cNvPr id="12" name="Group 11">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7" name="Isosceles Triangle 1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a:extLst>
              <a:ext uri="{FF2B5EF4-FFF2-40B4-BE49-F238E27FC236}">
                <a16:creationId xmlns:a16="http://schemas.microsoft.com/office/drawing/2014/main" id="{D59F47D8-5609-1FD1-1D31-3F3B50CCC0AE}"/>
              </a:ext>
            </a:extLst>
          </p:cNvPr>
          <p:cNvPicPr>
            <a:picLocks noChangeAspect="1"/>
          </p:cNvPicPr>
          <p:nvPr/>
        </p:nvPicPr>
        <p:blipFill>
          <a:blip r:embed="rId2"/>
          <a:stretch>
            <a:fillRect/>
          </a:stretch>
        </p:blipFill>
        <p:spPr>
          <a:xfrm>
            <a:off x="5295320" y="2472776"/>
            <a:ext cx="6253212" cy="2982301"/>
          </a:xfrm>
          <a:prstGeom prst="rect">
            <a:avLst/>
          </a:prstGeom>
        </p:spPr>
      </p:pic>
      <p:grpSp>
        <p:nvGrpSpPr>
          <p:cNvPr id="16" name="Group 15">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7" name="Rectangle 16">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C396784C-4FC7-B72C-4686-A71769A42DF9}"/>
              </a:ext>
            </a:extLst>
          </p:cNvPr>
          <p:cNvSpPr txBox="1"/>
          <p:nvPr/>
        </p:nvSpPr>
        <p:spPr>
          <a:xfrm>
            <a:off x="10127287" y="6559825"/>
            <a:ext cx="19984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dirty="0" err="1">
                <a:ea typeface="+mn-lt"/>
                <a:cs typeface="+mn-lt"/>
              </a:rPr>
              <a:t>Vikramkumar</a:t>
            </a:r>
            <a:r>
              <a:rPr lang="en-US" dirty="0">
                <a:ea typeface="+mn-lt"/>
                <a:cs typeface="+mn-lt"/>
              </a:rPr>
              <a:t> P</a:t>
            </a:r>
            <a:endParaRPr lang="en-US"/>
          </a:p>
        </p:txBody>
      </p:sp>
    </p:spTree>
    <p:extLst>
      <p:ext uri="{BB962C8B-B14F-4D97-AF65-F5344CB8AC3E}">
        <p14:creationId xmlns:p14="http://schemas.microsoft.com/office/powerpoint/2010/main" val="18213280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10;&#10;Description automatically generated">
            <a:extLst>
              <a:ext uri="{FF2B5EF4-FFF2-40B4-BE49-F238E27FC236}">
                <a16:creationId xmlns:a16="http://schemas.microsoft.com/office/drawing/2014/main" id="{8E7B6E0B-38FB-12BB-7C13-52CAAF8F8CA1}"/>
              </a:ext>
            </a:extLst>
          </p:cNvPr>
          <p:cNvPicPr>
            <a:picLocks noChangeAspect="1"/>
          </p:cNvPicPr>
          <p:nvPr/>
        </p:nvPicPr>
        <p:blipFill rotWithShape="1">
          <a:blip r:embed="rId2">
            <a:alphaModFix amt="35000"/>
          </a:blip>
          <a:srcRect t="8828" r="1" b="6932"/>
          <a:stretch/>
        </p:blipFill>
        <p:spPr>
          <a:xfrm>
            <a:off x="-4243" y="10"/>
            <a:ext cx="12196243" cy="6857990"/>
          </a:xfrm>
          <a:prstGeom prst="rect">
            <a:avLst/>
          </a:prstGeom>
        </p:spPr>
      </p:pic>
      <p:sp>
        <p:nvSpPr>
          <p:cNvPr id="13" name="Content Placeholder 12">
            <a:extLst>
              <a:ext uri="{FF2B5EF4-FFF2-40B4-BE49-F238E27FC236}">
                <a16:creationId xmlns:a16="http://schemas.microsoft.com/office/drawing/2014/main" id="{D56B25D2-A7AD-342A-910B-A4B46CF96020}"/>
              </a:ext>
            </a:extLst>
          </p:cNvPr>
          <p:cNvSpPr>
            <a:spLocks noGrp="1"/>
          </p:cNvSpPr>
          <p:nvPr>
            <p:ph idx="1"/>
          </p:nvPr>
        </p:nvSpPr>
        <p:spPr>
          <a:xfrm>
            <a:off x="514071" y="546529"/>
            <a:ext cx="11034462" cy="5630434"/>
          </a:xfrm>
        </p:spPr>
        <p:txBody>
          <a:bodyPr vert="horz" lIns="91440" tIns="45720" rIns="91440" bIns="45720" rtlCol="0" anchor="t">
            <a:normAutofit/>
          </a:bodyPr>
          <a:lstStyle/>
          <a:p>
            <a:r>
              <a:rPr lang="en-US" sz="2000" dirty="0">
                <a:ea typeface="Calibri"/>
                <a:cs typeface="Calibri"/>
              </a:rPr>
              <a:t>We as a group believe to build a successful team you need to follow the 9 steps according  to Belbin Role which we discussed in our presentation. You must follow all steps to be able to choose the appropriate person for each task who can complete it to a high standards.</a:t>
            </a:r>
          </a:p>
        </p:txBody>
      </p:sp>
      <p:pic>
        <p:nvPicPr>
          <p:cNvPr id="3" name="Picture 4" descr="Text&#10;&#10;Description automatically generated">
            <a:extLst>
              <a:ext uri="{FF2B5EF4-FFF2-40B4-BE49-F238E27FC236}">
                <a16:creationId xmlns:a16="http://schemas.microsoft.com/office/drawing/2014/main" id="{381EF04C-752F-0269-DAAB-736CAB257288}"/>
              </a:ext>
            </a:extLst>
          </p:cNvPr>
          <p:cNvPicPr>
            <a:picLocks noChangeAspect="1"/>
          </p:cNvPicPr>
          <p:nvPr/>
        </p:nvPicPr>
        <p:blipFill>
          <a:blip r:embed="rId3"/>
          <a:stretch>
            <a:fillRect/>
          </a:stretch>
        </p:blipFill>
        <p:spPr>
          <a:xfrm>
            <a:off x="641230" y="4082703"/>
            <a:ext cx="2743200" cy="2631989"/>
          </a:xfrm>
          <a:prstGeom prst="rect">
            <a:avLst/>
          </a:prstGeom>
        </p:spPr>
      </p:pic>
    </p:spTree>
    <p:extLst>
      <p:ext uri="{BB962C8B-B14F-4D97-AF65-F5344CB8AC3E}">
        <p14:creationId xmlns:p14="http://schemas.microsoft.com/office/powerpoint/2010/main" val="19530294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45276-96D0-C71A-CBD9-7D0CA63B4D8E}"/>
              </a:ext>
            </a:extLst>
          </p:cNvPr>
          <p:cNvSpPr>
            <a:spLocks noGrp="1"/>
          </p:cNvSpPr>
          <p:nvPr>
            <p:ph type="title"/>
          </p:nvPr>
        </p:nvSpPr>
        <p:spPr>
          <a:xfrm>
            <a:off x="841246" y="673770"/>
            <a:ext cx="3644489" cy="2414488"/>
          </a:xfrm>
        </p:spPr>
        <p:txBody>
          <a:bodyPr anchor="t">
            <a:normAutofit/>
          </a:bodyPr>
          <a:lstStyle/>
          <a:p>
            <a:r>
              <a:rPr lang="en-GB" sz="5400">
                <a:solidFill>
                  <a:srgbClr val="FFFFFF"/>
                </a:solidFill>
                <a:cs typeface="Calibri Light"/>
              </a:rPr>
              <a:t>References</a:t>
            </a:r>
          </a:p>
        </p:txBody>
      </p:sp>
      <p:sp>
        <p:nvSpPr>
          <p:cNvPr id="3" name="Content Placeholder 2">
            <a:extLst>
              <a:ext uri="{FF2B5EF4-FFF2-40B4-BE49-F238E27FC236}">
                <a16:creationId xmlns:a16="http://schemas.microsoft.com/office/drawing/2014/main" id="{27FBA88F-F21C-1C81-9D6C-E154C0A459D2}"/>
              </a:ext>
            </a:extLst>
          </p:cNvPr>
          <p:cNvSpPr>
            <a:spLocks noGrp="1"/>
          </p:cNvSpPr>
          <p:nvPr>
            <p:ph idx="1"/>
          </p:nvPr>
        </p:nvSpPr>
        <p:spPr>
          <a:xfrm>
            <a:off x="6498565" y="192201"/>
            <a:ext cx="5254754" cy="6272307"/>
          </a:xfrm>
        </p:spPr>
        <p:txBody>
          <a:bodyPr vert="horz" lIns="91440" tIns="45720" rIns="91440" bIns="45720" rtlCol="0" anchor="t">
            <a:normAutofit fontScale="92500"/>
          </a:bodyPr>
          <a:lstStyle/>
          <a:p>
            <a:r>
              <a:rPr lang="en-GB" sz="2200" dirty="0">
                <a:ea typeface="+mn-lt"/>
                <a:cs typeface="+mn-lt"/>
              </a:rPr>
              <a:t>Belbin Limited (2017) </a:t>
            </a:r>
            <a:r>
              <a:rPr lang="en-GB" sz="2200" i="1" dirty="0">
                <a:ea typeface="+mn-lt"/>
                <a:cs typeface="+mn-lt"/>
              </a:rPr>
              <a:t>Why Belbin? . </a:t>
            </a:r>
            <a:r>
              <a:rPr lang="en-GB" sz="2200" dirty="0">
                <a:ea typeface="+mn-lt"/>
                <a:cs typeface="+mn-lt"/>
              </a:rPr>
              <a:t>Available at : </a:t>
            </a:r>
            <a:r>
              <a:rPr lang="en-GB" sz="2200" dirty="0">
                <a:ea typeface="+mn-lt"/>
                <a:cs typeface="+mn-lt"/>
                <a:hlinkClick r:id="rId2"/>
              </a:rPr>
              <a:t>https://www.belbin.com/</a:t>
            </a:r>
            <a:r>
              <a:rPr lang="en-GB" sz="2200" dirty="0">
                <a:ea typeface="+mn-lt"/>
                <a:cs typeface="+mn-lt"/>
              </a:rPr>
              <a:t>  </a:t>
            </a:r>
          </a:p>
          <a:p>
            <a:pPr marL="0" indent="0">
              <a:buNone/>
            </a:pPr>
            <a:r>
              <a:rPr lang="en-GB" sz="2200" dirty="0">
                <a:ea typeface="+mn-lt"/>
                <a:cs typeface="+mn-lt"/>
              </a:rPr>
              <a:t>     </a:t>
            </a:r>
            <a:r>
              <a:rPr lang="en-GB" sz="2200" dirty="0" err="1">
                <a:ea typeface="+mn-lt"/>
                <a:cs typeface="+mn-lt"/>
              </a:rPr>
              <a:t>Acessed</a:t>
            </a:r>
            <a:r>
              <a:rPr lang="en-GB" sz="2200" dirty="0">
                <a:ea typeface="+mn-lt"/>
                <a:cs typeface="+mn-lt"/>
              </a:rPr>
              <a:t>: (3 December 2022)</a:t>
            </a:r>
            <a:endParaRPr lang="en-GB" dirty="0">
              <a:ea typeface="Calibri" panose="020F0502020204030204"/>
              <a:cs typeface="Calibri" panose="020F0502020204030204"/>
            </a:endParaRPr>
          </a:p>
          <a:p>
            <a:r>
              <a:rPr lang="en-GB" sz="2200" dirty="0">
                <a:ea typeface="+mn-lt"/>
                <a:cs typeface="+mn-lt"/>
              </a:rPr>
              <a:t>Kumar, Sandeep. (2022) '</a:t>
            </a:r>
            <a:r>
              <a:rPr lang="en-GB" sz="2200" i="1" dirty="0">
                <a:ea typeface="+mn-lt"/>
                <a:cs typeface="+mn-lt"/>
              </a:rPr>
              <a:t>Conflict Resolution (Thomas-Kilmann Model)'</a:t>
            </a:r>
            <a:r>
              <a:rPr lang="en-GB" sz="2200" dirty="0">
                <a:ea typeface="+mn-lt"/>
                <a:cs typeface="+mn-lt"/>
              </a:rPr>
              <a:t> [blog]. Available at: </a:t>
            </a:r>
            <a:r>
              <a:rPr lang="en-GB" sz="2200" dirty="0">
                <a:ea typeface="+mn-lt"/>
                <a:cs typeface="+mn-lt"/>
                <a:hlinkClick r:id="rId3"/>
              </a:rPr>
              <a:t>https://www.qualitygurus.com/conflict-resolution-thomas-kilmann-model/</a:t>
            </a:r>
            <a:r>
              <a:rPr lang="en-GB" sz="2200" dirty="0">
                <a:ea typeface="+mn-lt"/>
                <a:cs typeface="+mn-lt"/>
              </a:rPr>
              <a:t>  </a:t>
            </a:r>
            <a:endParaRPr lang="en-GB">
              <a:ea typeface="Calibri"/>
              <a:cs typeface="Calibri" panose="020F0502020204030204"/>
            </a:endParaRPr>
          </a:p>
          <a:p>
            <a:pPr marL="0" indent="0">
              <a:buNone/>
            </a:pPr>
            <a:r>
              <a:rPr lang="en-GB" sz="2200" dirty="0">
                <a:ea typeface="+mn-lt"/>
                <a:cs typeface="+mn-lt"/>
              </a:rPr>
              <a:t>    (Accessed: 30 November 2022). </a:t>
            </a:r>
          </a:p>
          <a:p>
            <a:r>
              <a:rPr lang="en-GB" sz="2200" dirty="0">
                <a:ea typeface="+mn-lt"/>
                <a:cs typeface="+mn-lt"/>
              </a:rPr>
              <a:t>Morgan, P. (2017) </a:t>
            </a:r>
            <a:r>
              <a:rPr lang="en-GB" sz="2200" i="1" dirty="0">
                <a:ea typeface="+mn-lt"/>
                <a:cs typeface="+mn-lt"/>
              </a:rPr>
              <a:t>The Business Student's Guide to Study and Employability </a:t>
            </a:r>
            <a:r>
              <a:rPr lang="en-GB" sz="2200" dirty="0">
                <a:ea typeface="+mn-lt"/>
                <a:cs typeface="+mn-lt"/>
              </a:rPr>
              <a:t>,London: Sage publications Ltd.</a:t>
            </a:r>
            <a:endParaRPr lang="en-US" sz="2200" dirty="0">
              <a:ea typeface="+mn-lt"/>
              <a:cs typeface="+mn-lt"/>
            </a:endParaRPr>
          </a:p>
          <a:p>
            <a:r>
              <a:rPr lang="en-GB" sz="2200" dirty="0" err="1">
                <a:ea typeface="+mn-lt"/>
                <a:cs typeface="+mn-lt"/>
              </a:rPr>
              <a:t>Mullins,Christy</a:t>
            </a:r>
            <a:r>
              <a:rPr lang="en-GB" sz="2200" dirty="0">
                <a:ea typeface="+mn-lt"/>
                <a:cs typeface="+mn-lt"/>
              </a:rPr>
              <a:t>, G.(2013) </a:t>
            </a:r>
            <a:r>
              <a:rPr lang="en-GB" sz="2200" i="1" dirty="0">
                <a:ea typeface="+mn-lt"/>
                <a:cs typeface="+mn-lt"/>
              </a:rPr>
              <a:t>Management and Organisational Behaviour.</a:t>
            </a:r>
            <a:r>
              <a:rPr lang="en-GB" sz="2200" dirty="0">
                <a:ea typeface="+mn-lt"/>
                <a:cs typeface="+mn-lt"/>
              </a:rPr>
              <a:t> Pearson India</a:t>
            </a:r>
            <a:endParaRPr lang="en-GB">
              <a:ea typeface="Calibri" panose="020F0502020204030204"/>
              <a:cs typeface="Calibri" panose="020F0502020204030204"/>
            </a:endParaRPr>
          </a:p>
          <a:p>
            <a:r>
              <a:rPr lang="en-GB" sz="2200" dirty="0">
                <a:solidFill>
                  <a:schemeClr val="tx1">
                    <a:lumMod val="95000"/>
                    <a:lumOff val="5000"/>
                  </a:schemeClr>
                </a:solidFill>
                <a:cs typeface="Calibri"/>
              </a:rPr>
              <a:t>NS4B Net Solution For Business (2014) </a:t>
            </a:r>
            <a:r>
              <a:rPr lang="en-GB" sz="2200" i="1" dirty="0" err="1">
                <a:solidFill>
                  <a:schemeClr val="tx1">
                    <a:lumMod val="95000"/>
                    <a:lumOff val="5000"/>
                  </a:schemeClr>
                </a:solidFill>
                <a:cs typeface="Calibri"/>
              </a:rPr>
              <a:t>Tuckmans</a:t>
            </a:r>
            <a:r>
              <a:rPr lang="en-GB" sz="2200" i="1" dirty="0">
                <a:solidFill>
                  <a:schemeClr val="tx1">
                    <a:lumMod val="95000"/>
                    <a:lumOff val="5000"/>
                  </a:schemeClr>
                </a:solidFill>
                <a:cs typeface="Calibri"/>
              </a:rPr>
              <a:t> Stages Of Group Development</a:t>
            </a:r>
            <a:r>
              <a:rPr lang="en-GB" sz="2200" dirty="0">
                <a:solidFill>
                  <a:schemeClr val="tx1">
                    <a:lumMod val="95000"/>
                    <a:lumOff val="5000"/>
                  </a:schemeClr>
                </a:solidFill>
                <a:cs typeface="Calibri"/>
              </a:rPr>
              <a:t>. Available at: </a:t>
            </a:r>
            <a:r>
              <a:rPr lang="en-GB" sz="2200" dirty="0">
                <a:solidFill>
                  <a:schemeClr val="accent1">
                    <a:lumMod val="75000"/>
                  </a:schemeClr>
                </a:solidFill>
                <a:cs typeface="Calibri"/>
                <a:hlinkClick r:id="rId4">
                  <a:extLst>
                    <a:ext uri="{A12FA001-AC4F-418D-AE19-62706E023703}">
                      <ahyp:hlinkClr xmlns:ahyp="http://schemas.microsoft.com/office/drawing/2018/hyperlinkcolor" val="tx"/>
                    </a:ext>
                  </a:extLst>
                </a:hlinkClick>
              </a:rPr>
              <a:t>https://ns4business.com.br/tuckmans-stages-of-group-development</a:t>
            </a:r>
            <a:r>
              <a:rPr lang="en-GB" sz="2200" dirty="0">
                <a:solidFill>
                  <a:srgbClr val="000000"/>
                </a:solidFill>
                <a:cs typeface="Calibri"/>
                <a:hlinkClick r:id="rId4">
                  <a:extLst>
                    <a:ext uri="{A12FA001-AC4F-418D-AE19-62706E023703}">
                      <ahyp:hlinkClr xmlns:ahyp="http://schemas.microsoft.com/office/drawing/2018/hyperlinkcolor" val="tx"/>
                    </a:ext>
                  </a:extLst>
                </a:hlinkClick>
              </a:rPr>
              <a:t>/</a:t>
            </a:r>
            <a:r>
              <a:rPr lang="en-GB" sz="2200" dirty="0">
                <a:cs typeface="Calibri"/>
                <a:hlinkClick r:id="rId4">
                  <a:extLst>
                    <a:ext uri="{A12FA001-AC4F-418D-AE19-62706E023703}">
                      <ahyp:hlinkClr xmlns:ahyp="http://schemas.microsoft.com/office/drawing/2018/hyperlinkcolor" val="tx"/>
                    </a:ext>
                  </a:extLst>
                </a:hlinkClick>
              </a:rPr>
              <a:t> </a:t>
            </a:r>
            <a:endParaRPr lang="en-GB" sz="2200">
              <a:ea typeface="Calibri"/>
              <a:cs typeface="Calibri"/>
            </a:endParaRPr>
          </a:p>
          <a:p>
            <a:pPr marL="0" indent="0">
              <a:buNone/>
            </a:pPr>
            <a:r>
              <a:rPr lang="en-GB" sz="2200" dirty="0">
                <a:ea typeface="Calibri"/>
                <a:cs typeface="Calibri"/>
              </a:rPr>
              <a:t>      (</a:t>
            </a:r>
            <a:r>
              <a:rPr lang="en-GB" sz="2200" dirty="0" err="1">
                <a:ea typeface="Calibri"/>
                <a:cs typeface="Calibri"/>
              </a:rPr>
              <a:t>Accesssed</a:t>
            </a:r>
            <a:r>
              <a:rPr lang="en-GB" sz="2200" dirty="0">
                <a:ea typeface="Calibri"/>
                <a:cs typeface="Calibri"/>
              </a:rPr>
              <a:t>: 7 December 2022)</a:t>
            </a:r>
          </a:p>
          <a:p>
            <a:pPr marL="0" indent="0">
              <a:buNone/>
            </a:pPr>
            <a:endParaRPr lang="en-GB" sz="2200" dirty="0">
              <a:ea typeface="+mn-lt"/>
              <a:cs typeface="+mn-lt"/>
            </a:endParaRPr>
          </a:p>
          <a:p>
            <a:pPr marL="0" indent="0">
              <a:buNone/>
            </a:pPr>
            <a:endParaRPr lang="en-GB" sz="2200" dirty="0">
              <a:ea typeface="Calibri"/>
              <a:cs typeface="Calibri"/>
            </a:endParaRPr>
          </a:p>
          <a:p>
            <a:endParaRPr lang="en-GB" sz="2200" dirty="0">
              <a:ea typeface="Calibri"/>
              <a:cs typeface="Calibri"/>
            </a:endParaRPr>
          </a:p>
          <a:p>
            <a:endParaRPr lang="en-GB" sz="2200" dirty="0">
              <a:ea typeface="Calibri"/>
              <a:cs typeface="Calibri"/>
            </a:endParaRPr>
          </a:p>
        </p:txBody>
      </p:sp>
      <p:sp>
        <p:nvSpPr>
          <p:cNvPr id="5" name="TextBox 4">
            <a:extLst>
              <a:ext uri="{FF2B5EF4-FFF2-40B4-BE49-F238E27FC236}">
                <a16:creationId xmlns:a16="http://schemas.microsoft.com/office/drawing/2014/main" id="{FF40BC74-4C0E-20FE-CC8B-D237CBB2FD51}"/>
              </a:ext>
            </a:extLst>
          </p:cNvPr>
          <p:cNvSpPr txBox="1"/>
          <p:nvPr/>
        </p:nvSpPr>
        <p:spPr>
          <a:xfrm>
            <a:off x="1409556" y="2555144"/>
            <a:ext cx="41757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dirty="0">
                <a:solidFill>
                  <a:schemeClr val="accent1"/>
                </a:solidFill>
                <a:ea typeface="Calibri"/>
                <a:cs typeface="Calibri"/>
              </a:rPr>
              <a:t>References </a:t>
            </a:r>
            <a:endParaRPr lang="en-GB" sz="3600" b="1" dirty="0">
              <a:solidFill>
                <a:schemeClr val="accent1"/>
              </a:solidFill>
            </a:endParaRPr>
          </a:p>
        </p:txBody>
      </p:sp>
    </p:spTree>
    <p:extLst>
      <p:ext uri="{BB962C8B-B14F-4D97-AF65-F5344CB8AC3E}">
        <p14:creationId xmlns:p14="http://schemas.microsoft.com/office/powerpoint/2010/main" val="34901721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8" descr="A picture containing logo&#10;&#10;Description automatically generated">
            <a:extLst>
              <a:ext uri="{FF2B5EF4-FFF2-40B4-BE49-F238E27FC236}">
                <a16:creationId xmlns:a16="http://schemas.microsoft.com/office/drawing/2014/main" id="{D900855B-962C-6DEA-84FB-82D710EBF29F}"/>
              </a:ext>
            </a:extLst>
          </p:cNvPr>
          <p:cNvPicPr>
            <a:picLocks noGrp="1" noChangeAspect="1"/>
          </p:cNvPicPr>
          <p:nvPr>
            <p:ph idx="1"/>
          </p:nvPr>
        </p:nvPicPr>
        <p:blipFill rotWithShape="1">
          <a:blip r:embed="rId2"/>
          <a:srcRect t="19"/>
          <a:stretch/>
        </p:blipFill>
        <p:spPr>
          <a:xfrm>
            <a:off x="20" y="1282"/>
            <a:ext cx="12191980" cy="6856718"/>
          </a:xfrm>
          <a:prstGeom prst="rect">
            <a:avLst/>
          </a:prstGeom>
        </p:spPr>
      </p:pic>
      <mc:AlternateContent xmlns:mc="http://schemas.openxmlformats.org/markup-compatibility/2006" xmlns:p14="http://schemas.microsoft.com/office/powerpoint/2010/main">
        <mc:Choice Requires="p14">
          <p:contentPart p14:bwMode="auto" r:id="rId3">
            <p14:nvContentPartPr>
              <p14:cNvPr id="19" name="Ink 18">
                <a:extLst>
                  <a:ext uri="{FF2B5EF4-FFF2-40B4-BE49-F238E27FC236}">
                    <a16:creationId xmlns:a16="http://schemas.microsoft.com/office/drawing/2014/main" id="{4432FB5D-427D-D594-538D-79F5950B0E53}"/>
                  </a:ext>
                </a:extLst>
              </p14:cNvPr>
              <p14:cNvContentPartPr/>
              <p14:nvPr/>
            </p14:nvContentPartPr>
            <p14:xfrm>
              <a:off x="3123018" y="3979609"/>
              <a:ext cx="16565" cy="16565"/>
            </p14:xfrm>
          </p:contentPart>
        </mc:Choice>
        <mc:Fallback xmlns="">
          <p:pic>
            <p:nvPicPr>
              <p:cNvPr id="19" name="Ink 18">
                <a:extLst>
                  <a:ext uri="{FF2B5EF4-FFF2-40B4-BE49-F238E27FC236}">
                    <a16:creationId xmlns:a16="http://schemas.microsoft.com/office/drawing/2014/main" id="{4432FB5D-427D-D594-538D-79F5950B0E53}"/>
                  </a:ext>
                </a:extLst>
              </p:cNvPr>
              <p:cNvPicPr/>
              <p:nvPr/>
            </p:nvPicPr>
            <p:blipFill>
              <a:blip r:embed="rId4"/>
              <a:stretch>
                <a:fillRect/>
              </a:stretch>
            </p:blipFill>
            <p:spPr>
              <a:xfrm>
                <a:off x="638268" y="-989891"/>
                <a:ext cx="4969500" cy="9939000"/>
              </a:xfrm>
              <a:prstGeom prst="rect">
                <a:avLst/>
              </a:prstGeom>
            </p:spPr>
          </p:pic>
        </mc:Fallback>
      </mc:AlternateContent>
      <p:sp>
        <p:nvSpPr>
          <p:cNvPr id="22" name="Rectangle 21">
            <a:extLst>
              <a:ext uri="{FF2B5EF4-FFF2-40B4-BE49-F238E27FC236}">
                <a16:creationId xmlns:a16="http://schemas.microsoft.com/office/drawing/2014/main" id="{177D8CD9-FB7B-0684-E1DE-329BD2F19098}"/>
              </a:ext>
            </a:extLst>
          </p:cNvPr>
          <p:cNvSpPr/>
          <p:nvPr/>
        </p:nvSpPr>
        <p:spPr>
          <a:xfrm>
            <a:off x="-33130" y="49695"/>
            <a:ext cx="416943" cy="68436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mc:AlternateContent xmlns:mc="http://schemas.openxmlformats.org/markup-compatibility/2006" xmlns:p14="http://schemas.microsoft.com/office/powerpoint/2010/main">
        <mc:Choice Requires="p14">
          <p:contentPart p14:bwMode="auto" r:id="rId5">
            <p14:nvContentPartPr>
              <p14:cNvPr id="24" name="Ink 23">
                <a:extLst>
                  <a:ext uri="{FF2B5EF4-FFF2-40B4-BE49-F238E27FC236}">
                    <a16:creationId xmlns:a16="http://schemas.microsoft.com/office/drawing/2014/main" id="{280E7CFF-544D-F668-7211-BD421AD40208}"/>
                  </a:ext>
                </a:extLst>
              </p14:cNvPr>
              <p14:cNvContentPartPr/>
              <p14:nvPr/>
            </p14:nvContentPartPr>
            <p14:xfrm>
              <a:off x="11862427" y="-147834"/>
              <a:ext cx="16565" cy="16565"/>
            </p14:xfrm>
          </p:contentPart>
        </mc:Choice>
        <mc:Fallback xmlns="">
          <p:pic>
            <p:nvPicPr>
              <p:cNvPr id="24" name="Ink 23">
                <a:extLst>
                  <a:ext uri="{FF2B5EF4-FFF2-40B4-BE49-F238E27FC236}">
                    <a16:creationId xmlns:a16="http://schemas.microsoft.com/office/drawing/2014/main" id="{280E7CFF-544D-F668-7211-BD421AD40208}"/>
                  </a:ext>
                </a:extLst>
              </p:cNvPr>
              <p:cNvPicPr/>
              <p:nvPr/>
            </p:nvPicPr>
            <p:blipFill>
              <a:blip r:embed="rId4"/>
              <a:stretch>
                <a:fillRect/>
              </a:stretch>
            </p:blipFill>
            <p:spPr>
              <a:xfrm>
                <a:off x="9394242" y="-5117334"/>
                <a:ext cx="4969500" cy="9939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5" name="Ink 24">
                <a:extLst>
                  <a:ext uri="{FF2B5EF4-FFF2-40B4-BE49-F238E27FC236}">
                    <a16:creationId xmlns:a16="http://schemas.microsoft.com/office/drawing/2014/main" id="{47088606-049A-BB90-5396-02ADF371DCE8}"/>
                  </a:ext>
                </a:extLst>
              </p14:cNvPr>
              <p14:cNvContentPartPr/>
              <p14:nvPr/>
            </p14:nvContentPartPr>
            <p14:xfrm>
              <a:off x="147836" y="839310"/>
              <a:ext cx="16565" cy="16565"/>
            </p14:xfrm>
          </p:contentPart>
        </mc:Choice>
        <mc:Fallback xmlns="">
          <p:pic>
            <p:nvPicPr>
              <p:cNvPr id="25" name="Ink 24">
                <a:extLst>
                  <a:ext uri="{FF2B5EF4-FFF2-40B4-BE49-F238E27FC236}">
                    <a16:creationId xmlns:a16="http://schemas.microsoft.com/office/drawing/2014/main" id="{47088606-049A-BB90-5396-02ADF371DCE8}"/>
                  </a:ext>
                </a:extLst>
              </p:cNvPr>
              <p:cNvPicPr/>
              <p:nvPr/>
            </p:nvPicPr>
            <p:blipFill>
              <a:blip r:embed="rId4"/>
              <a:stretch>
                <a:fillRect/>
              </a:stretch>
            </p:blipFill>
            <p:spPr>
              <a:xfrm>
                <a:off x="-2336914" y="-4130190"/>
                <a:ext cx="4969500" cy="9939000"/>
              </a:xfrm>
              <a:prstGeom prst="rect">
                <a:avLst/>
              </a:prstGeom>
            </p:spPr>
          </p:pic>
        </mc:Fallback>
      </mc:AlternateContent>
    </p:spTree>
    <p:extLst>
      <p:ext uri="{BB962C8B-B14F-4D97-AF65-F5344CB8AC3E}">
        <p14:creationId xmlns:p14="http://schemas.microsoft.com/office/powerpoint/2010/main" val="246789691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20</TotalTime>
  <Words>468</Words>
  <Application>Microsoft Office PowerPoint</Application>
  <PresentationFormat>Widescreen</PresentationFormat>
  <Paragraphs>106</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Effective Team working and Communication</vt:lpstr>
      <vt:lpstr>PowerPoint Presentation</vt:lpstr>
      <vt:lpstr>Benefit and disadvantage of team working</vt:lpstr>
      <vt:lpstr>Benefits                                   Disadvantages</vt:lpstr>
      <vt:lpstr>PowerPoint Presentation</vt:lpstr>
      <vt:lpstr> Stages of Team Development</vt:lpstr>
      <vt:lpstr>  Tuckman model of team development</vt:lpstr>
      <vt:lpstr>Team Roles: </vt:lpstr>
      <vt:lpstr>          9 Team Role By Berlin</vt:lpstr>
      <vt:lpstr>Managing Conflict</vt:lpstr>
      <vt:lpstr>Where the conflict arises from?</vt:lpstr>
      <vt:lpstr>        How can conflict be managed ? </vt:lpstr>
      <vt:lpstr>Successful team Development </vt:lpstr>
      <vt:lpstr>10 step in building a strong team</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Dionisie Danilov</dc:creator>
  <cp:lastModifiedBy>Soban Sadiq</cp:lastModifiedBy>
  <cp:revision>1151</cp:revision>
  <dcterms:created xsi:type="dcterms:W3CDTF">2022-12-03T12:22:08Z</dcterms:created>
  <dcterms:modified xsi:type="dcterms:W3CDTF">2022-12-11T09:09:21Z</dcterms:modified>
</cp:coreProperties>
</file>