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9"/>
  </p:notesMasterIdLst>
  <p:handoutMasterIdLst>
    <p:handoutMasterId r:id="rId40"/>
  </p:handoutMasterIdLst>
  <p:sldIdLst>
    <p:sldId id="363" r:id="rId3"/>
    <p:sldId id="414" r:id="rId4"/>
    <p:sldId id="258" r:id="rId5"/>
    <p:sldId id="259" r:id="rId6"/>
    <p:sldId id="260" r:id="rId7"/>
    <p:sldId id="261" r:id="rId8"/>
    <p:sldId id="262" r:id="rId9"/>
    <p:sldId id="264" r:id="rId10"/>
    <p:sldId id="265" r:id="rId11"/>
    <p:sldId id="266" r:id="rId12"/>
    <p:sldId id="276" r:id="rId13"/>
    <p:sldId id="298" r:id="rId14"/>
    <p:sldId id="268" r:id="rId15"/>
    <p:sldId id="278" r:id="rId16"/>
    <p:sldId id="269" r:id="rId17"/>
    <p:sldId id="281" r:id="rId18"/>
    <p:sldId id="364" r:id="rId19"/>
    <p:sldId id="282" r:id="rId20"/>
    <p:sldId id="296" r:id="rId21"/>
    <p:sldId id="270" r:id="rId22"/>
    <p:sldId id="286" r:id="rId23"/>
    <p:sldId id="294" r:id="rId24"/>
    <p:sldId id="293" r:id="rId25"/>
    <p:sldId id="284" r:id="rId26"/>
    <p:sldId id="271" r:id="rId27"/>
    <p:sldId id="272" r:id="rId28"/>
    <p:sldId id="273" r:id="rId29"/>
    <p:sldId id="274" r:id="rId30"/>
    <p:sldId id="275" r:id="rId31"/>
    <p:sldId id="288" r:id="rId32"/>
    <p:sldId id="289" r:id="rId33"/>
    <p:sldId id="290" r:id="rId34"/>
    <p:sldId id="291" r:id="rId35"/>
    <p:sldId id="292" r:id="rId36"/>
    <p:sldId id="301" r:id="rId37"/>
    <p:sldId id="477" r:id="rId3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201" autoAdjust="0"/>
  </p:normalViewPr>
  <p:slideViewPr>
    <p:cSldViewPr>
      <p:cViewPr varScale="1">
        <p:scale>
          <a:sx n="75" d="100"/>
          <a:sy n="75" d="100"/>
        </p:scale>
        <p:origin x="510"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shay Narayanan" userId="02b7076b-11b0-41db-af07-eef22bbdaec3" providerId="ADAL" clId="{904A3DC6-9B88-4578-8477-C5C121D58E26}"/>
    <pc:docChg chg="modSld">
      <pc:chgData name="Akshay Narayanan" userId="02b7076b-11b0-41db-af07-eef22bbdaec3" providerId="ADAL" clId="{904A3DC6-9B88-4578-8477-C5C121D58E26}" dt="2026-07-21T05:43:55.541" v="1" actId="20577"/>
      <pc:docMkLst>
        <pc:docMk/>
      </pc:docMkLst>
      <pc:sldChg chg="modSp mod">
        <pc:chgData name="Akshay Narayanan" userId="02b7076b-11b0-41db-af07-eef22bbdaec3" providerId="ADAL" clId="{904A3DC6-9B88-4578-8477-C5C121D58E26}" dt="2026-07-21T05:43:55.541" v="1" actId="20577"/>
        <pc:sldMkLst>
          <pc:docMk/>
          <pc:sldMk cId="2370100439" sldId="363"/>
        </pc:sldMkLst>
        <pc:spChg chg="mod">
          <ac:chgData name="Akshay Narayanan" userId="02b7076b-11b0-41db-af07-eef22bbdaec3" providerId="ADAL" clId="{904A3DC6-9B88-4578-8477-C5C121D58E26}" dt="2026-07-21T05:43:55.541" v="1" actId="20577"/>
          <ac:spMkLst>
            <pc:docMk/>
            <pc:sldMk cId="2370100439" sldId="363"/>
            <ac:spMk id="5" creationId="{E8FBFAA6-7D53-4F46-B4FA-B6E25AA4833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113D72A-0C22-B2F4-7D8A-F6DE89C425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8C31DB-BF64-4C3F-CB88-D1D0A5749E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EX ANTE:based on forecasts rather than actual results.</a:t>
            </a:r>
          </a:p>
        </p:txBody>
      </p:sp>
      <p:sp>
        <p:nvSpPr>
          <p:cNvPr id="43012" name="Slide Number Placeholder 3">
            <a:extLst>
              <a:ext uri="{FF2B5EF4-FFF2-40B4-BE49-F238E27FC236}">
                <a16:creationId xmlns:a16="http://schemas.microsoft.com/office/drawing/2014/main" id="{89E952F0-9453-1512-E2D0-C90B87DC7D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86E7847-ED7F-4AC1-94E2-3E752168FBA4}" type="slidenum">
              <a:rPr lang="en-US" altLang="en-US"/>
              <a:pPr eaLnBrk="1" hangingPunct="1"/>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AEB136E-AABB-A065-2223-ABBBA335BE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91955EF-DABC-5859-6916-C1A7DE3C5BE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Simultaneously buying and selling securities, bonds etc</a:t>
            </a:r>
          </a:p>
        </p:txBody>
      </p:sp>
      <p:sp>
        <p:nvSpPr>
          <p:cNvPr id="44036" name="Slide Number Placeholder 3">
            <a:extLst>
              <a:ext uri="{FF2B5EF4-FFF2-40B4-BE49-F238E27FC236}">
                <a16:creationId xmlns:a16="http://schemas.microsoft.com/office/drawing/2014/main" id="{360678D9-CC38-518C-BCEB-FBF1F8275E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84377-1298-4FB3-B4B1-88997D41B712}" type="slidenum">
              <a:rPr lang="en-US" altLang="en-US"/>
              <a:pPr eaLnBrk="1" hangingPunct="1"/>
              <a:t>7</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E.g. </a:t>
            </a:r>
            <a:r>
              <a:rPr lang="en-US" altLang="en-US" sz="1200" dirty="0"/>
              <a:t>Coca-Coal owns bottling plants worldwide (not Licensed) to protect recipe formula  and withdrawal from India in 1960 as government forced to reveal it.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334627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5B1BA298-0C9E-1C3B-5EE4-F16F550FC6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D5E8546C-917F-9A3E-F373-1B58D059BB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a- consequence of an industrial or commercial activity which affects other parties without this being reflected in market prices, such as the pollination of surrounding crops by bees kept for honey. </a:t>
            </a:r>
          </a:p>
        </p:txBody>
      </p:sp>
      <p:sp>
        <p:nvSpPr>
          <p:cNvPr id="45060" name="Slide Number Placeholder 3">
            <a:extLst>
              <a:ext uri="{FF2B5EF4-FFF2-40B4-BE49-F238E27FC236}">
                <a16:creationId xmlns:a16="http://schemas.microsoft.com/office/drawing/2014/main" id="{A6701ACD-BA65-10D7-0626-C257186B24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44C42E4-8DCA-471F-A2C1-8CA157D4560B}" type="slidenum">
              <a:rPr lang="en-US" altLang="en-US"/>
              <a:pPr eaLnBrk="1" hangingPunct="1"/>
              <a:t>11</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72DB96B-AD23-CDAD-4656-522CFD4029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8E06EF6-C174-AAE7-4BB5-318A70ACC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Protracted: lasting for a long time or longer than expected or usual.</a:t>
            </a:r>
          </a:p>
          <a:p>
            <a:endParaRPr lang="en-US" altLang="en-US"/>
          </a:p>
        </p:txBody>
      </p:sp>
      <p:sp>
        <p:nvSpPr>
          <p:cNvPr id="46084" name="Slide Number Placeholder 3">
            <a:extLst>
              <a:ext uri="{FF2B5EF4-FFF2-40B4-BE49-F238E27FC236}">
                <a16:creationId xmlns:a16="http://schemas.microsoft.com/office/drawing/2014/main" id="{DCBFDB26-255B-3D6F-6DFA-9EAF23BE41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1DACE0B-9EB6-4590-BADE-2CAC3368E484}" type="slidenum">
              <a:rPr lang="en-US" altLang="en-US"/>
              <a:pPr eaLnBrk="1" hangingPunct="1"/>
              <a:t>12</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r>
              <a:rPr lang="en-US" altLang="en-US" sz="2400" dirty="0"/>
              <a:t>These other channels include the following:</a:t>
            </a:r>
          </a:p>
          <a:p>
            <a:pPr lvl="2" algn="just"/>
            <a:r>
              <a:rPr lang="en-US" altLang="en-US" sz="2000" dirty="0"/>
              <a:t>(</a:t>
            </a:r>
            <a:r>
              <a:rPr lang="en-US" altLang="en-US" sz="2000" dirty="0" err="1"/>
              <a:t>i</a:t>
            </a:r>
            <a:r>
              <a:rPr lang="en-US" altLang="en-US" sz="2000" dirty="0"/>
              <a:t>) producing in the home country and exporting to the foreign country; </a:t>
            </a:r>
          </a:p>
          <a:p>
            <a:pPr lvl="2" algn="just"/>
            <a:r>
              <a:rPr lang="en-US" altLang="en-US" sz="2000" dirty="0"/>
              <a:t>(ii) expanding into a new line of business within the home country;</a:t>
            </a:r>
          </a:p>
          <a:p>
            <a:pPr lvl="2" algn="just"/>
            <a:r>
              <a:rPr lang="en-US" altLang="en-US" sz="2000" dirty="0"/>
              <a:t>(iii) indulging in portfolio investment in the foreign country; and</a:t>
            </a:r>
          </a:p>
          <a:p>
            <a:pPr lvl="2" algn="just"/>
            <a:r>
              <a:rPr lang="en-US" altLang="en-US" sz="2000" dirty="0"/>
              <a:t>(iv) licensing its technology to foreign firms that carry out the production. </a:t>
            </a:r>
          </a:p>
          <a:p>
            <a:pPr lvl="2" algn="just"/>
            <a:endParaRPr lang="en-US" altLang="en-US" sz="2000" dirty="0"/>
          </a:p>
          <a:p>
            <a:pPr lvl="0" algn="just"/>
            <a:r>
              <a:rPr lang="en-US" altLang="en-US" sz="2000" dirty="0"/>
              <a:t>The eclectic paradigm has been championed by the late British economist John Dunning. </a:t>
            </a:r>
          </a:p>
          <a:p>
            <a:pPr lvl="2" algn="just"/>
            <a:endParaRPr lang="en-US" altLang="en-US" sz="2000" dirty="0"/>
          </a:p>
          <a:p>
            <a:pPr lvl="2" algn="just"/>
            <a:endParaRPr lang="en-US" altLang="en-US" sz="20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dirty="0"/>
          </a:p>
        </p:txBody>
      </p:sp>
    </p:spTree>
    <p:extLst>
      <p:ext uri="{BB962C8B-B14F-4D97-AF65-F5344CB8AC3E}">
        <p14:creationId xmlns:p14="http://schemas.microsoft.com/office/powerpoint/2010/main" val="2280413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dirty="0"/>
          </a:p>
        </p:txBody>
      </p:sp>
    </p:spTree>
    <p:extLst>
      <p:ext uri="{BB962C8B-B14F-4D97-AF65-F5344CB8AC3E}">
        <p14:creationId xmlns:p14="http://schemas.microsoft.com/office/powerpoint/2010/main" val="2770885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en-US" sz="1200" dirty="0"/>
              <a:t>Dunning argues that in addition to the various factors discussed earlier, location- specific advantages are also of considerable importance in explaining both the rationale for and the direction of foreign direct investment. </a:t>
            </a:r>
          </a:p>
          <a:p>
            <a:pPr algn="just"/>
            <a:r>
              <a:rPr lang="en-US" altLang="en-US" sz="1200" dirty="0"/>
              <a:t>By </a:t>
            </a:r>
            <a:r>
              <a:rPr lang="en-US" altLang="en-US" sz="1200" b="1" dirty="0"/>
              <a:t>location-specific advantages, </a:t>
            </a:r>
            <a:r>
              <a:rPr lang="en-US" altLang="en-US" sz="1200" dirty="0"/>
              <a:t>Dunning means the advantages that arise from utilizing resource endowments or assets that are tied to a particular foreign location and that a firm finds valuable to combine with its own unique assets (such as the firm’s technological, marketing or management capabilities). </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dirty="0"/>
          </a:p>
        </p:txBody>
      </p:sp>
    </p:spTree>
    <p:extLst>
      <p:ext uri="{BB962C8B-B14F-4D97-AF65-F5344CB8AC3E}">
        <p14:creationId xmlns:p14="http://schemas.microsoft.com/office/powerpoint/2010/main" val="2828114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en-US" sz="1200" dirty="0"/>
              <a:t>Dunning accepts the argument of internalization theory that it is difficult for a firm to license its own unique capabilities and know-how.</a:t>
            </a:r>
          </a:p>
          <a:p>
            <a:pPr algn="just"/>
            <a:r>
              <a:rPr lang="en-US" altLang="en-US" sz="1200" dirty="0"/>
              <a:t>Therefore, he argues that combining location-specific assets or resource endowments with the firm’s own unique capabilities often requires foreign direct investment. </a:t>
            </a:r>
          </a:p>
          <a:p>
            <a:pPr algn="just"/>
            <a:r>
              <a:rPr lang="en-US" altLang="en-US" sz="1200" dirty="0"/>
              <a:t>That is, it requires the firm to establish production facilities where those foreign assets or Resource endowment are located. </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dirty="0"/>
          </a:p>
        </p:txBody>
      </p:sp>
    </p:spTree>
    <p:extLst>
      <p:ext uri="{BB962C8B-B14F-4D97-AF65-F5344CB8AC3E}">
        <p14:creationId xmlns:p14="http://schemas.microsoft.com/office/powerpoint/2010/main" val="981042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is the Wall street or London for finance.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Economists refer to such knowledge “spillovers” as </a:t>
            </a:r>
            <a:r>
              <a:rPr lang="en-US" altLang="en-US" sz="1200" b="1" dirty="0"/>
              <a:t>externalities, </a:t>
            </a:r>
            <a:r>
              <a:rPr lang="en-US" altLang="en-US" sz="1200" dirty="0"/>
              <a:t>and there is a well established theory suggesting that firms can benefit from such externalities by locating close to their source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dirty="0"/>
          </a:p>
        </p:txBody>
      </p:sp>
    </p:spTree>
    <p:extLst>
      <p:ext uri="{BB962C8B-B14F-4D97-AF65-F5344CB8AC3E}">
        <p14:creationId xmlns:p14="http://schemas.microsoft.com/office/powerpoint/2010/main" val="2063423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Eg</a:t>
            </a:r>
            <a:r>
              <a:rPr lang="en-GB" dirty="0"/>
              <a:t> – Outflow of investments from Russia and Ukraine – Restrictions on investments in Russia by US and EU companies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dirty="0"/>
          </a:p>
        </p:txBody>
      </p:sp>
    </p:spTree>
    <p:extLst>
      <p:ext uri="{BB962C8B-B14F-4D97-AF65-F5344CB8AC3E}">
        <p14:creationId xmlns:p14="http://schemas.microsoft.com/office/powerpoint/2010/main" val="2518083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“Higher taxes should discourage both foreign and domestic investments”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dirty="0"/>
          </a:p>
        </p:txBody>
      </p:sp>
    </p:spTree>
    <p:extLst>
      <p:ext uri="{BB962C8B-B14F-4D97-AF65-F5344CB8AC3E}">
        <p14:creationId xmlns:p14="http://schemas.microsoft.com/office/powerpoint/2010/main" val="3189109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“Government offers incentives for some kinds of FDI while imposing disincentives for other kinds”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For Example, While there are restrictions in the FDI investments for markets such as the retail, the government is at the same time offering massive subsidies for FDI investments in semiconductors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dirty="0"/>
          </a:p>
        </p:txBody>
      </p:sp>
    </p:spTree>
    <p:extLst>
      <p:ext uri="{BB962C8B-B14F-4D97-AF65-F5344CB8AC3E}">
        <p14:creationId xmlns:p14="http://schemas.microsoft.com/office/powerpoint/2010/main" val="968892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21/07/2026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21/07/2026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21/07/2026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21/07/2026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21/07/2026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21/07/2026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21/07/2026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21/07/2026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21/07/2026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21/07/2026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21/07/2026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21/07/2026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Theories of Foreign Direct Investment (FDI)</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1844824"/>
            <a:ext cx="10945216"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Foreign Direct Investments (FDI) and how they impact</a:t>
            </a:r>
          </a:p>
          <a:p>
            <a:pPr lvl="1" algn="just">
              <a:spcBef>
                <a:spcPts val="400"/>
              </a:spcBef>
              <a:spcAft>
                <a:spcPts val="400"/>
              </a:spcAft>
            </a:pPr>
            <a:r>
              <a:rPr lang="en-GB" sz="2400" dirty="0"/>
              <a:t>the choice of MNCs to engage in FDI</a:t>
            </a:r>
          </a:p>
          <a:p>
            <a:pPr lvl="1" algn="just">
              <a:spcBef>
                <a:spcPts val="400"/>
              </a:spcBef>
              <a:spcAft>
                <a:spcPts val="400"/>
              </a:spcAft>
            </a:pPr>
            <a:r>
              <a:rPr lang="en-GB" sz="2400" dirty="0"/>
              <a:t>the choice of country and entry model by MNCs</a:t>
            </a:r>
          </a:p>
          <a:p>
            <a:pPr lvl="1" algn="just">
              <a:spcBef>
                <a:spcPts val="400"/>
              </a:spcBef>
              <a:spcAft>
                <a:spcPts val="400"/>
              </a:spcAft>
            </a:pPr>
            <a:r>
              <a:rPr lang="en-GB" sz="2400" dirty="0"/>
              <a:t>the success or failure of economies in attracting FDI</a:t>
            </a:r>
          </a:p>
          <a:p>
            <a:pPr algn="just">
              <a:spcBef>
                <a:spcPts val="400"/>
              </a:spcBef>
              <a:spcAft>
                <a:spcPts val="400"/>
              </a:spcAft>
            </a:pPr>
            <a:r>
              <a:rPr lang="en-GB" sz="2800" dirty="0"/>
              <a:t>To understand and appreciate the role of government policies in facilitating or constraining FDI</a:t>
            </a:r>
          </a:p>
          <a:p>
            <a:pPr lvl="1" algn="just">
              <a:spcBef>
                <a:spcPts val="400"/>
              </a:spcBef>
              <a:spcAft>
                <a:spcPts val="400"/>
              </a:spcAft>
            </a:pPr>
            <a:r>
              <a:rPr lang="en-GB" sz="2400" dirty="0"/>
              <a:t>understand the policy toolkits available with governments to influence FDI decisions of MNCs</a:t>
            </a:r>
          </a:p>
          <a:p>
            <a:pPr lvl="1" algn="just">
              <a:spcBef>
                <a:spcPts val="400"/>
              </a:spcBef>
              <a:spcAft>
                <a:spcPts val="400"/>
              </a:spcAft>
            </a:pPr>
            <a:endParaRPr lang="en-GB" sz="2400" dirty="0"/>
          </a:p>
          <a:p>
            <a:pPr lvl="1" algn="just">
              <a:spcBef>
                <a:spcPts val="400"/>
              </a:spcBef>
              <a:spcAft>
                <a:spcPts val="400"/>
              </a:spcAft>
            </a:pPr>
            <a:endParaRPr lang="en-GB" sz="2400" dirty="0"/>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EFBE85-5BDA-BF13-ACA6-23BD2A093259}"/>
              </a:ext>
            </a:extLst>
          </p:cNvPr>
          <p:cNvSpPr>
            <a:spLocks noGrp="1"/>
          </p:cNvSpPr>
          <p:nvPr>
            <p:ph type="title"/>
          </p:nvPr>
        </p:nvSpPr>
        <p:spPr/>
        <p:txBody>
          <a:bodyPr/>
          <a:lstStyle/>
          <a:p>
            <a:pPr eaLnBrk="1" hangingPunct="1"/>
            <a:r>
              <a:rPr lang="en-US" altLang="en-US" sz="3600" b="1" dirty="0">
                <a:solidFill>
                  <a:schemeClr val="tx2">
                    <a:lumMod val="75000"/>
                  </a:schemeClr>
                </a:solidFill>
              </a:rPr>
              <a:t>Why Theories of FDI</a:t>
            </a:r>
          </a:p>
        </p:txBody>
      </p:sp>
      <p:sp>
        <p:nvSpPr>
          <p:cNvPr id="3" name="Content Placeholder 2">
            <a:extLst>
              <a:ext uri="{FF2B5EF4-FFF2-40B4-BE49-F238E27FC236}">
                <a16:creationId xmlns:a16="http://schemas.microsoft.com/office/drawing/2014/main" id="{B2DC9BAB-0E0B-BFCF-D1BF-E25B08B36D5E}"/>
              </a:ext>
            </a:extLst>
          </p:cNvPr>
          <p:cNvSpPr>
            <a:spLocks noGrp="1"/>
          </p:cNvSpPr>
          <p:nvPr>
            <p:ph idx="1"/>
          </p:nvPr>
        </p:nvSpPr>
        <p:spPr/>
        <p:txBody>
          <a:bodyPr rtlCol="0">
            <a:normAutofit fontScale="92500" lnSpcReduction="10000"/>
          </a:bodyPr>
          <a:lstStyle/>
          <a:p>
            <a:pPr algn="just" eaLnBrk="1" fontAlgn="auto" hangingPunct="1">
              <a:spcAft>
                <a:spcPts val="0"/>
              </a:spcAft>
              <a:defRPr/>
            </a:pPr>
            <a:r>
              <a:rPr lang="en-US" dirty="0"/>
              <a:t>The importance of and growing interest in the </a:t>
            </a:r>
            <a:r>
              <a:rPr lang="en-US" i="1" u="sng" dirty="0"/>
              <a:t>causes and consequences of FDI </a:t>
            </a:r>
            <a:r>
              <a:rPr lang="en-US" dirty="0"/>
              <a:t>has led to the development of a number of theories that try to explain ;</a:t>
            </a:r>
          </a:p>
          <a:p>
            <a:pPr marL="971550" lvl="1" indent="-514350" algn="just" eaLnBrk="1" fontAlgn="auto" hangingPunct="1">
              <a:spcAft>
                <a:spcPts val="0"/>
              </a:spcAft>
              <a:buFont typeface="+mj-lt"/>
              <a:buAutoNum type="arabicPeriod"/>
              <a:defRPr/>
            </a:pPr>
            <a:r>
              <a:rPr lang="en-US" dirty="0"/>
              <a:t>Why MNCs indulge in FDI,</a:t>
            </a:r>
          </a:p>
          <a:p>
            <a:pPr marL="971550" lvl="1" indent="-514350" algn="just" eaLnBrk="1" fontAlgn="auto" hangingPunct="1">
              <a:spcAft>
                <a:spcPts val="0"/>
              </a:spcAft>
              <a:buFont typeface="+mj-lt"/>
              <a:buAutoNum type="arabicPeriod"/>
              <a:defRPr/>
            </a:pPr>
            <a:r>
              <a:rPr lang="en-US" dirty="0"/>
              <a:t>Why they choose one country in preference  to  another  to  locate  their  foreign  business  activity,  and</a:t>
            </a:r>
          </a:p>
          <a:p>
            <a:pPr marL="971550" lvl="1" indent="-514350" algn="just" eaLnBrk="1" fontAlgn="auto" hangingPunct="1">
              <a:spcAft>
                <a:spcPts val="0"/>
              </a:spcAft>
              <a:buFont typeface="+mj-lt"/>
              <a:buAutoNum type="arabicPeriod"/>
              <a:defRPr/>
            </a:pPr>
            <a:r>
              <a:rPr lang="en-US" dirty="0"/>
              <a:t>Why they choose a particular entry mode. </a:t>
            </a:r>
          </a:p>
          <a:p>
            <a:pPr marL="971550" lvl="1" indent="-514350" algn="just" eaLnBrk="1" fontAlgn="auto" hangingPunct="1">
              <a:spcAft>
                <a:spcPts val="0"/>
              </a:spcAft>
              <a:buFont typeface="+mj-lt"/>
              <a:buAutoNum type="arabicPeriod"/>
              <a:defRPr/>
            </a:pPr>
            <a:r>
              <a:rPr lang="en-US" dirty="0"/>
              <a:t>Why some countries are more successful to attract more FDI than other countries.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3047-6094-DBDC-75AF-A37EC89CD47B}"/>
              </a:ext>
            </a:extLst>
          </p:cNvPr>
          <p:cNvSpPr>
            <a:spLocks noGrp="1"/>
          </p:cNvSpPr>
          <p:nvPr>
            <p:ph type="title"/>
          </p:nvPr>
        </p:nvSpPr>
        <p:spPr/>
        <p:txBody>
          <a:bodyPr rtlCol="0">
            <a:normAutofit fontScale="90000"/>
          </a:bodyPr>
          <a:lstStyle/>
          <a:p>
            <a:pPr eaLnBrk="1" fontAlgn="auto" hangingPunct="1">
              <a:spcAft>
                <a:spcPts val="0"/>
              </a:spcAft>
              <a:defRPr/>
            </a:pPr>
            <a:br>
              <a:rPr lang="en-US" dirty="0"/>
            </a:br>
            <a:r>
              <a:rPr lang="en-US" sz="4000" b="1" dirty="0">
                <a:solidFill>
                  <a:schemeClr val="tx2">
                    <a:lumMod val="75000"/>
                  </a:schemeClr>
                </a:solidFill>
              </a:rPr>
              <a:t>Theories of FDI may be classified as:</a:t>
            </a:r>
            <a:br>
              <a:rPr lang="en-US" sz="4000" b="1" dirty="0">
                <a:solidFill>
                  <a:schemeClr val="tx2">
                    <a:lumMod val="75000"/>
                  </a:schemeClr>
                </a:solidFill>
              </a:rPr>
            </a:br>
            <a:endParaRPr lang="en-US" sz="4000" b="1" dirty="0">
              <a:solidFill>
                <a:schemeClr val="tx2">
                  <a:lumMod val="75000"/>
                </a:schemeClr>
              </a:solidFill>
            </a:endParaRPr>
          </a:p>
        </p:txBody>
      </p:sp>
      <p:sp>
        <p:nvSpPr>
          <p:cNvPr id="4099" name="Content Placeholder 2">
            <a:extLst>
              <a:ext uri="{FF2B5EF4-FFF2-40B4-BE49-F238E27FC236}">
                <a16:creationId xmlns:a16="http://schemas.microsoft.com/office/drawing/2014/main" id="{2A9D27DE-A0EA-F81B-0086-63354C1E923F}"/>
              </a:ext>
            </a:extLst>
          </p:cNvPr>
          <p:cNvSpPr>
            <a:spLocks noGrp="1"/>
          </p:cNvSpPr>
          <p:nvPr>
            <p:ph idx="1"/>
          </p:nvPr>
        </p:nvSpPr>
        <p:spPr/>
        <p:txBody>
          <a:bodyPr/>
          <a:lstStyle/>
          <a:p>
            <a:pPr marL="571500" indent="-571500" eaLnBrk="1" hangingPunct="1">
              <a:buNone/>
            </a:pPr>
            <a:r>
              <a:rPr lang="en-US" altLang="en-US" dirty="0"/>
              <a:t>A. Theories assuming perfect markets; </a:t>
            </a:r>
          </a:p>
          <a:p>
            <a:pPr marL="971550" lvl="1" indent="-571500" algn="just" eaLnBrk="1" hangingPunct="1"/>
            <a:r>
              <a:rPr lang="en-US" altLang="en-US" dirty="0"/>
              <a:t>A market in which buyers and sellers have complete information about a particular product and it is easy to compare prices of products because they are the same as each other etc.</a:t>
            </a:r>
          </a:p>
          <a:p>
            <a:pPr marL="571500" indent="-571500" eaLnBrk="1" hangingPunct="1">
              <a:buNone/>
            </a:pPr>
            <a:r>
              <a:rPr lang="en-US" altLang="en-US" dirty="0"/>
              <a:t>B. Theories assuming imperfect markets;</a:t>
            </a:r>
          </a:p>
          <a:p>
            <a:pPr marL="571500" indent="-571500" eaLnBrk="1" hangingPunct="1">
              <a:buNone/>
            </a:pPr>
            <a:r>
              <a:rPr lang="en-US" altLang="en-US" dirty="0"/>
              <a:t>C. Theories based on other Factors.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1345-0718-5573-5ACF-13B88779F97F}"/>
              </a:ext>
            </a:extLst>
          </p:cNvPr>
          <p:cNvSpPr>
            <a:spLocks noGrp="1"/>
          </p:cNvSpPr>
          <p:nvPr>
            <p:ph type="title"/>
          </p:nvPr>
        </p:nvSpPr>
        <p:spPr>
          <a:xfrm>
            <a:off x="1676400" y="274638"/>
            <a:ext cx="8534400" cy="1143000"/>
          </a:xfrm>
        </p:spPr>
        <p:txBody>
          <a:bodyPr rtlCol="0">
            <a:normAutofit fontScale="90000"/>
          </a:bodyPr>
          <a:lstStyle/>
          <a:p>
            <a:pPr eaLnBrk="1" fontAlgn="auto" hangingPunct="1">
              <a:spcAft>
                <a:spcPts val="0"/>
              </a:spcAft>
              <a:defRPr/>
            </a:pPr>
            <a:br>
              <a:rPr lang="en-US" dirty="0"/>
            </a:br>
            <a:r>
              <a:rPr lang="en-US" sz="4000" b="1" dirty="0">
                <a:solidFill>
                  <a:schemeClr val="tx2">
                    <a:lumMod val="75000"/>
                  </a:schemeClr>
                </a:solidFill>
              </a:rPr>
              <a:t>A. THEORIES ASSUMING PERFECT MARKETS</a:t>
            </a:r>
            <a:br>
              <a:rPr lang="en-US" dirty="0"/>
            </a:br>
            <a:endParaRPr lang="en-US" dirty="0"/>
          </a:p>
        </p:txBody>
      </p:sp>
      <p:sp>
        <p:nvSpPr>
          <p:cNvPr id="3" name="Content Placeholder 2">
            <a:extLst>
              <a:ext uri="{FF2B5EF4-FFF2-40B4-BE49-F238E27FC236}">
                <a16:creationId xmlns:a16="http://schemas.microsoft.com/office/drawing/2014/main" id="{4EFA96DD-CDFF-C040-3546-222A326C4AEC}"/>
              </a:ext>
            </a:extLst>
          </p:cNvPr>
          <p:cNvSpPr>
            <a:spLocks noGrp="1"/>
          </p:cNvSpPr>
          <p:nvPr>
            <p:ph idx="1"/>
          </p:nvPr>
        </p:nvSpPr>
        <p:spPr/>
        <p:txBody>
          <a:bodyPr rtlCol="0">
            <a:normAutofit/>
          </a:bodyPr>
          <a:lstStyle/>
          <a:p>
            <a:pPr eaLnBrk="1" fontAlgn="auto" hangingPunct="1">
              <a:spcAft>
                <a:spcPts val="0"/>
              </a:spcAft>
              <a:buNone/>
              <a:defRPr/>
            </a:pPr>
            <a:r>
              <a:rPr lang="en-US" dirty="0"/>
              <a:t>Three hypotheses fall under this heading: </a:t>
            </a:r>
          </a:p>
          <a:p>
            <a:pPr marL="514350" indent="-514350" eaLnBrk="1" fontAlgn="auto" hangingPunct="1">
              <a:spcAft>
                <a:spcPts val="0"/>
              </a:spcAft>
              <a:buFont typeface="+mj-lt"/>
              <a:buAutoNum type="arabicPeriod"/>
              <a:defRPr/>
            </a:pPr>
            <a:r>
              <a:rPr lang="en-US" dirty="0"/>
              <a:t>The differential rates of return hypothesis,</a:t>
            </a:r>
          </a:p>
          <a:p>
            <a:pPr marL="514350" indent="-514350" eaLnBrk="1" fontAlgn="auto" hangingPunct="1">
              <a:spcAft>
                <a:spcPts val="0"/>
              </a:spcAft>
              <a:buFont typeface="+mj-lt"/>
              <a:buAutoNum type="arabicPeriod"/>
              <a:defRPr/>
            </a:pPr>
            <a:r>
              <a:rPr lang="en-US" dirty="0"/>
              <a:t>The diversification hypothesis, and </a:t>
            </a:r>
          </a:p>
          <a:p>
            <a:pPr marL="514350" indent="-514350" eaLnBrk="1" fontAlgn="auto" hangingPunct="1">
              <a:spcAft>
                <a:spcPts val="0"/>
              </a:spcAft>
              <a:buFont typeface="+mj-lt"/>
              <a:buAutoNum type="arabicPeriod"/>
              <a:defRPr/>
            </a:pPr>
            <a:r>
              <a:rPr lang="en-US" dirty="0"/>
              <a:t>The output and market size hypothesis.</a:t>
            </a:r>
          </a:p>
          <a:p>
            <a:pPr eaLnBrk="1" fontAlgn="auto" hangingPunct="1">
              <a:spcAft>
                <a:spcPts val="0"/>
              </a:spcAft>
              <a:buNone/>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99F3-B9FE-62D8-F336-ACDBDBECC070}"/>
              </a:ext>
            </a:extLst>
          </p:cNvPr>
          <p:cNvSpPr>
            <a:spLocks noGrp="1"/>
          </p:cNvSpPr>
          <p:nvPr>
            <p:ph type="title"/>
          </p:nvPr>
        </p:nvSpPr>
        <p:spPr>
          <a:xfrm>
            <a:off x="1271464" y="274638"/>
            <a:ext cx="8939336" cy="563562"/>
          </a:xfrm>
        </p:spPr>
        <p:txBody>
          <a:bodyPr rtlCol="0">
            <a:normAutofit fontScale="90000"/>
          </a:bodyPr>
          <a:lstStyle/>
          <a:p>
            <a:pPr eaLnBrk="1" fontAlgn="auto" hangingPunct="1">
              <a:spcAft>
                <a:spcPts val="0"/>
              </a:spcAft>
              <a:defRPr/>
            </a:pPr>
            <a:r>
              <a:rPr lang="en-US" sz="4000" b="1" dirty="0">
                <a:solidFill>
                  <a:schemeClr val="tx2">
                    <a:lumMod val="75000"/>
                  </a:schemeClr>
                </a:solidFill>
              </a:rPr>
              <a:t>1. Differential rates of return hypothesis</a:t>
            </a:r>
          </a:p>
        </p:txBody>
      </p:sp>
      <p:sp>
        <p:nvSpPr>
          <p:cNvPr id="3" name="Content Placeholder 2">
            <a:extLst>
              <a:ext uri="{FF2B5EF4-FFF2-40B4-BE49-F238E27FC236}">
                <a16:creationId xmlns:a16="http://schemas.microsoft.com/office/drawing/2014/main" id="{F259BDF3-A7D8-4F60-DD0D-1B6FAB026B6E}"/>
              </a:ext>
            </a:extLst>
          </p:cNvPr>
          <p:cNvSpPr>
            <a:spLocks noGrp="1"/>
          </p:cNvSpPr>
          <p:nvPr>
            <p:ph idx="1"/>
          </p:nvPr>
        </p:nvSpPr>
        <p:spPr>
          <a:xfrm>
            <a:off x="839416" y="1143000"/>
            <a:ext cx="10369152" cy="4518248"/>
          </a:xfrm>
        </p:spPr>
        <p:txBody>
          <a:bodyPr rtlCol="0">
            <a:normAutofit fontScale="47500" lnSpcReduction="20000"/>
          </a:bodyPr>
          <a:lstStyle/>
          <a:p>
            <a:pPr algn="just" eaLnBrk="1" fontAlgn="auto" hangingPunct="1">
              <a:spcAft>
                <a:spcPts val="0"/>
              </a:spcAft>
              <a:defRPr/>
            </a:pPr>
            <a:r>
              <a:rPr lang="en-US" sz="4400" dirty="0"/>
              <a:t>Capital flows from countries with low rates of return to countries with high rates of return move in a process that leads eventually to the equality of </a:t>
            </a:r>
            <a:r>
              <a:rPr lang="en-US" sz="4400" i="1" dirty="0"/>
              <a:t>ex ante </a:t>
            </a:r>
            <a:r>
              <a:rPr lang="en-US" sz="4400" dirty="0"/>
              <a:t>real rates of return.</a:t>
            </a:r>
          </a:p>
          <a:p>
            <a:pPr algn="just" eaLnBrk="1" fontAlgn="auto" hangingPunct="1">
              <a:spcAft>
                <a:spcPts val="0"/>
              </a:spcAft>
              <a:defRPr/>
            </a:pPr>
            <a:r>
              <a:rPr lang="en-US" sz="4400" dirty="0"/>
              <a:t>The rationale for this hypothesis is that firms considering FDI behave in such a way as to equate the marginal return on and the marginal cost of capital</a:t>
            </a:r>
          </a:p>
          <a:p>
            <a:pPr algn="just" eaLnBrk="1" fontAlgn="auto" hangingPunct="1">
              <a:spcAft>
                <a:spcPts val="0"/>
              </a:spcAft>
              <a:defRPr/>
            </a:pPr>
            <a:r>
              <a:rPr lang="en-US" sz="4400" dirty="0"/>
              <a:t>The key hypothesis is </a:t>
            </a:r>
            <a:r>
              <a:rPr lang="en-US" sz="4400" i="1" dirty="0"/>
              <a:t>risk neutrality</a:t>
            </a:r>
            <a:r>
              <a:rPr lang="en-US" sz="4400" dirty="0"/>
              <a:t>, making the rate of return the only variable upon which the investment decision depends. </a:t>
            </a:r>
          </a:p>
          <a:p>
            <a:pPr algn="just" eaLnBrk="1" fontAlgn="auto" hangingPunct="1">
              <a:spcAft>
                <a:spcPts val="0"/>
              </a:spcAft>
              <a:defRPr/>
            </a:pPr>
            <a:r>
              <a:rPr lang="en-US" sz="4400" dirty="0"/>
              <a:t>Risk neutrality in this case implies that the investor considers domestic and foreign direct investments to be perfect substitutes</a:t>
            </a:r>
          </a:p>
          <a:p>
            <a:pPr algn="just" eaLnBrk="1" fontAlgn="auto" hangingPunct="1">
              <a:spcAft>
                <a:spcPts val="0"/>
              </a:spcAft>
              <a:defRPr/>
            </a:pPr>
            <a:r>
              <a:rPr lang="en-US" sz="4400" i="1" dirty="0"/>
              <a:t>A rate of return differential implies capital flows in one direction only, from the low-rate country to the high-rate country, and not vice versa.</a:t>
            </a:r>
            <a:r>
              <a:rPr lang="en-US" sz="4400" dirty="0"/>
              <a:t> .</a:t>
            </a:r>
          </a:p>
          <a:p>
            <a:pPr eaLnBrk="1" hangingPunct="1">
              <a:buFont typeface="Arial" charset="0"/>
              <a:buChar char="•"/>
              <a:defRPr/>
            </a:pPr>
            <a:r>
              <a:rPr lang="en-US" sz="4400" dirty="0"/>
              <a:t>The differential rates of return hypothesis does not explain why a firm indulges in FDI rather than portfolio investment. </a:t>
            </a:r>
          </a:p>
          <a:p>
            <a:pPr eaLnBrk="1" hangingPunct="1">
              <a:buFont typeface="Arial" charset="0"/>
              <a:buChar char="•"/>
              <a:defRPr/>
            </a:pPr>
            <a:endParaRPr lang="en-US" sz="4400" dirty="0"/>
          </a:p>
          <a:p>
            <a:pPr algn="just" eaLnBrk="1" fontAlgn="auto" hangingPunct="1">
              <a:spcAft>
                <a:spcPts val="0"/>
              </a:spcAft>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BAEFD3F-3588-3CAD-32FC-BBB7D9D7CC99}"/>
              </a:ext>
            </a:extLst>
          </p:cNvPr>
          <p:cNvSpPr>
            <a:spLocks noGrp="1"/>
          </p:cNvSpPr>
          <p:nvPr>
            <p:ph type="title"/>
          </p:nvPr>
        </p:nvSpPr>
        <p:spPr>
          <a:xfrm>
            <a:off x="1752600" y="274638"/>
            <a:ext cx="8534400" cy="944562"/>
          </a:xfrm>
        </p:spPr>
        <p:txBody>
          <a:bodyPr/>
          <a:lstStyle/>
          <a:p>
            <a:pPr eaLnBrk="1" hangingPunct="1"/>
            <a:br>
              <a:rPr lang="en-US" altLang="en-US" dirty="0"/>
            </a:br>
            <a:r>
              <a:rPr lang="en-US" altLang="en-US" sz="3600" b="1" dirty="0">
                <a:solidFill>
                  <a:schemeClr val="tx2">
                    <a:lumMod val="75000"/>
                  </a:schemeClr>
                </a:solidFill>
              </a:rPr>
              <a:t>2. Diversification Hypothesis</a:t>
            </a:r>
            <a:br>
              <a:rPr lang="en-US" altLang="en-US" dirty="0"/>
            </a:br>
            <a:endParaRPr lang="en-US" altLang="en-US" dirty="0"/>
          </a:p>
        </p:txBody>
      </p:sp>
      <p:sp>
        <p:nvSpPr>
          <p:cNvPr id="7171" name="Content Placeholder 2">
            <a:extLst>
              <a:ext uri="{FF2B5EF4-FFF2-40B4-BE49-F238E27FC236}">
                <a16:creationId xmlns:a16="http://schemas.microsoft.com/office/drawing/2014/main" id="{DB0CE2F6-A110-FBF5-F3B1-A24FCA40FD42}"/>
              </a:ext>
            </a:extLst>
          </p:cNvPr>
          <p:cNvSpPr>
            <a:spLocks noGrp="1"/>
          </p:cNvSpPr>
          <p:nvPr>
            <p:ph idx="1"/>
          </p:nvPr>
        </p:nvSpPr>
        <p:spPr>
          <a:xfrm>
            <a:off x="1055440" y="1219200"/>
            <a:ext cx="9865096" cy="4370040"/>
          </a:xfrm>
        </p:spPr>
        <p:txBody>
          <a:bodyPr/>
          <a:lstStyle/>
          <a:p>
            <a:pPr algn="just" eaLnBrk="1" hangingPunct="1"/>
            <a:r>
              <a:rPr lang="en-US" altLang="en-US" sz="2000" dirty="0"/>
              <a:t>Risk  is considered as another variable upon which the FDI decision is made. </a:t>
            </a:r>
          </a:p>
          <a:p>
            <a:pPr algn="just" eaLnBrk="1" hangingPunct="1"/>
            <a:r>
              <a:rPr lang="en-US" altLang="en-US" sz="2000" dirty="0"/>
              <a:t>The choice among various projects is by expected rate of return as well as risk.</a:t>
            </a:r>
          </a:p>
          <a:p>
            <a:pPr algn="just" eaLnBrk="1" hangingPunct="1"/>
            <a:r>
              <a:rPr lang="en-US" altLang="en-US" sz="2000" dirty="0"/>
              <a:t>Risk reduction will be done via diversification that is relevant to portfolio.</a:t>
            </a:r>
          </a:p>
          <a:p>
            <a:pPr algn="just" eaLnBrk="1" hangingPunct="1"/>
            <a:r>
              <a:rPr lang="en-US" altLang="en-US" sz="2000" dirty="0"/>
              <a:t>Capital mobility will be constrained by the desire to minimize or reduce risk, which is achieved by diversification.</a:t>
            </a:r>
          </a:p>
          <a:p>
            <a:pPr algn="just" eaLnBrk="1" hangingPunct="1"/>
            <a:r>
              <a:rPr lang="en-US" altLang="en-US" sz="2000" dirty="0"/>
              <a:t>Why MNCs are the greatest contributors to FDI, and why they prefer FDI to portfolio investment?</a:t>
            </a:r>
          </a:p>
          <a:p>
            <a:pPr lvl="1" algn="just" eaLnBrk="1" hangingPunct="1"/>
            <a:r>
              <a:rPr lang="en-US" altLang="en-US" sz="1800" dirty="0"/>
              <a:t>Financial market imperfections &amp;  less degree of control</a:t>
            </a:r>
          </a:p>
          <a:p>
            <a:pPr algn="just" eaLnBrk="1" hangingPunct="1">
              <a:buFont typeface="Arial" panose="020B0604020202020204" pitchFamily="34" charset="0"/>
              <a:buNone/>
            </a:pPr>
            <a:endParaRPr lang="en-US" altLang="en-US" sz="28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7171">
                                            <p:txEl>
                                              <p:pRg st="5" end="5"/>
                                            </p:txEl>
                                          </p:spTgt>
                                        </p:tgtEl>
                                        <p:attrNameLst>
                                          <p:attrName>style.visibility</p:attrName>
                                        </p:attrNameLst>
                                      </p:cBhvr>
                                      <p:to>
                                        <p:strVal val="visible"/>
                                      </p:to>
                                    </p:set>
                                    <p:anim calcmode="lin" valueType="num">
                                      <p:cBhvr additive="base">
                                        <p:cTn id="37"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12C3FC8-6B42-8EDD-8009-EC45ABF94044}"/>
              </a:ext>
            </a:extLst>
          </p:cNvPr>
          <p:cNvSpPr>
            <a:spLocks noGrp="1"/>
          </p:cNvSpPr>
          <p:nvPr>
            <p:ph type="title"/>
          </p:nvPr>
        </p:nvSpPr>
        <p:spPr>
          <a:xfrm>
            <a:off x="609600" y="-99392"/>
            <a:ext cx="10972800" cy="1143000"/>
          </a:xfrm>
        </p:spPr>
        <p:txBody>
          <a:bodyPr/>
          <a:lstStyle/>
          <a:p>
            <a:br>
              <a:rPr lang="en-US" altLang="en-US" dirty="0"/>
            </a:br>
            <a:br>
              <a:rPr lang="en-US" altLang="en-US" dirty="0"/>
            </a:br>
            <a:r>
              <a:rPr lang="en-US" altLang="en-US" sz="3600" b="1" dirty="0">
                <a:solidFill>
                  <a:schemeClr val="tx2">
                    <a:lumMod val="75000"/>
                  </a:schemeClr>
                </a:solidFill>
              </a:rPr>
              <a:t>3. The Market Size Hypothesis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9219" name="Content Placeholder 2">
            <a:extLst>
              <a:ext uri="{FF2B5EF4-FFF2-40B4-BE49-F238E27FC236}">
                <a16:creationId xmlns:a16="http://schemas.microsoft.com/office/drawing/2014/main" id="{456E0BC6-7B50-AF65-DA1C-9E59B9D6826F}"/>
              </a:ext>
            </a:extLst>
          </p:cNvPr>
          <p:cNvSpPr>
            <a:spLocks noGrp="1"/>
          </p:cNvSpPr>
          <p:nvPr>
            <p:ph idx="1"/>
          </p:nvPr>
        </p:nvSpPr>
        <p:spPr>
          <a:xfrm>
            <a:off x="911424" y="1064464"/>
            <a:ext cx="10225136" cy="5257800"/>
          </a:xfrm>
        </p:spPr>
        <p:txBody>
          <a:bodyPr/>
          <a:lstStyle/>
          <a:p>
            <a:pPr algn="just"/>
            <a:r>
              <a:rPr lang="en-US" altLang="en-US" sz="2400" dirty="0"/>
              <a:t>The volume of FDI in a host country depends on its market size, which is measured by the sales of an MNC in that country, or by the country’s GDP (that is, the size of the economy).</a:t>
            </a:r>
          </a:p>
          <a:p>
            <a:pPr algn="just"/>
            <a:r>
              <a:rPr lang="en-US" altLang="en-US" sz="2400" dirty="0"/>
              <a:t>This is particularly so for the case of import-substituting FDI.</a:t>
            </a:r>
          </a:p>
          <a:p>
            <a:pPr algn="just"/>
            <a:r>
              <a:rPr lang="en-US" altLang="en-US" sz="2400" dirty="0"/>
              <a:t>As soon as the size of the market of a particular country has grown to a level warranting the </a:t>
            </a:r>
            <a:r>
              <a:rPr lang="en-US" altLang="en-US" sz="2400" i="1" dirty="0"/>
              <a:t>exploitation of economies of scale</a:t>
            </a:r>
            <a:r>
              <a:rPr lang="en-US" altLang="en-US" sz="2400" dirty="0"/>
              <a:t>, the country becomes a potential target for FDI inflows. </a:t>
            </a:r>
          </a:p>
          <a:p>
            <a:pPr algn="just"/>
            <a:r>
              <a:rPr lang="en-US" altLang="en-US" sz="2400" dirty="0"/>
              <a:t>Sufficiently large market allows for the specialization of the factors of production, and consequently the achievement of cost minimization.</a:t>
            </a:r>
          </a:p>
          <a:p>
            <a:pPr algn="just"/>
            <a:r>
              <a:rPr lang="en-US" altLang="en-US" sz="2400" dirty="0"/>
              <a:t>A number of survey studies have also dealt with market size as a determinant of FDI. </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B298793-55FC-FA5C-30C2-EC442E2620B2}"/>
              </a:ext>
            </a:extLst>
          </p:cNvPr>
          <p:cNvSpPr>
            <a:spLocks noGrp="1"/>
          </p:cNvSpPr>
          <p:nvPr>
            <p:ph type="title"/>
          </p:nvPr>
        </p:nvSpPr>
        <p:spPr/>
        <p:txBody>
          <a:bodyPr/>
          <a:lstStyle/>
          <a:p>
            <a:pPr eaLnBrk="1" hangingPunct="1"/>
            <a:br>
              <a:rPr lang="en-US" altLang="en-US" sz="3600" b="1" dirty="0">
                <a:solidFill>
                  <a:schemeClr val="tx2">
                    <a:lumMod val="75000"/>
                  </a:schemeClr>
                </a:solidFill>
              </a:rPr>
            </a:br>
            <a:br>
              <a:rPr lang="en-US" altLang="en-US" sz="3600" b="1" dirty="0">
                <a:solidFill>
                  <a:schemeClr val="tx2">
                    <a:lumMod val="75000"/>
                  </a:schemeClr>
                </a:solidFill>
              </a:rPr>
            </a:br>
            <a:r>
              <a:rPr lang="en-US" altLang="en-US" sz="3600" b="1" dirty="0">
                <a:solidFill>
                  <a:schemeClr val="tx2">
                    <a:lumMod val="75000"/>
                  </a:schemeClr>
                </a:solidFill>
              </a:rPr>
              <a:t>B. THEORIES ASSUMING IMPERFECT MARKETS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9219" name="Content Placeholder 2">
            <a:extLst>
              <a:ext uri="{FF2B5EF4-FFF2-40B4-BE49-F238E27FC236}">
                <a16:creationId xmlns:a16="http://schemas.microsoft.com/office/drawing/2014/main" id="{8C0A3278-70F7-926B-E2A1-3706A890C4DF}"/>
              </a:ext>
            </a:extLst>
          </p:cNvPr>
          <p:cNvSpPr>
            <a:spLocks noGrp="1"/>
          </p:cNvSpPr>
          <p:nvPr>
            <p:ph idx="1"/>
          </p:nvPr>
        </p:nvSpPr>
        <p:spPr/>
        <p:txBody>
          <a:bodyPr/>
          <a:lstStyle/>
          <a:p>
            <a:pPr marL="514350" indent="-514350">
              <a:buFont typeface="Arial" panose="020B0604020202020204" pitchFamily="34" charset="0"/>
              <a:buAutoNum type="arabicPeriod"/>
            </a:pPr>
            <a:r>
              <a:rPr lang="en-US" altLang="en-US" dirty="0"/>
              <a:t>The Industrial Organization Hypothesis</a:t>
            </a:r>
          </a:p>
          <a:p>
            <a:pPr marL="514350" indent="-514350">
              <a:buFont typeface="Arial" panose="020B0604020202020204" pitchFamily="34" charset="0"/>
              <a:buAutoNum type="arabicPeriod"/>
            </a:pPr>
            <a:r>
              <a:rPr lang="en-US" altLang="en-US" dirty="0"/>
              <a:t>The Internalization Hypothesis </a:t>
            </a:r>
          </a:p>
          <a:p>
            <a:pPr marL="514350" indent="-514350">
              <a:buFont typeface="Arial" panose="020B0604020202020204" pitchFamily="34" charset="0"/>
              <a:buAutoNum type="arabicPeriod"/>
            </a:pPr>
            <a:r>
              <a:rPr lang="en-US" altLang="en-US" dirty="0"/>
              <a:t>Location Hypothesis</a:t>
            </a:r>
          </a:p>
          <a:p>
            <a:pPr marL="514350" indent="-514350">
              <a:buFont typeface="Arial" panose="020B0604020202020204" pitchFamily="34" charset="0"/>
              <a:buAutoNum type="arabicPeriod"/>
            </a:pPr>
            <a:r>
              <a:rPr lang="en-US" altLang="en-US" dirty="0"/>
              <a:t>The Eclectic Theory</a:t>
            </a:r>
          </a:p>
          <a:p>
            <a:pPr marL="514350" indent="-514350">
              <a:buFont typeface="Arial" panose="020B0604020202020204" pitchFamily="34" charset="0"/>
              <a:buAutoNum type="arabicPeriod"/>
            </a:pPr>
            <a:r>
              <a:rPr lang="en-US" altLang="en-US" dirty="0"/>
              <a:t>The Product Life Cycle Hypothesis </a:t>
            </a:r>
          </a:p>
          <a:p>
            <a:pPr marL="514350" indent="-514350">
              <a:buFont typeface="Arial" panose="020B0604020202020204" pitchFamily="34" charset="0"/>
              <a:buAutoNum type="arabicPeriod"/>
            </a:pPr>
            <a:r>
              <a:rPr lang="en-US" altLang="en-US" dirty="0"/>
              <a:t>The Oligopolistic Reactions Hypothesis </a:t>
            </a:r>
            <a:br>
              <a:rPr lang="en-US" altLang="en-US" dirty="0"/>
            </a:br>
            <a:br>
              <a:rPr lang="en-US" altLang="en-US" dirty="0"/>
            </a:b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5CE0D86-27FA-8C46-E6EB-CFB3E9A0B213}"/>
              </a:ext>
            </a:extLst>
          </p:cNvPr>
          <p:cNvSpPr>
            <a:spLocks noGrp="1"/>
          </p:cNvSpPr>
          <p:nvPr>
            <p:ph type="title"/>
          </p:nvPr>
        </p:nvSpPr>
        <p:spPr>
          <a:xfrm>
            <a:off x="1343472" y="274638"/>
            <a:ext cx="9505056" cy="792162"/>
          </a:xfrm>
        </p:spPr>
        <p:txBody>
          <a:bodyPr/>
          <a:lstStyle/>
          <a:p>
            <a:br>
              <a:rPr lang="en-US" altLang="en-US" sz="3200" dirty="0"/>
            </a:br>
            <a:r>
              <a:rPr lang="en-US" altLang="en-US" sz="3600" b="1" dirty="0">
                <a:solidFill>
                  <a:schemeClr val="tx2">
                    <a:lumMod val="75000"/>
                  </a:schemeClr>
                </a:solidFill>
              </a:rPr>
              <a:t>1. The Industrial Organization Hypothesis</a:t>
            </a:r>
            <a:br>
              <a:rPr lang="en-US" altLang="en-US" dirty="0"/>
            </a:br>
            <a:endParaRPr lang="en-US" altLang="en-US" dirty="0"/>
          </a:p>
        </p:txBody>
      </p:sp>
      <p:sp>
        <p:nvSpPr>
          <p:cNvPr id="3" name="Content Placeholder 2">
            <a:extLst>
              <a:ext uri="{FF2B5EF4-FFF2-40B4-BE49-F238E27FC236}">
                <a16:creationId xmlns:a16="http://schemas.microsoft.com/office/drawing/2014/main" id="{288DBFA4-6609-8D58-8EB0-10A9D9B868A1}"/>
              </a:ext>
            </a:extLst>
          </p:cNvPr>
          <p:cNvSpPr>
            <a:spLocks noGrp="1"/>
          </p:cNvSpPr>
          <p:nvPr>
            <p:ph idx="1"/>
          </p:nvPr>
        </p:nvSpPr>
        <p:spPr>
          <a:xfrm>
            <a:off x="839416" y="1014512"/>
            <a:ext cx="10513168" cy="5867400"/>
          </a:xfrm>
        </p:spPr>
        <p:txBody>
          <a:bodyPr/>
          <a:lstStyle/>
          <a:p>
            <a:pPr algn="just"/>
            <a:r>
              <a:rPr lang="en-US" altLang="en-US" sz="2800" dirty="0"/>
              <a:t>A firm establishes a subsidiary in host country it faces several disadvantages in competing with local firms. </a:t>
            </a:r>
          </a:p>
          <a:p>
            <a:pPr lvl="1" algn="just"/>
            <a:r>
              <a:rPr lang="en-US" altLang="en-US" sz="2400" dirty="0"/>
              <a:t>These disadvantages could emanate from differences in language, culture, the legal system and other inter-country differences.</a:t>
            </a:r>
          </a:p>
          <a:p>
            <a:pPr algn="just"/>
            <a:r>
              <a:rPr lang="en-US" altLang="en-US" sz="2800" dirty="0"/>
              <a:t>A firm can compete successfully in a foreign market with its firm-specific advantages .</a:t>
            </a:r>
          </a:p>
          <a:p>
            <a:pPr lvl="1" algn="just"/>
            <a:r>
              <a:rPr lang="en-US" altLang="en-US" sz="2400" dirty="0"/>
              <a:t>Some advantages arising from intangible assets such as a well-known brand name, patent-protected technology, managerial skills, and other firm-specific factors.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A4AE284-CD76-C7A4-3290-E9C5A02F30CA}"/>
              </a:ext>
            </a:extLst>
          </p:cNvPr>
          <p:cNvSpPr>
            <a:spLocks noGrp="1"/>
          </p:cNvSpPr>
          <p:nvPr>
            <p:ph type="title"/>
          </p:nvPr>
        </p:nvSpPr>
        <p:spPr>
          <a:xfrm>
            <a:off x="767408" y="-171400"/>
            <a:ext cx="10972800" cy="1143000"/>
          </a:xfrm>
        </p:spPr>
        <p:txBody>
          <a:bodyPr/>
          <a:lstStyle/>
          <a:p>
            <a:r>
              <a:rPr lang="en-US" altLang="en-US" sz="3600" b="1" dirty="0">
                <a:solidFill>
                  <a:schemeClr val="tx2">
                    <a:lumMod val="75000"/>
                  </a:schemeClr>
                </a:solidFill>
              </a:rPr>
              <a:t>2. The Internalization Hypothesis</a:t>
            </a:r>
          </a:p>
        </p:txBody>
      </p:sp>
      <p:sp>
        <p:nvSpPr>
          <p:cNvPr id="13315" name="Content Placeholder 2">
            <a:extLst>
              <a:ext uri="{FF2B5EF4-FFF2-40B4-BE49-F238E27FC236}">
                <a16:creationId xmlns:a16="http://schemas.microsoft.com/office/drawing/2014/main" id="{5EB89047-15D8-2FEA-31B0-25541D7E50B8}"/>
              </a:ext>
            </a:extLst>
          </p:cNvPr>
          <p:cNvSpPr>
            <a:spLocks noGrp="1"/>
          </p:cNvSpPr>
          <p:nvPr>
            <p:ph idx="1"/>
          </p:nvPr>
        </p:nvSpPr>
        <p:spPr>
          <a:xfrm>
            <a:off x="551384" y="894928"/>
            <a:ext cx="10972800" cy="5486400"/>
          </a:xfrm>
        </p:spPr>
        <p:txBody>
          <a:bodyPr/>
          <a:lstStyle/>
          <a:p>
            <a:pPr algn="just"/>
            <a:r>
              <a:rPr lang="en-US" altLang="en-US" sz="2400" dirty="0"/>
              <a:t>FDI arises from efforts by firms to replace market transactions with internal transactions </a:t>
            </a:r>
          </a:p>
          <a:p>
            <a:pPr algn="just"/>
            <a:r>
              <a:rPr lang="en-US" altLang="en-US" sz="2400" dirty="0"/>
              <a:t>The advantages of internalization are the avoidance of time lags, bargaining and buyer uncertainty. </a:t>
            </a:r>
          </a:p>
          <a:p>
            <a:pPr algn="just"/>
            <a:r>
              <a:rPr lang="en-US" altLang="en-US" sz="2400" dirty="0"/>
              <a:t>The main motive for internalization is the presence of </a:t>
            </a:r>
            <a:r>
              <a:rPr lang="en-US" altLang="en-US" sz="2400" dirty="0" err="1"/>
              <a:t>externalities</a:t>
            </a:r>
            <a:r>
              <a:rPr lang="en-US" altLang="en-US" sz="2400" baseline="30000" dirty="0" err="1"/>
              <a:t>a</a:t>
            </a:r>
            <a:r>
              <a:rPr lang="en-US" altLang="en-US" sz="2400" dirty="0"/>
              <a:t> in the goods and factors markets. </a:t>
            </a:r>
          </a:p>
          <a:p>
            <a:pPr algn="just"/>
            <a:r>
              <a:rPr lang="en-US" altLang="en-US" sz="2400" dirty="0"/>
              <a:t>Firms replace some of the market functions with internal processes; that is, with intra-firm transactions.</a:t>
            </a:r>
          </a:p>
          <a:p>
            <a:pPr algn="just"/>
            <a:r>
              <a:rPr lang="en-US" altLang="en-US" sz="2400" dirty="0"/>
              <a:t>MNCs do bypass the market for intermediate products through FDI.</a:t>
            </a:r>
          </a:p>
          <a:p>
            <a:pPr algn="just"/>
            <a:r>
              <a:rPr lang="en-US" altLang="en-US" sz="2400" dirty="0"/>
              <a:t>If Iron company acquires a foreign mining company, the internalization of the market process, involving the purchase of iron ore and shipping, eliminates  uncertainty. </a:t>
            </a:r>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A646C3A1-D577-BCD5-B528-85BA888E8813}"/>
              </a:ext>
            </a:extLst>
          </p:cNvPr>
          <p:cNvSpPr>
            <a:spLocks noGrp="1"/>
          </p:cNvSpPr>
          <p:nvPr>
            <p:ph idx="1"/>
          </p:nvPr>
        </p:nvSpPr>
        <p:spPr>
          <a:xfrm>
            <a:off x="1330544" y="836712"/>
            <a:ext cx="10081120" cy="5821363"/>
          </a:xfrm>
        </p:spPr>
        <p:txBody>
          <a:bodyPr/>
          <a:lstStyle/>
          <a:p>
            <a:pPr algn="just">
              <a:buFont typeface="Arial" charset="0"/>
              <a:buChar char="•"/>
              <a:defRPr/>
            </a:pPr>
            <a:r>
              <a:rPr lang="en-US" sz="2400" dirty="0"/>
              <a:t>Internalization is control through self-handling of operations.</a:t>
            </a:r>
          </a:p>
          <a:p>
            <a:pPr lvl="1" algn="just">
              <a:buFont typeface="Arial" charset="0"/>
              <a:buChar char="–"/>
              <a:defRPr/>
            </a:pPr>
            <a:r>
              <a:rPr lang="en-US" sz="2400" dirty="0"/>
              <a:t>From </a:t>
            </a:r>
            <a:r>
              <a:rPr lang="en-US" sz="2400" i="1" dirty="0"/>
              <a:t>transactions cost theory – Companies seek the lower </a:t>
            </a:r>
            <a:r>
              <a:rPr lang="en-US" sz="2400" dirty="0"/>
              <a:t>cost between self-handling of operations and contracting another party </a:t>
            </a:r>
          </a:p>
          <a:p>
            <a:pPr lvl="1" algn="just">
              <a:buFont typeface="Arial" charset="0"/>
              <a:buChar char="–"/>
              <a:defRPr/>
            </a:pPr>
            <a:r>
              <a:rPr lang="en-US" sz="2400" dirty="0"/>
              <a:t>Self-handling may reduce costs for the following four reasons:</a:t>
            </a:r>
          </a:p>
          <a:p>
            <a:pPr marL="800100" lvl="1" indent="-342900" algn="just">
              <a:buFont typeface="+mj-lt"/>
              <a:buAutoNum type="arabicPeriod"/>
              <a:defRPr/>
            </a:pPr>
            <a:r>
              <a:rPr lang="en-US" sz="2000" i="1" dirty="0"/>
              <a:t> Different operating units within the same company are likely to share a common corporate culture, which expedites communications and collaboration</a:t>
            </a:r>
          </a:p>
          <a:p>
            <a:pPr marL="800100" lvl="1" indent="-342900" algn="just">
              <a:buFont typeface="+mj-lt"/>
              <a:buAutoNum type="arabicPeriod"/>
              <a:defRPr/>
            </a:pPr>
            <a:r>
              <a:rPr lang="en-US" sz="2000" i="1" dirty="0"/>
              <a:t>The company can use its own managers, who understand and are committed to carrying out its objectives. </a:t>
            </a:r>
          </a:p>
          <a:p>
            <a:pPr marL="800100" lvl="1" indent="-342900" algn="just">
              <a:buFont typeface="+mj-lt"/>
              <a:buAutoNum type="arabicPeriod"/>
              <a:defRPr/>
            </a:pPr>
            <a:r>
              <a:rPr lang="en-US" sz="2000" i="1" dirty="0"/>
              <a:t>The company can avoid protracted negotiations with another company </a:t>
            </a:r>
          </a:p>
          <a:p>
            <a:pPr marL="800100" lvl="1" indent="-342900" algn="just">
              <a:buFont typeface="+mj-lt"/>
              <a:buAutoNum type="arabicPeriod"/>
              <a:defRPr/>
            </a:pPr>
            <a:r>
              <a:rPr lang="en-US" sz="2000" i="1" dirty="0"/>
              <a:t>The company can avoid possible enforcement problems. -L’Occitane and Burberry’s have had to fight licensed manufacturers from selling production overruns to non-prestige distributors, which cheapens their brand image.</a:t>
            </a:r>
          </a:p>
        </p:txBody>
      </p:sp>
      <p:sp>
        <p:nvSpPr>
          <p:cNvPr id="2" name="Title 1">
            <a:extLst>
              <a:ext uri="{FF2B5EF4-FFF2-40B4-BE49-F238E27FC236}">
                <a16:creationId xmlns:a16="http://schemas.microsoft.com/office/drawing/2014/main" id="{75188F88-63B7-4AC8-2472-AF9B130B5F73}"/>
              </a:ext>
            </a:extLst>
          </p:cNvPr>
          <p:cNvSpPr>
            <a:spLocks noGrp="1"/>
          </p:cNvSpPr>
          <p:nvPr>
            <p:ph type="title"/>
          </p:nvPr>
        </p:nvSpPr>
        <p:spPr>
          <a:xfrm>
            <a:off x="767408" y="-171400"/>
            <a:ext cx="10972800" cy="1143000"/>
          </a:xfrm>
        </p:spPr>
        <p:txBody>
          <a:bodyPr/>
          <a:lstStyle/>
          <a:p>
            <a:r>
              <a:rPr lang="en-US" altLang="en-US" sz="3600" b="1" dirty="0">
                <a:solidFill>
                  <a:schemeClr val="tx2">
                    <a:lumMod val="75000"/>
                  </a:schemeClr>
                </a:solidFill>
              </a:rPr>
              <a:t>Internalization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2EBB9CD-20C0-85F2-BB3B-7566B305A9D6}"/>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3. The Location Hypothesis</a:t>
            </a:r>
          </a:p>
        </p:txBody>
      </p:sp>
      <p:sp>
        <p:nvSpPr>
          <p:cNvPr id="15363" name="Content Placeholder 2">
            <a:extLst>
              <a:ext uri="{FF2B5EF4-FFF2-40B4-BE49-F238E27FC236}">
                <a16:creationId xmlns:a16="http://schemas.microsoft.com/office/drawing/2014/main" id="{70656334-9D37-0BF7-33AC-26C185550A10}"/>
              </a:ext>
            </a:extLst>
          </p:cNvPr>
          <p:cNvSpPr>
            <a:spLocks noGrp="1"/>
          </p:cNvSpPr>
          <p:nvPr>
            <p:ph idx="1"/>
          </p:nvPr>
        </p:nvSpPr>
        <p:spPr>
          <a:xfrm>
            <a:off x="767408" y="914400"/>
            <a:ext cx="10297144" cy="5943600"/>
          </a:xfrm>
        </p:spPr>
        <p:txBody>
          <a:bodyPr/>
          <a:lstStyle/>
          <a:p>
            <a:pPr algn="just"/>
            <a:r>
              <a:rPr lang="en-US" altLang="en-US" dirty="0"/>
              <a:t>Says that FDI exists because of the international immobility of some factors of production</a:t>
            </a:r>
          </a:p>
          <a:p>
            <a:pPr lvl="1" algn="just"/>
            <a:r>
              <a:rPr lang="en-US" altLang="en-US" dirty="0"/>
              <a:t>Such as </a:t>
            </a:r>
            <a:r>
              <a:rPr lang="en-US" altLang="en-US" dirty="0" err="1"/>
              <a:t>labour</a:t>
            </a:r>
            <a:r>
              <a:rPr lang="en-US" altLang="en-US" dirty="0"/>
              <a:t> and natural resources.</a:t>
            </a:r>
          </a:p>
          <a:p>
            <a:pPr lvl="1" algn="just"/>
            <a:r>
              <a:rPr lang="en-US" altLang="en-US" dirty="0"/>
              <a:t>This immobility leads to location-related differences in the cost of factors of production. </a:t>
            </a:r>
          </a:p>
          <a:p>
            <a:pPr algn="just"/>
            <a:r>
              <a:rPr lang="en-US" altLang="en-US" dirty="0"/>
              <a:t>Countries such as Nepal attract </a:t>
            </a:r>
            <a:r>
              <a:rPr lang="en-US" altLang="en-US" dirty="0" err="1"/>
              <a:t>labour-intensive</a:t>
            </a:r>
            <a:r>
              <a:rPr lang="en-US" altLang="en-US" dirty="0"/>
              <a:t> production. </a:t>
            </a:r>
          </a:p>
          <a:p>
            <a:pPr algn="just"/>
            <a:r>
              <a:rPr lang="en-US" altLang="en-US" dirty="0"/>
              <a:t>The level of wages in the host country relative to that in home country is an important determinant of FDI.</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additive="base">
                                        <p:cTn id="19"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additive="base">
                                        <p:cTn id="31"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a:extLst>
              <a:ext uri="{FF2B5EF4-FFF2-40B4-BE49-F238E27FC236}">
                <a16:creationId xmlns:a16="http://schemas.microsoft.com/office/drawing/2014/main" id="{2C9EB9EC-3FC9-C4D0-432B-59661FF7BE38}"/>
              </a:ext>
            </a:extLst>
          </p:cNvPr>
          <p:cNvSpPr>
            <a:spLocks noGrp="1"/>
          </p:cNvSpPr>
          <p:nvPr>
            <p:ph idx="1"/>
          </p:nvPr>
        </p:nvSpPr>
        <p:spPr>
          <a:xfrm>
            <a:off x="839416" y="776808"/>
            <a:ext cx="10441160" cy="6324600"/>
          </a:xfrm>
        </p:spPr>
        <p:txBody>
          <a:bodyPr/>
          <a:lstStyle/>
          <a:p>
            <a:pPr algn="just"/>
            <a:r>
              <a:rPr lang="en-US" altLang="en-US" sz="2400" dirty="0"/>
              <a:t>Cross-country </a:t>
            </a:r>
            <a:r>
              <a:rPr lang="en-US" altLang="en-US" sz="2400" dirty="0" err="1"/>
              <a:t>labour</a:t>
            </a:r>
            <a:r>
              <a:rPr lang="en-US" altLang="en-US" sz="2400" dirty="0"/>
              <a:t> productivity can be so significant that consideration of wage rates alone is not a reliable variable. </a:t>
            </a:r>
          </a:p>
          <a:p>
            <a:pPr algn="just"/>
            <a:r>
              <a:rPr lang="en-US" altLang="en-US" sz="2400" dirty="0"/>
              <a:t>Another factor that pertains to the </a:t>
            </a:r>
            <a:r>
              <a:rPr lang="en-US" altLang="en-US" sz="2400" dirty="0" err="1"/>
              <a:t>labour</a:t>
            </a:r>
            <a:r>
              <a:rPr lang="en-US" altLang="en-US" sz="2400" dirty="0"/>
              <a:t> market is </a:t>
            </a:r>
            <a:r>
              <a:rPr lang="en-US" altLang="en-US" sz="2400" dirty="0" err="1"/>
              <a:t>labour</a:t>
            </a:r>
            <a:r>
              <a:rPr lang="en-US" altLang="en-US" sz="2400" dirty="0"/>
              <a:t> disputes, which should have an adverse effect on FDI inflows.</a:t>
            </a:r>
          </a:p>
          <a:p>
            <a:pPr lvl="1" algn="just"/>
            <a:r>
              <a:rPr lang="en-US" altLang="en-US" sz="2000" dirty="0"/>
              <a:t>The adverse effect on FDI would depend on two characteristics of industrial disputes: incidence and severity.</a:t>
            </a:r>
          </a:p>
          <a:p>
            <a:pPr lvl="1" algn="just"/>
            <a:r>
              <a:rPr lang="en-US" altLang="en-US" sz="2000" dirty="0"/>
              <a:t>MNCs prefer flexible non-unionized </a:t>
            </a:r>
            <a:r>
              <a:rPr lang="en-US" altLang="en-US" sz="2000" dirty="0" err="1"/>
              <a:t>labour</a:t>
            </a:r>
            <a:r>
              <a:rPr lang="en-US" altLang="en-US" sz="2000" dirty="0"/>
              <a:t> markets and, when unionization is present, decentralized firm-level wage bargaining processes over centralized ones.</a:t>
            </a:r>
          </a:p>
          <a:p>
            <a:pPr lvl="1" algn="just"/>
            <a:r>
              <a:rPr lang="en-US" altLang="en-US" sz="2000" dirty="0"/>
              <a:t>MNC is less likely to locate in the host country under a decentralized than under a centralized wage setting retime, despite the fact that the latter typically yields higher wages.</a:t>
            </a:r>
          </a:p>
          <a:p>
            <a:r>
              <a:rPr lang="en-US" altLang="en-US" sz="2400" dirty="0"/>
              <a:t>Locate in a country where it is cheap to generate hydroelectric power. </a:t>
            </a:r>
          </a:p>
          <a:p>
            <a:r>
              <a:rPr lang="en-US" altLang="en-US" sz="2400" dirty="0"/>
              <a:t>Near to raw material in case of mine based industry.</a:t>
            </a:r>
          </a:p>
          <a:p>
            <a:pPr algn="just"/>
            <a:endParaRPr lang="en-US" altLang="en-US" sz="2400" dirty="0"/>
          </a:p>
          <a:p>
            <a:endParaRPr lang="en-US" altLang="en-US" dirty="0"/>
          </a:p>
        </p:txBody>
      </p:sp>
      <p:sp>
        <p:nvSpPr>
          <p:cNvPr id="2" name="Title 1">
            <a:extLst>
              <a:ext uri="{FF2B5EF4-FFF2-40B4-BE49-F238E27FC236}">
                <a16:creationId xmlns:a16="http://schemas.microsoft.com/office/drawing/2014/main" id="{10BAFB53-8724-D6C0-AE90-ED98B2368A3F}"/>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Location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6386">
                                            <p:txEl>
                                              <p:pRg st="3" end="3"/>
                                            </p:txEl>
                                          </p:spTgt>
                                        </p:tgtEl>
                                        <p:attrNameLst>
                                          <p:attrName>style.visibility</p:attrName>
                                        </p:attrNameLst>
                                      </p:cBhvr>
                                      <p:to>
                                        <p:strVal val="visible"/>
                                      </p:to>
                                    </p:set>
                                    <p:anim calcmode="lin" valueType="num">
                                      <p:cBhvr additive="base">
                                        <p:cTn id="25"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6386">
                                            <p:txEl>
                                              <p:pRg st="4" end="4"/>
                                            </p:txEl>
                                          </p:spTgt>
                                        </p:tgtEl>
                                        <p:attrNameLst>
                                          <p:attrName>style.visibility</p:attrName>
                                        </p:attrNameLst>
                                      </p:cBhvr>
                                      <p:to>
                                        <p:strVal val="visible"/>
                                      </p:to>
                                    </p:set>
                                    <p:anim calcmode="lin" valueType="num">
                                      <p:cBhvr additive="base">
                                        <p:cTn id="31"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6386">
                                            <p:txEl>
                                              <p:pRg st="5" end="5"/>
                                            </p:txEl>
                                          </p:spTgt>
                                        </p:tgtEl>
                                        <p:attrNameLst>
                                          <p:attrName>style.visibility</p:attrName>
                                        </p:attrNameLst>
                                      </p:cBhvr>
                                      <p:to>
                                        <p:strVal val="visible"/>
                                      </p:to>
                                    </p:set>
                                    <p:anim calcmode="lin" valueType="num">
                                      <p:cBhvr additive="base">
                                        <p:cTn id="37"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6386">
                                            <p:txEl>
                                              <p:pRg st="6" end="6"/>
                                            </p:txEl>
                                          </p:spTgt>
                                        </p:tgtEl>
                                        <p:attrNameLst>
                                          <p:attrName>style.visibility</p:attrName>
                                        </p:attrNameLst>
                                      </p:cBhvr>
                                      <p:to>
                                        <p:strVal val="visible"/>
                                      </p:to>
                                    </p:set>
                                    <p:anim calcmode="lin" valueType="num">
                                      <p:cBhvr additive="base">
                                        <p:cTn id="43"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DD4BD67-1258-D554-0266-300B9CDCB67F}"/>
              </a:ext>
            </a:extLst>
          </p:cNvPr>
          <p:cNvSpPr>
            <a:spLocks noGrp="1"/>
          </p:cNvSpPr>
          <p:nvPr>
            <p:ph type="title"/>
          </p:nvPr>
        </p:nvSpPr>
        <p:spPr>
          <a:xfrm>
            <a:off x="609600" y="274638"/>
            <a:ext cx="10972800" cy="1066130"/>
          </a:xfrm>
        </p:spPr>
        <p:txBody>
          <a:bodyPr/>
          <a:lstStyle/>
          <a:p>
            <a:r>
              <a:rPr lang="en-US" altLang="en-US" sz="3600" b="1" dirty="0">
                <a:solidFill>
                  <a:schemeClr val="tx2">
                    <a:lumMod val="75000"/>
                  </a:schemeClr>
                </a:solidFill>
              </a:rPr>
              <a:t>4. The Eclectic Theory</a:t>
            </a:r>
            <a:br>
              <a:rPr lang="en-US" altLang="en-US" dirty="0"/>
            </a:br>
            <a:endParaRPr lang="en-US" altLang="en-US" dirty="0"/>
          </a:p>
        </p:txBody>
      </p:sp>
      <p:sp>
        <p:nvSpPr>
          <p:cNvPr id="17411" name="Content Placeholder 2">
            <a:extLst>
              <a:ext uri="{FF2B5EF4-FFF2-40B4-BE49-F238E27FC236}">
                <a16:creationId xmlns:a16="http://schemas.microsoft.com/office/drawing/2014/main" id="{57DD3FC2-275E-E4C0-DD44-815C0D11C7E5}"/>
              </a:ext>
            </a:extLst>
          </p:cNvPr>
          <p:cNvSpPr>
            <a:spLocks noGrp="1"/>
          </p:cNvSpPr>
          <p:nvPr>
            <p:ph idx="1"/>
          </p:nvPr>
        </p:nvSpPr>
        <p:spPr>
          <a:xfrm>
            <a:off x="609600" y="1143001"/>
            <a:ext cx="10972800" cy="4983163"/>
          </a:xfrm>
        </p:spPr>
        <p:txBody>
          <a:bodyPr/>
          <a:lstStyle/>
          <a:p>
            <a:pPr algn="just"/>
            <a:r>
              <a:rPr lang="en-US" altLang="en-US" dirty="0"/>
              <a:t>Developed by Dunning (l988) by integrating the industrial organization hypothesis, the internalization hypothesis and the location hypothesis without being too precise about how they interrelate. Aims at answering the following questions.</a:t>
            </a:r>
          </a:p>
          <a:p>
            <a:pPr lvl="2" algn="just"/>
            <a:r>
              <a:rPr lang="en-US" altLang="en-US" sz="2800" dirty="0"/>
              <a:t> I</a:t>
            </a:r>
            <a:r>
              <a:rPr lang="en-US" altLang="en-US" dirty="0"/>
              <a:t>f there is demand for a particular commodity in a particular country, why is it not met by a local firm producing in the same country, or by a foreign firm exporting from another country?</a:t>
            </a:r>
          </a:p>
          <a:p>
            <a:pPr lvl="2" algn="just"/>
            <a:r>
              <a:rPr lang="en-US" altLang="en-US" dirty="0"/>
              <a:t>And if a firm wants to expand its scale of operations, why does it not do so via other channels? </a:t>
            </a:r>
          </a:p>
          <a:p>
            <a:pPr lvl="1" algn="just"/>
            <a:endParaRPr lang="en-US" altLang="en-US" sz="2400" dirty="0"/>
          </a:p>
          <a:p>
            <a:pPr algn="just"/>
            <a:endParaRPr lang="en-US" altLang="en-US" dirty="0"/>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59629-AE6C-06A6-97C8-50289AFBD8AB}"/>
              </a:ext>
            </a:extLst>
          </p:cNvPr>
          <p:cNvSpPr>
            <a:spLocks noGrp="1"/>
          </p:cNvSpPr>
          <p:nvPr>
            <p:ph idx="1"/>
          </p:nvPr>
        </p:nvSpPr>
        <p:spPr>
          <a:xfrm>
            <a:off x="911424" y="908720"/>
            <a:ext cx="10873208" cy="4968552"/>
          </a:xfrm>
        </p:spPr>
        <p:txBody>
          <a:bodyPr/>
          <a:lstStyle/>
          <a:p>
            <a:pPr algn="just">
              <a:buFont typeface="Arial" charset="0"/>
              <a:buChar char="•"/>
              <a:defRPr/>
            </a:pPr>
            <a:r>
              <a:rPr lang="en-US" sz="2400" dirty="0"/>
              <a:t>According to this theory, three conditions must be satisfied if a firm is to engage in FDI. </a:t>
            </a:r>
          </a:p>
          <a:p>
            <a:pPr marL="457200" indent="-457200" algn="just">
              <a:buFont typeface="+mj-lt"/>
              <a:buAutoNum type="arabicPeriod"/>
              <a:defRPr/>
            </a:pPr>
            <a:r>
              <a:rPr lang="en-US" sz="2400" dirty="0"/>
              <a:t>It must have a </a:t>
            </a:r>
            <a:r>
              <a:rPr lang="en-US" sz="2400" i="1" u="sng" dirty="0"/>
              <a:t>comparative advantage </a:t>
            </a:r>
            <a:r>
              <a:rPr lang="en-US" sz="2400" dirty="0"/>
              <a:t>over other firms arising from the ownership of some intangible assets. These are called ownership advantages, which include things like the right to a particular technology, monopoly power and size, access to raw materials, and access to cheap finance.</a:t>
            </a:r>
          </a:p>
          <a:p>
            <a:pPr marL="457200" indent="-457200" algn="just">
              <a:buFont typeface="+mj-lt"/>
              <a:buAutoNum type="arabicPeriod"/>
              <a:defRPr/>
            </a:pPr>
            <a:r>
              <a:rPr lang="en-US" sz="2400" dirty="0"/>
              <a:t>It must be more beneficial for the firm to use these advantages rather than to sell or lease them. These are the internalization advantages that refer to the choice between accomplishing expansion within the firm or selling the rights to the means of expansion to other firms.</a:t>
            </a:r>
          </a:p>
          <a:p>
            <a:pPr>
              <a:buFont typeface="Arial" charset="0"/>
              <a:buNone/>
              <a:defRPr/>
            </a:pPr>
            <a:endParaRPr lang="en-US" dirty="0"/>
          </a:p>
        </p:txBody>
      </p:sp>
      <p:sp>
        <p:nvSpPr>
          <p:cNvPr id="2" name="Title 1">
            <a:extLst>
              <a:ext uri="{FF2B5EF4-FFF2-40B4-BE49-F238E27FC236}">
                <a16:creationId xmlns:a16="http://schemas.microsoft.com/office/drawing/2014/main" id="{58446365-EDAB-4B45-7311-7B335DE4295C}"/>
              </a:ext>
            </a:extLst>
          </p:cNvPr>
          <p:cNvSpPr>
            <a:spLocks noGrp="1"/>
          </p:cNvSpPr>
          <p:nvPr>
            <p:ph type="title"/>
          </p:nvPr>
        </p:nvSpPr>
        <p:spPr>
          <a:xfrm>
            <a:off x="609600" y="274638"/>
            <a:ext cx="10972800" cy="850106"/>
          </a:xfrm>
        </p:spPr>
        <p:txBody>
          <a:bodyPr/>
          <a:lstStyle/>
          <a:p>
            <a:r>
              <a:rPr lang="en-US" altLang="en-US" sz="3600" b="1" dirty="0">
                <a:solidFill>
                  <a:schemeClr val="tx2">
                    <a:lumMod val="75000"/>
                  </a:schemeClr>
                </a:solidFill>
              </a:rPr>
              <a:t>Eclectic Theory</a:t>
            </a:r>
            <a:br>
              <a:rPr lang="en-US" altLang="en-US" dirty="0"/>
            </a:b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984B6-0044-FF5A-001F-0FB8CCB146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AFDCA-2FB9-92B8-951B-25DBF44DAA01}"/>
              </a:ext>
            </a:extLst>
          </p:cNvPr>
          <p:cNvSpPr>
            <a:spLocks noGrp="1"/>
          </p:cNvSpPr>
          <p:nvPr>
            <p:ph idx="1"/>
          </p:nvPr>
        </p:nvSpPr>
        <p:spPr>
          <a:xfrm>
            <a:off x="911424" y="1124744"/>
            <a:ext cx="10873208" cy="4248472"/>
          </a:xfrm>
        </p:spPr>
        <p:txBody>
          <a:bodyPr/>
          <a:lstStyle/>
          <a:p>
            <a:pPr marL="0" indent="0" algn="just">
              <a:buNone/>
              <a:defRPr/>
            </a:pPr>
            <a:r>
              <a:rPr lang="en-US" sz="2400" dirty="0"/>
              <a:t>3. It must be more profitable to use these advantages in combination with at least some factor inputs located abroad. If this is not the case, then exports would do the job. These are the </a:t>
            </a:r>
            <a:r>
              <a:rPr lang="en-US" sz="2400" u="sng" dirty="0"/>
              <a:t>locational advantages</a:t>
            </a:r>
            <a:r>
              <a:rPr lang="en-US" sz="2400" dirty="0"/>
              <a:t>, which pertain to the question of whether expansion is best accomplished at home or abroad.</a:t>
            </a:r>
          </a:p>
          <a:p>
            <a:pPr marL="457200" indent="-457200" algn="just">
              <a:buFont typeface="+mj-lt"/>
              <a:buAutoNum type="arabicPeriod"/>
              <a:defRPr/>
            </a:pPr>
            <a:endParaRPr lang="en-US" sz="2400" dirty="0"/>
          </a:p>
          <a:p>
            <a:pPr>
              <a:buFont typeface="Arial" charset="0"/>
              <a:buNone/>
              <a:defRPr/>
            </a:pPr>
            <a:endParaRPr lang="en-US" dirty="0"/>
          </a:p>
        </p:txBody>
      </p:sp>
      <p:sp>
        <p:nvSpPr>
          <p:cNvPr id="2" name="Title 1">
            <a:extLst>
              <a:ext uri="{FF2B5EF4-FFF2-40B4-BE49-F238E27FC236}">
                <a16:creationId xmlns:a16="http://schemas.microsoft.com/office/drawing/2014/main" id="{98280A9B-2B64-72C9-AF82-CC78D2616B3E}"/>
              </a:ext>
            </a:extLst>
          </p:cNvPr>
          <p:cNvSpPr>
            <a:spLocks noGrp="1"/>
          </p:cNvSpPr>
          <p:nvPr>
            <p:ph type="title"/>
          </p:nvPr>
        </p:nvSpPr>
        <p:spPr>
          <a:xfrm>
            <a:off x="609600" y="404664"/>
            <a:ext cx="10972800" cy="850106"/>
          </a:xfrm>
        </p:spPr>
        <p:txBody>
          <a:bodyPr/>
          <a:lstStyle/>
          <a:p>
            <a:r>
              <a:rPr lang="en-US" altLang="en-US" sz="3600" b="1" dirty="0">
                <a:solidFill>
                  <a:schemeClr val="tx2">
                    <a:lumMod val="75000"/>
                  </a:schemeClr>
                </a:solidFill>
              </a:rPr>
              <a:t>Eclectic Theory</a:t>
            </a:r>
            <a:br>
              <a:rPr lang="en-US" altLang="en-US" dirty="0"/>
            </a:br>
            <a:endParaRPr lang="en-US" altLang="en-US" dirty="0"/>
          </a:p>
        </p:txBody>
      </p:sp>
    </p:spTree>
    <p:extLst>
      <p:ext uri="{BB962C8B-B14F-4D97-AF65-F5344CB8AC3E}">
        <p14:creationId xmlns:p14="http://schemas.microsoft.com/office/powerpoint/2010/main" val="31703639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CC718FE-C6AD-54A1-0193-11755C413470}"/>
              </a:ext>
            </a:extLst>
          </p:cNvPr>
          <p:cNvSpPr>
            <a:spLocks noGrp="1"/>
          </p:cNvSpPr>
          <p:nvPr>
            <p:ph type="title"/>
          </p:nvPr>
        </p:nvSpPr>
        <p:spPr/>
        <p:txBody>
          <a:bodyPr/>
          <a:lstStyle/>
          <a:p>
            <a:r>
              <a:rPr lang="en-US" altLang="en-US" sz="3600" b="1" dirty="0">
                <a:solidFill>
                  <a:schemeClr val="tx2">
                    <a:lumMod val="75000"/>
                  </a:schemeClr>
                </a:solidFill>
              </a:rPr>
              <a:t>How the eclectic theory explains FDI</a:t>
            </a:r>
          </a:p>
        </p:txBody>
      </p:sp>
      <p:sp>
        <p:nvSpPr>
          <p:cNvPr id="3" name="Content Placeholder 2">
            <a:extLst>
              <a:ext uri="{FF2B5EF4-FFF2-40B4-BE49-F238E27FC236}">
                <a16:creationId xmlns:a16="http://schemas.microsoft.com/office/drawing/2014/main" id="{89CA4DA5-069B-4B13-64E0-2F9E9DAAD5DA}"/>
              </a:ext>
            </a:extLst>
          </p:cNvPr>
          <p:cNvSpPr>
            <a:spLocks noGrp="1"/>
          </p:cNvSpPr>
          <p:nvPr>
            <p:ph idx="1"/>
          </p:nvPr>
        </p:nvSpPr>
        <p:spPr>
          <a:xfrm>
            <a:off x="767408" y="1295400"/>
            <a:ext cx="10814992" cy="4437856"/>
          </a:xfrm>
        </p:spPr>
        <p:txBody>
          <a:bodyPr/>
          <a:lstStyle/>
          <a:p>
            <a:pPr marL="514350" indent="-514350" algn="just">
              <a:buFont typeface="+mj-lt"/>
              <a:buAutoNum type="arabicPeriod"/>
              <a:defRPr/>
            </a:pPr>
            <a:r>
              <a:rPr lang="en-US" dirty="0"/>
              <a:t>If there are no internalization gains and if locational factors </a:t>
            </a:r>
            <a:r>
              <a:rPr lang="en-US" dirty="0" err="1"/>
              <a:t>favour</a:t>
            </a:r>
            <a:r>
              <a:rPr lang="en-US" dirty="0"/>
              <a:t> expansion abroad - license ownership to another firm</a:t>
            </a:r>
          </a:p>
          <a:p>
            <a:pPr marL="514350" indent="-514350" algn="just">
              <a:buFont typeface="+mj-lt"/>
              <a:buAutoNum type="arabicPeriod"/>
              <a:defRPr/>
            </a:pPr>
            <a:r>
              <a:rPr lang="en-US" dirty="0"/>
              <a:t>If there are internalization gains and if locational factors </a:t>
            </a:r>
            <a:r>
              <a:rPr lang="en-US" dirty="0" err="1"/>
              <a:t>favour</a:t>
            </a:r>
            <a:r>
              <a:rPr lang="en-US" dirty="0"/>
              <a:t> home expansion - Expand at home and export</a:t>
            </a:r>
          </a:p>
          <a:p>
            <a:pPr marL="514350" indent="-514350" algn="just">
              <a:buFont typeface="+mj-lt"/>
              <a:buAutoNum type="arabicPeriod"/>
              <a:defRPr/>
            </a:pPr>
            <a:r>
              <a:rPr lang="en-US" dirty="0"/>
              <a:t>If there are internalization gains and if locational factors </a:t>
            </a:r>
            <a:r>
              <a:rPr lang="en-US" dirty="0" err="1"/>
              <a:t>favour</a:t>
            </a:r>
            <a:r>
              <a:rPr lang="en-US" dirty="0"/>
              <a:t> foreign expansion - FDI will take place and an MNC will emerge</a:t>
            </a:r>
          </a:p>
          <a:p>
            <a:pPr>
              <a:buFont typeface="Arial" charset="0"/>
              <a:buChar char="•"/>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640C44A-09E5-E2FF-060A-589DC32EDC12}"/>
              </a:ext>
            </a:extLst>
          </p:cNvPr>
          <p:cNvSpPr>
            <a:spLocks noGrp="1"/>
          </p:cNvSpPr>
          <p:nvPr>
            <p:ph type="title"/>
          </p:nvPr>
        </p:nvSpPr>
        <p:spPr>
          <a:xfrm>
            <a:off x="609600" y="-4762"/>
            <a:ext cx="10972800" cy="1143000"/>
          </a:xfrm>
        </p:spPr>
        <p:txBody>
          <a:bodyPr/>
          <a:lstStyle/>
          <a:p>
            <a:r>
              <a:rPr lang="en-US" altLang="en-US" sz="3600" b="1" dirty="0">
                <a:solidFill>
                  <a:schemeClr val="tx2">
                    <a:lumMod val="75000"/>
                  </a:schemeClr>
                </a:solidFill>
              </a:rPr>
              <a:t>The Eclectic Paradigm - Examples</a:t>
            </a:r>
          </a:p>
        </p:txBody>
      </p:sp>
      <p:sp>
        <p:nvSpPr>
          <p:cNvPr id="23555" name="Content Placeholder 2">
            <a:extLst>
              <a:ext uri="{FF2B5EF4-FFF2-40B4-BE49-F238E27FC236}">
                <a16:creationId xmlns:a16="http://schemas.microsoft.com/office/drawing/2014/main" id="{0F874FA2-AB68-7D47-1938-BF035D60C06D}"/>
              </a:ext>
            </a:extLst>
          </p:cNvPr>
          <p:cNvSpPr>
            <a:spLocks noGrp="1"/>
          </p:cNvSpPr>
          <p:nvPr>
            <p:ph idx="1"/>
          </p:nvPr>
        </p:nvSpPr>
        <p:spPr>
          <a:xfrm>
            <a:off x="1199456" y="908720"/>
            <a:ext cx="10225136" cy="4752528"/>
          </a:xfrm>
        </p:spPr>
        <p:txBody>
          <a:bodyPr/>
          <a:lstStyle/>
          <a:p>
            <a:pPr algn="just"/>
            <a:r>
              <a:rPr lang="en-US" altLang="en-US" sz="1800" dirty="0"/>
              <a:t>FDI undertaken by many of the world’s oil companies, which invest where oil is located to combine their technological and managerial capabilities with this valuable location-specific resource</a:t>
            </a:r>
          </a:p>
          <a:p>
            <a:pPr algn="just"/>
            <a:r>
              <a:rPr lang="en-US" altLang="en-US" sz="1800" dirty="0"/>
              <a:t>Another obvious example is valuable human resources, such as low-cost, highly skilled labor.</a:t>
            </a:r>
          </a:p>
          <a:p>
            <a:pPr lvl="1" algn="just"/>
            <a:r>
              <a:rPr lang="en-US" altLang="en-US" sz="1800" dirty="0"/>
              <a:t>The cost and skill of labor varies from country to country. Because labor is not internationally mobile,</a:t>
            </a:r>
          </a:p>
          <a:p>
            <a:pPr lvl="1" algn="just"/>
            <a:r>
              <a:rPr lang="en-US" altLang="en-US" sz="1800" dirty="0"/>
              <a:t>It makes sense for a firm to locate production facilities in those countries where the cost and skills of local labor are most suited to its particular production processes.</a:t>
            </a:r>
          </a:p>
          <a:p>
            <a:pPr algn="just"/>
            <a:r>
              <a:rPr lang="en-US" altLang="en-US" sz="1800" dirty="0"/>
              <a:t>However, Dunning’s theory has implications that go beyond basic resources </a:t>
            </a:r>
          </a:p>
          <a:p>
            <a:pPr lvl="1" algn="just"/>
            <a:r>
              <a:rPr lang="en-US" altLang="en-US" sz="1600" dirty="0"/>
              <a:t>Consider Silicon Valley - The world center for the computer and semiconductor industry. </a:t>
            </a:r>
          </a:p>
          <a:p>
            <a:pPr lvl="1" algn="just"/>
            <a:r>
              <a:rPr lang="en-US" altLang="en-US" sz="1600" dirty="0"/>
              <a:t>Many of the world’s major computer and semiconductor companies—such as Apple, Hewlett-Packard, Oracle, Google, and Intel—are located close to each other in the Silicon Valley region of California. </a:t>
            </a:r>
          </a:p>
          <a:p>
            <a:pPr lvl="1" algn="just"/>
            <a:r>
              <a:rPr lang="en-US" altLang="en-US" sz="1600" dirty="0"/>
              <a:t>As a result, much of the cutting-edge research and product development in computers and semiconductors occurs there. </a:t>
            </a:r>
          </a:p>
          <a:p>
            <a:pPr lvl="1" algn="just"/>
            <a:r>
              <a:rPr lang="en-US" altLang="en-US" sz="1600" dirty="0"/>
              <a:t>Silicon Valley has a </a:t>
            </a:r>
            <a:r>
              <a:rPr lang="en-US" altLang="en-US" sz="1600" i="1" dirty="0"/>
              <a:t>location-specific advantage in </a:t>
            </a:r>
            <a:r>
              <a:rPr lang="en-US" altLang="en-US" sz="1600" dirty="0"/>
              <a:t>the generation of knowledge related to the computer and semiconductor industries.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C69724E-BF54-868C-8AB5-AAC074E8DFCA}"/>
              </a:ext>
            </a:extLst>
          </p:cNvPr>
          <p:cNvSpPr>
            <a:spLocks noGrp="1"/>
          </p:cNvSpPr>
          <p:nvPr>
            <p:ph type="title"/>
          </p:nvPr>
        </p:nvSpPr>
        <p:spPr>
          <a:xfrm>
            <a:off x="695400" y="620688"/>
            <a:ext cx="10972800" cy="346050"/>
          </a:xfrm>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5. The Product Life Cycle Hypothesis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1507" name="Content Placeholder 2">
            <a:extLst>
              <a:ext uri="{FF2B5EF4-FFF2-40B4-BE49-F238E27FC236}">
                <a16:creationId xmlns:a16="http://schemas.microsoft.com/office/drawing/2014/main" id="{51F81988-1A96-F7D9-88DD-1F68FF120AF2}"/>
              </a:ext>
            </a:extLst>
          </p:cNvPr>
          <p:cNvSpPr>
            <a:spLocks noGrp="1"/>
          </p:cNvSpPr>
          <p:nvPr>
            <p:ph idx="1"/>
          </p:nvPr>
        </p:nvSpPr>
        <p:spPr>
          <a:xfrm>
            <a:off x="695400" y="1284312"/>
            <a:ext cx="10657184" cy="4953000"/>
          </a:xfrm>
        </p:spPr>
        <p:txBody>
          <a:bodyPr/>
          <a:lstStyle/>
          <a:p>
            <a:pPr algn="just"/>
            <a:r>
              <a:rPr lang="en-US" altLang="en-US" dirty="0"/>
              <a:t>According to this hypothesis - Products go through a cycle of initiation, exponential growth, slowdown and decline – a sequence that corresponds to the process of introduction, spread, maturation and senescence’ </a:t>
            </a:r>
          </a:p>
          <a:p>
            <a:r>
              <a:rPr lang="en-US" altLang="en-US" dirty="0"/>
              <a:t>The hypothesis postulates that firms indulge in FDI at a particular stage in the life cycle of the products that they initially produced as innovations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2">
            <a:extLst>
              <a:ext uri="{FF2B5EF4-FFF2-40B4-BE49-F238E27FC236}">
                <a16:creationId xmlns:a16="http://schemas.microsoft.com/office/drawing/2014/main" id="{5EC20FB5-A04B-6050-AFE0-D114BBADF314}"/>
              </a:ext>
            </a:extLst>
          </p:cNvPr>
          <p:cNvSpPr>
            <a:spLocks noGrp="1"/>
          </p:cNvSpPr>
          <p:nvPr>
            <p:ph idx="1"/>
          </p:nvPr>
        </p:nvSpPr>
        <p:spPr>
          <a:xfrm>
            <a:off x="767408" y="1268760"/>
            <a:ext cx="10513168" cy="6019800"/>
          </a:xfrm>
        </p:spPr>
        <p:txBody>
          <a:bodyPr/>
          <a:lstStyle/>
          <a:p>
            <a:pPr algn="just"/>
            <a:r>
              <a:rPr lang="en-US" altLang="en-US" dirty="0"/>
              <a:t>Initial production takes place at home, close to the customer - because of the need for efficient co-ordination between R&amp;D and production units</a:t>
            </a:r>
          </a:p>
          <a:p>
            <a:pPr lvl="1" algn="just"/>
            <a:r>
              <a:rPr lang="en-US" altLang="en-US" dirty="0"/>
              <a:t>During this stage of the product life cycle the demand for the new product is price inelastic, and so the innovating firm can charge a relatively high price. </a:t>
            </a:r>
          </a:p>
          <a:p>
            <a:pPr algn="just"/>
            <a:r>
              <a:rPr lang="en-US" altLang="en-US" dirty="0"/>
              <a:t>As time passes, the product is improved, based on feedback from customers. Up to this point, demand has come from customers living in the home country.</a:t>
            </a:r>
          </a:p>
        </p:txBody>
      </p:sp>
      <p:sp>
        <p:nvSpPr>
          <p:cNvPr id="2" name="Title 1">
            <a:extLst>
              <a:ext uri="{FF2B5EF4-FFF2-40B4-BE49-F238E27FC236}">
                <a16:creationId xmlns:a16="http://schemas.microsoft.com/office/drawing/2014/main" id="{1A501E95-8B1F-1ACC-9169-7D96125B20BD}"/>
              </a:ext>
            </a:extLst>
          </p:cNvPr>
          <p:cNvSpPr>
            <a:spLocks noGrp="1"/>
          </p:cNvSpPr>
          <p:nvPr>
            <p:ph type="title"/>
          </p:nvPr>
        </p:nvSpPr>
        <p:spPr>
          <a:xfrm>
            <a:off x="609600" y="-9624"/>
            <a:ext cx="10972800" cy="1143000"/>
          </a:xfrm>
        </p:spPr>
        <p:txBody>
          <a:bodyPr/>
          <a:lstStyle/>
          <a:p>
            <a:r>
              <a:rPr lang="en-US" altLang="en-US" sz="3600" b="1" dirty="0">
                <a:solidFill>
                  <a:schemeClr val="tx2">
                    <a:lumMod val="75000"/>
                  </a:schemeClr>
                </a:solidFill>
              </a:rPr>
              <a:t>First stage - Introduction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C0B92ABD-4ECF-931C-16A7-E6F7485A7B55}"/>
              </a:ext>
            </a:extLst>
          </p:cNvPr>
          <p:cNvSpPr>
            <a:spLocks noGrp="1"/>
          </p:cNvSpPr>
          <p:nvPr>
            <p:ph type="title"/>
          </p:nvPr>
        </p:nvSpPr>
        <p:spPr>
          <a:xfrm>
            <a:off x="609600" y="29920"/>
            <a:ext cx="10972800" cy="1143000"/>
          </a:xfrm>
        </p:spPr>
        <p:txBody>
          <a:bodyPr/>
          <a:lstStyle/>
          <a:p>
            <a:r>
              <a:rPr lang="en-US" altLang="en-US" sz="3600" b="1" dirty="0">
                <a:solidFill>
                  <a:schemeClr val="tx2">
                    <a:lumMod val="75000"/>
                  </a:schemeClr>
                </a:solidFill>
              </a:rPr>
              <a:t>Second stage – Growth </a:t>
            </a:r>
          </a:p>
        </p:txBody>
      </p:sp>
      <p:sp>
        <p:nvSpPr>
          <p:cNvPr id="27651" name="Content Placeholder 2">
            <a:extLst>
              <a:ext uri="{FF2B5EF4-FFF2-40B4-BE49-F238E27FC236}">
                <a16:creationId xmlns:a16="http://schemas.microsoft.com/office/drawing/2014/main" id="{70DEDB25-24C5-9FCC-1910-4DD7B4F42D02}"/>
              </a:ext>
            </a:extLst>
          </p:cNvPr>
          <p:cNvSpPr>
            <a:spLocks noGrp="1"/>
          </p:cNvSpPr>
          <p:nvPr>
            <p:ph idx="1"/>
          </p:nvPr>
        </p:nvSpPr>
        <p:spPr>
          <a:xfrm>
            <a:off x="609600" y="980728"/>
            <a:ext cx="10972800" cy="3917032"/>
          </a:xfrm>
        </p:spPr>
        <p:txBody>
          <a:bodyPr/>
          <a:lstStyle/>
          <a:p>
            <a:pPr algn="just"/>
            <a:r>
              <a:rPr lang="en-US" altLang="en-US" dirty="0"/>
              <a:t>Marked by the maturity of the domestic market and export of the product to countries having the next-highest level of income as demand emerges </a:t>
            </a:r>
          </a:p>
          <a:p>
            <a:pPr algn="just"/>
            <a:r>
              <a:rPr lang="en-US" altLang="en-US" dirty="0"/>
              <a:t>As this demand increases further, firm resorts to FDI in these countries to meet local demand. </a:t>
            </a:r>
          </a:p>
          <a:p>
            <a:pPr algn="just"/>
            <a:r>
              <a:rPr lang="en-US" altLang="en-US" dirty="0"/>
              <a:t>At this stage, the home country is a net exporter of the product, while foreign countries are net  importers.</a:t>
            </a:r>
          </a:p>
          <a:p>
            <a:pPr>
              <a:buFont typeface="Arial" panose="020B0604020202020204" pitchFamily="34" charset="0"/>
              <a:buNone/>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82155-B6E4-56D3-5993-507FE703843F}"/>
              </a:ext>
            </a:extLst>
          </p:cNvPr>
          <p:cNvSpPr>
            <a:spLocks noGrp="1"/>
          </p:cNvSpPr>
          <p:nvPr>
            <p:ph idx="1"/>
          </p:nvPr>
        </p:nvSpPr>
        <p:spPr>
          <a:xfrm>
            <a:off x="731404" y="959704"/>
            <a:ext cx="10729192" cy="4325044"/>
          </a:xfrm>
        </p:spPr>
        <p:txBody>
          <a:bodyPr/>
          <a:lstStyle/>
          <a:p>
            <a:pPr algn="just">
              <a:buFont typeface="Arial" panose="020B0604020202020204" pitchFamily="34" charset="0"/>
              <a:buNone/>
            </a:pPr>
            <a:r>
              <a:rPr lang="en-US" altLang="en-US" sz="2800" dirty="0"/>
              <a:t>The </a:t>
            </a:r>
            <a:r>
              <a:rPr lang="en-US" altLang="en-US" sz="2800" b="1" dirty="0"/>
              <a:t>third stage </a:t>
            </a:r>
            <a:r>
              <a:rPr lang="en-US" altLang="en-US" sz="2800" dirty="0"/>
              <a:t>is characterized by a </a:t>
            </a:r>
            <a:r>
              <a:rPr lang="en-US" altLang="en-US" sz="2800" b="1" u="sng" dirty="0"/>
              <a:t>complete standardization</a:t>
            </a:r>
            <a:r>
              <a:rPr lang="en-US" altLang="en-US" sz="2800" dirty="0"/>
              <a:t> of the product and its production process, which is no longer an exclusive possession of the innovating firm. </a:t>
            </a:r>
          </a:p>
          <a:p>
            <a:pPr lvl="1" algn="just"/>
            <a:r>
              <a:rPr lang="en-US" altLang="en-US" sz="2400" dirty="0"/>
              <a:t>At this stage, price competition from other producers forces the innovating firm to invest in developing countries, seeking cost advantages.</a:t>
            </a:r>
          </a:p>
          <a:p>
            <a:pPr lvl="1" algn="just"/>
            <a:r>
              <a:rPr lang="en-US" altLang="en-US" sz="2400" dirty="0"/>
              <a:t>The home country starts to import the product from both domestic and foreign firms based in foreign countries. </a:t>
            </a:r>
          </a:p>
          <a:p>
            <a:pPr lvl="1" algn="just"/>
            <a:r>
              <a:rPr lang="en-US" altLang="en-US" sz="2400" dirty="0"/>
              <a:t>The home country becomes a net importer, while foreign countries are net exporters.</a:t>
            </a:r>
          </a:p>
        </p:txBody>
      </p:sp>
      <p:sp>
        <p:nvSpPr>
          <p:cNvPr id="2" name="Title 1">
            <a:extLst>
              <a:ext uri="{FF2B5EF4-FFF2-40B4-BE49-F238E27FC236}">
                <a16:creationId xmlns:a16="http://schemas.microsoft.com/office/drawing/2014/main" id="{B5E84136-FF63-F132-4E7A-F964192526BF}"/>
              </a:ext>
            </a:extLst>
          </p:cNvPr>
          <p:cNvSpPr>
            <a:spLocks noGrp="1"/>
          </p:cNvSpPr>
          <p:nvPr>
            <p:ph type="title"/>
          </p:nvPr>
        </p:nvSpPr>
        <p:spPr>
          <a:xfrm>
            <a:off x="609600" y="-171400"/>
            <a:ext cx="10972800" cy="1143000"/>
          </a:xfrm>
        </p:spPr>
        <p:txBody>
          <a:bodyPr/>
          <a:lstStyle/>
          <a:p>
            <a:r>
              <a:rPr lang="en-US" altLang="en-US" sz="3600" b="1" dirty="0">
                <a:solidFill>
                  <a:schemeClr val="tx2">
                    <a:lumMod val="75000"/>
                  </a:schemeClr>
                </a:solidFill>
              </a:rPr>
              <a:t>Third stage – Maturity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C726B14-40F6-5828-F1CD-97694EB1E810}"/>
              </a:ext>
            </a:extLst>
          </p:cNvPr>
          <p:cNvSpPr>
            <a:spLocks noGrp="1"/>
          </p:cNvSpPr>
          <p:nvPr>
            <p:ph type="title"/>
          </p:nvPr>
        </p:nvSpPr>
        <p:spPr>
          <a:xfrm>
            <a:off x="191344" y="-171400"/>
            <a:ext cx="11809312" cy="1143000"/>
          </a:xfrm>
        </p:spPr>
        <p:txBody>
          <a:bodyPr/>
          <a:lstStyle/>
          <a:p>
            <a:r>
              <a:rPr lang="en-US" altLang="en-US" sz="3600" b="1" dirty="0">
                <a:solidFill>
                  <a:schemeClr val="tx2">
                    <a:lumMod val="75000"/>
                  </a:schemeClr>
                </a:solidFill>
              </a:rPr>
              <a:t>Production and Consumption – PLC Stages</a:t>
            </a:r>
          </a:p>
        </p:txBody>
      </p:sp>
      <p:pic>
        <p:nvPicPr>
          <p:cNvPr id="29699" name="Picture 2">
            <a:extLst>
              <a:ext uri="{FF2B5EF4-FFF2-40B4-BE49-F238E27FC236}">
                <a16:creationId xmlns:a16="http://schemas.microsoft.com/office/drawing/2014/main" id="{608F2BBE-A8F8-E923-ACFC-6DFE23981F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31504" y="821941"/>
            <a:ext cx="8496944" cy="4806482"/>
          </a:xfrm>
          <a:noFill/>
        </p:spPr>
      </p:pic>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D1ABA-0420-1099-CB0C-B98615E2BC64}"/>
              </a:ext>
            </a:extLst>
          </p:cNvPr>
          <p:cNvSpPr>
            <a:spLocks noGrp="1"/>
          </p:cNvSpPr>
          <p:nvPr>
            <p:ph type="title"/>
          </p:nvPr>
        </p:nvSpPr>
        <p:spPr>
          <a:xfrm>
            <a:off x="1487488" y="274638"/>
            <a:ext cx="9145016" cy="944562"/>
          </a:xfrm>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The Oligopolistic Reactions Hypothesis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9699" name="Content Placeholder 2">
            <a:extLst>
              <a:ext uri="{FF2B5EF4-FFF2-40B4-BE49-F238E27FC236}">
                <a16:creationId xmlns:a16="http://schemas.microsoft.com/office/drawing/2014/main" id="{C16C539A-14DF-CE1A-B57C-C369788923B3}"/>
              </a:ext>
            </a:extLst>
          </p:cNvPr>
          <p:cNvSpPr>
            <a:spLocks noGrp="1"/>
          </p:cNvSpPr>
          <p:nvPr>
            <p:ph idx="1"/>
          </p:nvPr>
        </p:nvSpPr>
        <p:spPr>
          <a:xfrm>
            <a:off x="551384" y="1371601"/>
            <a:ext cx="10945216" cy="4217639"/>
          </a:xfrm>
        </p:spPr>
        <p:txBody>
          <a:bodyPr/>
          <a:lstStyle/>
          <a:p>
            <a:pPr algn="just"/>
            <a:r>
              <a:rPr lang="en-US" altLang="en-US" sz="3000" dirty="0"/>
              <a:t>FDI by one firm triggers a similar action by other leading firms in the industry in an attempt to maintain their market shares.</a:t>
            </a:r>
          </a:p>
          <a:p>
            <a:pPr algn="just"/>
            <a:r>
              <a:rPr lang="en-US" altLang="en-US" sz="3000" dirty="0"/>
              <a:t>It is usually firms belonging to monopolistic or oligopolistic industries at home that are better placed and have the necessary incentives to commit resources to R&amp;D. </a:t>
            </a:r>
          </a:p>
          <a:p>
            <a:pPr algn="just"/>
            <a:r>
              <a:rPr lang="en-US" altLang="en-US" sz="3000" dirty="0"/>
              <a:t>Japanese outward FDI, usually trying to securing market share is the most salient motivation [for FDI].</a:t>
            </a:r>
          </a:p>
          <a:p>
            <a:pPr algn="just"/>
            <a:endParaRPr lang="en-US" altLang="en-US" sz="30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84E0605-D5CA-7775-58EE-1FF0512C4425}"/>
              </a:ext>
            </a:extLst>
          </p:cNvPr>
          <p:cNvSpPr>
            <a:spLocks noGrp="1"/>
          </p:cNvSpPr>
          <p:nvPr>
            <p:ph type="title"/>
          </p:nvPr>
        </p:nvSpPr>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C. Theories Based On Other Factors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31747" name="Content Placeholder 2">
            <a:extLst>
              <a:ext uri="{FF2B5EF4-FFF2-40B4-BE49-F238E27FC236}">
                <a16:creationId xmlns:a16="http://schemas.microsoft.com/office/drawing/2014/main" id="{C3DF91AE-9A2A-8680-D27F-4559618809D2}"/>
              </a:ext>
            </a:extLst>
          </p:cNvPr>
          <p:cNvSpPr>
            <a:spLocks noGrp="1"/>
          </p:cNvSpPr>
          <p:nvPr>
            <p:ph idx="1"/>
          </p:nvPr>
        </p:nvSpPr>
        <p:spPr>
          <a:xfrm>
            <a:off x="609600" y="1470484"/>
            <a:ext cx="10972800" cy="3917032"/>
          </a:xfrm>
        </p:spPr>
        <p:txBody>
          <a:bodyPr/>
          <a:lstStyle/>
          <a:p>
            <a:r>
              <a:rPr lang="en-US" altLang="en-US" dirty="0"/>
              <a:t>There are some other factors that have been used to explain FDI are;</a:t>
            </a:r>
          </a:p>
          <a:p>
            <a:pPr marL="971550" lvl="1" indent="-514350">
              <a:buFont typeface="Calibri" panose="020F0502020204030204" pitchFamily="34" charset="0"/>
              <a:buAutoNum type="arabicPeriod"/>
            </a:pPr>
            <a:r>
              <a:rPr lang="en-US" altLang="en-US" dirty="0"/>
              <a:t>Political risk and Country risk, </a:t>
            </a:r>
          </a:p>
          <a:p>
            <a:pPr marL="971550" lvl="1" indent="-514350">
              <a:buFont typeface="Calibri" panose="020F0502020204030204" pitchFamily="34" charset="0"/>
              <a:buAutoNum type="arabicPeriod"/>
            </a:pPr>
            <a:r>
              <a:rPr lang="en-US" altLang="en-US" dirty="0"/>
              <a:t>Tax policy, </a:t>
            </a:r>
          </a:p>
          <a:p>
            <a:pPr marL="971550" lvl="1" indent="-514350">
              <a:buFont typeface="Calibri" panose="020F0502020204030204" pitchFamily="34" charset="0"/>
              <a:buAutoNum type="arabicPeriod"/>
            </a:pPr>
            <a:r>
              <a:rPr lang="en-US" altLang="en-US" dirty="0"/>
              <a:t>Trade barriers, </a:t>
            </a:r>
          </a:p>
          <a:p>
            <a:pPr marL="971550" lvl="1" indent="-514350">
              <a:buFont typeface="Calibri" panose="020F0502020204030204" pitchFamily="34" charset="0"/>
              <a:buAutoNum type="arabicPeriod"/>
            </a:pPr>
            <a:r>
              <a:rPr lang="en-US" altLang="en-US" dirty="0"/>
              <a:t>Government regulations, and</a:t>
            </a:r>
          </a:p>
          <a:p>
            <a:pPr marL="971550" lvl="1" indent="-514350">
              <a:buFont typeface="Calibri" panose="020F0502020204030204" pitchFamily="34" charset="0"/>
              <a:buAutoNum type="arabicPeriod"/>
            </a:pPr>
            <a:r>
              <a:rPr lang="en-US" altLang="en-US" dirty="0"/>
              <a:t> Strategic and long-term factors.</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A1B9755-B69F-9FCE-CEBC-739717FE9179}"/>
              </a:ext>
            </a:extLst>
          </p:cNvPr>
          <p:cNvSpPr>
            <a:spLocks noGrp="1"/>
          </p:cNvSpPr>
          <p:nvPr>
            <p:ph type="title"/>
          </p:nvPr>
        </p:nvSpPr>
        <p:spPr/>
        <p:txBody>
          <a:bodyPr/>
          <a:lstStyle/>
          <a:p>
            <a:r>
              <a:rPr lang="en-US" altLang="en-US" sz="3600" b="1" dirty="0">
                <a:solidFill>
                  <a:schemeClr val="tx2">
                    <a:lumMod val="75000"/>
                  </a:schemeClr>
                </a:solidFill>
              </a:rPr>
              <a:t>1. Political Risk and Country Risk</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7651" name="Content Placeholder 2">
            <a:extLst>
              <a:ext uri="{FF2B5EF4-FFF2-40B4-BE49-F238E27FC236}">
                <a16:creationId xmlns:a16="http://schemas.microsoft.com/office/drawing/2014/main" id="{47C9458B-F2D2-A17A-3376-8E0008CF9E02}"/>
              </a:ext>
            </a:extLst>
          </p:cNvPr>
          <p:cNvSpPr>
            <a:spLocks noGrp="1"/>
          </p:cNvSpPr>
          <p:nvPr>
            <p:ph idx="1"/>
          </p:nvPr>
        </p:nvSpPr>
        <p:spPr>
          <a:xfrm>
            <a:off x="1055440" y="1124744"/>
            <a:ext cx="9793088" cy="4320480"/>
          </a:xfrm>
        </p:spPr>
        <p:txBody>
          <a:bodyPr/>
          <a:lstStyle/>
          <a:p>
            <a:pPr algn="just"/>
            <a:r>
              <a:rPr lang="en-US" altLang="en-US" sz="2800" dirty="0"/>
              <a:t>Lack of political stability discourages inflows of FDI. </a:t>
            </a:r>
          </a:p>
          <a:p>
            <a:pPr algn="just"/>
            <a:r>
              <a:rPr lang="en-US" altLang="en-US" sz="2800" dirty="0"/>
              <a:t>Political risk arises because unexpected modifications of the legal and fiscal frameworks in the host country may change the economic outcome of a given investment in a drastic manner</a:t>
            </a:r>
          </a:p>
          <a:p>
            <a:pPr algn="just"/>
            <a:r>
              <a:rPr lang="en-US" altLang="en-US" sz="2800" dirty="0"/>
              <a:t>For example, a decision by the host government to impose restrictions on capital repatriation to the investor’s home country will have an adverse effect on the cash flows received by the parent company.</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7651">
                                            <p:txEl>
                                              <p:pRg st="1" end="1"/>
                                            </p:txEl>
                                          </p:spTgt>
                                        </p:tgtEl>
                                        <p:attrNameLst>
                                          <p:attrName>style.visibility</p:attrName>
                                        </p:attrNameLst>
                                      </p:cBhvr>
                                      <p:to>
                                        <p:strVal val="visible"/>
                                      </p:to>
                                    </p:set>
                                    <p:anim calcmode="lin" valueType="num">
                                      <p:cBhvr additive="base">
                                        <p:cTn id="13"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anim calcmode="lin" valueType="num">
                                      <p:cBhvr additive="base">
                                        <p:cTn id="19"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2F33D71-B0D3-2FBE-C368-7293C9252B90}"/>
              </a:ext>
            </a:extLst>
          </p:cNvPr>
          <p:cNvSpPr>
            <a:spLocks noGrp="1"/>
          </p:cNvSpPr>
          <p:nvPr>
            <p:ph type="title"/>
          </p:nvPr>
        </p:nvSpPr>
        <p:spPr>
          <a:xfrm>
            <a:off x="533400" y="-99392"/>
            <a:ext cx="10972800" cy="1143000"/>
          </a:xfrm>
        </p:spPr>
        <p:txBody>
          <a:bodyPr/>
          <a:lstStyle/>
          <a:p>
            <a:r>
              <a:rPr lang="en-US" altLang="en-US" sz="3600" b="1" dirty="0">
                <a:solidFill>
                  <a:schemeClr val="tx2">
                    <a:lumMod val="75000"/>
                  </a:schemeClr>
                </a:solidFill>
              </a:rPr>
              <a:t>2. Tax Policies</a:t>
            </a:r>
          </a:p>
        </p:txBody>
      </p:sp>
      <p:sp>
        <p:nvSpPr>
          <p:cNvPr id="29699" name="Content Placeholder 2">
            <a:extLst>
              <a:ext uri="{FF2B5EF4-FFF2-40B4-BE49-F238E27FC236}">
                <a16:creationId xmlns:a16="http://schemas.microsoft.com/office/drawing/2014/main" id="{B9A51C7B-860A-58A2-89B2-A5C8BF2EE484}"/>
              </a:ext>
            </a:extLst>
          </p:cNvPr>
          <p:cNvSpPr>
            <a:spLocks noGrp="1"/>
          </p:cNvSpPr>
          <p:nvPr>
            <p:ph idx="1"/>
          </p:nvPr>
        </p:nvSpPr>
        <p:spPr>
          <a:xfrm>
            <a:off x="263352" y="762000"/>
            <a:ext cx="11395248" cy="5943600"/>
          </a:xfrm>
        </p:spPr>
        <p:txBody>
          <a:bodyPr/>
          <a:lstStyle/>
          <a:p>
            <a:r>
              <a:rPr lang="en-US" altLang="en-US" dirty="0"/>
              <a:t>Domestic and foreign tax policies affect the incentive to engage in FDI and the means by which it is financed.</a:t>
            </a:r>
          </a:p>
          <a:p>
            <a:r>
              <a:rPr lang="en-US" altLang="en-US" dirty="0"/>
              <a:t>Three channels through which tax policies affect the decisions taken by MNCs</a:t>
            </a:r>
          </a:p>
          <a:p>
            <a:pPr lvl="1"/>
            <a:r>
              <a:rPr lang="en-US" altLang="en-US" sz="2400" i="1" dirty="0"/>
              <a:t>The tax treatment of income generated abroad has a direct effect on the net return on FDI</a:t>
            </a:r>
            <a:r>
              <a:rPr lang="en-US" altLang="en-US" sz="2400" dirty="0"/>
              <a:t>. </a:t>
            </a:r>
          </a:p>
          <a:p>
            <a:pPr lvl="1"/>
            <a:r>
              <a:rPr lang="en-US" altLang="en-US" sz="2400" i="1" dirty="0"/>
              <a:t>The tax treatment of income generated at home affects the net profitability of domestic investment, and the relative profitability of domestic and foreign investment</a:t>
            </a:r>
            <a:r>
              <a:rPr lang="en-US" altLang="en-US" sz="2400" dirty="0"/>
              <a:t>. </a:t>
            </a:r>
          </a:p>
          <a:p>
            <a:pPr lvl="1"/>
            <a:r>
              <a:rPr lang="en-US" altLang="en-US" sz="2400" dirty="0"/>
              <a:t> Tax policies affect the relative cost of capital of domestic and foreign investment</a:t>
            </a:r>
          </a:p>
          <a:p>
            <a:pPr lvl="1"/>
            <a:endParaRPr lang="en-US" altLang="en-US" sz="24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9699">
                                            <p:txEl>
                                              <p:pRg st="3" end="3"/>
                                            </p:txEl>
                                          </p:spTgt>
                                        </p:tgtEl>
                                        <p:attrNameLst>
                                          <p:attrName>style.visibility</p:attrName>
                                        </p:attrNameLst>
                                      </p:cBhvr>
                                      <p:to>
                                        <p:strVal val="visible"/>
                                      </p:to>
                                    </p:set>
                                    <p:anim calcmode="lin" valueType="num">
                                      <p:cBhvr additive="base">
                                        <p:cTn id="25"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9699">
                                            <p:txEl>
                                              <p:pRg st="4" end="4"/>
                                            </p:txEl>
                                          </p:spTgt>
                                        </p:tgtEl>
                                        <p:attrNameLst>
                                          <p:attrName>style.visibility</p:attrName>
                                        </p:attrNameLst>
                                      </p:cBhvr>
                                      <p:to>
                                        <p:strVal val="visible"/>
                                      </p:to>
                                    </p:set>
                                    <p:anim calcmode="lin" valueType="num">
                                      <p:cBhvr additive="base">
                                        <p:cTn id="31"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C0BFC3A3-9EC2-ED92-7ACD-3269B4D9DE8B}"/>
              </a:ext>
            </a:extLst>
          </p:cNvPr>
          <p:cNvSpPr>
            <a:spLocks noGrp="1"/>
          </p:cNvSpPr>
          <p:nvPr>
            <p:ph type="title"/>
          </p:nvPr>
        </p:nvSpPr>
        <p:spPr/>
        <p:txBody>
          <a:bodyPr/>
          <a:lstStyle/>
          <a:p>
            <a:r>
              <a:rPr lang="en-US" altLang="en-US" sz="3600" b="1" dirty="0">
                <a:solidFill>
                  <a:schemeClr val="tx2">
                    <a:lumMod val="75000"/>
                  </a:schemeClr>
                </a:solidFill>
              </a:rPr>
              <a:t>3.Trade barrier</a:t>
            </a:r>
          </a:p>
        </p:txBody>
      </p:sp>
      <p:sp>
        <p:nvSpPr>
          <p:cNvPr id="34819" name="Content Placeholder 2">
            <a:extLst>
              <a:ext uri="{FF2B5EF4-FFF2-40B4-BE49-F238E27FC236}">
                <a16:creationId xmlns:a16="http://schemas.microsoft.com/office/drawing/2014/main" id="{3F702626-2230-7EDD-D3FD-238781C8B01B}"/>
              </a:ext>
            </a:extLst>
          </p:cNvPr>
          <p:cNvSpPr>
            <a:spLocks noGrp="1"/>
          </p:cNvSpPr>
          <p:nvPr>
            <p:ph idx="1"/>
          </p:nvPr>
        </p:nvSpPr>
        <p:spPr/>
        <p:txBody>
          <a:bodyPr/>
          <a:lstStyle/>
          <a:p>
            <a:pPr algn="just"/>
            <a:r>
              <a:rPr lang="en-US" altLang="en-US" sz="2800" dirty="0"/>
              <a:t>FDI may be undertaken to circumvent trade barriers such as tariffs because FDI can be viewed as an alternative to trade.</a:t>
            </a:r>
          </a:p>
          <a:p>
            <a:pPr algn="just"/>
            <a:r>
              <a:rPr lang="en-US" altLang="en-US" sz="2800" dirty="0"/>
              <a:t>Open economies without much restriction on international trade should receive fewer FDI flows,</a:t>
            </a:r>
          </a:p>
          <a:p>
            <a:pPr algn="just"/>
            <a:r>
              <a:rPr lang="en-US" altLang="en-US" sz="2800" dirty="0"/>
              <a:t>Honda’s establishment of production facilities in Ohio to circumvent the tariffs and quotas imposed by the US government.</a:t>
            </a:r>
          </a:p>
          <a:p>
            <a:pPr algn="just"/>
            <a:r>
              <a:rPr lang="en-US" altLang="en-US" sz="2800" dirty="0"/>
              <a:t>FDI surge in Mexico and Spain is attributed partly to overcome trade barriers imposed by NAFTA and the EU.</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D71684C-E4E2-CCAD-23E1-E1C638970462}"/>
              </a:ext>
            </a:extLst>
          </p:cNvPr>
          <p:cNvSpPr>
            <a:spLocks noGrp="1"/>
          </p:cNvSpPr>
          <p:nvPr>
            <p:ph type="title"/>
          </p:nvPr>
        </p:nvSpPr>
        <p:spPr/>
        <p:txBody>
          <a:bodyPr/>
          <a:lstStyle/>
          <a:p>
            <a:r>
              <a:rPr lang="en-US" altLang="en-US" sz="3600" b="1" dirty="0">
                <a:solidFill>
                  <a:schemeClr val="tx2">
                    <a:lumMod val="75000"/>
                  </a:schemeClr>
                </a:solidFill>
              </a:rPr>
              <a:t>4. Government Regulations</a:t>
            </a:r>
          </a:p>
        </p:txBody>
      </p:sp>
      <p:sp>
        <p:nvSpPr>
          <p:cNvPr id="35843" name="Content Placeholder 2">
            <a:extLst>
              <a:ext uri="{FF2B5EF4-FFF2-40B4-BE49-F238E27FC236}">
                <a16:creationId xmlns:a16="http://schemas.microsoft.com/office/drawing/2014/main" id="{39BB9ECF-D906-7D79-3309-558C54E76BE5}"/>
              </a:ext>
            </a:extLst>
          </p:cNvPr>
          <p:cNvSpPr>
            <a:spLocks noGrp="1"/>
          </p:cNvSpPr>
          <p:nvPr>
            <p:ph idx="1"/>
          </p:nvPr>
        </p:nvSpPr>
        <p:spPr/>
        <p:txBody>
          <a:bodyPr/>
          <a:lstStyle/>
          <a:p>
            <a:pPr algn="just"/>
            <a:r>
              <a:rPr lang="en-US" altLang="en-US" dirty="0"/>
              <a:t>Most governments adopt policies aimed at both encouraging and discouraging inward FDI by offering incentives on the one hand, and disincentives (taking the form of restrictions on the activities of MNCs) on the other.</a:t>
            </a:r>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3C4FEA-EAE6-A7D6-4562-2D969B50AE27}"/>
              </a:ext>
            </a:extLst>
          </p:cNvPr>
          <p:cNvSpPr>
            <a:spLocks noGrp="1"/>
          </p:cNvSpPr>
          <p:nvPr>
            <p:ph idx="1"/>
          </p:nvPr>
        </p:nvSpPr>
        <p:spPr>
          <a:xfrm>
            <a:off x="609600" y="960437"/>
            <a:ext cx="10972800" cy="4700811"/>
          </a:xfrm>
        </p:spPr>
        <p:txBody>
          <a:bodyPr/>
          <a:lstStyle/>
          <a:p>
            <a:pPr marL="457200" indent="-457200" algn="just">
              <a:buFont typeface="+mj-lt"/>
              <a:buAutoNum type="arabicPeriod"/>
              <a:defRPr/>
            </a:pPr>
            <a:r>
              <a:rPr lang="en-US" sz="2400" dirty="0"/>
              <a:t>Fiscal incentives - Tax reductions, accelerated depreciation, investment and reinvestment allowances, and exemption from customs duties. </a:t>
            </a:r>
          </a:p>
          <a:p>
            <a:pPr marL="457200" indent="-457200" algn="just">
              <a:buFont typeface="+mj-lt"/>
              <a:buAutoNum type="arabicPeriod"/>
              <a:defRPr/>
            </a:pPr>
            <a:r>
              <a:rPr lang="en-US" sz="2400" dirty="0"/>
              <a:t>Financial incentives, such as subsidies, grants and loan guarantees.</a:t>
            </a:r>
          </a:p>
          <a:p>
            <a:pPr marL="457200" indent="-457200" algn="just">
              <a:buFont typeface="+mj-lt"/>
              <a:buAutoNum type="arabicPeriod"/>
              <a:defRPr/>
            </a:pPr>
            <a:r>
              <a:rPr lang="en-US" sz="2400" dirty="0"/>
              <a:t>Market preferences, including monopoly rights, protection from competition arising from imports, and preferential government contracts.</a:t>
            </a:r>
          </a:p>
          <a:p>
            <a:pPr marL="457200" indent="-457200" algn="just">
              <a:buFont typeface="+mj-lt"/>
              <a:buAutoNum type="arabicPeriod"/>
              <a:defRPr/>
            </a:pPr>
            <a:r>
              <a:rPr lang="en-US" sz="2400" dirty="0"/>
              <a:t>Low cost infrastructure, fuel and energy.</a:t>
            </a:r>
          </a:p>
          <a:p>
            <a:pPr marL="457200" indent="-457200" algn="just">
              <a:buFont typeface="+mj-lt"/>
              <a:buAutoNum type="arabicPeriod"/>
              <a:defRPr/>
            </a:pPr>
            <a:r>
              <a:rPr lang="en-US" sz="2400" dirty="0"/>
              <a:t>The provision of information by means of agencies located in the capitals of the source countries.</a:t>
            </a:r>
          </a:p>
          <a:p>
            <a:pPr marL="457200" indent="-457200" algn="just">
              <a:buFont typeface="+mj-lt"/>
              <a:buAutoNum type="arabicPeriod"/>
              <a:defRPr/>
            </a:pPr>
            <a:r>
              <a:rPr lang="en-US" sz="2400" dirty="0"/>
              <a:t>A framework for clear, efficiently implemented stable policies with respect to FDI.</a:t>
            </a:r>
          </a:p>
          <a:p>
            <a:pPr marL="457200" indent="-457200" algn="just">
              <a:buFont typeface="+mj-lt"/>
              <a:buAutoNum type="arabicPeriod"/>
              <a:defRPr/>
            </a:pPr>
            <a:r>
              <a:rPr lang="en-US" sz="2400" dirty="0"/>
              <a:t>Flexible conditions with respect to local equity participation.</a:t>
            </a:r>
          </a:p>
          <a:p>
            <a:pPr>
              <a:buFont typeface="Arial" charset="0"/>
              <a:buChar char="•"/>
              <a:defRPr/>
            </a:pPr>
            <a:endParaRPr lang="en-US" dirty="0"/>
          </a:p>
        </p:txBody>
      </p:sp>
      <p:sp>
        <p:nvSpPr>
          <p:cNvPr id="2" name="Title 1">
            <a:extLst>
              <a:ext uri="{FF2B5EF4-FFF2-40B4-BE49-F238E27FC236}">
                <a16:creationId xmlns:a16="http://schemas.microsoft.com/office/drawing/2014/main" id="{A5C95E2E-3074-551C-310E-0656CE30E654}"/>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Government Regulations - Incentives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757570D-26D7-8BF6-A737-37087D89A84F}"/>
              </a:ext>
            </a:extLst>
          </p:cNvPr>
          <p:cNvSpPr>
            <a:spLocks noGrp="1"/>
          </p:cNvSpPr>
          <p:nvPr>
            <p:ph type="title"/>
          </p:nvPr>
        </p:nvSpPr>
        <p:spPr/>
        <p:txBody>
          <a:bodyPr/>
          <a:lstStyle/>
          <a:p>
            <a:pPr algn="just"/>
            <a:r>
              <a:rPr lang="en-US" altLang="en-US" sz="2400"/>
              <a:t>Indicative of the extent to which governments will go to attract foreign investment is an advertisement that appeared in Fortune in l995.</a:t>
            </a:r>
          </a:p>
        </p:txBody>
      </p:sp>
      <p:sp>
        <p:nvSpPr>
          <p:cNvPr id="37891" name="Content Placeholder 2">
            <a:extLst>
              <a:ext uri="{FF2B5EF4-FFF2-40B4-BE49-F238E27FC236}">
                <a16:creationId xmlns:a16="http://schemas.microsoft.com/office/drawing/2014/main" id="{00784D4B-A396-AEA7-ED01-9A95AD596914}"/>
              </a:ext>
            </a:extLst>
          </p:cNvPr>
          <p:cNvSpPr>
            <a:spLocks noGrp="1"/>
          </p:cNvSpPr>
          <p:nvPr>
            <p:ph idx="1"/>
          </p:nvPr>
        </p:nvSpPr>
        <p:spPr/>
        <p:txBody>
          <a:bodyPr/>
          <a:lstStyle/>
          <a:p>
            <a:pPr algn="just">
              <a:buFont typeface="Arial" panose="020B0604020202020204" pitchFamily="34" charset="0"/>
              <a:buNone/>
            </a:pPr>
            <a:r>
              <a:rPr lang="en-US" altLang="en-US"/>
              <a:t>In the advertisement, </a:t>
            </a:r>
          </a:p>
          <a:p>
            <a:pPr algn="just">
              <a:buFont typeface="Arial" panose="020B0604020202020204" pitchFamily="34" charset="0"/>
              <a:buNone/>
            </a:pPr>
            <a:r>
              <a:rPr lang="en-US" altLang="en-US"/>
              <a:t>The government of the Philippines declared that, to attract foreign companies, the government had ‘felled [sic] mountains, razed jungles, filled swamps, moved rivers, relocated towns . . . all to make it easier for you and your business to do business here’.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8EFB4B-C609-E6FF-0124-F879BB0344CA}"/>
              </a:ext>
            </a:extLst>
          </p:cNvPr>
          <p:cNvSpPr>
            <a:spLocks noGrp="1"/>
          </p:cNvSpPr>
          <p:nvPr>
            <p:ph idx="1"/>
          </p:nvPr>
        </p:nvSpPr>
        <p:spPr>
          <a:xfrm>
            <a:off x="839416" y="1371600"/>
            <a:ext cx="10585176" cy="5257800"/>
          </a:xfrm>
        </p:spPr>
        <p:txBody>
          <a:bodyPr/>
          <a:lstStyle/>
          <a:p>
            <a:pPr algn="just"/>
            <a:r>
              <a:rPr lang="en-US" altLang="en-US" sz="2800" dirty="0"/>
              <a:t>The slow processing of the required authorization to the outright prohibition of foreign investment in specific regions or sectors.</a:t>
            </a:r>
          </a:p>
          <a:p>
            <a:pPr algn="just"/>
            <a:r>
              <a:rPr lang="en-US" altLang="en-US" sz="2800" dirty="0"/>
              <a:t>MNCs may be required to operate in those sectors that are owned primarily by domestic investors. </a:t>
            </a:r>
          </a:p>
          <a:p>
            <a:pPr algn="just"/>
            <a:r>
              <a:rPr lang="en-US" altLang="en-US" sz="2800" dirty="0"/>
              <a:t>MNCs employ should have minimum number of local workers, and restrictions on profit repatriation.</a:t>
            </a:r>
          </a:p>
        </p:txBody>
      </p:sp>
      <p:sp>
        <p:nvSpPr>
          <p:cNvPr id="2" name="Title 1">
            <a:extLst>
              <a:ext uri="{FF2B5EF4-FFF2-40B4-BE49-F238E27FC236}">
                <a16:creationId xmlns:a16="http://schemas.microsoft.com/office/drawing/2014/main" id="{349C14BF-6B0B-7E69-36C0-D28FA235C28B}"/>
              </a:ext>
            </a:extLst>
          </p:cNvPr>
          <p:cNvSpPr txBox="1">
            <a:spLocks/>
          </p:cNvSpPr>
          <p:nvPr/>
        </p:nvSpPr>
        <p:spPr bwMode="auto">
          <a:xfrm>
            <a:off x="609600" y="-27384"/>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Government Regulations - Disincentives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CBDAE14-58DC-2C09-8392-A2FCEEBD1E4C}"/>
              </a:ext>
            </a:extLst>
          </p:cNvPr>
          <p:cNvSpPr>
            <a:spLocks noGrp="1"/>
          </p:cNvSpPr>
          <p:nvPr>
            <p:ph type="title"/>
          </p:nvPr>
        </p:nvSpPr>
        <p:spPr>
          <a:xfrm>
            <a:off x="1981200" y="274638"/>
            <a:ext cx="8229600" cy="639762"/>
          </a:xfrm>
        </p:spPr>
        <p:txBody>
          <a:bodyPr/>
          <a:lstStyle/>
          <a:p>
            <a:r>
              <a:rPr lang="en-US" altLang="en-US" sz="3600" b="1" dirty="0">
                <a:solidFill>
                  <a:schemeClr val="tx2">
                    <a:lumMod val="75000"/>
                  </a:schemeClr>
                </a:solidFill>
              </a:rPr>
              <a:t> </a:t>
            </a:r>
            <a:br>
              <a:rPr lang="en-US" altLang="en-US" sz="3600" b="1" dirty="0">
                <a:solidFill>
                  <a:schemeClr val="tx2">
                    <a:lumMod val="75000"/>
                  </a:schemeClr>
                </a:solidFill>
              </a:rPr>
            </a:br>
            <a:r>
              <a:rPr lang="en-US" altLang="en-US" sz="3600" b="1" dirty="0">
                <a:solidFill>
                  <a:schemeClr val="tx2">
                    <a:lumMod val="75000"/>
                  </a:schemeClr>
                </a:solidFill>
              </a:rPr>
              <a:t>5. Strategic and Long-Term Factors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7609A981-8172-8199-D764-CD60D7EA5D95}"/>
              </a:ext>
            </a:extLst>
          </p:cNvPr>
          <p:cNvSpPr>
            <a:spLocks noGrp="1"/>
          </p:cNvSpPr>
          <p:nvPr>
            <p:ph idx="1"/>
          </p:nvPr>
        </p:nvSpPr>
        <p:spPr>
          <a:xfrm>
            <a:off x="767408" y="1020762"/>
            <a:ext cx="10873208" cy="4712494"/>
          </a:xfrm>
        </p:spPr>
        <p:txBody>
          <a:bodyPr/>
          <a:lstStyle/>
          <a:p>
            <a:pPr marL="457200" indent="-457200" algn="just">
              <a:buFont typeface="+mj-lt"/>
              <a:buAutoNum type="arabicPeriod"/>
              <a:defRPr/>
            </a:pPr>
            <a:r>
              <a:rPr lang="en-US" sz="2400" dirty="0"/>
              <a:t>Desire to defend existing foreign markets and foreign investments against competitors.</a:t>
            </a:r>
          </a:p>
          <a:p>
            <a:pPr algn="just">
              <a:buFont typeface="+mj-lt"/>
              <a:buAutoNum type="arabicPeriod"/>
              <a:defRPr/>
            </a:pPr>
            <a:r>
              <a:rPr lang="en-US" sz="2400" dirty="0"/>
              <a:t>The desire to gain and maintain a foothold in a protected market or to gain and maintain a source of supply that in the long run may prove useful.</a:t>
            </a:r>
          </a:p>
          <a:p>
            <a:pPr algn="just">
              <a:buFont typeface="+mj-lt"/>
              <a:buAutoNum type="arabicPeriod"/>
              <a:defRPr/>
            </a:pPr>
            <a:r>
              <a:rPr lang="en-US" sz="2400" dirty="0"/>
              <a:t>The need to develop and sustain a parent–subsidiary relationship.</a:t>
            </a:r>
          </a:p>
          <a:p>
            <a:pPr algn="just">
              <a:buFont typeface="+mj-lt"/>
              <a:buAutoNum type="arabicPeriod"/>
              <a:defRPr/>
            </a:pPr>
            <a:r>
              <a:rPr lang="en-US" sz="2400" dirty="0"/>
              <a:t>The desire to induce the host country into a long commitment to a particular type of technology.</a:t>
            </a:r>
          </a:p>
          <a:p>
            <a:pPr algn="just">
              <a:buFont typeface="+mj-lt"/>
              <a:buAutoNum type="arabicPeriod"/>
              <a:defRPr/>
            </a:pPr>
            <a:r>
              <a:rPr lang="en-US" sz="2400" dirty="0"/>
              <a:t>The advantage of complementing another type of investment.</a:t>
            </a:r>
          </a:p>
          <a:p>
            <a:pPr algn="just">
              <a:buFont typeface="+mj-lt"/>
              <a:buAutoNum type="arabicPeriod"/>
              <a:defRPr/>
            </a:pPr>
            <a:r>
              <a:rPr lang="en-US" sz="2400" dirty="0"/>
              <a:t>The economies of new product development.</a:t>
            </a:r>
          </a:p>
          <a:p>
            <a:pPr algn="just">
              <a:buFont typeface="+mj-lt"/>
              <a:buAutoNum type="arabicPeriod"/>
              <a:defRPr/>
            </a:pPr>
            <a:r>
              <a:rPr lang="en-US" sz="2400" dirty="0"/>
              <a:t>Competition for market shares among </a:t>
            </a:r>
            <a:r>
              <a:rPr lang="en-US" sz="2400" dirty="0" err="1"/>
              <a:t>oligopolists</a:t>
            </a:r>
            <a:r>
              <a:rPr lang="en-US" sz="2400" dirty="0"/>
              <a:t> and the concern for strengthening of bargaining positions.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247D173-A6DC-94C4-4BA4-00DB2A933BC9}"/>
              </a:ext>
            </a:extLst>
          </p:cNvPr>
          <p:cNvSpPr>
            <a:spLocks noGrp="1"/>
          </p:cNvSpPr>
          <p:nvPr>
            <p:ph type="title"/>
          </p:nvPr>
        </p:nvSpPr>
        <p:spPr>
          <a:xfrm>
            <a:off x="609600" y="44624"/>
            <a:ext cx="10972800" cy="1143000"/>
          </a:xfrm>
        </p:spPr>
        <p:txBody>
          <a:bodyPr/>
          <a:lstStyle/>
          <a:p>
            <a:r>
              <a:rPr lang="en-US" altLang="en-US" sz="3600" b="1" dirty="0">
                <a:solidFill>
                  <a:schemeClr val="tx2">
                    <a:lumMod val="75000"/>
                  </a:schemeClr>
                </a:solidFill>
              </a:rPr>
              <a:t>D. Other variables to affect FDI: </a:t>
            </a:r>
          </a:p>
        </p:txBody>
      </p:sp>
      <p:sp>
        <p:nvSpPr>
          <p:cNvPr id="40963" name="Content Placeholder 2">
            <a:extLst>
              <a:ext uri="{FF2B5EF4-FFF2-40B4-BE49-F238E27FC236}">
                <a16:creationId xmlns:a16="http://schemas.microsoft.com/office/drawing/2014/main" id="{ECDA03AB-6396-536A-52E6-6B12202A1AF7}"/>
              </a:ext>
            </a:extLst>
          </p:cNvPr>
          <p:cNvSpPr>
            <a:spLocks noGrp="1"/>
          </p:cNvSpPr>
          <p:nvPr>
            <p:ph idx="1"/>
          </p:nvPr>
        </p:nvSpPr>
        <p:spPr>
          <a:xfrm>
            <a:off x="839416" y="1268760"/>
            <a:ext cx="10441160" cy="4361656"/>
          </a:xfrm>
        </p:spPr>
        <p:txBody>
          <a:bodyPr/>
          <a:lstStyle/>
          <a:p>
            <a:pPr marL="571500" indent="-571500" algn="just">
              <a:buFont typeface="Calibri" panose="020F0502020204030204" pitchFamily="34" charset="0"/>
              <a:buAutoNum type="romanLcPeriod"/>
            </a:pPr>
            <a:r>
              <a:rPr lang="en-US" altLang="en-US" dirty="0"/>
              <a:t>Exchange controls and repatriation restrictions on dividends to the parent firm</a:t>
            </a:r>
          </a:p>
          <a:p>
            <a:pPr marL="571500" indent="-571500" algn="just">
              <a:buFont typeface="Calibri" panose="020F0502020204030204" pitchFamily="34" charset="0"/>
              <a:buAutoNum type="romanLcPeriod"/>
            </a:pPr>
            <a:r>
              <a:rPr lang="en-US" altLang="en-US" dirty="0"/>
              <a:t>Devaluation in a fixed exchange rate system;</a:t>
            </a:r>
          </a:p>
          <a:p>
            <a:pPr marL="571500" indent="-571500" algn="just">
              <a:buFont typeface="Calibri" panose="020F0502020204030204" pitchFamily="34" charset="0"/>
              <a:buAutoNum type="romanLcPeriod"/>
            </a:pPr>
            <a:r>
              <a:rPr lang="en-US" altLang="en-US" dirty="0"/>
              <a:t>Specific governments that appear hostile to FDI from the specific country</a:t>
            </a:r>
          </a:p>
          <a:p>
            <a:pPr marL="571500" indent="-571500" algn="just">
              <a:buFont typeface="Calibri" panose="020F0502020204030204" pitchFamily="34" charset="0"/>
              <a:buAutoNum type="romanLcPeriod"/>
            </a:pPr>
            <a:r>
              <a:rPr lang="en-US" altLang="en-US" dirty="0"/>
              <a:t>The number of years a government is in power; </a:t>
            </a:r>
          </a:p>
          <a:p>
            <a:pPr marL="571500" indent="-571500" algn="just">
              <a:buFont typeface="Calibri" panose="020F0502020204030204" pitchFamily="34" charset="0"/>
              <a:buAutoNum type="romanLcPeriod"/>
            </a:pPr>
            <a:r>
              <a:rPr lang="en-US" altLang="en-US" dirty="0"/>
              <a:t>Pertinent legislation; </a:t>
            </a:r>
          </a:p>
          <a:p>
            <a:pPr marL="571500" indent="-571500" algn="just">
              <a:buFont typeface="Calibri" panose="020F0502020204030204" pitchFamily="34" charset="0"/>
              <a:buAutoNum type="romanLcPeriod"/>
            </a:pPr>
            <a:r>
              <a:rPr lang="en-US" altLang="en-US" dirty="0"/>
              <a:t>The debt crisis.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3381</Words>
  <Application>Microsoft Office PowerPoint</Application>
  <PresentationFormat>Widescreen</PresentationFormat>
  <Paragraphs>238</Paragraphs>
  <Slides>36</Slides>
  <Notes>16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Myriad Pro</vt:lpstr>
      <vt:lpstr>Aharoni</vt:lpstr>
      <vt:lpstr>Arial</vt:lpstr>
      <vt:lpstr>Arial Narrow</vt:lpstr>
      <vt:lpstr>Calibri</vt:lpstr>
      <vt:lpstr>Symbol</vt:lpstr>
      <vt:lpstr>Verdana</vt:lpstr>
      <vt:lpstr>Wingdings</vt:lpstr>
      <vt:lpstr>20140311PresentationUWTSDTemplate</vt:lpstr>
      <vt:lpstr>1_20140311PresentationUWTSDTemplate</vt:lpstr>
      <vt:lpstr>LCMB7034</vt:lpstr>
      <vt:lpstr>Learning Objectives</vt:lpstr>
      <vt:lpstr>Why Theories of FDI</vt:lpstr>
      <vt:lpstr> Theories of FDI may be classified as: </vt:lpstr>
      <vt:lpstr> A. THEORIES ASSUMING PERFECT MARKETS </vt:lpstr>
      <vt:lpstr>1. Differential rates of return hypothesis</vt:lpstr>
      <vt:lpstr> 2. Diversification Hypothesis </vt:lpstr>
      <vt:lpstr>  3. The Market Size Hypothesis   </vt:lpstr>
      <vt:lpstr>  B. THEORIES ASSUMING IMPERFECT MARKETS   </vt:lpstr>
      <vt:lpstr> 1. The Industrial Organization Hypothesis </vt:lpstr>
      <vt:lpstr>2. The Internalization Hypothesis</vt:lpstr>
      <vt:lpstr>Internalization</vt:lpstr>
      <vt:lpstr>3. The Location Hypothesis</vt:lpstr>
      <vt:lpstr>Location</vt:lpstr>
      <vt:lpstr>4. The Eclectic Theory </vt:lpstr>
      <vt:lpstr>Eclectic Theory </vt:lpstr>
      <vt:lpstr>Eclectic Theory </vt:lpstr>
      <vt:lpstr>How the eclectic theory explains FDI</vt:lpstr>
      <vt:lpstr>The Eclectic Paradigm - Examples</vt:lpstr>
      <vt:lpstr> 5. The Product Life Cycle Hypothesis   </vt:lpstr>
      <vt:lpstr>First stage - Introduction</vt:lpstr>
      <vt:lpstr>Second stage – Growth </vt:lpstr>
      <vt:lpstr>Third stage – Maturity </vt:lpstr>
      <vt:lpstr>Production and Consumption – PLC Stages</vt:lpstr>
      <vt:lpstr> The Oligopolistic Reactions Hypothesis </vt:lpstr>
      <vt:lpstr> C. Theories Based On Other Factors </vt:lpstr>
      <vt:lpstr>1. Political Risk and Country Risk </vt:lpstr>
      <vt:lpstr>2. Tax Policies</vt:lpstr>
      <vt:lpstr>3.Trade barrier</vt:lpstr>
      <vt:lpstr>4. Government Regulations</vt:lpstr>
      <vt:lpstr>Government Regulations - Incentives</vt:lpstr>
      <vt:lpstr>Indicative of the extent to which governments will go to attract foreign investment is an advertisement that appeared in Fortune in l995.</vt:lpstr>
      <vt:lpstr>PowerPoint Presentation</vt:lpstr>
      <vt:lpstr>  5. Strategic and Long-Term Factors </vt:lpstr>
      <vt:lpstr>D. Other variables to affect FDI: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327</cp:revision>
  <cp:lastPrinted>2018-07-09T15:27:01Z</cp:lastPrinted>
  <dcterms:created xsi:type="dcterms:W3CDTF">2002-10-07T19:43:58Z</dcterms:created>
  <dcterms:modified xsi:type="dcterms:W3CDTF">2026-07-21T05:43:57Z</dcterms:modified>
</cp:coreProperties>
</file>