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0"/>
  </p:notesMasterIdLst>
  <p:sldIdLst>
    <p:sldId id="349" r:id="rId8"/>
    <p:sldId id="387" r:id="rId9"/>
    <p:sldId id="389" r:id="rId10"/>
    <p:sldId id="390" r:id="rId11"/>
    <p:sldId id="391" r:id="rId12"/>
    <p:sldId id="392" r:id="rId13"/>
    <p:sldId id="350" r:id="rId14"/>
    <p:sldId id="388" r:id="rId15"/>
    <p:sldId id="351" r:id="rId16"/>
    <p:sldId id="352" r:id="rId17"/>
    <p:sldId id="353" r:id="rId18"/>
    <p:sldId id="355" r:id="rId19"/>
    <p:sldId id="356" r:id="rId20"/>
    <p:sldId id="357" r:id="rId21"/>
    <p:sldId id="393" r:id="rId22"/>
    <p:sldId id="394" r:id="rId23"/>
    <p:sldId id="395" r:id="rId24"/>
    <p:sldId id="396" r:id="rId25"/>
    <p:sldId id="397" r:id="rId26"/>
    <p:sldId id="399" r:id="rId27"/>
    <p:sldId id="398" r:id="rId28"/>
    <p:sldId id="400" r:id="rId29"/>
    <p:sldId id="401" r:id="rId30"/>
    <p:sldId id="403" r:id="rId31"/>
    <p:sldId id="404" r:id="rId32"/>
    <p:sldId id="405" r:id="rId33"/>
    <p:sldId id="406" r:id="rId34"/>
    <p:sldId id="407" r:id="rId35"/>
    <p:sldId id="408" r:id="rId36"/>
    <p:sldId id="409" r:id="rId37"/>
    <p:sldId id="410" r:id="rId38"/>
    <p:sldId id="411"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4994" autoAdjust="0"/>
    <p:restoredTop sz="94660"/>
  </p:normalViewPr>
  <p:slideViewPr>
    <p:cSldViewPr snapToGrid="0">
      <p:cViewPr varScale="1">
        <p:scale>
          <a:sx n="81" d="100"/>
          <a:sy n="81" d="100"/>
        </p:scale>
        <p:origin x="330" y="57"/>
      </p:cViewPr>
      <p:guideLst/>
    </p:cSldViewPr>
  </p:slideViewPr>
  <p:notesTextViewPr>
    <p:cViewPr>
      <p:scale>
        <a:sx n="1" d="1"/>
        <a:sy n="1" d="1"/>
      </p:scale>
      <p:origin x="0" y="0"/>
    </p:cViewPr>
  </p:notesTextViewPr>
  <p:notesViewPr>
    <p:cSldViewPr snapToGrid="0">
      <p:cViewPr>
        <p:scale>
          <a:sx n="65" d="100"/>
          <a:sy n="65" d="100"/>
        </p:scale>
        <p:origin x="2658" y="51"/>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7EB96F-FA0E-418F-AB11-AA8A796287BC}" type="datetimeFigureOut">
              <a:rPr lang="en-GB" smtClean="0"/>
              <a:t>07/05/2026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96E069-D1E8-41BF-9E37-D2ED92E0B7FA}" type="slidenum">
              <a:rPr lang="en-GB" smtClean="0"/>
              <a:t>‹#›</a:t>
            </a:fld>
            <a:endParaRPr lang="en-GB"/>
          </a:p>
        </p:txBody>
      </p:sp>
    </p:spTree>
    <p:extLst>
      <p:ext uri="{BB962C8B-B14F-4D97-AF65-F5344CB8AC3E}">
        <p14:creationId xmlns:p14="http://schemas.microsoft.com/office/powerpoint/2010/main" val="3841674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1</a:t>
            </a:fld>
            <a:endParaRPr lang="en-GB"/>
          </a:p>
        </p:txBody>
      </p:sp>
    </p:spTree>
    <p:extLst>
      <p:ext uri="{BB962C8B-B14F-4D97-AF65-F5344CB8AC3E}">
        <p14:creationId xmlns:p14="http://schemas.microsoft.com/office/powerpoint/2010/main" val="3706313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2</a:t>
            </a:fld>
            <a:endParaRPr lang="en-GB"/>
          </a:p>
        </p:txBody>
      </p:sp>
    </p:spTree>
    <p:extLst>
      <p:ext uri="{BB962C8B-B14F-4D97-AF65-F5344CB8AC3E}">
        <p14:creationId xmlns:p14="http://schemas.microsoft.com/office/powerpoint/2010/main" val="627604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3</a:t>
            </a:fld>
            <a:endParaRPr lang="en-GB"/>
          </a:p>
        </p:txBody>
      </p:sp>
    </p:spTree>
    <p:extLst>
      <p:ext uri="{BB962C8B-B14F-4D97-AF65-F5344CB8AC3E}">
        <p14:creationId xmlns:p14="http://schemas.microsoft.com/office/powerpoint/2010/main" val="581346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4</a:t>
            </a:fld>
            <a:endParaRPr lang="en-GB"/>
          </a:p>
        </p:txBody>
      </p:sp>
    </p:spTree>
    <p:extLst>
      <p:ext uri="{BB962C8B-B14F-4D97-AF65-F5344CB8AC3E}">
        <p14:creationId xmlns:p14="http://schemas.microsoft.com/office/powerpoint/2010/main" val="1115154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5</a:t>
            </a:fld>
            <a:endParaRPr lang="en-GB"/>
          </a:p>
        </p:txBody>
      </p:sp>
    </p:spTree>
    <p:extLst>
      <p:ext uri="{BB962C8B-B14F-4D97-AF65-F5344CB8AC3E}">
        <p14:creationId xmlns:p14="http://schemas.microsoft.com/office/powerpoint/2010/main" val="20848579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6</a:t>
            </a:fld>
            <a:endParaRPr lang="en-GB"/>
          </a:p>
        </p:txBody>
      </p:sp>
    </p:spTree>
    <p:extLst>
      <p:ext uri="{BB962C8B-B14F-4D97-AF65-F5344CB8AC3E}">
        <p14:creationId xmlns:p14="http://schemas.microsoft.com/office/powerpoint/2010/main" val="16615152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7</a:t>
            </a:fld>
            <a:endParaRPr lang="en-GB"/>
          </a:p>
        </p:txBody>
      </p:sp>
    </p:spTree>
    <p:extLst>
      <p:ext uri="{BB962C8B-B14F-4D97-AF65-F5344CB8AC3E}">
        <p14:creationId xmlns:p14="http://schemas.microsoft.com/office/powerpoint/2010/main" val="125148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8</a:t>
            </a:fld>
            <a:endParaRPr lang="en-GB"/>
          </a:p>
        </p:txBody>
      </p:sp>
    </p:spTree>
    <p:extLst>
      <p:ext uri="{BB962C8B-B14F-4D97-AF65-F5344CB8AC3E}">
        <p14:creationId xmlns:p14="http://schemas.microsoft.com/office/powerpoint/2010/main" val="573089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9</a:t>
            </a:fld>
            <a:endParaRPr lang="en-GB"/>
          </a:p>
        </p:txBody>
      </p:sp>
    </p:spTree>
    <p:extLst>
      <p:ext uri="{BB962C8B-B14F-4D97-AF65-F5344CB8AC3E}">
        <p14:creationId xmlns:p14="http://schemas.microsoft.com/office/powerpoint/2010/main" val="3838621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10</a:t>
            </a:fld>
            <a:endParaRPr lang="en-GB"/>
          </a:p>
        </p:txBody>
      </p:sp>
    </p:spTree>
    <p:extLst>
      <p:ext uri="{BB962C8B-B14F-4D97-AF65-F5344CB8AC3E}">
        <p14:creationId xmlns:p14="http://schemas.microsoft.com/office/powerpoint/2010/main" val="26430154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11</a:t>
            </a:fld>
            <a:endParaRPr lang="en-GB"/>
          </a:p>
        </p:txBody>
      </p:sp>
    </p:spTree>
    <p:extLst>
      <p:ext uri="{BB962C8B-B14F-4D97-AF65-F5344CB8AC3E}">
        <p14:creationId xmlns:p14="http://schemas.microsoft.com/office/powerpoint/2010/main" val="18372527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12</a:t>
            </a:fld>
            <a:endParaRPr lang="en-GB"/>
          </a:p>
        </p:txBody>
      </p:sp>
    </p:spTree>
    <p:extLst>
      <p:ext uri="{BB962C8B-B14F-4D97-AF65-F5344CB8AC3E}">
        <p14:creationId xmlns:p14="http://schemas.microsoft.com/office/powerpoint/2010/main" val="21357913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13</a:t>
            </a:fld>
            <a:endParaRPr lang="en-GB"/>
          </a:p>
        </p:txBody>
      </p:sp>
    </p:spTree>
    <p:extLst>
      <p:ext uri="{BB962C8B-B14F-4D97-AF65-F5344CB8AC3E}">
        <p14:creationId xmlns:p14="http://schemas.microsoft.com/office/powerpoint/2010/main" val="39667746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14</a:t>
            </a:fld>
            <a:endParaRPr lang="en-GB"/>
          </a:p>
        </p:txBody>
      </p:sp>
    </p:spTree>
    <p:extLst>
      <p:ext uri="{BB962C8B-B14F-4D97-AF65-F5344CB8AC3E}">
        <p14:creationId xmlns:p14="http://schemas.microsoft.com/office/powerpoint/2010/main" val="33529086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15</a:t>
            </a:fld>
            <a:endParaRPr lang="en-GB"/>
          </a:p>
        </p:txBody>
      </p:sp>
    </p:spTree>
    <p:extLst>
      <p:ext uri="{BB962C8B-B14F-4D97-AF65-F5344CB8AC3E}">
        <p14:creationId xmlns:p14="http://schemas.microsoft.com/office/powerpoint/2010/main" val="14423581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16</a:t>
            </a:fld>
            <a:endParaRPr lang="en-GB"/>
          </a:p>
        </p:txBody>
      </p:sp>
    </p:spTree>
    <p:extLst>
      <p:ext uri="{BB962C8B-B14F-4D97-AF65-F5344CB8AC3E}">
        <p14:creationId xmlns:p14="http://schemas.microsoft.com/office/powerpoint/2010/main" val="26751470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17</a:t>
            </a:fld>
            <a:endParaRPr lang="en-GB"/>
          </a:p>
        </p:txBody>
      </p:sp>
    </p:spTree>
    <p:extLst>
      <p:ext uri="{BB962C8B-B14F-4D97-AF65-F5344CB8AC3E}">
        <p14:creationId xmlns:p14="http://schemas.microsoft.com/office/powerpoint/2010/main" val="16155309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18</a:t>
            </a:fld>
            <a:endParaRPr lang="en-GB"/>
          </a:p>
        </p:txBody>
      </p:sp>
    </p:spTree>
    <p:extLst>
      <p:ext uri="{BB962C8B-B14F-4D97-AF65-F5344CB8AC3E}">
        <p14:creationId xmlns:p14="http://schemas.microsoft.com/office/powerpoint/2010/main" val="1504359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96E069-D1E8-41BF-9E37-D2ED92E0B7FA}" type="slidenum">
              <a:rPr lang="en-GB" smtClean="0"/>
              <a:t>19</a:t>
            </a:fld>
            <a:endParaRPr lang="en-GB"/>
          </a:p>
        </p:txBody>
      </p:sp>
    </p:spTree>
    <p:extLst>
      <p:ext uri="{BB962C8B-B14F-4D97-AF65-F5344CB8AC3E}">
        <p14:creationId xmlns:p14="http://schemas.microsoft.com/office/powerpoint/2010/main" val="38091773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96E069-D1E8-41BF-9E37-D2ED92E0B7FA}" type="slidenum">
              <a:rPr lang="en-GB" smtClean="0"/>
              <a:t>20</a:t>
            </a:fld>
            <a:endParaRPr lang="en-GB"/>
          </a:p>
        </p:txBody>
      </p:sp>
    </p:spTree>
    <p:extLst>
      <p:ext uri="{BB962C8B-B14F-4D97-AF65-F5344CB8AC3E}">
        <p14:creationId xmlns:p14="http://schemas.microsoft.com/office/powerpoint/2010/main" val="34853936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96E069-D1E8-41BF-9E37-D2ED92E0B7FA}" type="slidenum">
              <a:rPr lang="en-GB" smtClean="0"/>
              <a:t>21</a:t>
            </a:fld>
            <a:endParaRPr lang="en-GB"/>
          </a:p>
        </p:txBody>
      </p:sp>
    </p:spTree>
    <p:extLst>
      <p:ext uri="{BB962C8B-B14F-4D97-AF65-F5344CB8AC3E}">
        <p14:creationId xmlns:p14="http://schemas.microsoft.com/office/powerpoint/2010/main" val="40148468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96E069-D1E8-41BF-9E37-D2ED92E0B7FA}" type="slidenum">
              <a:rPr lang="en-GB" smtClean="0"/>
              <a:t>22</a:t>
            </a:fld>
            <a:endParaRPr lang="en-GB"/>
          </a:p>
        </p:txBody>
      </p:sp>
    </p:spTree>
    <p:extLst>
      <p:ext uri="{BB962C8B-B14F-4D97-AF65-F5344CB8AC3E}">
        <p14:creationId xmlns:p14="http://schemas.microsoft.com/office/powerpoint/2010/main" val="29354611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96E069-D1E8-41BF-9E37-D2ED92E0B7FA}" type="slidenum">
              <a:rPr lang="en-GB" smtClean="0"/>
              <a:t>23</a:t>
            </a:fld>
            <a:endParaRPr lang="en-GB"/>
          </a:p>
        </p:txBody>
      </p:sp>
    </p:spTree>
    <p:extLst>
      <p:ext uri="{BB962C8B-B14F-4D97-AF65-F5344CB8AC3E}">
        <p14:creationId xmlns:p14="http://schemas.microsoft.com/office/powerpoint/2010/main" val="19484627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24</a:t>
            </a:fld>
            <a:endParaRPr lang="en-GB"/>
          </a:p>
        </p:txBody>
      </p:sp>
    </p:spTree>
    <p:extLst>
      <p:ext uri="{BB962C8B-B14F-4D97-AF65-F5344CB8AC3E}">
        <p14:creationId xmlns:p14="http://schemas.microsoft.com/office/powerpoint/2010/main" val="836142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25</a:t>
            </a:fld>
            <a:endParaRPr lang="en-GB"/>
          </a:p>
        </p:txBody>
      </p:sp>
    </p:spTree>
    <p:extLst>
      <p:ext uri="{BB962C8B-B14F-4D97-AF65-F5344CB8AC3E}">
        <p14:creationId xmlns:p14="http://schemas.microsoft.com/office/powerpoint/2010/main" val="11188060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26</a:t>
            </a:fld>
            <a:endParaRPr lang="en-GB"/>
          </a:p>
        </p:txBody>
      </p:sp>
    </p:spTree>
    <p:extLst>
      <p:ext uri="{BB962C8B-B14F-4D97-AF65-F5344CB8AC3E}">
        <p14:creationId xmlns:p14="http://schemas.microsoft.com/office/powerpoint/2010/main" val="3281981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27</a:t>
            </a:fld>
            <a:endParaRPr lang="en-GB"/>
          </a:p>
        </p:txBody>
      </p:sp>
    </p:spTree>
    <p:extLst>
      <p:ext uri="{BB962C8B-B14F-4D97-AF65-F5344CB8AC3E}">
        <p14:creationId xmlns:p14="http://schemas.microsoft.com/office/powerpoint/2010/main" val="10558741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116644"/>
          </a:xfrm>
        </p:spPr>
        <p:txBody>
          <a:bodyPr/>
          <a:lstStyle/>
          <a:p>
            <a:endParaRPr lang="en-GB" dirty="0"/>
          </a:p>
        </p:txBody>
      </p:sp>
      <p:sp>
        <p:nvSpPr>
          <p:cNvPr id="4" name="Slide Number Placeholder 3"/>
          <p:cNvSpPr>
            <a:spLocks noGrp="1"/>
          </p:cNvSpPr>
          <p:nvPr>
            <p:ph type="sldNum" sz="quarter" idx="5"/>
          </p:nvPr>
        </p:nvSpPr>
        <p:spPr/>
        <p:txBody>
          <a:bodyPr/>
          <a:lstStyle/>
          <a:p>
            <a:fld id="{2596E069-D1E8-41BF-9E37-D2ED92E0B7FA}" type="slidenum">
              <a:rPr lang="en-GB" smtClean="0"/>
              <a:t>28</a:t>
            </a:fld>
            <a:endParaRPr lang="en-GB"/>
          </a:p>
        </p:txBody>
      </p:sp>
    </p:spTree>
    <p:extLst>
      <p:ext uri="{BB962C8B-B14F-4D97-AF65-F5344CB8AC3E}">
        <p14:creationId xmlns:p14="http://schemas.microsoft.com/office/powerpoint/2010/main" val="36175717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29</a:t>
            </a:fld>
            <a:endParaRPr lang="en-GB"/>
          </a:p>
        </p:txBody>
      </p:sp>
    </p:spTree>
    <p:extLst>
      <p:ext uri="{BB962C8B-B14F-4D97-AF65-F5344CB8AC3E}">
        <p14:creationId xmlns:p14="http://schemas.microsoft.com/office/powerpoint/2010/main" val="17725139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30</a:t>
            </a:fld>
            <a:endParaRPr lang="en-GB"/>
          </a:p>
        </p:txBody>
      </p:sp>
    </p:spTree>
    <p:extLst>
      <p:ext uri="{BB962C8B-B14F-4D97-AF65-F5344CB8AC3E}">
        <p14:creationId xmlns:p14="http://schemas.microsoft.com/office/powerpoint/2010/main" val="4659274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31</a:t>
            </a:fld>
            <a:endParaRPr lang="en-GB"/>
          </a:p>
        </p:txBody>
      </p:sp>
    </p:spTree>
    <p:extLst>
      <p:ext uri="{BB962C8B-B14F-4D97-AF65-F5344CB8AC3E}">
        <p14:creationId xmlns:p14="http://schemas.microsoft.com/office/powerpoint/2010/main" val="182540715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96E069-D1E8-41BF-9E37-D2ED92E0B7FA}" type="slidenum">
              <a:rPr lang="en-GB" smtClean="0"/>
              <a:t>32</a:t>
            </a:fld>
            <a:endParaRPr lang="en-GB"/>
          </a:p>
        </p:txBody>
      </p:sp>
    </p:spTree>
    <p:extLst>
      <p:ext uri="{BB962C8B-B14F-4D97-AF65-F5344CB8AC3E}">
        <p14:creationId xmlns:p14="http://schemas.microsoft.com/office/powerpoint/2010/main" val="3956492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82EDB8D0-98ED-4B86-9D5F-E61ADC70144D}" type="datetimeFigureOut">
              <a:rPr lang="en-US" smtClean="0"/>
              <a:t>5/7/2026</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2249528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07/05/2026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C88980-2774-2D89-4953-C2B1367C360F}"/>
              </a:ext>
            </a:extLst>
          </p:cNvPr>
          <p:cNvSpPr>
            <a:spLocks noGrp="1"/>
          </p:cNvSpPr>
          <p:nvPr>
            <p:ph type="title"/>
          </p:nvPr>
        </p:nvSpPr>
        <p:spPr/>
        <p:txBody>
          <a:bodyPr/>
          <a:lstStyle/>
          <a:p>
            <a:r>
              <a:rPr lang="en-GB" b="1" dirty="0"/>
              <a:t>ECYW4015</a:t>
            </a:r>
          </a:p>
        </p:txBody>
      </p:sp>
      <p:sp>
        <p:nvSpPr>
          <p:cNvPr id="2" name="Content Placeholder 1">
            <a:extLst>
              <a:ext uri="{FF2B5EF4-FFF2-40B4-BE49-F238E27FC236}">
                <a16:creationId xmlns:a16="http://schemas.microsoft.com/office/drawing/2014/main" id="{7B02FCBB-FCFD-2A1C-8025-B863DA92D1FD}"/>
              </a:ext>
            </a:extLst>
          </p:cNvPr>
          <p:cNvSpPr>
            <a:spLocks noGrp="1"/>
          </p:cNvSpPr>
          <p:nvPr>
            <p:ph idx="1"/>
          </p:nvPr>
        </p:nvSpPr>
        <p:spPr/>
        <p:txBody>
          <a:bodyPr/>
          <a:lstStyle/>
          <a:p>
            <a:pPr marL="0" indent="0" algn="ctr">
              <a:buNone/>
            </a:pPr>
            <a:endParaRPr lang="en-GB" sz="4400" dirty="0"/>
          </a:p>
          <a:p>
            <a:pPr marL="0" indent="0" algn="ctr">
              <a:buNone/>
            </a:pPr>
            <a:r>
              <a:rPr lang="en-GB" sz="4400" b="1" dirty="0"/>
              <a:t>The Significance of Association in Youth Work</a:t>
            </a:r>
          </a:p>
          <a:p>
            <a:pPr marL="0" indent="0">
              <a:buNone/>
            </a:pPr>
            <a:endParaRPr lang="en-GB" dirty="0"/>
          </a:p>
        </p:txBody>
      </p:sp>
    </p:spTree>
    <p:extLst>
      <p:ext uri="{BB962C8B-B14F-4D97-AF65-F5344CB8AC3E}">
        <p14:creationId xmlns:p14="http://schemas.microsoft.com/office/powerpoint/2010/main" val="3298567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80389C7-B9FE-06F2-6AB2-B9764796EA37}"/>
              </a:ext>
            </a:extLst>
          </p:cNvPr>
          <p:cNvSpPr>
            <a:spLocks noGrp="1"/>
          </p:cNvSpPr>
          <p:nvPr>
            <p:ph type="title"/>
          </p:nvPr>
        </p:nvSpPr>
        <p:spPr/>
        <p:txBody>
          <a:bodyPr/>
          <a:lstStyle/>
          <a:p>
            <a:r>
              <a:rPr lang="en-GB" b="1" dirty="0"/>
              <a:t>Lecture Focus</a:t>
            </a:r>
          </a:p>
        </p:txBody>
      </p:sp>
      <p:sp>
        <p:nvSpPr>
          <p:cNvPr id="4" name="Content Placeholder 3">
            <a:extLst>
              <a:ext uri="{FF2B5EF4-FFF2-40B4-BE49-F238E27FC236}">
                <a16:creationId xmlns:a16="http://schemas.microsoft.com/office/drawing/2014/main" id="{2E10FA33-BB52-041D-C8CE-1700DED3A647}"/>
              </a:ext>
            </a:extLst>
          </p:cNvPr>
          <p:cNvSpPr>
            <a:spLocks noGrp="1"/>
          </p:cNvSpPr>
          <p:nvPr>
            <p:ph idx="1"/>
          </p:nvPr>
        </p:nvSpPr>
        <p:spPr/>
        <p:txBody>
          <a:bodyPr/>
          <a:lstStyle/>
          <a:p>
            <a:r>
              <a:rPr lang="en-GB" dirty="0"/>
              <a:t>Understand key concepts </a:t>
            </a:r>
          </a:p>
          <a:p>
            <a:r>
              <a:rPr lang="en-GB" dirty="0"/>
              <a:t>Explore the role of association and belonging in Youth Work</a:t>
            </a:r>
          </a:p>
          <a:p>
            <a:r>
              <a:rPr lang="en-GB" dirty="0"/>
              <a:t>Reflect on practical examples and challenges</a:t>
            </a:r>
          </a:p>
        </p:txBody>
      </p:sp>
    </p:spTree>
    <p:extLst>
      <p:ext uri="{BB962C8B-B14F-4D97-AF65-F5344CB8AC3E}">
        <p14:creationId xmlns:p14="http://schemas.microsoft.com/office/powerpoint/2010/main" val="3317281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8EE0AB-6812-F2BD-2DA8-760E4D21943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Where Do You Belong?</a:t>
            </a:r>
          </a:p>
        </p:txBody>
      </p:sp>
      <p:sp>
        <p:nvSpPr>
          <p:cNvPr id="5" name="Content Placeholder 4">
            <a:extLst>
              <a:ext uri="{FF2B5EF4-FFF2-40B4-BE49-F238E27FC236}">
                <a16:creationId xmlns:a16="http://schemas.microsoft.com/office/drawing/2014/main" id="{9B208B79-F092-71A7-98FA-D8C97EC0E3C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Discuss with your partner:</a:t>
            </a:r>
          </a:p>
          <a:p>
            <a:pPr marL="0" indent="0">
              <a:buNone/>
            </a:pPr>
            <a:endParaRPr lang="en-GB" dirty="0">
              <a:latin typeface="Arial" panose="020B0604020202020204" pitchFamily="34" charset="0"/>
              <a:cs typeface="Arial" panose="020B0604020202020204" pitchFamily="34" charset="0"/>
            </a:endParaRPr>
          </a:p>
          <a:p>
            <a:pPr lvl="1"/>
            <a:r>
              <a:rPr lang="en-US" altLang="en-US" dirty="0">
                <a:latin typeface="Arial" panose="020B0604020202020204" pitchFamily="34" charset="0"/>
              </a:rPr>
              <a:t>A group, club, or community you’ve been part of</a:t>
            </a:r>
          </a:p>
          <a:p>
            <a:pPr lvl="1"/>
            <a:r>
              <a:rPr lang="en-US" altLang="en-US" dirty="0">
                <a:latin typeface="Arial" panose="020B0604020202020204" pitchFamily="34" charset="0"/>
              </a:rPr>
              <a:t>What made you feel like you </a:t>
            </a:r>
            <a:r>
              <a:rPr lang="en-US" altLang="en-US" i="1" dirty="0">
                <a:latin typeface="Arial" panose="020B0604020202020204" pitchFamily="34" charset="0"/>
              </a:rPr>
              <a:t>belonged</a:t>
            </a:r>
          </a:p>
          <a:p>
            <a:pPr lvl="1"/>
            <a:r>
              <a:rPr lang="en-US" altLang="en-US" dirty="0">
                <a:latin typeface="Arial" panose="020B0604020202020204" pitchFamily="34" charset="0"/>
              </a:rPr>
              <a:t>What made you feel like you </a:t>
            </a:r>
            <a:r>
              <a:rPr lang="en-US" altLang="en-US" i="1" dirty="0">
                <a:latin typeface="Arial" panose="020B0604020202020204" pitchFamily="34" charset="0"/>
              </a:rPr>
              <a:t>didn’t</a:t>
            </a:r>
            <a:endParaRPr lang="en-US" altLang="en-US" dirty="0">
              <a:latin typeface="Arial" panose="020B0604020202020204" pitchFamily="34" charset="0"/>
            </a:endParaRPr>
          </a:p>
          <a:p>
            <a:endParaRPr lang="en-GB" dirty="0"/>
          </a:p>
        </p:txBody>
      </p:sp>
      <p:sp>
        <p:nvSpPr>
          <p:cNvPr id="6" name="Rectangle 1">
            <a:extLst>
              <a:ext uri="{FF2B5EF4-FFF2-40B4-BE49-F238E27FC236}">
                <a16:creationId xmlns:a16="http://schemas.microsoft.com/office/drawing/2014/main" id="{FD77AE49-E79E-75E7-0DEF-DFA08C121435}"/>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69316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5070BB-5C92-B5DA-344E-804AB4C80C6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7698EA3-4AE0-59B1-498E-211625F0FBC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Do We Mean by “Association”?</a:t>
            </a:r>
          </a:p>
        </p:txBody>
      </p:sp>
      <p:sp>
        <p:nvSpPr>
          <p:cNvPr id="5" name="Content Placeholder 4">
            <a:extLst>
              <a:ext uri="{FF2B5EF4-FFF2-40B4-BE49-F238E27FC236}">
                <a16:creationId xmlns:a16="http://schemas.microsoft.com/office/drawing/2014/main" id="{083A2D92-4CE3-3D94-AF29-0B2C19FA5993}"/>
              </a:ext>
            </a:extLst>
          </p:cNvPr>
          <p:cNvSpPr>
            <a:spLocks noGrp="1"/>
          </p:cNvSpPr>
          <p:nvPr>
            <p:ph idx="1"/>
          </p:nvPr>
        </p:nvSpPr>
        <p:spPr/>
        <p:txBody>
          <a:bodyPr>
            <a:normAutofit/>
          </a:bodyPr>
          <a:lstStyle/>
          <a:p>
            <a:r>
              <a:rPr lang="en-GB" dirty="0"/>
              <a:t>Association = young people choosing to come together voluntarily</a:t>
            </a:r>
          </a:p>
          <a:p>
            <a:pPr lvl="1"/>
            <a:r>
              <a:rPr lang="en-GB" dirty="0"/>
              <a:t>This means young people decide for themselves to join a group or activity. No one is forcing them to be there – they come because they want to, whether that’s for fun, support, or shared interests.</a:t>
            </a:r>
          </a:p>
          <a:p>
            <a:r>
              <a:rPr lang="en-GB" dirty="0"/>
              <a:t>It’s one of the core principles of Youth Work</a:t>
            </a:r>
          </a:p>
          <a:p>
            <a:pPr lvl="1"/>
            <a:r>
              <a:rPr lang="en-GB" dirty="0"/>
              <a:t>Association is a key idea in youth work practice. It underpins how youth work is different from school or other forms of work with young people – participation is based on choice, not obligation.</a:t>
            </a:r>
          </a:p>
        </p:txBody>
      </p:sp>
      <p:sp>
        <p:nvSpPr>
          <p:cNvPr id="6" name="Rectangle 1">
            <a:extLst>
              <a:ext uri="{FF2B5EF4-FFF2-40B4-BE49-F238E27FC236}">
                <a16:creationId xmlns:a16="http://schemas.microsoft.com/office/drawing/2014/main" id="{FC931A55-5E48-4F99-CB2A-7FAB840CA6A0}"/>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46284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2D8566-367B-8A01-943C-527E51326EE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2026289-D1FE-7D26-5E97-F46B344A5F2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Do We Mean by “Association”?</a:t>
            </a:r>
          </a:p>
        </p:txBody>
      </p:sp>
      <p:sp>
        <p:nvSpPr>
          <p:cNvPr id="5" name="Content Placeholder 4">
            <a:extLst>
              <a:ext uri="{FF2B5EF4-FFF2-40B4-BE49-F238E27FC236}">
                <a16:creationId xmlns:a16="http://schemas.microsoft.com/office/drawing/2014/main" id="{9773B551-C55F-6EC6-9AD5-B4CD69644709}"/>
              </a:ext>
            </a:extLst>
          </p:cNvPr>
          <p:cNvSpPr>
            <a:spLocks noGrp="1"/>
          </p:cNvSpPr>
          <p:nvPr>
            <p:ph idx="1"/>
          </p:nvPr>
        </p:nvSpPr>
        <p:spPr/>
        <p:txBody>
          <a:bodyPr>
            <a:normAutofit/>
          </a:bodyPr>
          <a:lstStyle/>
          <a:p>
            <a:r>
              <a:rPr lang="en-GB" dirty="0"/>
              <a:t>It’s about belonging, shared purpose, and collective identity</a:t>
            </a:r>
          </a:p>
          <a:p>
            <a:pPr lvl="1"/>
            <a:r>
              <a:rPr lang="en-GB" dirty="0"/>
              <a:t>When young people associate, they often feel part of something bigger than themselves. They may share goals, interests, or experiences, which helps build a sense of belonging and group identity.</a:t>
            </a:r>
          </a:p>
          <a:p>
            <a:r>
              <a:rPr lang="en-GB" dirty="0"/>
              <a:t>It’s not something Youth Workers force — it’s something they facilitate</a:t>
            </a:r>
          </a:p>
          <a:p>
            <a:pPr lvl="1"/>
            <a:r>
              <a:rPr lang="en-GB" dirty="0"/>
              <a:t>Youth workers don’t make young people join or stay. Instead, they create welcoming, safe, and engaging spaces where young people </a:t>
            </a:r>
            <a:r>
              <a:rPr lang="en-GB" i="1" dirty="0"/>
              <a:t>want</a:t>
            </a:r>
            <a:r>
              <a:rPr lang="en-GB" dirty="0"/>
              <a:t> to come together and build connections naturally.</a:t>
            </a:r>
          </a:p>
        </p:txBody>
      </p:sp>
      <p:sp>
        <p:nvSpPr>
          <p:cNvPr id="6" name="Rectangle 1">
            <a:extLst>
              <a:ext uri="{FF2B5EF4-FFF2-40B4-BE49-F238E27FC236}">
                <a16:creationId xmlns:a16="http://schemas.microsoft.com/office/drawing/2014/main" id="{08D89DA3-14D5-86D6-8C1B-FA8D0A58DF5A}"/>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14297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DF9186-D09E-C286-4D7D-78677CCA5EC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1A2CC33-044D-A2B7-2468-15A087A7FD4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Do We Mean by “Association”?</a:t>
            </a:r>
          </a:p>
        </p:txBody>
      </p:sp>
      <p:sp>
        <p:nvSpPr>
          <p:cNvPr id="5" name="Content Placeholder 4">
            <a:extLst>
              <a:ext uri="{FF2B5EF4-FFF2-40B4-BE49-F238E27FC236}">
                <a16:creationId xmlns:a16="http://schemas.microsoft.com/office/drawing/2014/main" id="{6F9C87E0-77A1-3CD2-5604-A82F4701ECC3}"/>
              </a:ext>
            </a:extLst>
          </p:cNvPr>
          <p:cNvSpPr>
            <a:spLocks noGrp="1"/>
          </p:cNvSpPr>
          <p:nvPr>
            <p:ph idx="1"/>
          </p:nvPr>
        </p:nvSpPr>
        <p:spPr>
          <a:xfrm>
            <a:off x="358219" y="1825624"/>
            <a:ext cx="11481847" cy="3861353"/>
          </a:xfrm>
        </p:spPr>
        <p:txBody>
          <a:bodyPr>
            <a:normAutofit fontScale="70000" lnSpcReduction="20000"/>
          </a:bodyPr>
          <a:lstStyle/>
          <a:p>
            <a:pPr>
              <a:lnSpc>
                <a:spcPct val="120000"/>
              </a:lnSpc>
            </a:pPr>
            <a:r>
              <a:rPr lang="en-GB" dirty="0">
                <a:latin typeface="Arial" panose="020B0604020202020204" pitchFamily="34" charset="0"/>
                <a:cs typeface="Arial" panose="020B0604020202020204" pitchFamily="34" charset="0"/>
              </a:rPr>
              <a:t>“Association” links clearly to Welsh Youth Work policy.  </a:t>
            </a:r>
          </a:p>
          <a:p>
            <a:pPr>
              <a:lnSpc>
                <a:spcPct val="120000"/>
              </a:lnSpc>
            </a:pPr>
            <a:r>
              <a:rPr lang="en-GB" dirty="0">
                <a:latin typeface="Arial" panose="020B0604020202020204" pitchFamily="34" charset="0"/>
                <a:cs typeface="Arial" panose="020B0604020202020204" pitchFamily="34" charset="0"/>
              </a:rPr>
              <a:t>As you will already be aware, youth work in Wales is based on the voluntary engagement of young people (Welsh Government, 2019; Youth Work Wales in Wales Review Group, 2022). </a:t>
            </a:r>
          </a:p>
          <a:p>
            <a:pPr>
              <a:lnSpc>
                <a:spcPct val="120000"/>
              </a:lnSpc>
            </a:pPr>
            <a:r>
              <a:rPr lang="en-GB" dirty="0">
                <a:latin typeface="Arial" panose="020B0604020202020204" pitchFamily="34" charset="0"/>
                <a:cs typeface="Arial" panose="020B0604020202020204" pitchFamily="34" charset="0"/>
              </a:rPr>
              <a:t>This means young people choose to get involved rather than being made to attend, and youth workers create safe, welcoming spaces where they can come together, belong, and build shared identity (Youth Work in Wales Review Group, 2022; Welsh Government, 2019). </a:t>
            </a:r>
          </a:p>
          <a:p>
            <a:pPr>
              <a:lnSpc>
                <a:spcPct val="120000"/>
              </a:lnSpc>
            </a:pPr>
            <a:r>
              <a:rPr lang="en-GB" dirty="0">
                <a:latin typeface="Arial" panose="020B0604020202020204" pitchFamily="34" charset="0"/>
                <a:cs typeface="Arial" panose="020B0604020202020204" pitchFamily="34" charset="0"/>
              </a:rPr>
              <a:t>Welsh policy also says young people should be empowered partners, which fits with the idea that youth work is about participation, shared purpose, and respect (Welsh Government, 2019; CWVYS, 2022).</a:t>
            </a:r>
          </a:p>
          <a:p>
            <a:pPr marL="0" indent="0">
              <a:buNone/>
            </a:pPr>
            <a:br>
              <a:rPr lang="en-GB" dirty="0"/>
            </a:br>
            <a:endParaRPr lang="en-GB" dirty="0"/>
          </a:p>
        </p:txBody>
      </p:sp>
      <p:sp>
        <p:nvSpPr>
          <p:cNvPr id="6" name="Rectangle 1">
            <a:extLst>
              <a:ext uri="{FF2B5EF4-FFF2-40B4-BE49-F238E27FC236}">
                <a16:creationId xmlns:a16="http://schemas.microsoft.com/office/drawing/2014/main" id="{95FF667B-604B-0117-8E39-FC8B2DAB2E88}"/>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36089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E199A-CFDB-AE85-1716-BE8C9AA77E9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“Association” in Youth Work </a:t>
            </a:r>
            <a:r>
              <a:rPr lang="en-GB" dirty="0"/>
              <a:t>	</a:t>
            </a:r>
          </a:p>
        </p:txBody>
      </p:sp>
      <p:sp>
        <p:nvSpPr>
          <p:cNvPr id="3" name="Content Placeholder 2">
            <a:extLst>
              <a:ext uri="{FF2B5EF4-FFF2-40B4-BE49-F238E27FC236}">
                <a16:creationId xmlns:a16="http://schemas.microsoft.com/office/drawing/2014/main" id="{181F5610-1B88-54D3-D1E7-5CB1A3C679EC}"/>
              </a:ext>
            </a:extLst>
          </p:cNvPr>
          <p:cNvSpPr>
            <a:spLocks noGrp="1"/>
          </p:cNvSpPr>
          <p:nvPr>
            <p:ph idx="1"/>
          </p:nvPr>
        </p:nvSpPr>
        <p:spPr/>
        <p:txBody>
          <a:bodyPr/>
          <a:lstStyle/>
          <a:p>
            <a:r>
              <a:rPr lang="en-GB" dirty="0"/>
              <a:t>Association in Youth Work means young people choosing to come together voluntarily in groups, clubs, or communities to learn, socialise, and develop together (Tiffany, 2014; Smith, 2025; Ritchie and Ord, 2016). It is a key principle of informal and community education because participation is based on choice rather than obligation (Tiffany, 2014; Ritchie and Ord, 2016).</a:t>
            </a:r>
          </a:p>
          <a:p>
            <a:pPr marL="0" indent="0">
              <a:buNone/>
            </a:pPr>
            <a:endParaRPr lang="en-GB" dirty="0"/>
          </a:p>
        </p:txBody>
      </p:sp>
    </p:spTree>
    <p:extLst>
      <p:ext uri="{BB962C8B-B14F-4D97-AF65-F5344CB8AC3E}">
        <p14:creationId xmlns:p14="http://schemas.microsoft.com/office/powerpoint/2010/main" val="1659210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FC791-4525-960A-FFC9-02281CC8F90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“Association” in Youth Work</a:t>
            </a:r>
            <a:r>
              <a:rPr lang="en-GB" dirty="0"/>
              <a:t>	</a:t>
            </a:r>
          </a:p>
        </p:txBody>
      </p:sp>
      <p:sp>
        <p:nvSpPr>
          <p:cNvPr id="3" name="Content Placeholder 2">
            <a:extLst>
              <a:ext uri="{FF2B5EF4-FFF2-40B4-BE49-F238E27FC236}">
                <a16:creationId xmlns:a16="http://schemas.microsoft.com/office/drawing/2014/main" id="{E7138A53-1F45-4E20-4EF6-42B9EB2EA996}"/>
              </a:ext>
            </a:extLst>
          </p:cNvPr>
          <p:cNvSpPr>
            <a:spLocks noGrp="1"/>
          </p:cNvSpPr>
          <p:nvPr>
            <p:ph idx="1"/>
          </p:nvPr>
        </p:nvSpPr>
        <p:spPr/>
        <p:txBody>
          <a:bodyPr>
            <a:normAutofit fontScale="32500" lnSpcReduction="20000"/>
          </a:bodyPr>
          <a:lstStyle/>
          <a:p>
            <a:r>
              <a:rPr lang="en-GB" sz="6200" dirty="0"/>
              <a:t>Jeffs and Smith (2008, p. 278) note how “association, relationship and community” are key dynamics of Youth Work; they have been a part of youth work’s foundations for over a century and a half.  </a:t>
            </a:r>
          </a:p>
          <a:p>
            <a:r>
              <a:rPr lang="en-GB" sz="6200" dirty="0"/>
              <a:t>Sercombe (2010, p. 24) also discusses the significance of association, noting how the Albemarle Report (Ministry of Education, 1960) states that “youth work should use the developmental potential of association, or people coming together and learning to work together and make decisions together” (Ministry of Education, 1960, cited in Sercombe, 2012, p. 24).</a:t>
            </a:r>
          </a:p>
          <a:p>
            <a:r>
              <a:rPr lang="en-GB" sz="6200" dirty="0"/>
              <a:t>Jolly (2010, p. 5) notes: </a:t>
            </a:r>
          </a:p>
          <a:p>
            <a:endParaRPr lang="en-GB" dirty="0"/>
          </a:p>
          <a:p>
            <a:endParaRPr lang="en-GB" dirty="0"/>
          </a:p>
          <a:p>
            <a:endParaRPr lang="en-GB" dirty="0"/>
          </a:p>
          <a:p>
            <a:endParaRPr lang="en-GB" dirty="0"/>
          </a:p>
          <a:p>
            <a:pPr marL="0" indent="0">
              <a:buNone/>
            </a:pPr>
            <a:endParaRPr lang="en-GB" dirty="0"/>
          </a:p>
          <a:p>
            <a:pPr marL="0" indent="0">
              <a:buNone/>
            </a:pPr>
            <a:endParaRPr lang="en-GB" dirty="0"/>
          </a:p>
          <a:p>
            <a:pPr marL="0" indent="0" algn="r">
              <a:buNone/>
            </a:pPr>
            <a:r>
              <a:rPr lang="en-GB" sz="4000" dirty="0"/>
              <a:t>(Jolly, 2010, p. 5) </a:t>
            </a:r>
          </a:p>
          <a:p>
            <a:endParaRPr lang="en-GB" dirty="0"/>
          </a:p>
        </p:txBody>
      </p:sp>
      <p:sp>
        <p:nvSpPr>
          <p:cNvPr id="7" name="TextBox 6">
            <a:extLst>
              <a:ext uri="{FF2B5EF4-FFF2-40B4-BE49-F238E27FC236}">
                <a16:creationId xmlns:a16="http://schemas.microsoft.com/office/drawing/2014/main" id="{452A374F-C3D9-738D-E930-F9C34FEC7D08}"/>
              </a:ext>
            </a:extLst>
          </p:cNvPr>
          <p:cNvSpPr txBox="1"/>
          <p:nvPr/>
        </p:nvSpPr>
        <p:spPr>
          <a:xfrm>
            <a:off x="2388255" y="4168131"/>
            <a:ext cx="7415489" cy="923330"/>
          </a:xfrm>
          <a:prstGeom prst="rect">
            <a:avLst/>
          </a:prstGeom>
          <a:noFill/>
        </p:spPr>
        <p:txBody>
          <a:bodyPr wrap="square" rtlCol="0">
            <a:spAutoFit/>
          </a:bodyPr>
          <a:lstStyle/>
          <a:p>
            <a:r>
              <a:rPr lang="en-GB" dirty="0"/>
              <a:t>The term ‘association’ is perhaps one that is not commonly understood or used in everyday talk, yet it has always been a defining aspect of youth work practice.  Association is about individuals coming together for a purpose. </a:t>
            </a:r>
          </a:p>
        </p:txBody>
      </p:sp>
    </p:spTree>
    <p:extLst>
      <p:ext uri="{BB962C8B-B14F-4D97-AF65-F5344CB8AC3E}">
        <p14:creationId xmlns:p14="http://schemas.microsoft.com/office/powerpoint/2010/main" val="31645538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D760E-A7A4-E57C-4519-56BE44AD1C1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“Association” as a Core Youth Work Principle</a:t>
            </a:r>
          </a:p>
        </p:txBody>
      </p:sp>
      <p:sp>
        <p:nvSpPr>
          <p:cNvPr id="3" name="Content Placeholder 2">
            <a:extLst>
              <a:ext uri="{FF2B5EF4-FFF2-40B4-BE49-F238E27FC236}">
                <a16:creationId xmlns:a16="http://schemas.microsoft.com/office/drawing/2014/main" id="{08259F19-16E3-25B5-A1FA-7D3B4CEEAF80}"/>
              </a:ext>
            </a:extLst>
          </p:cNvPr>
          <p:cNvSpPr>
            <a:spLocks noGrp="1"/>
          </p:cNvSpPr>
          <p:nvPr>
            <p:ph idx="1"/>
          </p:nvPr>
        </p:nvSpPr>
        <p:spPr/>
        <p:txBody>
          <a:bodyPr>
            <a:normAutofit/>
          </a:bodyPr>
          <a:lstStyle/>
          <a:p>
            <a:r>
              <a:rPr lang="en-GB" dirty="0"/>
              <a:t>Association in Youth Work is based on the idea that people freely choose to join groups to share interests, discover who they are, and work towards shared goals (Brew, 1946; Smith, 2025). Brew (1946) and other informal education theorists argued that this is important because it helps young people develop citizenship, co-operation, and social responsibility through democratic group life and shared decision-making (Brew, 1946; Smith, 2025). Clubs and informal gatherings therefore become spaces where young people can experience freedom, responsibility, and inclusion in practice (Brew, 1946; Tiffany, 2014).</a:t>
            </a:r>
          </a:p>
        </p:txBody>
      </p:sp>
    </p:spTree>
    <p:extLst>
      <p:ext uri="{BB962C8B-B14F-4D97-AF65-F5344CB8AC3E}">
        <p14:creationId xmlns:p14="http://schemas.microsoft.com/office/powerpoint/2010/main" val="2276444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8F4AE-08F8-20C0-8FFE-27AB46933B47}"/>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“Association” as Belonging and Emotional Connection</a:t>
            </a:r>
          </a:p>
        </p:txBody>
      </p:sp>
      <p:sp>
        <p:nvSpPr>
          <p:cNvPr id="3" name="Content Placeholder 2">
            <a:extLst>
              <a:ext uri="{FF2B5EF4-FFF2-40B4-BE49-F238E27FC236}">
                <a16:creationId xmlns:a16="http://schemas.microsoft.com/office/drawing/2014/main" id="{5060E861-937A-EF2F-8C19-8F2D0ABA2DF6}"/>
              </a:ext>
            </a:extLst>
          </p:cNvPr>
          <p:cNvSpPr>
            <a:spLocks noGrp="1"/>
          </p:cNvSpPr>
          <p:nvPr>
            <p:ph idx="1"/>
          </p:nvPr>
        </p:nvSpPr>
        <p:spPr/>
        <p:txBody>
          <a:bodyPr>
            <a:normAutofit fontScale="92500" lnSpcReduction="20000"/>
          </a:bodyPr>
          <a:lstStyle/>
          <a:p>
            <a:r>
              <a:rPr lang="en-GB" dirty="0"/>
              <a:t>Association can create safe and supportive spaces where young people feel accepted, valued, and connected.</a:t>
            </a:r>
          </a:p>
          <a:p>
            <a:r>
              <a:rPr lang="en-GB" dirty="0"/>
              <a:t>Belonging grows when young people take part, feel recognised, and share a common purpose.</a:t>
            </a:r>
          </a:p>
          <a:p>
            <a:r>
              <a:rPr lang="en-GB" dirty="0"/>
              <a:t>Youth groups can sometimes act like a “substitute family” for young people who do not have strong support at home or in the community, which can help reduce loneliness and isolation (UK Youth, 2021).</a:t>
            </a:r>
          </a:p>
          <a:p>
            <a:r>
              <a:rPr lang="en-GB" dirty="0"/>
              <a:t>Through association, young people can build positive identities and see themselves as active members of society, not just people receiving help (UK Youth, 2021; NYA, 2024).</a:t>
            </a:r>
          </a:p>
          <a:p>
            <a:endParaRPr lang="en-GB" dirty="0"/>
          </a:p>
        </p:txBody>
      </p:sp>
    </p:spTree>
    <p:extLst>
      <p:ext uri="{BB962C8B-B14F-4D97-AF65-F5344CB8AC3E}">
        <p14:creationId xmlns:p14="http://schemas.microsoft.com/office/powerpoint/2010/main" val="3249482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07903-C968-4836-C75E-3E4A66FF184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Educational Value of “Association”</a:t>
            </a:r>
          </a:p>
        </p:txBody>
      </p:sp>
      <p:sp>
        <p:nvSpPr>
          <p:cNvPr id="3" name="Content Placeholder 2">
            <a:extLst>
              <a:ext uri="{FF2B5EF4-FFF2-40B4-BE49-F238E27FC236}">
                <a16:creationId xmlns:a16="http://schemas.microsoft.com/office/drawing/2014/main" id="{42517CD1-3DEE-F631-E661-AD1EA1006D7B}"/>
              </a:ext>
            </a:extLst>
          </p:cNvPr>
          <p:cNvSpPr>
            <a:spLocks noGrp="1"/>
          </p:cNvSpPr>
          <p:nvPr>
            <p:ph idx="1"/>
          </p:nvPr>
        </p:nvSpPr>
        <p:spPr/>
        <p:txBody>
          <a:bodyPr>
            <a:normAutofit/>
          </a:bodyPr>
          <a:lstStyle/>
          <a:p>
            <a:r>
              <a:rPr lang="en-GB" dirty="0"/>
              <a:t>Association in Youth Work is also educative. </a:t>
            </a:r>
          </a:p>
          <a:p>
            <a:r>
              <a:rPr lang="en-GB" dirty="0"/>
              <a:t>When young people work and learn together, they develop cooperation, empathy, negotiation, and social understanding, which are important for democratic living (Jones, 2022; Smith, 2025). </a:t>
            </a:r>
          </a:p>
          <a:p>
            <a:r>
              <a:rPr lang="en-GB" dirty="0"/>
              <a:t>The group becomes a place for learning through experience, conversation, and reflection, helping young people grow personally and engage more confidently with their communities (Brew, 1946; Tiffany, 2014; Smith, 2025).</a:t>
            </a:r>
          </a:p>
        </p:txBody>
      </p:sp>
    </p:spTree>
    <p:extLst>
      <p:ext uri="{BB962C8B-B14F-4D97-AF65-F5344CB8AC3E}">
        <p14:creationId xmlns:p14="http://schemas.microsoft.com/office/powerpoint/2010/main" val="2772492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09ABB-81C2-3055-F1F2-A304D4AD1DA3}"/>
              </a:ext>
            </a:extLst>
          </p:cNvPr>
          <p:cNvSpPr>
            <a:spLocks noGrp="1"/>
          </p:cNvSpPr>
          <p:nvPr>
            <p:ph type="title"/>
          </p:nvPr>
        </p:nvSpPr>
        <p:spPr>
          <a:xfrm>
            <a:off x="358219" y="365125"/>
            <a:ext cx="11833781" cy="1325563"/>
          </a:xfrm>
        </p:spPr>
        <p:txBody>
          <a:bodyPr>
            <a:normAutofit/>
          </a:bodyPr>
          <a:lstStyle/>
          <a:p>
            <a:r>
              <a:rPr lang="en-GB" sz="4200" b="1" dirty="0">
                <a:latin typeface="Arial" panose="020B0604020202020204" pitchFamily="34" charset="0"/>
                <a:cs typeface="Arial" panose="020B0604020202020204" pitchFamily="34" charset="0"/>
              </a:rPr>
              <a:t>Historical Foundations of “Association” in Youth Work</a:t>
            </a:r>
          </a:p>
        </p:txBody>
      </p:sp>
      <p:sp>
        <p:nvSpPr>
          <p:cNvPr id="3" name="Content Placeholder 2">
            <a:extLst>
              <a:ext uri="{FF2B5EF4-FFF2-40B4-BE49-F238E27FC236}">
                <a16:creationId xmlns:a16="http://schemas.microsoft.com/office/drawing/2014/main" id="{CD3286BA-F94F-CF23-46A6-BBA52C4D5FBF}"/>
              </a:ext>
            </a:extLst>
          </p:cNvPr>
          <p:cNvSpPr>
            <a:spLocks noGrp="1"/>
          </p:cNvSpPr>
          <p:nvPr>
            <p:ph idx="1"/>
          </p:nvPr>
        </p:nvSpPr>
        <p:spPr/>
        <p:txBody>
          <a:bodyPr>
            <a:normAutofit/>
          </a:bodyPr>
          <a:lstStyle/>
          <a:p>
            <a:r>
              <a:rPr lang="en-GB" dirty="0"/>
              <a:t>Jeffs and Smith (2008) identify Youth Work as grounded in informal education, characterised by voluntary participation, relationship building, and association. </a:t>
            </a:r>
          </a:p>
          <a:p>
            <a:r>
              <a:rPr lang="en-GB" dirty="0"/>
              <a:t>Association means young people coming together for a shared purpose, and it is an important part of learning in Youth Work (Jeffs and Smith, 2008).</a:t>
            </a:r>
          </a:p>
          <a:p>
            <a:r>
              <a:rPr lang="en-GB" dirty="0"/>
              <a:t>It helps young people learn through talking, socialising, and taking part freely in activities (Jeffs and Smith, 2008).</a:t>
            </a:r>
          </a:p>
        </p:txBody>
      </p:sp>
    </p:spTree>
    <p:extLst>
      <p:ext uri="{BB962C8B-B14F-4D97-AF65-F5344CB8AC3E}">
        <p14:creationId xmlns:p14="http://schemas.microsoft.com/office/powerpoint/2010/main" val="3314333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F4766-4B24-CF82-F2CF-474451FD21B7}"/>
              </a:ext>
            </a:extLst>
          </p:cNvPr>
          <p:cNvSpPr>
            <a:spLocks noGrp="1"/>
          </p:cNvSpPr>
          <p:nvPr>
            <p:ph type="title"/>
          </p:nvPr>
        </p:nvSpPr>
        <p:spPr>
          <a:xfrm>
            <a:off x="358219" y="365125"/>
            <a:ext cx="11833781" cy="1325563"/>
          </a:xfrm>
        </p:spPr>
        <p:txBody>
          <a:bodyPr>
            <a:normAutofit/>
          </a:bodyPr>
          <a:lstStyle/>
          <a:p>
            <a:r>
              <a:rPr lang="en-GB" sz="4200" b="1" dirty="0">
                <a:latin typeface="Arial" panose="020B0604020202020204" pitchFamily="34" charset="0"/>
                <a:cs typeface="Arial" panose="020B0604020202020204" pitchFamily="34" charset="0"/>
              </a:rPr>
              <a:t>Historical Foundations of “Association” in Youth Work</a:t>
            </a:r>
            <a:endParaRPr lang="en-GB" sz="4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3D555BA-321A-BB97-CA5D-700A9F027A5A}"/>
              </a:ext>
            </a:extLst>
          </p:cNvPr>
          <p:cNvSpPr>
            <a:spLocks noGrp="1"/>
          </p:cNvSpPr>
          <p:nvPr>
            <p:ph idx="1"/>
          </p:nvPr>
        </p:nvSpPr>
        <p:spPr/>
        <p:txBody>
          <a:bodyPr>
            <a:normAutofit fontScale="92500" lnSpcReduction="10000"/>
          </a:bodyPr>
          <a:lstStyle/>
          <a:p>
            <a:r>
              <a:rPr lang="en-GB" dirty="0"/>
              <a:t>The Albemarle Report (HMSO, 1960) was an important document in the history of Youth Work in England and Wales.</a:t>
            </a:r>
          </a:p>
          <a:p>
            <a:r>
              <a:rPr lang="en-GB" dirty="0"/>
              <a:t>It highlighted the value of Youth Work, especially through clubs and associations for boys and girls.</a:t>
            </a:r>
          </a:p>
          <a:p>
            <a:r>
              <a:rPr lang="en-GB" dirty="0"/>
              <a:t>The report showed that Youth Work could help young people grow through democratic participation and social learning in groups.</a:t>
            </a:r>
          </a:p>
          <a:p>
            <a:r>
              <a:rPr lang="en-GB" dirty="0"/>
              <a:t>It also helped Youth Work become more professional by bringing more support, training, and resources to the sector, while showing that association is a key part of Youth Work practice (HMSO, 1960).</a:t>
            </a:r>
          </a:p>
        </p:txBody>
      </p:sp>
    </p:spTree>
    <p:extLst>
      <p:ext uri="{BB962C8B-B14F-4D97-AF65-F5344CB8AC3E}">
        <p14:creationId xmlns:p14="http://schemas.microsoft.com/office/powerpoint/2010/main" val="3485017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AA2B5-CF42-CB55-E08C-D6FBA7489EF5}"/>
              </a:ext>
            </a:extLst>
          </p:cNvPr>
          <p:cNvSpPr>
            <a:spLocks noGrp="1"/>
          </p:cNvSpPr>
          <p:nvPr>
            <p:ph type="title"/>
          </p:nvPr>
        </p:nvSpPr>
        <p:spPr>
          <a:xfrm>
            <a:off x="358219" y="365125"/>
            <a:ext cx="11833781" cy="1325563"/>
          </a:xfrm>
        </p:spPr>
        <p:txBody>
          <a:bodyPr>
            <a:normAutofit/>
          </a:bodyPr>
          <a:lstStyle/>
          <a:p>
            <a:r>
              <a:rPr lang="en-GB" sz="4200" b="1" dirty="0">
                <a:latin typeface="Arial" panose="020B0604020202020204" pitchFamily="34" charset="0"/>
                <a:cs typeface="Arial" panose="020B0604020202020204" pitchFamily="34" charset="0"/>
              </a:rPr>
              <a:t>Historical Foundations of “Association” in Youth Work</a:t>
            </a:r>
            <a:endParaRPr lang="en-GB" sz="4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20C8BC2-326E-98CE-E6C2-B035FD3BAE58}"/>
              </a:ext>
            </a:extLst>
          </p:cNvPr>
          <p:cNvSpPr>
            <a:spLocks noGrp="1"/>
          </p:cNvSpPr>
          <p:nvPr>
            <p:ph idx="1"/>
          </p:nvPr>
        </p:nvSpPr>
        <p:spPr/>
        <p:txBody>
          <a:bodyPr>
            <a:normAutofit/>
          </a:bodyPr>
          <a:lstStyle/>
          <a:p>
            <a:r>
              <a:rPr lang="en-GB" dirty="0"/>
              <a:t>Jolly (2010) describes association as an important part of Youth Work because it fits with the idea of Youth Work as a relational and community-based practice.</a:t>
            </a:r>
          </a:p>
          <a:p>
            <a:r>
              <a:rPr lang="en-GB" dirty="0"/>
              <a:t>Association is not just about people being together in the same place; it is also about learning, participation, and personal development (Jolly, 2010).</a:t>
            </a:r>
          </a:p>
          <a:p>
            <a:r>
              <a:rPr lang="en-GB" dirty="0"/>
              <a:t>This shows that association is a key historical and theoretical foundation in Youth Work because it supports voluntary, relational, and educational work with young people.</a:t>
            </a:r>
          </a:p>
          <a:p>
            <a:pPr marL="0" indent="0">
              <a:buNone/>
            </a:pPr>
            <a:endParaRPr lang="en-GB" dirty="0"/>
          </a:p>
        </p:txBody>
      </p:sp>
    </p:spTree>
    <p:extLst>
      <p:ext uri="{BB962C8B-B14F-4D97-AF65-F5344CB8AC3E}">
        <p14:creationId xmlns:p14="http://schemas.microsoft.com/office/powerpoint/2010/main" val="1990960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0D5746-A14D-E112-E4E9-E5CA5B6D8D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2E8EBF0-EEAA-D56D-3ED2-BF659A56089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Over to you…</a:t>
            </a:r>
          </a:p>
        </p:txBody>
      </p:sp>
      <p:sp>
        <p:nvSpPr>
          <p:cNvPr id="5" name="Content Placeholder 4">
            <a:extLst>
              <a:ext uri="{FF2B5EF4-FFF2-40B4-BE49-F238E27FC236}">
                <a16:creationId xmlns:a16="http://schemas.microsoft.com/office/drawing/2014/main" id="{8773FB36-6E6F-805B-8326-C6E7036F1FAA}"/>
              </a:ext>
            </a:extLst>
          </p:cNvPr>
          <p:cNvSpPr>
            <a:spLocks noGrp="1"/>
          </p:cNvSpPr>
          <p:nvPr>
            <p:ph idx="1"/>
          </p:nvPr>
        </p:nvSpPr>
        <p:spPr/>
        <p:txBody>
          <a:bodyPr>
            <a:normAutofit/>
          </a:bodyPr>
          <a:lstStyle/>
          <a:p>
            <a:pPr>
              <a:lnSpc>
                <a:spcPct val="120000"/>
              </a:lnSpc>
            </a:pPr>
            <a:r>
              <a:rPr lang="en-GB" dirty="0">
                <a:latin typeface="Arial" panose="020B0604020202020204" pitchFamily="34" charset="0"/>
                <a:cs typeface="Arial" panose="020B0604020202020204" pitchFamily="34" charset="0"/>
              </a:rPr>
              <a:t>Association in youth work means…</a:t>
            </a:r>
            <a:endParaRPr lang="en-GB" dirty="0"/>
          </a:p>
        </p:txBody>
      </p:sp>
      <p:sp>
        <p:nvSpPr>
          <p:cNvPr id="6" name="Rectangle 1">
            <a:extLst>
              <a:ext uri="{FF2B5EF4-FFF2-40B4-BE49-F238E27FC236}">
                <a16:creationId xmlns:a16="http://schemas.microsoft.com/office/drawing/2014/main" id="{387F7724-8168-41D1-BB17-897C45796BFC}"/>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79506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ECF6C1-654C-E85C-4229-988731C450C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2D71474-E1E6-BCB4-D139-4F932749F8F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Why Association Matters</a:t>
            </a:r>
          </a:p>
        </p:txBody>
      </p:sp>
      <p:sp>
        <p:nvSpPr>
          <p:cNvPr id="5" name="Content Placeholder 4">
            <a:extLst>
              <a:ext uri="{FF2B5EF4-FFF2-40B4-BE49-F238E27FC236}">
                <a16:creationId xmlns:a16="http://schemas.microsoft.com/office/drawing/2014/main" id="{2C10AE3E-3E20-5598-21AA-C3EDF51DBC44}"/>
              </a:ext>
            </a:extLst>
          </p:cNvPr>
          <p:cNvSpPr>
            <a:spLocks noGrp="1"/>
          </p:cNvSpPr>
          <p:nvPr>
            <p:ph idx="1"/>
          </p:nvPr>
        </p:nvSpPr>
        <p:spPr/>
        <p:txBody>
          <a:bodyPr>
            <a:normAutofit lnSpcReduction="10000"/>
          </a:bodyPr>
          <a:lstStyle/>
          <a:p>
            <a:pPr>
              <a:lnSpc>
                <a:spcPct val="120000"/>
              </a:lnSpc>
            </a:pPr>
            <a:r>
              <a:rPr lang="en-GB" dirty="0">
                <a:latin typeface="Arial" panose="020B0604020202020204" pitchFamily="34" charset="0"/>
                <a:cs typeface="Arial" panose="020B0604020202020204" pitchFamily="34" charset="0"/>
              </a:rPr>
              <a:t>Identity &amp; Belonging</a:t>
            </a:r>
          </a:p>
          <a:p>
            <a:pPr lvl="1">
              <a:lnSpc>
                <a:spcPct val="120000"/>
              </a:lnSpc>
            </a:pPr>
            <a:r>
              <a:rPr lang="en-GB" dirty="0">
                <a:latin typeface="Arial" panose="020B0604020202020204" pitchFamily="34" charset="0"/>
                <a:cs typeface="Arial" panose="020B0604020202020204" pitchFamily="34" charset="0"/>
              </a:rPr>
              <a:t>Young people form a sense of who they are through groups</a:t>
            </a:r>
          </a:p>
          <a:p>
            <a:pPr>
              <a:lnSpc>
                <a:spcPct val="120000"/>
              </a:lnSpc>
            </a:pPr>
            <a:r>
              <a:rPr lang="en-GB" dirty="0">
                <a:latin typeface="Arial" panose="020B0604020202020204" pitchFamily="34" charset="0"/>
                <a:cs typeface="Arial" panose="020B0604020202020204" pitchFamily="34" charset="0"/>
              </a:rPr>
              <a:t> Participation &amp; Voice</a:t>
            </a:r>
          </a:p>
          <a:p>
            <a:pPr lvl="1">
              <a:lnSpc>
                <a:spcPct val="120000"/>
              </a:lnSpc>
            </a:pPr>
            <a:r>
              <a:rPr lang="en-GB" dirty="0">
                <a:latin typeface="Arial" panose="020B0604020202020204" pitchFamily="34" charset="0"/>
                <a:cs typeface="Arial" panose="020B0604020202020204" pitchFamily="34" charset="0"/>
              </a:rPr>
              <a:t>Association creates safe spaces where young people can express themselves</a:t>
            </a:r>
          </a:p>
          <a:p>
            <a:pPr>
              <a:lnSpc>
                <a:spcPct val="120000"/>
              </a:lnSpc>
            </a:pPr>
            <a:r>
              <a:rPr lang="en-GB" dirty="0">
                <a:latin typeface="Arial" panose="020B0604020202020204" pitchFamily="34" charset="0"/>
                <a:cs typeface="Arial" panose="020B0604020202020204" pitchFamily="34" charset="0"/>
              </a:rPr>
              <a:t>Social Education</a:t>
            </a:r>
          </a:p>
          <a:p>
            <a:pPr lvl="1">
              <a:lnSpc>
                <a:spcPct val="120000"/>
              </a:lnSpc>
            </a:pPr>
            <a:r>
              <a:rPr lang="en-GB" dirty="0">
                <a:latin typeface="Arial" panose="020B0604020202020204" pitchFamily="34" charset="0"/>
                <a:cs typeface="Arial" panose="020B0604020202020204" pitchFamily="34" charset="0"/>
              </a:rPr>
              <a:t>Learning happens through relationships, shared experiences, and group dynamics</a:t>
            </a:r>
            <a:endParaRPr lang="en-GB" dirty="0"/>
          </a:p>
        </p:txBody>
      </p:sp>
      <p:sp>
        <p:nvSpPr>
          <p:cNvPr id="6" name="Rectangle 1">
            <a:extLst>
              <a:ext uri="{FF2B5EF4-FFF2-40B4-BE49-F238E27FC236}">
                <a16:creationId xmlns:a16="http://schemas.microsoft.com/office/drawing/2014/main" id="{6C67A563-908A-C076-1083-843FFD4F4C76}"/>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009793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AFDA-9E2B-7EC4-5BD9-B233A628C8E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Belonging Map</a:t>
            </a:r>
          </a:p>
        </p:txBody>
      </p:sp>
      <p:sp>
        <p:nvSpPr>
          <p:cNvPr id="3" name="Content Placeholder 2">
            <a:extLst>
              <a:ext uri="{FF2B5EF4-FFF2-40B4-BE49-F238E27FC236}">
                <a16:creationId xmlns:a16="http://schemas.microsoft.com/office/drawing/2014/main" id="{DBB18E8D-FA37-B60B-0194-D7462EF47CB4}"/>
              </a:ext>
            </a:extLst>
          </p:cNvPr>
          <p:cNvSpPr>
            <a:spLocks noGrp="1"/>
          </p:cNvSpPr>
          <p:nvPr>
            <p:ph idx="1"/>
          </p:nvPr>
        </p:nvSpPr>
        <p:spPr/>
        <p:txBody>
          <a:bodyPr/>
          <a:lstStyle/>
          <a:p>
            <a:r>
              <a:rPr lang="en-GB" dirty="0"/>
              <a:t>In small groups, draw a quick map of a youth club or youth space and identify:</a:t>
            </a:r>
          </a:p>
          <a:p>
            <a:pPr lvl="1"/>
            <a:endParaRPr lang="en-GB" dirty="0"/>
          </a:p>
          <a:p>
            <a:pPr lvl="1"/>
            <a:r>
              <a:rPr lang="en-GB" dirty="0"/>
              <a:t>Where association naturally happens</a:t>
            </a:r>
          </a:p>
          <a:p>
            <a:pPr lvl="1"/>
            <a:r>
              <a:rPr lang="en-GB" dirty="0"/>
              <a:t>Where it is blocked</a:t>
            </a:r>
          </a:p>
          <a:p>
            <a:pPr lvl="1"/>
            <a:r>
              <a:rPr lang="en-GB" dirty="0"/>
              <a:t>What a Youth Worker can do to strengthen it</a:t>
            </a:r>
          </a:p>
          <a:p>
            <a:endParaRPr lang="en-GB" dirty="0"/>
          </a:p>
        </p:txBody>
      </p:sp>
    </p:spTree>
    <p:extLst>
      <p:ext uri="{BB962C8B-B14F-4D97-AF65-F5344CB8AC3E}">
        <p14:creationId xmlns:p14="http://schemas.microsoft.com/office/powerpoint/2010/main" val="19847017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C9BD12-4EB6-AEF0-839D-122071CE37D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Association in Practice</a:t>
            </a:r>
          </a:p>
        </p:txBody>
      </p:sp>
      <p:sp>
        <p:nvSpPr>
          <p:cNvPr id="5" name="Content Placeholder 4">
            <a:extLst>
              <a:ext uri="{FF2B5EF4-FFF2-40B4-BE49-F238E27FC236}">
                <a16:creationId xmlns:a16="http://schemas.microsoft.com/office/drawing/2014/main" id="{34D5768E-6364-7A27-1F4A-E329ADA87140}"/>
              </a:ext>
            </a:extLst>
          </p:cNvPr>
          <p:cNvSpPr>
            <a:spLocks noGrp="1"/>
          </p:cNvSpPr>
          <p:nvPr>
            <p:ph idx="1"/>
          </p:nvPr>
        </p:nvSpPr>
        <p:spPr/>
        <p:txBody>
          <a:bodyPr/>
          <a:lstStyle/>
          <a:p>
            <a:r>
              <a:rPr lang="en-GB" dirty="0"/>
              <a:t>Some examples:</a:t>
            </a:r>
          </a:p>
          <a:p>
            <a:pPr lvl="1"/>
            <a:r>
              <a:rPr lang="en-GB" dirty="0"/>
              <a:t>A youth club where young people choose to run their own music night</a:t>
            </a:r>
          </a:p>
          <a:p>
            <a:pPr lvl="1"/>
            <a:r>
              <a:rPr lang="en-GB" dirty="0"/>
              <a:t>A skate park where informal association leads to peer mentoring</a:t>
            </a:r>
          </a:p>
          <a:p>
            <a:pPr lvl="1"/>
            <a:r>
              <a:rPr lang="en-GB" dirty="0"/>
              <a:t>A group chat that becomes a support network</a:t>
            </a:r>
          </a:p>
          <a:p>
            <a:pPr lvl="1"/>
            <a:r>
              <a:rPr lang="en-GB" dirty="0"/>
              <a:t>A youth forum where young people collectively shape decisions</a:t>
            </a:r>
          </a:p>
        </p:txBody>
      </p:sp>
    </p:spTree>
    <p:extLst>
      <p:ext uri="{BB962C8B-B14F-4D97-AF65-F5344CB8AC3E}">
        <p14:creationId xmlns:p14="http://schemas.microsoft.com/office/powerpoint/2010/main" val="24267773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76AB7D-F6C6-65F7-B770-021521E9144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Scenario 1</a:t>
            </a:r>
          </a:p>
        </p:txBody>
      </p:sp>
      <p:sp>
        <p:nvSpPr>
          <p:cNvPr id="5" name="Content Placeholder 4">
            <a:extLst>
              <a:ext uri="{FF2B5EF4-FFF2-40B4-BE49-F238E27FC236}">
                <a16:creationId xmlns:a16="http://schemas.microsoft.com/office/drawing/2014/main" id="{0631811A-C536-71CC-57AF-C53442E3FDC6}"/>
              </a:ext>
            </a:extLst>
          </p:cNvPr>
          <p:cNvSpPr>
            <a:spLocks noGrp="1"/>
          </p:cNvSpPr>
          <p:nvPr>
            <p:ph idx="1"/>
          </p:nvPr>
        </p:nvSpPr>
        <p:spPr/>
        <p:txBody>
          <a:bodyPr>
            <a:normAutofit/>
          </a:bodyPr>
          <a:lstStyle/>
          <a:p>
            <a:pPr marL="0" indent="0">
              <a:buNone/>
            </a:pPr>
            <a:r>
              <a:rPr lang="en-GB" b="1" dirty="0"/>
              <a:t>“The Quiet Corner”</a:t>
            </a:r>
          </a:p>
          <a:p>
            <a:r>
              <a:rPr lang="en-GB" dirty="0"/>
              <a:t>A youth club has a group of three young people who always sit in the corner on their phones. They don’t mix with anyone else and rarely speak unless spoken to. Other young people say they “keep themselves to themselves.”</a:t>
            </a:r>
          </a:p>
          <a:p>
            <a:r>
              <a:rPr lang="en-GB" b="1" dirty="0"/>
              <a:t>Questions:</a:t>
            </a:r>
          </a:p>
          <a:p>
            <a:pPr lvl="1"/>
            <a:r>
              <a:rPr lang="en-GB" dirty="0"/>
              <a:t>What’s happening with association here?</a:t>
            </a:r>
          </a:p>
          <a:p>
            <a:pPr lvl="1"/>
            <a:r>
              <a:rPr lang="en-GB" dirty="0"/>
              <a:t>What might be preventing it?</a:t>
            </a:r>
          </a:p>
          <a:p>
            <a:pPr lvl="1"/>
            <a:r>
              <a:rPr lang="en-GB" dirty="0"/>
              <a:t>What could a Youth Worker do to gently encourage connection?</a:t>
            </a:r>
          </a:p>
          <a:p>
            <a:endParaRPr lang="en-GB" dirty="0"/>
          </a:p>
        </p:txBody>
      </p:sp>
    </p:spTree>
    <p:extLst>
      <p:ext uri="{BB962C8B-B14F-4D97-AF65-F5344CB8AC3E}">
        <p14:creationId xmlns:p14="http://schemas.microsoft.com/office/powerpoint/2010/main" val="3932034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E4CB9-4A2C-CE41-B80C-AF20FD463E5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CC55B64-9C2F-A9D7-88B7-4A9C4587D8F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Scenario 2</a:t>
            </a:r>
          </a:p>
        </p:txBody>
      </p:sp>
      <p:sp>
        <p:nvSpPr>
          <p:cNvPr id="5" name="Content Placeholder 4">
            <a:extLst>
              <a:ext uri="{FF2B5EF4-FFF2-40B4-BE49-F238E27FC236}">
                <a16:creationId xmlns:a16="http://schemas.microsoft.com/office/drawing/2014/main" id="{FE0D401E-0040-1D51-AB47-2A7C863E7728}"/>
              </a:ext>
            </a:extLst>
          </p:cNvPr>
          <p:cNvSpPr>
            <a:spLocks noGrp="1"/>
          </p:cNvSpPr>
          <p:nvPr>
            <p:ph idx="1"/>
          </p:nvPr>
        </p:nvSpPr>
        <p:spPr/>
        <p:txBody>
          <a:bodyPr>
            <a:normAutofit/>
          </a:bodyPr>
          <a:lstStyle/>
          <a:p>
            <a:pPr marL="0" indent="0">
              <a:buNone/>
            </a:pPr>
            <a:r>
              <a:rPr lang="en-GB" b="1" dirty="0"/>
              <a:t>“The Dominant Group”</a:t>
            </a:r>
          </a:p>
          <a:p>
            <a:r>
              <a:rPr lang="en-GB" dirty="0"/>
              <a:t>A confident group of older young people take over the games room every week. They’re not unkind, but their presence means younger or quieter young people don’t feel comfortable joining in.</a:t>
            </a:r>
          </a:p>
          <a:p>
            <a:r>
              <a:rPr lang="en-GB" b="1" dirty="0"/>
              <a:t>Questions:</a:t>
            </a:r>
            <a:endParaRPr lang="en-GB" dirty="0"/>
          </a:p>
          <a:p>
            <a:pPr lvl="1"/>
            <a:r>
              <a:rPr lang="en-GB" dirty="0"/>
              <a:t>How is association being shaped in this space?</a:t>
            </a:r>
          </a:p>
          <a:p>
            <a:pPr lvl="1"/>
            <a:r>
              <a:rPr lang="en-GB" dirty="0"/>
              <a:t>Who is being included or excluded?</a:t>
            </a:r>
          </a:p>
          <a:p>
            <a:pPr lvl="1"/>
            <a:r>
              <a:rPr lang="en-GB" dirty="0"/>
              <a:t>What could a Youth Worker do to rebalance the space?</a:t>
            </a:r>
          </a:p>
          <a:p>
            <a:pPr marL="0" indent="0">
              <a:buNone/>
            </a:pPr>
            <a:endParaRPr lang="en-GB" b="1" dirty="0"/>
          </a:p>
        </p:txBody>
      </p:sp>
    </p:spTree>
    <p:extLst>
      <p:ext uri="{BB962C8B-B14F-4D97-AF65-F5344CB8AC3E}">
        <p14:creationId xmlns:p14="http://schemas.microsoft.com/office/powerpoint/2010/main" val="22541131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CABA91-C630-1FF4-559E-E422395D05E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7D38D3D-D9AD-B97F-B644-B22AA78CCBC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Scenario 3</a:t>
            </a:r>
          </a:p>
        </p:txBody>
      </p:sp>
      <p:sp>
        <p:nvSpPr>
          <p:cNvPr id="5" name="Content Placeholder 4">
            <a:extLst>
              <a:ext uri="{FF2B5EF4-FFF2-40B4-BE49-F238E27FC236}">
                <a16:creationId xmlns:a16="http://schemas.microsoft.com/office/drawing/2014/main" id="{1E5BB366-42B6-124C-8CFB-FDC0CDE22EC1}"/>
              </a:ext>
            </a:extLst>
          </p:cNvPr>
          <p:cNvSpPr>
            <a:spLocks noGrp="1"/>
          </p:cNvSpPr>
          <p:nvPr>
            <p:ph idx="1"/>
          </p:nvPr>
        </p:nvSpPr>
        <p:spPr/>
        <p:txBody>
          <a:bodyPr>
            <a:normAutofit/>
          </a:bodyPr>
          <a:lstStyle/>
          <a:p>
            <a:pPr marL="0" indent="0">
              <a:buNone/>
            </a:pPr>
            <a:r>
              <a:rPr lang="en-GB" b="1" dirty="0"/>
              <a:t>“The Newcomer”</a:t>
            </a:r>
          </a:p>
          <a:p>
            <a:r>
              <a:rPr lang="en-GB" dirty="0"/>
              <a:t>A young person attends the youth club for the first time. They stand near the door, unsure where to go or who to talk to. The established groups don’t seem to notice them.</a:t>
            </a:r>
          </a:p>
          <a:p>
            <a:r>
              <a:rPr lang="en-GB" b="1" dirty="0"/>
              <a:t>Questions:</a:t>
            </a:r>
            <a:endParaRPr lang="en-GB" dirty="0"/>
          </a:p>
          <a:p>
            <a:pPr lvl="1"/>
            <a:r>
              <a:rPr lang="en-GB" dirty="0"/>
              <a:t>What barriers to association are present?</a:t>
            </a:r>
          </a:p>
          <a:p>
            <a:pPr lvl="1"/>
            <a:r>
              <a:rPr lang="en-GB" dirty="0"/>
              <a:t>What could help this young person feel part of the group?</a:t>
            </a:r>
          </a:p>
          <a:p>
            <a:pPr lvl="1"/>
            <a:r>
              <a:rPr lang="en-GB" dirty="0"/>
              <a:t>What role should the Youth Worker play?</a:t>
            </a:r>
          </a:p>
          <a:p>
            <a:endParaRPr lang="en-GB" dirty="0"/>
          </a:p>
        </p:txBody>
      </p:sp>
    </p:spTree>
    <p:extLst>
      <p:ext uri="{BB962C8B-B14F-4D97-AF65-F5344CB8AC3E}">
        <p14:creationId xmlns:p14="http://schemas.microsoft.com/office/powerpoint/2010/main" val="42575309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7DEDED-256C-6D27-D723-9C907150EFD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FC2D951-0773-BE9A-70CF-DF06D129066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Scenario 4</a:t>
            </a:r>
          </a:p>
        </p:txBody>
      </p:sp>
      <p:sp>
        <p:nvSpPr>
          <p:cNvPr id="5" name="Content Placeholder 4">
            <a:extLst>
              <a:ext uri="{FF2B5EF4-FFF2-40B4-BE49-F238E27FC236}">
                <a16:creationId xmlns:a16="http://schemas.microsoft.com/office/drawing/2014/main" id="{A899862F-343B-6B39-82AA-A0160063CDD1}"/>
              </a:ext>
            </a:extLst>
          </p:cNvPr>
          <p:cNvSpPr>
            <a:spLocks noGrp="1"/>
          </p:cNvSpPr>
          <p:nvPr>
            <p:ph idx="1"/>
          </p:nvPr>
        </p:nvSpPr>
        <p:spPr/>
        <p:txBody>
          <a:bodyPr>
            <a:normAutofit/>
          </a:bodyPr>
          <a:lstStyle/>
          <a:p>
            <a:pPr marL="0" indent="0">
              <a:buNone/>
            </a:pPr>
            <a:r>
              <a:rPr lang="en-GB" b="1" dirty="0"/>
              <a:t>“The Online Group Chat”</a:t>
            </a:r>
          </a:p>
          <a:p>
            <a:r>
              <a:rPr lang="en-GB" dirty="0"/>
              <a:t>A group of young people have created a WhatsApp group linked to the youth club. Some feel included, but others say they feel left out or that the chat is “cliquey.”</a:t>
            </a:r>
          </a:p>
          <a:p>
            <a:r>
              <a:rPr lang="en-GB" b="1" dirty="0"/>
              <a:t>Questions:</a:t>
            </a:r>
            <a:endParaRPr lang="en-GB" dirty="0"/>
          </a:p>
          <a:p>
            <a:pPr lvl="1"/>
            <a:r>
              <a:rPr lang="en-GB" dirty="0"/>
              <a:t>How does association happen online?</a:t>
            </a:r>
          </a:p>
          <a:p>
            <a:pPr lvl="1"/>
            <a:r>
              <a:rPr lang="en-GB" dirty="0"/>
              <a:t>What risks or opportunities does this create?</a:t>
            </a:r>
          </a:p>
          <a:p>
            <a:pPr lvl="1"/>
            <a:r>
              <a:rPr lang="en-GB" dirty="0"/>
              <a:t>How can Youth Workers support healthy association in digital spaces?</a:t>
            </a:r>
          </a:p>
          <a:p>
            <a:endParaRPr lang="en-GB" dirty="0"/>
          </a:p>
        </p:txBody>
      </p:sp>
    </p:spTree>
    <p:extLst>
      <p:ext uri="{BB962C8B-B14F-4D97-AF65-F5344CB8AC3E}">
        <p14:creationId xmlns:p14="http://schemas.microsoft.com/office/powerpoint/2010/main" val="14433475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7C9091-8521-F189-3DF1-B7ACC892E1D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Scenario 5</a:t>
            </a:r>
          </a:p>
        </p:txBody>
      </p:sp>
      <p:sp>
        <p:nvSpPr>
          <p:cNvPr id="5" name="Content Placeholder 4">
            <a:extLst>
              <a:ext uri="{FF2B5EF4-FFF2-40B4-BE49-F238E27FC236}">
                <a16:creationId xmlns:a16="http://schemas.microsoft.com/office/drawing/2014/main" id="{300C8082-B888-407B-44C9-0781580780DF}"/>
              </a:ext>
            </a:extLst>
          </p:cNvPr>
          <p:cNvSpPr>
            <a:spLocks noGrp="1"/>
          </p:cNvSpPr>
          <p:nvPr>
            <p:ph idx="1"/>
          </p:nvPr>
        </p:nvSpPr>
        <p:spPr/>
        <p:txBody>
          <a:bodyPr>
            <a:normAutofit/>
          </a:bodyPr>
          <a:lstStyle/>
          <a:p>
            <a:pPr marL="0" indent="0">
              <a:buNone/>
            </a:pPr>
            <a:r>
              <a:rPr lang="en-GB" b="1" dirty="0"/>
              <a:t>“The Activity Divide”</a:t>
            </a:r>
          </a:p>
          <a:p>
            <a:r>
              <a:rPr lang="en-GB" dirty="0"/>
              <a:t>During a session, half the group want to play football outside, while the other half want to stay indoors and do art. The two groups rarely mix and don’t seem to know each other well.</a:t>
            </a:r>
          </a:p>
          <a:p>
            <a:r>
              <a:rPr lang="en-GB" b="1" dirty="0"/>
              <a:t>Questions:</a:t>
            </a:r>
            <a:endParaRPr lang="en-GB" dirty="0"/>
          </a:p>
          <a:p>
            <a:pPr lvl="1"/>
            <a:r>
              <a:rPr lang="en-GB" dirty="0"/>
              <a:t>Is association happening here?</a:t>
            </a:r>
          </a:p>
          <a:p>
            <a:pPr lvl="1"/>
            <a:r>
              <a:rPr lang="en-GB" dirty="0"/>
              <a:t>How could a Youth Worker help build bridges between groups?</a:t>
            </a:r>
          </a:p>
          <a:p>
            <a:pPr lvl="1"/>
            <a:r>
              <a:rPr lang="en-GB" dirty="0"/>
              <a:t>Should the groups be brought together – or is separate association still valuable?</a:t>
            </a:r>
          </a:p>
          <a:p>
            <a:endParaRPr lang="en-GB" dirty="0"/>
          </a:p>
        </p:txBody>
      </p:sp>
    </p:spTree>
    <p:extLst>
      <p:ext uri="{BB962C8B-B14F-4D97-AF65-F5344CB8AC3E}">
        <p14:creationId xmlns:p14="http://schemas.microsoft.com/office/powerpoint/2010/main" val="22068545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872A14-E5F2-E310-6009-4CA3946B08B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67053B9-C31E-A46D-F844-9179B597F74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Challenges to Association </a:t>
            </a:r>
          </a:p>
        </p:txBody>
      </p:sp>
      <p:sp>
        <p:nvSpPr>
          <p:cNvPr id="5" name="Content Placeholder 4">
            <a:extLst>
              <a:ext uri="{FF2B5EF4-FFF2-40B4-BE49-F238E27FC236}">
                <a16:creationId xmlns:a16="http://schemas.microsoft.com/office/drawing/2014/main" id="{3B53D47D-29C5-9071-546A-51A243FBDAFB}"/>
              </a:ext>
            </a:extLst>
          </p:cNvPr>
          <p:cNvSpPr>
            <a:spLocks noGrp="1"/>
          </p:cNvSpPr>
          <p:nvPr>
            <p:ph idx="1"/>
          </p:nvPr>
        </p:nvSpPr>
        <p:spPr/>
        <p:txBody>
          <a:bodyPr>
            <a:normAutofit/>
          </a:bodyPr>
          <a:lstStyle/>
          <a:p>
            <a:r>
              <a:rPr lang="en-GB" dirty="0"/>
              <a:t>While </a:t>
            </a:r>
            <a:r>
              <a:rPr lang="en-GB" i="1" dirty="0"/>
              <a:t>Association</a:t>
            </a:r>
            <a:r>
              <a:rPr lang="en-GB" dirty="0"/>
              <a:t> is a core principle of Youth Work, it doesn’t always happen easily. </a:t>
            </a:r>
          </a:p>
          <a:p>
            <a:r>
              <a:rPr lang="en-GB" dirty="0"/>
              <a:t>Young people face a range of </a:t>
            </a:r>
            <a:r>
              <a:rPr lang="en-GB" b="1" dirty="0"/>
              <a:t>personal</a:t>
            </a:r>
            <a:r>
              <a:rPr lang="en-GB" dirty="0"/>
              <a:t>, </a:t>
            </a:r>
            <a:r>
              <a:rPr lang="en-GB" b="1" dirty="0"/>
              <a:t>social</a:t>
            </a:r>
            <a:r>
              <a:rPr lang="en-GB" dirty="0"/>
              <a:t>, and </a:t>
            </a:r>
            <a:r>
              <a:rPr lang="en-GB" b="1" dirty="0"/>
              <a:t>structural barriers </a:t>
            </a:r>
            <a:r>
              <a:rPr lang="en-GB" dirty="0"/>
              <a:t>that can limit their ability to form meaningful connections. </a:t>
            </a:r>
          </a:p>
          <a:p>
            <a:r>
              <a:rPr lang="en-GB" dirty="0"/>
              <a:t>Youth Workers need to recognise these challenges and respond with empathy, creativity, and flexibility.</a:t>
            </a:r>
          </a:p>
          <a:p>
            <a:pPr marL="0" indent="0">
              <a:buNone/>
            </a:pPr>
            <a:endParaRPr lang="en-GB" dirty="0"/>
          </a:p>
        </p:txBody>
      </p:sp>
    </p:spTree>
    <p:extLst>
      <p:ext uri="{BB962C8B-B14F-4D97-AF65-F5344CB8AC3E}">
        <p14:creationId xmlns:p14="http://schemas.microsoft.com/office/powerpoint/2010/main" val="2749871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DF1B0E1-EC28-19CD-F598-E33C38F9B8F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Personal Barriers</a:t>
            </a: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2F0BF576-F814-00F5-1C13-376C4084606D}"/>
              </a:ext>
            </a:extLst>
          </p:cNvPr>
          <p:cNvSpPr>
            <a:spLocks noGrp="1"/>
          </p:cNvSpPr>
          <p:nvPr>
            <p:ph idx="1"/>
          </p:nvPr>
        </p:nvSpPr>
        <p:spPr>
          <a:xfrm>
            <a:off x="358219" y="1825624"/>
            <a:ext cx="11481847" cy="3920347"/>
          </a:xfrm>
        </p:spPr>
        <p:txBody>
          <a:bodyPr>
            <a:normAutofit fontScale="92500" lnSpcReduction="10000"/>
          </a:bodyPr>
          <a:lstStyle/>
          <a:p>
            <a:pPr marL="0" indent="0">
              <a:buNone/>
            </a:pPr>
            <a:r>
              <a:rPr lang="en-GB" dirty="0"/>
              <a:t>These are challenges rooted in the young person’s own experiences, feelings, or circumstances.  For example:</a:t>
            </a:r>
          </a:p>
          <a:p>
            <a:pPr lvl="1"/>
            <a:r>
              <a:rPr lang="en-GB" b="1" dirty="0"/>
              <a:t>Low confidence or social anxiety</a:t>
            </a:r>
            <a:r>
              <a:rPr lang="en-GB" dirty="0"/>
              <a:t> — joining a group can feel overwhelming.</a:t>
            </a:r>
          </a:p>
          <a:p>
            <a:pPr lvl="1"/>
            <a:r>
              <a:rPr lang="en-GB" b="1" dirty="0"/>
              <a:t>Past negative experiences</a:t>
            </a:r>
            <a:r>
              <a:rPr lang="en-GB" dirty="0"/>
              <a:t> — bullying, exclusion, or conflict can make young people wary.</a:t>
            </a:r>
          </a:p>
          <a:p>
            <a:pPr lvl="1"/>
            <a:r>
              <a:rPr lang="en-GB" b="1" dirty="0"/>
              <a:t>Neurodiversity</a:t>
            </a:r>
            <a:r>
              <a:rPr lang="en-GB" dirty="0"/>
              <a:t> — some young people may find group dynamics unpredictable or stressful.</a:t>
            </a:r>
          </a:p>
          <a:p>
            <a:pPr lvl="1"/>
            <a:r>
              <a:rPr lang="en-GB" b="1" dirty="0"/>
              <a:t>Trauma or instability</a:t>
            </a:r>
            <a:r>
              <a:rPr lang="en-GB" dirty="0"/>
              <a:t> — young people dealing with difficult home lives may struggle to trust others.</a:t>
            </a:r>
          </a:p>
          <a:p>
            <a:r>
              <a:rPr lang="en-GB" b="1" dirty="0"/>
              <a:t>Youth Work implications</a:t>
            </a:r>
          </a:p>
          <a:p>
            <a:pPr lvl="1"/>
            <a:r>
              <a:rPr lang="en-GB" dirty="0"/>
              <a:t>Association must be voluntary and never forced.</a:t>
            </a:r>
          </a:p>
          <a:p>
            <a:pPr lvl="1"/>
            <a:r>
              <a:rPr lang="en-GB" dirty="0"/>
              <a:t>Youth Workers need to create low‑pressure entry points into group life.</a:t>
            </a:r>
          </a:p>
          <a:p>
            <a:pPr lvl="1"/>
            <a:r>
              <a:rPr lang="en-GB" dirty="0"/>
              <a:t>Small relational steps matter more than big group activities.</a:t>
            </a:r>
          </a:p>
          <a:p>
            <a:endParaRPr lang="en-GB" dirty="0"/>
          </a:p>
        </p:txBody>
      </p:sp>
    </p:spTree>
    <p:extLst>
      <p:ext uri="{BB962C8B-B14F-4D97-AF65-F5344CB8AC3E}">
        <p14:creationId xmlns:p14="http://schemas.microsoft.com/office/powerpoint/2010/main" val="37753669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CC9405-4D73-A2A9-56A7-9175F4E06D5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D92F473-1B9D-AFA7-B1ED-2AC887122E8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Group Dynamics</a:t>
            </a:r>
          </a:p>
        </p:txBody>
      </p:sp>
      <p:sp>
        <p:nvSpPr>
          <p:cNvPr id="5" name="Content Placeholder 4">
            <a:extLst>
              <a:ext uri="{FF2B5EF4-FFF2-40B4-BE49-F238E27FC236}">
                <a16:creationId xmlns:a16="http://schemas.microsoft.com/office/drawing/2014/main" id="{9C4E2FF0-1F5D-872F-4EA1-4225AB177850}"/>
              </a:ext>
            </a:extLst>
          </p:cNvPr>
          <p:cNvSpPr>
            <a:spLocks noGrp="1"/>
          </p:cNvSpPr>
          <p:nvPr>
            <p:ph idx="1"/>
          </p:nvPr>
        </p:nvSpPr>
        <p:spPr>
          <a:xfrm>
            <a:off x="358219" y="1825624"/>
            <a:ext cx="11481847" cy="3920347"/>
          </a:xfrm>
        </p:spPr>
        <p:txBody>
          <a:bodyPr>
            <a:normAutofit fontScale="92500"/>
          </a:bodyPr>
          <a:lstStyle/>
          <a:p>
            <a:pPr marL="0" indent="0">
              <a:buNone/>
            </a:pPr>
            <a:r>
              <a:rPr lang="en-GB" dirty="0"/>
              <a:t>Even when young people want to associate, the group itself can create barriers.  For example:</a:t>
            </a:r>
          </a:p>
          <a:p>
            <a:pPr lvl="1"/>
            <a:r>
              <a:rPr lang="en-GB" b="1" dirty="0"/>
              <a:t>Cliques</a:t>
            </a:r>
            <a:r>
              <a:rPr lang="en-GB" dirty="0"/>
              <a:t> — tight‑knit groups that unintentionally exclude others.</a:t>
            </a:r>
          </a:p>
          <a:p>
            <a:pPr lvl="1"/>
            <a:r>
              <a:rPr lang="en-GB" b="1" dirty="0"/>
              <a:t>Dominant personalities</a:t>
            </a:r>
            <a:r>
              <a:rPr lang="en-GB" dirty="0"/>
              <a:t> — confident young people who take over spaces.</a:t>
            </a:r>
          </a:p>
          <a:p>
            <a:pPr lvl="1"/>
            <a:r>
              <a:rPr lang="en-GB" b="1" dirty="0"/>
              <a:t>Conflict</a:t>
            </a:r>
            <a:r>
              <a:rPr lang="en-GB" dirty="0"/>
              <a:t> — disagreements that ripple through the group and fracture relationships.</a:t>
            </a:r>
          </a:p>
          <a:p>
            <a:pPr lvl="1"/>
            <a:r>
              <a:rPr lang="en-GB" b="1" dirty="0"/>
              <a:t>Age differences</a:t>
            </a:r>
            <a:r>
              <a:rPr lang="en-GB" dirty="0"/>
              <a:t> — older young people may intimidate younger ones.</a:t>
            </a:r>
          </a:p>
          <a:p>
            <a:r>
              <a:rPr lang="en-GB" b="1" dirty="0"/>
              <a:t>Youth Work implications</a:t>
            </a:r>
          </a:p>
          <a:p>
            <a:pPr lvl="1"/>
            <a:r>
              <a:rPr lang="en-GB" dirty="0"/>
              <a:t>Workers must balance freedom with fairness.</a:t>
            </a:r>
          </a:p>
          <a:p>
            <a:pPr lvl="1"/>
            <a:r>
              <a:rPr lang="en-GB" dirty="0"/>
              <a:t>They need to notice who is </a:t>
            </a:r>
            <a:r>
              <a:rPr lang="en-GB" i="1" dirty="0"/>
              <a:t>not</a:t>
            </a:r>
            <a:r>
              <a:rPr lang="en-GB" dirty="0"/>
              <a:t> participating, not just who is.</a:t>
            </a:r>
          </a:p>
          <a:p>
            <a:pPr lvl="1"/>
            <a:r>
              <a:rPr lang="en-GB" dirty="0"/>
              <a:t>They may need to gently reshape group norms to make the space safer and more inclusive.</a:t>
            </a:r>
          </a:p>
          <a:p>
            <a:endParaRPr lang="en-GB" dirty="0"/>
          </a:p>
        </p:txBody>
      </p:sp>
    </p:spTree>
    <p:extLst>
      <p:ext uri="{BB962C8B-B14F-4D97-AF65-F5344CB8AC3E}">
        <p14:creationId xmlns:p14="http://schemas.microsoft.com/office/powerpoint/2010/main" val="38313909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BB3F78-9756-FA90-C1F6-430E590B6F7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Environmental and Structural Barriers</a:t>
            </a: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40FBD7ED-18CB-9E45-2C01-BBF52B7D66E2}"/>
              </a:ext>
            </a:extLst>
          </p:cNvPr>
          <p:cNvSpPr>
            <a:spLocks noGrp="1"/>
          </p:cNvSpPr>
          <p:nvPr>
            <p:ph idx="1"/>
          </p:nvPr>
        </p:nvSpPr>
        <p:spPr/>
        <p:txBody>
          <a:bodyPr>
            <a:normAutofit fontScale="85000" lnSpcReduction="10000"/>
          </a:bodyPr>
          <a:lstStyle/>
          <a:p>
            <a:pPr marL="0" indent="0">
              <a:buNone/>
            </a:pPr>
            <a:r>
              <a:rPr lang="en-GB" dirty="0"/>
              <a:t>These are factors outside the young person’s control — and often outside the Youth Worker’s control too.  For example:</a:t>
            </a:r>
          </a:p>
          <a:p>
            <a:pPr lvl="1"/>
            <a:r>
              <a:rPr lang="en-GB" b="1" dirty="0"/>
              <a:t>Transport issues</a:t>
            </a:r>
            <a:r>
              <a:rPr lang="en-GB" dirty="0"/>
              <a:t> — young people can’t get to the space.</a:t>
            </a:r>
          </a:p>
          <a:p>
            <a:pPr lvl="1"/>
            <a:r>
              <a:rPr lang="en-GB" b="1" dirty="0"/>
              <a:t>Cost</a:t>
            </a:r>
            <a:r>
              <a:rPr lang="en-GB" dirty="0"/>
              <a:t> — even “free” activities may involve hidden costs (food, clothing, equipment).</a:t>
            </a:r>
          </a:p>
          <a:p>
            <a:pPr lvl="1"/>
            <a:r>
              <a:rPr lang="en-GB" b="1" dirty="0"/>
              <a:t>Time pressures</a:t>
            </a:r>
            <a:r>
              <a:rPr lang="en-GB" dirty="0"/>
              <a:t> — caring responsibilities, work, or school commitments.</a:t>
            </a:r>
          </a:p>
          <a:p>
            <a:pPr lvl="1"/>
            <a:r>
              <a:rPr lang="en-GB" b="1" dirty="0"/>
              <a:t>Venue limitations</a:t>
            </a:r>
            <a:r>
              <a:rPr lang="en-GB" dirty="0"/>
              <a:t> — cramped spaces, lack of privacy, or unwelcoming environments.</a:t>
            </a:r>
          </a:p>
          <a:p>
            <a:pPr lvl="1"/>
            <a:r>
              <a:rPr lang="en-GB" b="1" dirty="0"/>
              <a:t>Digital divide</a:t>
            </a:r>
            <a:r>
              <a:rPr lang="en-GB" dirty="0"/>
              <a:t> — not all young people have equal access to online spaces.</a:t>
            </a:r>
          </a:p>
          <a:p>
            <a:r>
              <a:rPr lang="en-GB" b="1" dirty="0"/>
              <a:t>Youth Work implications</a:t>
            </a:r>
          </a:p>
          <a:p>
            <a:pPr lvl="1"/>
            <a:r>
              <a:rPr lang="en-GB" dirty="0"/>
              <a:t>Workers must be realistic about what young people can manage.</a:t>
            </a:r>
          </a:p>
          <a:p>
            <a:pPr lvl="1"/>
            <a:r>
              <a:rPr lang="en-GB" dirty="0"/>
              <a:t>Association may require creative solutions (e.g., outreach, detached work, online engagement).</a:t>
            </a:r>
          </a:p>
          <a:p>
            <a:pPr lvl="1"/>
            <a:r>
              <a:rPr lang="en-GB" dirty="0"/>
              <a:t>It’s important to recognise that some barriers cannot be “fixed” — only worked around.</a:t>
            </a:r>
          </a:p>
          <a:p>
            <a:endParaRPr lang="en-GB" dirty="0"/>
          </a:p>
        </p:txBody>
      </p:sp>
    </p:spTree>
    <p:extLst>
      <p:ext uri="{BB962C8B-B14F-4D97-AF65-F5344CB8AC3E}">
        <p14:creationId xmlns:p14="http://schemas.microsoft.com/office/powerpoint/2010/main" val="5293282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A108708-5FCB-89C8-E3E3-A0BF42387C6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Cultural and Social Barriers</a:t>
            </a: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FAC0D842-D68F-89CE-BE25-06F0F521FD91}"/>
              </a:ext>
            </a:extLst>
          </p:cNvPr>
          <p:cNvSpPr>
            <a:spLocks noGrp="1"/>
          </p:cNvSpPr>
          <p:nvPr>
            <p:ph idx="1"/>
          </p:nvPr>
        </p:nvSpPr>
        <p:spPr>
          <a:xfrm>
            <a:off x="358219" y="1825625"/>
            <a:ext cx="11481847" cy="3761064"/>
          </a:xfrm>
        </p:spPr>
        <p:txBody>
          <a:bodyPr>
            <a:normAutofit fontScale="92500" lnSpcReduction="10000"/>
          </a:bodyPr>
          <a:lstStyle/>
          <a:p>
            <a:pPr marL="0" indent="0">
              <a:buNone/>
            </a:pPr>
            <a:r>
              <a:rPr lang="en-GB" dirty="0"/>
              <a:t>Young people’s identities and backgrounds shape how they engage with groups.  For example:</a:t>
            </a:r>
          </a:p>
          <a:p>
            <a:pPr lvl="1"/>
            <a:r>
              <a:rPr lang="en-GB" b="1" dirty="0"/>
              <a:t>Language differences</a:t>
            </a:r>
            <a:endParaRPr lang="en-GB" dirty="0"/>
          </a:p>
          <a:p>
            <a:pPr lvl="1"/>
            <a:r>
              <a:rPr lang="en-GB" b="1" dirty="0"/>
              <a:t>Cultural expectations around gender or behaviour</a:t>
            </a:r>
            <a:endParaRPr lang="en-GB" dirty="0"/>
          </a:p>
          <a:p>
            <a:pPr lvl="1"/>
            <a:r>
              <a:rPr lang="en-GB" b="1" dirty="0"/>
              <a:t>Fear of discrimination</a:t>
            </a:r>
            <a:endParaRPr lang="en-GB" dirty="0"/>
          </a:p>
          <a:p>
            <a:pPr lvl="1"/>
            <a:r>
              <a:rPr lang="en-GB" b="1" dirty="0"/>
              <a:t>Feeling “different” from the dominant group</a:t>
            </a:r>
            <a:endParaRPr lang="en-GB" dirty="0"/>
          </a:p>
          <a:p>
            <a:r>
              <a:rPr lang="en-GB" b="1" dirty="0"/>
              <a:t>Youth Work implications</a:t>
            </a:r>
          </a:p>
          <a:p>
            <a:pPr lvl="1"/>
            <a:r>
              <a:rPr lang="en-GB" dirty="0"/>
              <a:t>Workers must create culturally safe spaces.</a:t>
            </a:r>
          </a:p>
          <a:p>
            <a:pPr lvl="1"/>
            <a:r>
              <a:rPr lang="en-GB" dirty="0"/>
              <a:t>Representation matters — young people need to see themselves reflected.</a:t>
            </a:r>
          </a:p>
          <a:p>
            <a:pPr lvl="1"/>
            <a:r>
              <a:rPr lang="en-GB" dirty="0"/>
              <a:t>Association grows when diversity is valued, not ignored.</a:t>
            </a:r>
          </a:p>
          <a:p>
            <a:endParaRPr lang="en-GB" dirty="0"/>
          </a:p>
        </p:txBody>
      </p:sp>
    </p:spTree>
    <p:extLst>
      <p:ext uri="{BB962C8B-B14F-4D97-AF65-F5344CB8AC3E}">
        <p14:creationId xmlns:p14="http://schemas.microsoft.com/office/powerpoint/2010/main" val="6514826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D0156BF-6427-0393-F2F2-42DDDDDE4AE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Digital Barriers</a:t>
            </a: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CB5C8415-A3C1-5B27-EA2F-E3F38CBFEFE6}"/>
              </a:ext>
            </a:extLst>
          </p:cNvPr>
          <p:cNvSpPr>
            <a:spLocks noGrp="1"/>
          </p:cNvSpPr>
          <p:nvPr>
            <p:ph idx="1"/>
          </p:nvPr>
        </p:nvSpPr>
        <p:spPr/>
        <p:txBody>
          <a:bodyPr>
            <a:normAutofit fontScale="92500" lnSpcReduction="20000"/>
          </a:bodyPr>
          <a:lstStyle/>
          <a:p>
            <a:pPr marL="0" indent="0">
              <a:buNone/>
            </a:pPr>
            <a:r>
              <a:rPr lang="en-GB" dirty="0"/>
              <a:t>Association increasingly happens online — but this brings new challenges.  For example:</a:t>
            </a:r>
          </a:p>
          <a:p>
            <a:pPr lvl="1"/>
            <a:r>
              <a:rPr lang="en-GB" b="1" dirty="0"/>
              <a:t>Exclusion from group chats</a:t>
            </a:r>
            <a:endParaRPr lang="en-GB" dirty="0"/>
          </a:p>
          <a:p>
            <a:pPr lvl="1"/>
            <a:r>
              <a:rPr lang="en-GB" b="1" dirty="0"/>
              <a:t>Online conflict spilling into physical spaces</a:t>
            </a:r>
            <a:endParaRPr lang="en-GB" dirty="0"/>
          </a:p>
          <a:p>
            <a:pPr lvl="1"/>
            <a:r>
              <a:rPr lang="en-GB" b="1" dirty="0"/>
              <a:t>Pressure to perform or present a certain image</a:t>
            </a:r>
            <a:endParaRPr lang="en-GB" dirty="0"/>
          </a:p>
          <a:p>
            <a:pPr lvl="1"/>
            <a:r>
              <a:rPr lang="en-GB" b="1" dirty="0"/>
              <a:t>Cyberbullying</a:t>
            </a:r>
            <a:endParaRPr lang="en-GB" dirty="0"/>
          </a:p>
          <a:p>
            <a:r>
              <a:rPr lang="en-GB" b="1" dirty="0"/>
              <a:t>Youth Work implications</a:t>
            </a:r>
          </a:p>
          <a:p>
            <a:pPr lvl="1"/>
            <a:r>
              <a:rPr lang="en-GB" dirty="0"/>
              <a:t>Workers need to understand digital youth culture.</a:t>
            </a:r>
          </a:p>
          <a:p>
            <a:pPr lvl="1"/>
            <a:r>
              <a:rPr lang="en-GB" dirty="0"/>
              <a:t>They should help young people reflect on how online behaviour affects real‑world relationships.</a:t>
            </a:r>
          </a:p>
          <a:p>
            <a:pPr lvl="1"/>
            <a:r>
              <a:rPr lang="en-GB" dirty="0"/>
              <a:t>Digital association can be powerful — but it needs guidance.</a:t>
            </a:r>
          </a:p>
          <a:p>
            <a:endParaRPr lang="en-GB" dirty="0"/>
          </a:p>
        </p:txBody>
      </p:sp>
    </p:spTree>
    <p:extLst>
      <p:ext uri="{BB962C8B-B14F-4D97-AF65-F5344CB8AC3E}">
        <p14:creationId xmlns:p14="http://schemas.microsoft.com/office/powerpoint/2010/main" val="6360723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816B41-597E-19B4-1825-792AB99A2DA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Why These Challenges Matter</a:t>
            </a: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74B5BD2F-252C-D17D-25DA-D3F7801BCB07}"/>
              </a:ext>
            </a:extLst>
          </p:cNvPr>
          <p:cNvSpPr>
            <a:spLocks noGrp="1"/>
          </p:cNvSpPr>
          <p:nvPr>
            <p:ph idx="1"/>
          </p:nvPr>
        </p:nvSpPr>
        <p:spPr/>
        <p:txBody>
          <a:bodyPr/>
          <a:lstStyle/>
          <a:p>
            <a:pPr marL="0" indent="0">
              <a:buNone/>
            </a:pPr>
            <a:r>
              <a:rPr lang="en-GB" dirty="0"/>
              <a:t>Understanding barriers helps us see that:</a:t>
            </a:r>
          </a:p>
          <a:p>
            <a:pPr marL="0" indent="0">
              <a:buNone/>
            </a:pPr>
            <a:endParaRPr lang="en-GB" dirty="0"/>
          </a:p>
          <a:p>
            <a:pPr lvl="1"/>
            <a:r>
              <a:rPr lang="en-GB" sz="2800" dirty="0"/>
              <a:t>Association is not automatic — it requires intentional Youth Work practice.</a:t>
            </a:r>
          </a:p>
          <a:p>
            <a:pPr lvl="1"/>
            <a:r>
              <a:rPr lang="en-GB" sz="2800" dirty="0"/>
              <a:t>Young people’s choices are shaped by their circumstances.</a:t>
            </a:r>
          </a:p>
          <a:p>
            <a:pPr lvl="1"/>
            <a:r>
              <a:rPr lang="en-GB" sz="2800" dirty="0"/>
              <a:t>Youth Workers must be patient, relational, and responsive.</a:t>
            </a:r>
          </a:p>
          <a:p>
            <a:pPr lvl="1"/>
            <a:r>
              <a:rPr lang="en-GB" sz="2800" dirty="0"/>
              <a:t>The goal is not to “fix” young people, but to create conditions where association can grow.</a:t>
            </a:r>
          </a:p>
          <a:p>
            <a:endParaRPr lang="en-GB" dirty="0"/>
          </a:p>
        </p:txBody>
      </p:sp>
    </p:spTree>
    <p:extLst>
      <p:ext uri="{BB962C8B-B14F-4D97-AF65-F5344CB8AC3E}">
        <p14:creationId xmlns:p14="http://schemas.microsoft.com/office/powerpoint/2010/main" val="38802599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43C621B-AD78-1847-4911-1A9303A272C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Your Thoughts…</a:t>
            </a:r>
          </a:p>
        </p:txBody>
      </p:sp>
      <p:sp>
        <p:nvSpPr>
          <p:cNvPr id="5" name="Content Placeholder 4">
            <a:extLst>
              <a:ext uri="{FF2B5EF4-FFF2-40B4-BE49-F238E27FC236}">
                <a16:creationId xmlns:a16="http://schemas.microsoft.com/office/drawing/2014/main" id="{FE536AB7-E1AC-57C3-694C-C6863AD30CCE}"/>
              </a:ext>
            </a:extLst>
          </p:cNvPr>
          <p:cNvSpPr>
            <a:spLocks noGrp="1"/>
          </p:cNvSpPr>
          <p:nvPr>
            <p:ph idx="1"/>
          </p:nvPr>
        </p:nvSpPr>
        <p:spPr/>
        <p:txBody>
          <a:bodyPr/>
          <a:lstStyle/>
          <a:p>
            <a:r>
              <a:rPr lang="en-GB" dirty="0"/>
              <a:t>Which of these barriers do you think is most common for young people today — and why?</a:t>
            </a:r>
            <a:endParaRPr lang="en-GB" b="1" dirty="0"/>
          </a:p>
        </p:txBody>
      </p:sp>
    </p:spTree>
    <p:extLst>
      <p:ext uri="{BB962C8B-B14F-4D97-AF65-F5344CB8AC3E}">
        <p14:creationId xmlns:p14="http://schemas.microsoft.com/office/powerpoint/2010/main" val="13032142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8606A49-2996-EA42-B14D-51A6BD8E74EC}"/>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Challenge: Create an Activity That Promotes Association</a:t>
            </a: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B54E4800-7191-8615-4BA4-8DFF8023FB7A}"/>
              </a:ext>
            </a:extLst>
          </p:cNvPr>
          <p:cNvSpPr>
            <a:spLocks noGrp="1"/>
          </p:cNvSpPr>
          <p:nvPr>
            <p:ph idx="1"/>
          </p:nvPr>
        </p:nvSpPr>
        <p:spPr>
          <a:xfrm>
            <a:off x="358219" y="1825625"/>
            <a:ext cx="11481847" cy="3843656"/>
          </a:xfrm>
        </p:spPr>
        <p:txBody>
          <a:bodyPr>
            <a:normAutofit fontScale="47500" lnSpcReduction="20000"/>
          </a:bodyPr>
          <a:lstStyle/>
          <a:p>
            <a:pPr marL="0" indent="0">
              <a:buNone/>
            </a:pPr>
            <a:r>
              <a:rPr lang="en-GB" sz="3800" b="1" dirty="0"/>
              <a:t>Design a short activity or mini‑session (10–15 minutes) that would help young people build association in a youth work setting.</a:t>
            </a:r>
          </a:p>
          <a:p>
            <a:r>
              <a:rPr lang="en-GB" sz="3300" dirty="0"/>
              <a:t>Your activity should:</a:t>
            </a:r>
          </a:p>
          <a:p>
            <a:pPr lvl="1"/>
            <a:r>
              <a:rPr lang="en-GB" sz="3300" dirty="0"/>
              <a:t>Encourage young people to connect voluntarily</a:t>
            </a:r>
          </a:p>
          <a:p>
            <a:pPr lvl="1"/>
            <a:r>
              <a:rPr lang="en-GB" sz="3300" dirty="0"/>
              <a:t>Create a sense of belonging or shared purpose</a:t>
            </a:r>
          </a:p>
          <a:p>
            <a:pPr lvl="1"/>
            <a:r>
              <a:rPr lang="en-GB" sz="3300" dirty="0"/>
              <a:t>Be inclusive and accessible</a:t>
            </a:r>
          </a:p>
          <a:p>
            <a:pPr lvl="1"/>
            <a:r>
              <a:rPr lang="en-GB" sz="3300" dirty="0"/>
              <a:t>Reflect the barriers we’ve discussed (digital, cultural, personal, environmental)</a:t>
            </a:r>
          </a:p>
          <a:p>
            <a:pPr lvl="1"/>
            <a:r>
              <a:rPr lang="en-GB" sz="3300" dirty="0"/>
              <a:t>Show how a Youth Worker can </a:t>
            </a:r>
            <a:r>
              <a:rPr lang="en-GB" sz="3300" i="1" dirty="0"/>
              <a:t>enable</a:t>
            </a:r>
            <a:r>
              <a:rPr lang="en-GB" sz="3300" dirty="0"/>
              <a:t> association without forcing it</a:t>
            </a:r>
          </a:p>
          <a:p>
            <a:pPr lvl="1"/>
            <a:r>
              <a:rPr lang="en-GB" sz="3300" dirty="0"/>
              <a:t>You can choose any format — a game, a creative task, a discussion starter, a team challenge, or something completely different.</a:t>
            </a:r>
          </a:p>
          <a:p>
            <a:r>
              <a:rPr lang="en-GB" sz="3300" b="1" dirty="0"/>
              <a:t>Be ready to explain:</a:t>
            </a:r>
            <a:endParaRPr lang="en-GB" sz="3300" dirty="0"/>
          </a:p>
          <a:p>
            <a:pPr lvl="1"/>
            <a:r>
              <a:rPr lang="en-GB" sz="3300" dirty="0"/>
              <a:t>What the activity is</a:t>
            </a:r>
          </a:p>
          <a:p>
            <a:pPr lvl="1"/>
            <a:r>
              <a:rPr lang="en-GB" sz="3300" dirty="0"/>
              <a:t>How it promotes association</a:t>
            </a:r>
          </a:p>
          <a:p>
            <a:pPr lvl="1"/>
            <a:r>
              <a:rPr lang="en-GB" sz="3300" dirty="0"/>
              <a:t>What role the Youth Worker plays</a:t>
            </a:r>
          </a:p>
          <a:p>
            <a:pPr lvl="1"/>
            <a:r>
              <a:rPr lang="en-GB" sz="3300" dirty="0"/>
              <a:t>How you would adapt it if some young people struggled to join in</a:t>
            </a:r>
          </a:p>
          <a:p>
            <a:pPr lvl="1"/>
            <a:r>
              <a:rPr lang="en-GB" sz="3300" dirty="0"/>
              <a:t>This challenge helps you move from understanding the concept of association to actually </a:t>
            </a:r>
            <a:r>
              <a:rPr lang="en-GB" sz="3300" i="1" dirty="0"/>
              <a:t>designing for it</a:t>
            </a:r>
            <a:r>
              <a:rPr lang="en-GB" sz="3300" dirty="0"/>
              <a:t> — which is at the heart of effective Youth Work practice.</a:t>
            </a:r>
          </a:p>
          <a:p>
            <a:endParaRPr lang="en-GB" dirty="0"/>
          </a:p>
        </p:txBody>
      </p:sp>
    </p:spTree>
    <p:extLst>
      <p:ext uri="{BB962C8B-B14F-4D97-AF65-F5344CB8AC3E}">
        <p14:creationId xmlns:p14="http://schemas.microsoft.com/office/powerpoint/2010/main" val="111105469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1042</TotalTime>
  <Words>2637</Words>
  <Application>Microsoft Office PowerPoint</Application>
  <PresentationFormat>Widescreen</PresentationFormat>
  <Paragraphs>234</Paragraphs>
  <Slides>32</Slides>
  <Notes>32</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32</vt:i4>
      </vt:variant>
    </vt:vector>
  </HeadingPairs>
  <TitlesOfParts>
    <vt:vector size="43"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ECYW4015</vt:lpstr>
      <vt:lpstr>Lecture Focus</vt:lpstr>
      <vt:lpstr>Where Do You Belong?</vt:lpstr>
      <vt:lpstr>What Do We Mean by “Association”?</vt:lpstr>
      <vt:lpstr>What Do We Mean by “Association”?</vt:lpstr>
      <vt:lpstr>What Do We Mean by “Association”?</vt:lpstr>
      <vt:lpstr>“Association” in Youth Work  </vt:lpstr>
      <vt:lpstr>“Association” in Youth Work </vt:lpstr>
      <vt:lpstr>“Association” as a Core Youth Work Principle</vt:lpstr>
      <vt:lpstr>“Association” as Belonging and Emotional Connection</vt:lpstr>
      <vt:lpstr>The Educational Value of “Association”</vt:lpstr>
      <vt:lpstr>Historical Foundations of “Association” in Youth Work</vt:lpstr>
      <vt:lpstr>Historical Foundations of “Association” in Youth Work</vt:lpstr>
      <vt:lpstr>Historical Foundations of “Association” in Youth Work</vt:lpstr>
      <vt:lpstr>Over to you…</vt:lpstr>
      <vt:lpstr>Why Association Matters</vt:lpstr>
      <vt:lpstr>Belonging Map</vt:lpstr>
      <vt:lpstr>Association in Practice</vt:lpstr>
      <vt:lpstr>Scenario 1</vt:lpstr>
      <vt:lpstr>Scenario 2</vt:lpstr>
      <vt:lpstr>Scenario 3</vt:lpstr>
      <vt:lpstr>Scenario 4</vt:lpstr>
      <vt:lpstr>Scenario 5</vt:lpstr>
      <vt:lpstr>Challenges to Association </vt:lpstr>
      <vt:lpstr>Personal Barriers</vt:lpstr>
      <vt:lpstr>Group Dynamics</vt:lpstr>
      <vt:lpstr>Environmental and Structural Barriers</vt:lpstr>
      <vt:lpstr>Cultural and Social Barriers</vt:lpstr>
      <vt:lpstr>Digital Barriers</vt:lpstr>
      <vt:lpstr>Why These Challenges Matter</vt:lpstr>
      <vt:lpstr>Your Thoughts…</vt:lpstr>
      <vt:lpstr>Challenge: Create an Activity That Promotes Association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Angharad Lewis</cp:lastModifiedBy>
  <cp:revision>8</cp:revision>
  <dcterms:created xsi:type="dcterms:W3CDTF">2024-09-09T10:46:02Z</dcterms:created>
  <dcterms:modified xsi:type="dcterms:W3CDTF">2026-05-06T23:27:33Z</dcterms:modified>
</cp:coreProperties>
</file>