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 showGuides="1">
      <p:cViewPr varScale="1">
        <p:scale>
          <a:sx n="68" d="100"/>
          <a:sy n="68" d="100"/>
        </p:scale>
        <p:origin x="616" y="5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0BB6A-E47D-414A-8498-F01211193053}" type="datetimeFigureOut">
              <a:rPr lang="en-GB" smtClean="0"/>
              <a:t>18/11/2018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C608E725-2677-46F0-9307-0DEEACA8C2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37412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0BB6A-E47D-414A-8498-F01211193053}" type="datetimeFigureOut">
              <a:rPr lang="en-GB" smtClean="0"/>
              <a:t>18/11/2018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8E725-2677-46F0-9307-0DEEACA8C2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494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0BB6A-E47D-414A-8498-F01211193053}" type="datetimeFigureOut">
              <a:rPr lang="en-GB" smtClean="0"/>
              <a:t>18/11/2018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608E725-2677-46F0-9307-0DEEACA8C2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05098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0BB6A-E47D-414A-8498-F01211193053}" type="datetimeFigureOut">
              <a:rPr lang="en-GB" smtClean="0"/>
              <a:t>18/11/2018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C608E725-2677-46F0-9307-0DEEACA8C2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32746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0BB6A-E47D-414A-8498-F01211193053}" type="datetimeFigureOut">
              <a:rPr lang="en-GB" smtClean="0"/>
              <a:t>18/11/2018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C608E725-2677-46F0-9307-0DEEACA8C2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4869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0BB6A-E47D-414A-8498-F01211193053}" type="datetimeFigureOut">
              <a:rPr lang="en-GB" smtClean="0"/>
              <a:t>18/11/2018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8E725-2677-46F0-9307-0DEEACA8C2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2873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0BB6A-E47D-414A-8498-F01211193053}" type="datetimeFigureOut">
              <a:rPr lang="en-GB" smtClean="0"/>
              <a:t>18/11/2018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8E725-2677-46F0-9307-0DEEACA8C2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23370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0BB6A-E47D-414A-8498-F01211193053}" type="datetimeFigureOut">
              <a:rPr lang="en-GB" smtClean="0"/>
              <a:t>18/11/2018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8E725-2677-46F0-9307-0DEEACA8C2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37410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0BB6A-E47D-414A-8498-F01211193053}" type="datetimeFigureOut">
              <a:rPr lang="en-GB" smtClean="0"/>
              <a:t>18/11/2018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608E725-2677-46F0-9307-0DEEACA8C2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9350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0BB6A-E47D-414A-8498-F01211193053}" type="datetimeFigureOut">
              <a:rPr lang="en-GB" smtClean="0"/>
              <a:t>18/11/2018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608E725-2677-46F0-9307-0DEEACA8C2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3468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0BB6A-E47D-414A-8498-F01211193053}" type="datetimeFigureOut">
              <a:rPr lang="en-GB" smtClean="0"/>
              <a:t>18/11/2018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608E725-2677-46F0-9307-0DEEACA8C223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104230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0BB6A-E47D-414A-8498-F01211193053}" type="datetimeFigureOut">
              <a:rPr lang="en-GB" smtClean="0"/>
              <a:t>18/11/2018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608E725-2677-46F0-9307-0DEEACA8C2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59437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0BB6A-E47D-414A-8498-F01211193053}" type="datetimeFigureOut">
              <a:rPr lang="en-GB" smtClean="0"/>
              <a:t>18/11/2018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608E725-2677-46F0-9307-0DEEACA8C223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223830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0BB6A-E47D-414A-8498-F01211193053}" type="datetimeFigureOut">
              <a:rPr lang="en-GB" smtClean="0"/>
              <a:t>18/11/2018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608E725-2677-46F0-9307-0DEEACA8C2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81858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0BB6A-E47D-414A-8498-F01211193053}" type="datetimeFigureOut">
              <a:rPr lang="en-GB" smtClean="0"/>
              <a:t>18/11/2018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8E725-2677-46F0-9307-0DEEACA8C2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0397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0BB6A-E47D-414A-8498-F01211193053}" type="datetimeFigureOut">
              <a:rPr lang="en-GB" smtClean="0"/>
              <a:t>18/11/2018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8E725-2677-46F0-9307-0DEEACA8C2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8368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90BB6A-E47D-414A-8498-F01211193053}" type="datetimeFigureOut">
              <a:rPr lang="en-GB" smtClean="0"/>
              <a:t>18/11/2018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C608E725-2677-46F0-9307-0DEEACA8C2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8151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7EA95E2-C894-4CC6-8B3F-395CEEB67EB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cs typeface="Calibri Light"/>
              </a:rPr>
              <a:t>Why did Empress Wu Zetian favour Buddhism over Confucianism?</a:t>
            </a:r>
            <a:endParaRPr lang="en-GB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BC88BDA8-A952-4D91-8ACB-F96E76DAB9A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12634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85CAA-9AFA-4364-B01F-D1E18487482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Emperor Wu Zetian </a:t>
            </a:r>
            <a:r>
              <a:rPr lang="en-US" sz="1800" dirty="0">
                <a:cs typeface="Calibri Light"/>
              </a:rPr>
              <a:t>Lilian Earp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2E275A-C5B4-48C3-BDCF-B11B87A71DE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6" descr="A screenshot of a cell phone&#10;&#10;Description generated with high confidence">
            <a:extLst>
              <a:ext uri="{FF2B5EF4-FFF2-40B4-BE49-F238E27FC236}">
                <a16:creationId xmlns:a16="http://schemas.microsoft.com/office/drawing/2014/main" id="{4CB9067F-F6A1-4752-82DF-0E70297F0C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40427" y="4777379"/>
            <a:ext cx="10064185" cy="1654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54783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B575A-1A83-4F41-8FA1-F944514EF5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Background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AB47AA-D682-441E-A773-B7007CB1AF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>
                <a:cs typeface="Calibri"/>
              </a:rPr>
              <a:t>Born the Daughter of a Wealthy Lumber Merchant who rose to become a Government Official </a:t>
            </a:r>
            <a:r>
              <a:rPr lang="en-US" sz="1400" dirty="0">
                <a:cs typeface="Calibri"/>
              </a:rPr>
              <a:t>(Rothschild, 2008, p. 1)</a:t>
            </a:r>
            <a:endParaRPr lang="en-US" dirty="0"/>
          </a:p>
          <a:p>
            <a:pPr marL="0" indent="0">
              <a:buNone/>
            </a:pPr>
            <a:r>
              <a:rPr lang="en-US" dirty="0">
                <a:cs typeface="Calibri"/>
              </a:rPr>
              <a:t>Educated by her Mother after the death of her Father </a:t>
            </a:r>
            <a:r>
              <a:rPr lang="en-US" sz="1400" dirty="0">
                <a:cs typeface="Calibri"/>
              </a:rPr>
              <a:t>(Rothschild, 2008, p. 23)</a:t>
            </a:r>
          </a:p>
          <a:p>
            <a:pPr marL="0" indent="0">
              <a:buNone/>
            </a:pPr>
            <a:r>
              <a:rPr lang="en-US" dirty="0" err="1">
                <a:cs typeface="Calibri"/>
              </a:rPr>
              <a:t>Favoured</a:t>
            </a:r>
            <a:r>
              <a:rPr lang="en-US" dirty="0">
                <a:cs typeface="Calibri"/>
              </a:rPr>
              <a:t> Buddhism over Confucianism and Daoism </a:t>
            </a:r>
            <a:r>
              <a:rPr lang="en-US" sz="1400" dirty="0">
                <a:cs typeface="Calibri"/>
              </a:rPr>
              <a:t>(Rothschild, 2008, p. 16)</a:t>
            </a:r>
          </a:p>
          <a:p>
            <a:pPr marL="0" indent="0">
              <a:buNone/>
            </a:pPr>
            <a:r>
              <a:rPr lang="en-US" dirty="0">
                <a:cs typeface="Calibri"/>
              </a:rPr>
              <a:t>Started as a Concubine to Emperor </a:t>
            </a:r>
            <a:r>
              <a:rPr lang="en-US" dirty="0" err="1">
                <a:cs typeface="Calibri"/>
              </a:rPr>
              <a:t>Taizong</a:t>
            </a:r>
            <a:r>
              <a:rPr lang="en-US" dirty="0">
                <a:cs typeface="Calibri"/>
              </a:rPr>
              <a:t> </a:t>
            </a:r>
            <a:r>
              <a:rPr lang="en-US" sz="1400" dirty="0">
                <a:cs typeface="Calibri"/>
              </a:rPr>
              <a:t>(Rothschild, 2008, p. 3)</a:t>
            </a:r>
          </a:p>
          <a:p>
            <a:pPr marL="0" indent="0">
              <a:buNone/>
            </a:pPr>
            <a:r>
              <a:rPr lang="en-US" dirty="0">
                <a:cs typeface="Calibri"/>
              </a:rPr>
              <a:t>Became Empress to his son, Emperor </a:t>
            </a:r>
            <a:r>
              <a:rPr lang="en-US" dirty="0" err="1">
                <a:cs typeface="Calibri"/>
              </a:rPr>
              <a:t>Guazong</a:t>
            </a:r>
            <a:r>
              <a:rPr lang="en-US" dirty="0">
                <a:cs typeface="Calibri"/>
              </a:rPr>
              <a:t> </a:t>
            </a:r>
            <a:r>
              <a:rPr lang="en-US" sz="1400" dirty="0">
                <a:cs typeface="Calibri"/>
              </a:rPr>
              <a:t>(Lewis, 2009, p. 35)</a:t>
            </a:r>
          </a:p>
          <a:p>
            <a:pPr marL="0" indent="0">
              <a:buNone/>
            </a:pPr>
            <a:r>
              <a:rPr lang="en-US" dirty="0">
                <a:cs typeface="Calibri"/>
              </a:rPr>
              <a:t>Became Emperor herself after the death of </a:t>
            </a:r>
            <a:r>
              <a:rPr lang="en-US" dirty="0" err="1">
                <a:cs typeface="Calibri"/>
              </a:rPr>
              <a:t>Guazong</a:t>
            </a:r>
            <a:r>
              <a:rPr lang="en-US" dirty="0">
                <a:cs typeface="Calibri"/>
              </a:rPr>
              <a:t> </a:t>
            </a:r>
            <a:r>
              <a:rPr lang="en-US" sz="1400" dirty="0">
                <a:cs typeface="Calibri"/>
              </a:rPr>
              <a:t>(Lewis, 2009, p. 35)</a:t>
            </a:r>
          </a:p>
          <a:p>
            <a:pPr marL="0" indent="0">
              <a:buNone/>
            </a:pPr>
            <a:r>
              <a:rPr lang="en-US" dirty="0">
                <a:cs typeface="Calibri"/>
              </a:rPr>
              <a:t>Was forced to step down </a:t>
            </a:r>
            <a:r>
              <a:rPr lang="en-US" sz="1400" dirty="0">
                <a:cs typeface="Calibri"/>
              </a:rPr>
              <a:t>(Rothschild, 2008, p. 202) </a:t>
            </a:r>
            <a:r>
              <a:rPr lang="en-US" dirty="0">
                <a:cs typeface="Calibri"/>
              </a:rPr>
              <a:t>and then died in 705, aged 81 </a:t>
            </a:r>
            <a:r>
              <a:rPr lang="en-US" sz="1400" dirty="0">
                <a:cs typeface="Calibri"/>
              </a:rPr>
              <a:t>(Rothschild, 2008, p. 204)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7526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AACBFD-0771-4BCD-9D6F-3143A87453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Rule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EADD3B-1DEA-481D-9EC0-0742A584DBB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>
                <a:cs typeface="Calibri"/>
              </a:rPr>
              <a:t>Ruled over a 'Golden Age' of China </a:t>
            </a:r>
            <a:r>
              <a:rPr lang="en-US" sz="1400" dirty="0">
                <a:cs typeface="Calibri"/>
              </a:rPr>
              <a:t>(Clements, 2007, p. 2)</a:t>
            </a:r>
            <a:endParaRPr lang="en-US" dirty="0"/>
          </a:p>
          <a:p>
            <a:pPr marL="0" indent="0">
              <a:buNone/>
            </a:pPr>
            <a:r>
              <a:rPr lang="en-US" dirty="0">
                <a:cs typeface="Calibri"/>
              </a:rPr>
              <a:t>Advocated for 'ruler over family' </a:t>
            </a:r>
            <a:r>
              <a:rPr lang="en-US" sz="1400" dirty="0">
                <a:cs typeface="Calibri"/>
              </a:rPr>
              <a:t>(Rothschild, 2008, p. 107)</a:t>
            </a:r>
            <a:endParaRPr lang="en-US" sz="1400" dirty="0"/>
          </a:p>
          <a:p>
            <a:pPr marL="0" indent="0">
              <a:buNone/>
            </a:pPr>
            <a:r>
              <a:rPr lang="en-US" dirty="0">
                <a:cs typeface="Calibri"/>
              </a:rPr>
              <a:t>Led to the increased status and freer position of women in society  </a:t>
            </a:r>
            <a:r>
              <a:rPr lang="en-US" sz="1400" dirty="0">
                <a:cs typeface="Calibri"/>
              </a:rPr>
              <a:t>(Clements, 2007, p. 9)</a:t>
            </a:r>
          </a:p>
          <a:p>
            <a:pPr marL="0" indent="0">
              <a:buNone/>
            </a:pPr>
            <a:r>
              <a:rPr lang="en-US" dirty="0">
                <a:cs typeface="Calibri"/>
              </a:rPr>
              <a:t>Ruled an open empire with a 'free flow' of trade, culture and ideas </a:t>
            </a:r>
            <a:r>
              <a:rPr lang="en-US" sz="1400" dirty="0">
                <a:cs typeface="Calibri"/>
              </a:rPr>
              <a:t>(Rothschild, 2008, p. 14)</a:t>
            </a:r>
          </a:p>
          <a:p>
            <a:pPr marL="0" indent="0">
              <a:buNone/>
            </a:pPr>
            <a:r>
              <a:rPr lang="en-US" dirty="0">
                <a:cs typeface="Calibri"/>
              </a:rPr>
              <a:t>A 'Zenith' of Buddhism in china </a:t>
            </a:r>
            <a:r>
              <a:rPr lang="en-US" sz="1400" dirty="0">
                <a:cs typeface="Calibri"/>
              </a:rPr>
              <a:t>(Rothschild, 2008, p. 137)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97DD3A-1396-4CCE-BFA2-E762E025898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>
                <a:cs typeface="Calibri"/>
              </a:rPr>
              <a:t>Moved the capital from </a:t>
            </a:r>
            <a:r>
              <a:rPr lang="en-US" dirty="0" err="1">
                <a:cs typeface="Calibri"/>
              </a:rPr>
              <a:t>Chang'an</a:t>
            </a:r>
            <a:r>
              <a:rPr lang="en-US" dirty="0">
                <a:cs typeface="Calibri"/>
              </a:rPr>
              <a:t> to </a:t>
            </a:r>
            <a:r>
              <a:rPr lang="en-US" dirty="0" err="1">
                <a:cs typeface="Calibri"/>
              </a:rPr>
              <a:t>Louyang</a:t>
            </a:r>
            <a:r>
              <a:rPr lang="en-US" sz="2100" dirty="0">
                <a:cs typeface="Calibri"/>
              </a:rPr>
              <a:t> </a:t>
            </a:r>
            <a:r>
              <a:rPr lang="en-US" sz="1700" dirty="0">
                <a:cs typeface="Calibri"/>
              </a:rPr>
              <a:t>(Lewis, 2009, p. 36)</a:t>
            </a:r>
            <a:endParaRPr lang="en-US" sz="1700" dirty="0"/>
          </a:p>
          <a:p>
            <a:pPr marL="0" indent="0">
              <a:buNone/>
            </a:pPr>
            <a:r>
              <a:rPr lang="en-US" dirty="0">
                <a:cs typeface="Calibri"/>
              </a:rPr>
              <a:t>Placed an emphasis on trade </a:t>
            </a:r>
            <a:r>
              <a:rPr lang="en-US" sz="1500" dirty="0">
                <a:cs typeface="Calibri"/>
              </a:rPr>
              <a:t>(Rothschild, 2008, p. 162)</a:t>
            </a:r>
          </a:p>
          <a:p>
            <a:pPr marL="0" indent="0">
              <a:buNone/>
            </a:pPr>
            <a:r>
              <a:rPr lang="en-US" dirty="0">
                <a:cs typeface="Calibri"/>
              </a:rPr>
              <a:t>Expanded the irrigation system </a:t>
            </a:r>
            <a:r>
              <a:rPr lang="en-US" sz="1500" dirty="0">
                <a:cs typeface="Calibri"/>
              </a:rPr>
              <a:t>(Rothschild, 2008, p. 173)</a:t>
            </a:r>
          </a:p>
          <a:p>
            <a:pPr marL="0" indent="0">
              <a:buNone/>
            </a:pPr>
            <a:r>
              <a:rPr lang="en-US" dirty="0">
                <a:cs typeface="Calibri"/>
              </a:rPr>
              <a:t>Standardized the military with examinations </a:t>
            </a:r>
            <a:r>
              <a:rPr lang="en-US" sz="1500" dirty="0">
                <a:cs typeface="Calibri"/>
              </a:rPr>
              <a:t>(Rothschild, 2008, p. 169)</a:t>
            </a:r>
          </a:p>
          <a:p>
            <a:pPr marL="0" indent="0">
              <a:buNone/>
            </a:pPr>
            <a:r>
              <a:rPr lang="en-US" dirty="0">
                <a:cs typeface="Calibri"/>
              </a:rPr>
              <a:t>Set up military farms to feed her armies </a:t>
            </a:r>
            <a:r>
              <a:rPr lang="en-US" sz="1500" dirty="0">
                <a:cs typeface="Calibri"/>
              </a:rPr>
              <a:t>(Rothschild, 2008, p. 172)</a:t>
            </a:r>
          </a:p>
          <a:p>
            <a:pPr marL="0" indent="0">
              <a:buNone/>
            </a:pPr>
            <a:r>
              <a:rPr lang="en-US" dirty="0">
                <a:cs typeface="Calibri"/>
              </a:rPr>
              <a:t>Tax reductions </a:t>
            </a:r>
            <a:r>
              <a:rPr lang="en-US" sz="1500" dirty="0">
                <a:cs typeface="Calibri"/>
              </a:rPr>
              <a:t>(Rothschild, 2008, p. 173)</a:t>
            </a:r>
          </a:p>
          <a:p>
            <a:pPr marL="0" indent="0">
              <a:buNone/>
            </a:pPr>
            <a:r>
              <a:rPr lang="en-US" dirty="0">
                <a:cs typeface="Calibri"/>
              </a:rPr>
              <a:t>Established a more autocratic regime </a:t>
            </a:r>
            <a:r>
              <a:rPr lang="en-US" sz="1500" dirty="0">
                <a:cs typeface="Calibri"/>
              </a:rPr>
              <a:t>(Lewis, 2009, p. 37)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05887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E747-C853-4DC7-9631-675374E0BA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Legacy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5DB4FA-AFC2-4CBB-9D7C-B18B35E757B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>
                <a:cs typeface="Calibri"/>
              </a:rPr>
              <a:t>Biographies of her life have only been written at least 200 years after her death </a:t>
            </a:r>
            <a:r>
              <a:rPr lang="en-US" sz="1400" dirty="0">
                <a:cs typeface="Calibri"/>
              </a:rPr>
              <a:t>(Rothschild, 2008, p. x)</a:t>
            </a:r>
            <a:endParaRPr lang="en-US" sz="1400" dirty="0"/>
          </a:p>
          <a:p>
            <a:pPr marL="0" indent="0">
              <a:buNone/>
            </a:pPr>
            <a:r>
              <a:rPr lang="en-US" dirty="0">
                <a:cs typeface="Calibri"/>
              </a:rPr>
              <a:t>Her Rule was actually highly successful </a:t>
            </a:r>
            <a:r>
              <a:rPr lang="en-US" sz="1400" dirty="0">
                <a:cs typeface="Calibri"/>
              </a:rPr>
              <a:t>(Rothschild, 2008, p. 211)</a:t>
            </a:r>
          </a:p>
          <a:p>
            <a:pPr marL="0" indent="0">
              <a:buNone/>
            </a:pPr>
            <a:r>
              <a:rPr lang="en-US" dirty="0">
                <a:cs typeface="Calibri"/>
              </a:rPr>
              <a:t>Some scholars argue that her rule prompted a backlash against women </a:t>
            </a:r>
            <a:r>
              <a:rPr lang="en-US" sz="1400" dirty="0">
                <a:cs typeface="Calibri"/>
              </a:rPr>
              <a:t>(Rothschild, 2008, p. 206)</a:t>
            </a:r>
          </a:p>
          <a:p>
            <a:pPr marL="0" indent="0">
              <a:buNone/>
            </a:pPr>
            <a:r>
              <a:rPr lang="en-US" dirty="0">
                <a:cs typeface="Calibri"/>
              </a:rPr>
              <a:t>Scholars also believe that she relied on the traditional patriarchal modes of power to rule </a:t>
            </a:r>
            <a:r>
              <a:rPr lang="en-US" sz="1400" dirty="0">
                <a:cs typeface="Calibri"/>
              </a:rPr>
              <a:t>(Rothschild, 2008, p. 205)</a:t>
            </a:r>
          </a:p>
          <a:p>
            <a:pPr marL="0" indent="0">
              <a:buNone/>
            </a:pPr>
            <a:r>
              <a:rPr lang="en-US" dirty="0">
                <a:cs typeface="Calibri"/>
              </a:rPr>
              <a:t>She is often presented as a 'lascivious monster' </a:t>
            </a:r>
            <a:r>
              <a:rPr lang="en-US" sz="1400" dirty="0">
                <a:cs typeface="Calibri"/>
              </a:rPr>
              <a:t>(Rothschild, 2008, p. 210)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5A51E4-9A2B-4BA9-BEEA-68214D6690D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lvl="0" indent="0" algn="ctr">
              <a:buClr>
                <a:srgbClr val="353535"/>
              </a:buClr>
              <a:buNone/>
            </a:pPr>
            <a:r>
              <a:rPr lang="en-US" sz="4000" dirty="0">
                <a:solidFill>
                  <a:prstClr val="black">
                    <a:lumMod val="75000"/>
                    <a:lumOff val="25000"/>
                  </a:prstClr>
                </a:solidFill>
                <a:latin typeface="Candara"/>
                <a:cs typeface="Arabic Typesetting"/>
              </a:rPr>
              <a:t>'A living embodiment of a tension in Chinese Identity'</a:t>
            </a:r>
            <a:endParaRPr lang="en-US" sz="4000" dirty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marL="0" lvl="0" indent="0">
              <a:buClr>
                <a:srgbClr val="353535"/>
              </a:buClr>
              <a:buNone/>
            </a:pPr>
            <a:endParaRPr lang="en-US" sz="1900" dirty="0">
              <a:solidFill>
                <a:prstClr val="black">
                  <a:lumMod val="75000"/>
                  <a:lumOff val="25000"/>
                </a:prstClr>
              </a:solidFill>
              <a:latin typeface="Candara"/>
              <a:cs typeface="Calibri"/>
            </a:endParaRPr>
          </a:p>
          <a:p>
            <a:pPr marL="0" lvl="0" indent="0">
              <a:buClr>
                <a:srgbClr val="353535"/>
              </a:buClr>
              <a:buNone/>
            </a:pPr>
            <a:r>
              <a:rPr lang="en-US" sz="1400" dirty="0">
                <a:solidFill>
                  <a:prstClr val="black">
                    <a:lumMod val="75000"/>
                    <a:lumOff val="25000"/>
                  </a:prstClr>
                </a:solidFill>
                <a:cs typeface="Calibri"/>
              </a:rPr>
              <a:t>(Clements, 2007, p. 10)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07462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412C4E-A185-458F-AD7A-9E1F5434FF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B6A910-B465-4A65-8DBE-4B276D3C9F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Lewis, M.E. (2012) </a:t>
            </a:r>
            <a:r>
              <a:rPr lang="en-GB" i="1" dirty="0"/>
              <a:t>China's cosmopolitan empire : the Tang dynasty</a:t>
            </a:r>
            <a:r>
              <a:rPr lang="en-GB" dirty="0"/>
              <a:t>, Cambridge, Mass. ; London: </a:t>
            </a:r>
            <a:r>
              <a:rPr lang="en-GB" dirty="0" err="1"/>
              <a:t>Belknap</a:t>
            </a:r>
            <a:r>
              <a:rPr lang="en-GB" dirty="0"/>
              <a:t>.</a:t>
            </a:r>
          </a:p>
          <a:p>
            <a:r>
              <a:rPr lang="en-GB" dirty="0"/>
              <a:t>Rothschild, N.R. (2008) </a:t>
            </a:r>
            <a:r>
              <a:rPr lang="en-GB" i="1" dirty="0"/>
              <a:t>Wu Zhao: China’s Only Woman Emperor</a:t>
            </a:r>
            <a:r>
              <a:rPr lang="en-GB" dirty="0"/>
              <a:t> New York: Pearson Education</a:t>
            </a:r>
          </a:p>
          <a:p>
            <a:r>
              <a:rPr lang="en-GB" dirty="0"/>
              <a:t>Clements, R.  (2014) </a:t>
            </a:r>
            <a:r>
              <a:rPr lang="en-GB" i="1" dirty="0"/>
              <a:t>Wu: The Chinese Empress Who Schemed, Seduced And Murdered Her Way To Become A Living God </a:t>
            </a:r>
            <a:r>
              <a:rPr lang="en-GB" dirty="0"/>
              <a:t>Albert Bridge Books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9023541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</TotalTime>
  <Words>73</Words>
  <Application>Microsoft Office PowerPoint</Application>
  <PresentationFormat>Widescreen</PresentationFormat>
  <Paragraphs>36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4" baseType="lpstr">
      <vt:lpstr>Arabic Typesetting</vt:lpstr>
      <vt:lpstr>Arial</vt:lpstr>
      <vt:lpstr>Calibri</vt:lpstr>
      <vt:lpstr>Calibri Light</vt:lpstr>
      <vt:lpstr>Candara</vt:lpstr>
      <vt:lpstr>Century Gothic</vt:lpstr>
      <vt:lpstr>Wingdings 3</vt:lpstr>
      <vt:lpstr>Wisp</vt:lpstr>
      <vt:lpstr>Why did Empress Wu Zetian favour Buddhism over Confucianism?</vt:lpstr>
      <vt:lpstr>Emperor Wu Zetian Lilian Earp</vt:lpstr>
      <vt:lpstr>Background</vt:lpstr>
      <vt:lpstr>Rule</vt:lpstr>
      <vt:lpstr>Legacy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Why did Empress Wu Zetian favour Buddhism over Confucianism?</dc:title>
  <dc:creator>Lily Earp</dc:creator>
  <cp:lastModifiedBy>Lily Earp</cp:lastModifiedBy>
  <cp:revision>2</cp:revision>
  <dcterms:created xsi:type="dcterms:W3CDTF">2018-11-18T22:18:44Z</dcterms:created>
  <dcterms:modified xsi:type="dcterms:W3CDTF">2018-11-18T22:23:09Z</dcterms:modified>
</cp:coreProperties>
</file>