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sldIdLst>
    <p:sldId id="256" r:id="rId3"/>
    <p:sldId id="257" r:id="rId4"/>
    <p:sldId id="258" r:id="rId5"/>
    <p:sldId id="259" r:id="rId6"/>
    <p:sldId id="260" r:id="rId7"/>
    <p:sldId id="261" r:id="rId8"/>
    <p:sldId id="262" r:id="rId10"/>
    <p:sldId id="264" r:id="rId11"/>
    <p:sldId id="263"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87" d="100"/>
          <a:sy n="87" d="100"/>
        </p:scale>
        <p:origin x="1512" y="4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6" Type="http://schemas.openxmlformats.org/officeDocument/2006/relationships/tableStyles" Target="tableStyles.xml"/><Relationship Id="rId15" Type="http://schemas.openxmlformats.org/officeDocument/2006/relationships/viewProps" Target="viewProps.xml"/><Relationship Id="rId14" Type="http://schemas.openxmlformats.org/officeDocument/2006/relationships/presProps" Target="presProps.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297C6-1AE2-4845-A811-840944384F37}" type="datetimeFigureOut">
              <a:rPr lang="en-GB" smtClean="0"/>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5FA2BE-C1D8-4E8B-B231-D4B233F95059}" type="slidenum">
              <a:rPr lang="en-GB" smtClean="0"/>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5FA2BE-C1D8-4E8B-B231-D4B233F95059}" type="slidenum">
              <a:rPr lang="en-GB" smtClean="0"/>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5FA2BE-C1D8-4E8B-B231-D4B233F95059}" type="slidenum">
              <a:rPr lang="en-GB" smtClean="0"/>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D1EADE-8E88-4C7C-8AC5-FB148DE4940E}" type="datetime1">
              <a:rPr lang="en-US" smtClean="0"/>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7E7843D-FF13-4365-9478-9625B70A2705}"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157B6794-849E-4626-908B-D15793550EFB}" type="datetime1">
              <a:rPr lang="en-US" smtClean="0"/>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7E7843D-FF13-4365-9478-9625B70A2705}"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63DB64E7-5594-42A3-ADBF-E95A7ACEAD64}" type="datetime1">
              <a:rPr lang="en-US" smtClean="0"/>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7E7843D-FF13-4365-9478-9625B70A2705}"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04088" y="2221992"/>
            <a:ext cx="5212080" cy="3739896"/>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Content Placeholder 3"/>
          <p:cNvSpPr>
            <a:spLocks noGrp="1"/>
          </p:cNvSpPr>
          <p:nvPr>
            <p:ph sz="half" idx="2"/>
          </p:nvPr>
        </p:nvSpPr>
        <p:spPr>
          <a:xfrm>
            <a:off x="6181344" y="2221992"/>
            <a:ext cx="5212080" cy="3739896"/>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Date Placeholder 4"/>
          <p:cNvSpPr>
            <a:spLocks noGrp="1"/>
          </p:cNvSpPr>
          <p:nvPr>
            <p:ph type="dt" sz="half" idx="10"/>
          </p:nvPr>
        </p:nvSpPr>
        <p:spPr/>
        <p:txBody>
          <a:bodyPr/>
          <a:lstStyle/>
          <a:p>
            <a:fld id="{18462B0B-D248-4FFB-8695-AD7FA4B1284A}" type="datetime1">
              <a:rPr lang="en-US" smtClean="0"/>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7E7843D-FF13-4365-9478-9625B70A2705}"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704088" y="2442702"/>
            <a:ext cx="5212080" cy="3519185"/>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Text Placeholder 4"/>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81344" y="2442702"/>
            <a:ext cx="5212080" cy="3519185"/>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7" name="Date Placeholder 6"/>
          <p:cNvSpPr>
            <a:spLocks noGrp="1"/>
          </p:cNvSpPr>
          <p:nvPr>
            <p:ph type="dt" sz="half" idx="10"/>
          </p:nvPr>
        </p:nvSpPr>
        <p:spPr/>
        <p:txBody>
          <a:bodyPr/>
          <a:lstStyle/>
          <a:p>
            <a:fld id="{D0378EFB-9159-4510-B73F-4F0409ADE937}" type="datetime1">
              <a:rPr lang="en-US" smtClean="0"/>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7E7843D-FF13-4365-9478-9625B70A2705}"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BC9412-2452-4BED-A324-9D8C115361AD}" type="datetime1">
              <a:rPr lang="en-US" smtClean="0"/>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7E7843D-FF13-4365-9478-9625B70A2705}"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318F62-D251-40E8-A23C-F4CFE9FEAB41}" type="datetime1">
              <a:rPr lang="en-US" smtClean="0"/>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7E7843D-FF13-4365-9478-9625B70A2705}"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Text Placeholder 3"/>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4F76144-149E-4874-93A5-554A0357CF82}" type="datetime1">
              <a:rPr lang="en-US" smtClean="0"/>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7E7843D-FF13-4365-9478-9625B70A2705}"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50BA65D8-0540-4835-AE5C-25D29DBA01BE}" type="datetime1">
              <a:rPr lang="en-US" smtClean="0"/>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7E7843D-FF13-4365-9478-9625B70A2705}"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EC3C8B9C-477D-492A-96AD-1FC2CC997A73}" type="datetime1">
              <a:rPr lang="en-US" smtClean="0"/>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7E7843D-FF13-4365-9478-9625B70A2705}"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8927" y="997973"/>
            <a:ext cx="8473395" cy="4984956"/>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42D3AED5-E26D-4E29-B1B3-7847B6779594}" type="datetime1">
              <a:rPr lang="en-US" smtClean="0"/>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7E7843D-FF13-4365-9478-9625B70A2705}"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fld>
            <a:endParaRPr lang="en-US"/>
          </a:p>
        </p:txBody>
      </p:sp>
      <p:sp>
        <p:nvSpPr>
          <p:cNvPr id="5" name="Footer Placeholder 4"/>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fld>
            <a:endParaRPr lang="en-US"/>
          </a:p>
        </p:txBody>
      </p:sp>
      <p:cxnSp>
        <p:nvCxnSpPr>
          <p:cNvPr id="7" name="Straight Connector 6"/>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microsoft.com/office/2007/relationships/hdphoto" Target="../media/image7.wdp"/><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hdphoto" Target="../media/image9.wdp"/><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hyperlink" Target="https://www.nhs.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a:cxnSpLocks noGrp="1" noRot="1" noChangeAspect="1" noMove="1" noResize="1" noEditPoints="1" noAdjustHandles="1" noChangeArrowheads="1" noChangeShapeType="1"/>
          </p:cNvCxnSpPr>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1">
            <a:alphaModFix amt="35000"/>
            <a:biLevel thresh="50000"/>
          </a:blip>
          <a:srcRect l="3037" r="38397" b="-1"/>
          <a:stretch>
            <a:fillRect/>
          </a:stretch>
        </p:blipFill>
        <p:spPr>
          <a:xfrm>
            <a:off x="1599746" y="0"/>
            <a:ext cx="10591800" cy="5410201"/>
          </a:xfrm>
          <a:prstGeom prst="rect">
            <a:avLst/>
          </a:prstGeom>
        </p:spPr>
      </p:pic>
      <p:cxnSp>
        <p:nvCxnSpPr>
          <p:cNvPr id="22" name="Straight Connector 21"/>
          <p:cNvCxnSpPr>
            <a:cxnSpLocks noGrp="1" noRot="1" noChangeAspect="1" noMove="1" noResize="1" noEditPoints="1" noAdjustHandles="1" noChangeArrowheads="1" noChangeShapeType="1"/>
          </p:cNvCxnSpPr>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99646" y="888532"/>
            <a:ext cx="9830707" cy="1994392"/>
          </a:xfrm>
          <a:prstGeom prst="rect">
            <a:avLst/>
          </a:prstGeom>
          <a:noFill/>
        </p:spPr>
        <p:txBody>
          <a:bodyPr wrap="square">
            <a:spAutoFit/>
          </a:bodyPr>
          <a:lstStyle/>
          <a:p>
            <a:pPr marL="0" marR="0" lvl="0" indent="0" defTabSz="914400" rtl="0" eaLnBrk="1" fontAlgn="auto" latinLnBrk="0" hangingPunct="1">
              <a:lnSpc>
                <a:spcPct val="90000"/>
              </a:lnSpc>
              <a:spcBef>
                <a:spcPts val="0"/>
              </a:spcBef>
              <a:buClrTx/>
              <a:buSzTx/>
              <a:buFontTx/>
              <a:buNone/>
              <a:defRPr/>
            </a:pPr>
            <a:r>
              <a:rPr kumimoji="0" lang="en-GB" sz="3600" b="1" i="0" u="none" strike="noStrike" kern="1200" normalizeH="0" baseline="0" noProof="0" dirty="0">
                <a:ln w="6600">
                  <a:solidFill>
                    <a:schemeClr val="bg1"/>
                  </a:solidFill>
                  <a:prstDash val="solid"/>
                </a:ln>
                <a:solidFill>
                  <a:schemeClr val="tx2">
                    <a:lumMod val="50000"/>
                    <a:lumOff val="50000"/>
                  </a:schemeClr>
                </a:solidFill>
                <a:effectLst>
                  <a:outerShdw dist="38100" dir="2700000" algn="tl" rotWithShape="0">
                    <a:schemeClr val="accent2"/>
                  </a:outerShdw>
                </a:effectLst>
                <a:uLnTx/>
                <a:uFillTx/>
                <a:latin typeface="Gloucester MT Extra Condensed" panose="02030808020601010101" pitchFamily="18" charset="0"/>
                <a:ea typeface="Arial" panose="020B0604020202020204" pitchFamily="34" charset="0"/>
                <a:cs typeface="Arial" panose="020B0604020202020204" pitchFamily="34" charset="0"/>
              </a:rPr>
              <a:t>LCHS4001</a:t>
            </a:r>
            <a:endParaRPr kumimoji="0" lang="en-GB" sz="3600" b="1" i="0" u="none" strike="noStrike" kern="1200" normalizeH="0" baseline="0" noProof="0" dirty="0">
              <a:ln w="6600">
                <a:solidFill>
                  <a:schemeClr val="bg1"/>
                </a:solidFill>
                <a:prstDash val="solid"/>
              </a:ln>
              <a:solidFill>
                <a:schemeClr val="tx2">
                  <a:lumMod val="50000"/>
                  <a:lumOff val="50000"/>
                </a:schemeClr>
              </a:solidFill>
              <a:effectLst>
                <a:outerShdw dist="38100" dir="2700000" algn="tl" rotWithShape="0">
                  <a:schemeClr val="accent2"/>
                </a:outerShdw>
              </a:effectLst>
              <a:uLnTx/>
              <a:uFillTx/>
              <a:latin typeface="Gloucester MT Extra Condensed" panose="02030808020601010101" pitchFamily="18" charset="0"/>
              <a:ea typeface="Arial" panose="020B0604020202020204" pitchFamily="34" charset="0"/>
              <a:cs typeface="Arial" panose="020B0604020202020204" pitchFamily="34" charset="0"/>
            </a:endParaRPr>
          </a:p>
          <a:p>
            <a:pPr marL="0" marR="0" lvl="0" indent="0" defTabSz="914400" rtl="0" eaLnBrk="1" fontAlgn="auto" latinLnBrk="0" hangingPunct="1">
              <a:lnSpc>
                <a:spcPct val="90000"/>
              </a:lnSpc>
              <a:spcBef>
                <a:spcPts val="0"/>
              </a:spcBef>
              <a:buClrTx/>
              <a:buSzTx/>
              <a:buFontTx/>
              <a:buNone/>
              <a:defRPr/>
            </a:pPr>
            <a:r>
              <a:rPr kumimoji="0" lang="en-GB" sz="4800" b="1" i="0" u="none" strike="noStrike" kern="1200" normalizeH="0" baseline="0" noProof="0" dirty="0">
                <a:ln w="6600">
                  <a:solidFill>
                    <a:schemeClr val="bg1"/>
                  </a:solidFill>
                  <a:prstDash val="solid"/>
                </a:ln>
                <a:solidFill>
                  <a:schemeClr val="tx2">
                    <a:lumMod val="50000"/>
                    <a:lumOff val="50000"/>
                  </a:schemeClr>
                </a:solidFill>
                <a:effectLst>
                  <a:outerShdw dist="38100" dir="2700000" algn="tl" rotWithShape="0">
                    <a:schemeClr val="accent2"/>
                  </a:outerShdw>
                </a:effectLst>
                <a:uLnTx/>
                <a:uFillTx/>
                <a:latin typeface="Gloucester MT Extra Condensed" panose="02030808020601010101" pitchFamily="18" charset="0"/>
                <a:ea typeface="Arial" panose="020B0604020202020204" pitchFamily="34" charset="0"/>
                <a:cs typeface="Arial" panose="020B0604020202020204" pitchFamily="34" charset="0"/>
              </a:rPr>
              <a:t>Academic and Employability Skills</a:t>
            </a:r>
            <a:endParaRPr kumimoji="0" lang="en-GB" sz="4800" b="1" i="0" u="none" strike="noStrike" kern="1200" normalizeH="0" baseline="0" noProof="0" dirty="0">
              <a:ln w="6600">
                <a:solidFill>
                  <a:schemeClr val="bg1"/>
                </a:solidFill>
                <a:prstDash val="solid"/>
              </a:ln>
              <a:solidFill>
                <a:schemeClr val="tx2">
                  <a:lumMod val="50000"/>
                  <a:lumOff val="50000"/>
                </a:schemeClr>
              </a:solidFill>
              <a:effectLst>
                <a:outerShdw dist="38100" dir="2700000" algn="tl" rotWithShape="0">
                  <a:schemeClr val="accent2"/>
                </a:outerShdw>
              </a:effectLst>
              <a:uLnTx/>
              <a:uFillTx/>
              <a:latin typeface="Gloucester MT Extra Condensed" panose="02030808020601010101" pitchFamily="18" charset="0"/>
              <a:ea typeface="Arial" panose="020B0604020202020204" pitchFamily="34" charset="0"/>
              <a:cs typeface="Arial"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defRPr/>
            </a:pPr>
            <a:r>
              <a:rPr kumimoji="0" lang="en-GB" sz="4800" b="1" i="0" u="none" strike="noStrike" kern="1200" cap="none" spc="0" normalizeH="0" baseline="0" noProof="0" dirty="0">
                <a:ln>
                  <a:noFill/>
                </a:ln>
                <a:solidFill>
                  <a:srgbClr val="000000"/>
                </a:solidFill>
                <a:effectLst/>
                <a:uLnTx/>
                <a:uFillTx/>
                <a:latin typeface="Gloucester MT Extra Condensed" panose="02030808020601010101" pitchFamily="18" charset="0"/>
                <a:ea typeface="+mn-ea"/>
                <a:cs typeface="+mn-cs"/>
              </a:rPr>
              <a:t>The Role and Skills of a Healthcare Assistant</a:t>
            </a:r>
            <a:endParaRPr kumimoji="0" lang="en-GB" sz="4800" b="1" i="0" u="none" strike="noStrike" kern="1200" cap="none" spc="0" normalizeH="0" baseline="0" noProof="0" dirty="0">
              <a:ln>
                <a:noFill/>
              </a:ln>
              <a:solidFill>
                <a:srgbClr val="000000"/>
              </a:solidFill>
              <a:effectLst/>
              <a:uLnTx/>
              <a:uFillTx/>
              <a:latin typeface="Gloucester MT Extra Condensed" panose="02030808020601010101" pitchFamily="18" charset="0"/>
              <a:ea typeface="+mn-ea"/>
              <a:cs typeface="+mn-cs"/>
            </a:endParaRPr>
          </a:p>
        </p:txBody>
      </p:sp>
      <p:sp>
        <p:nvSpPr>
          <p:cNvPr id="2" name="TextBox 11"/>
          <p:cNvSpPr txBox="1"/>
          <p:nvPr/>
        </p:nvSpPr>
        <p:spPr>
          <a:xfrm>
            <a:off x="927281" y="3702217"/>
            <a:ext cx="9830707" cy="865505"/>
          </a:xfrm>
          <a:prstGeom prst="rect">
            <a:avLst/>
          </a:prstGeom>
          <a:noFill/>
        </p:spPr>
        <p:txBody>
          <a:bodyPr wrap="square">
            <a:spAutoFit/>
          </a:bodyPr>
          <a:lstStyle/>
          <a:p>
            <a:pPr marL="0" marR="0" lvl="0" indent="0" defTabSz="914400" rtl="0" eaLnBrk="1" fontAlgn="auto" latinLnBrk="0" hangingPunct="1">
              <a:lnSpc>
                <a:spcPct val="90000"/>
              </a:lnSpc>
              <a:spcBef>
                <a:spcPts val="0"/>
              </a:spcBef>
              <a:buClrTx/>
              <a:buSzTx/>
              <a:buFontTx/>
              <a:buNone/>
              <a:defRPr/>
            </a:pPr>
            <a:r>
              <a:rPr kumimoji="0" lang="en-GB" sz="2800" b="1" i="0" u="none" strike="noStrike" kern="1200" cap="none" spc="0" normalizeH="0" baseline="0" noProof="0" dirty="0">
                <a:ln>
                  <a:noFill/>
                </a:ln>
                <a:solidFill>
                  <a:srgbClr val="000000"/>
                </a:solidFill>
                <a:effectLst/>
                <a:uLnTx/>
                <a:uFillTx/>
                <a:latin typeface="Gloucester MT Extra Condensed" panose="02030808020601010101" pitchFamily="18" charset="0"/>
                <a:ea typeface="+mn-ea"/>
                <a:cs typeface="+mn-cs"/>
              </a:rPr>
              <a:t>Name: </a:t>
            </a:r>
            <a:r>
              <a:rPr kumimoji="0" lang="en-US" altLang="en-GB" sz="2800" b="1" i="0" u="none" strike="noStrike" kern="1200" cap="none" spc="0" normalizeH="0" baseline="0" noProof="0" dirty="0">
                <a:ln>
                  <a:noFill/>
                </a:ln>
                <a:solidFill>
                  <a:srgbClr val="000000"/>
                </a:solidFill>
                <a:effectLst/>
                <a:uLnTx/>
                <a:uFillTx/>
                <a:latin typeface="Gloucester MT Extra Condensed" panose="02030808020601010101" pitchFamily="18" charset="0"/>
                <a:ea typeface="+mn-ea"/>
                <a:cs typeface="+mn-cs"/>
              </a:rPr>
              <a:t>Dominika Borovska</a:t>
            </a:r>
            <a:br>
              <a:rPr kumimoji="0" lang="en-GB" sz="2800" b="1" i="0" u="none" strike="noStrike" kern="1200" cap="none" spc="0" normalizeH="0" baseline="0" noProof="0" dirty="0">
                <a:ln>
                  <a:noFill/>
                </a:ln>
                <a:solidFill>
                  <a:srgbClr val="000000"/>
                </a:solidFill>
                <a:effectLst/>
                <a:uLnTx/>
                <a:uFillTx/>
                <a:latin typeface="Gloucester MT Extra Condensed" panose="02030808020601010101" pitchFamily="18" charset="0"/>
                <a:ea typeface="+mn-ea"/>
                <a:cs typeface="+mn-cs"/>
              </a:rPr>
            </a:br>
            <a:r>
              <a:rPr kumimoji="0" lang="en-GB" sz="2800" b="1" i="0" u="none" strike="noStrike" kern="1200" cap="none" spc="0" normalizeH="0" baseline="0" noProof="0" dirty="0">
                <a:ln>
                  <a:noFill/>
                </a:ln>
                <a:solidFill>
                  <a:srgbClr val="000000"/>
                </a:solidFill>
                <a:effectLst/>
                <a:uLnTx/>
                <a:uFillTx/>
                <a:latin typeface="Gloucester MT Extra Condensed" panose="02030808020601010101" pitchFamily="18" charset="0"/>
                <a:ea typeface="+mn-ea"/>
                <a:cs typeface="+mn-cs"/>
              </a:rPr>
              <a:t>ID Number: 2439736</a:t>
            </a:r>
            <a:endParaRPr kumimoji="0" lang="en-GB" sz="2800" b="1" i="0" u="none" strike="noStrike" kern="1200" cap="none" spc="0" normalizeH="0" baseline="0" noProof="0" dirty="0">
              <a:ln>
                <a:noFill/>
              </a:ln>
              <a:solidFill>
                <a:srgbClr val="000000"/>
              </a:solidFill>
              <a:effectLst/>
              <a:uLnTx/>
              <a:uFillTx/>
              <a:latin typeface="Gloucester MT Extra Condensed" panose="02030808020601010101" pitchFamily="18" charset="0"/>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45004" y="1179153"/>
            <a:ext cx="5350996" cy="4499693"/>
          </a:xfrm>
          <a:prstGeom prst="rect">
            <a:avLst/>
          </a:prstGeom>
          <a:noFill/>
        </p:spPr>
        <p:txBody>
          <a:bodyPr wrap="square">
            <a:spAutoFit/>
          </a:bodyPr>
          <a:lstStyle/>
          <a:p>
            <a:pPr>
              <a:lnSpc>
                <a:spcPct val="90000"/>
              </a:lnSpc>
              <a:spcAft>
                <a:spcPts val="600"/>
              </a:spcAft>
              <a:buNone/>
            </a:pPr>
            <a:r>
              <a:rPr lang="en-GB" sz="2400" b="1" dirty="0">
                <a:effectLst/>
                <a:latin typeface="+mj-lt"/>
                <a:ea typeface="Arial" panose="020B0604020202020204" pitchFamily="34" charset="0"/>
                <a:cs typeface="Arial" panose="020B0604020202020204" pitchFamily="34" charset="0"/>
              </a:rPr>
              <a:t>Role Choice and Rationale </a:t>
            </a:r>
            <a:endParaRPr lang="en-GB" sz="2400" dirty="0">
              <a:effectLst/>
              <a:latin typeface="+mj-lt"/>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Why I Chose the Healthcare Assistant Role</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I chose the role of Healthcare Assistant because it is a key position within health and social care that involves providing direct, hands-on support to patients. This role allows me to work closely with individuals who may be vulnerable, unwell, or in need of daily assistance, making a meaningful contribution to their wellbeing. Healthcare Assistants are often the first point of contact for patients, which highlights the importance of strong interpersonal skills and compassionate care (NHS, 2023).</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Importance of the Role in Healthcare</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The Healthcare Assistant role is essential in supporting nurses and other healthcare professionals to deliver safe and effective care. By assisting with personal care, monitoring patients, and communicating concerns, Healthcare Assistants help maintain high standards of patient safety and dignity. The increasing demand for healthcare services further emphasises the importance of this role within the healthcare system (Skills for Care, 2022).</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1"/>
          <a:srcRect l="12074" t="5249" r="8634" b="1941"/>
          <a:stretch>
            <a:fillRect/>
          </a:stretch>
        </p:blipFill>
        <p:spPr>
          <a:xfrm>
            <a:off x="7210426" y="847725"/>
            <a:ext cx="4071870" cy="516255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 name="Straight Connector 13"/>
          <p:cNvCxnSpPr>
            <a:cxnSpLocks noGrp="1" noRot="1" noChangeAspect="1" noMove="1" noResize="1" noEditPoints="1" noAdjustHandles="1" noChangeArrowheads="1" noChangeShapeType="1"/>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cxnSpLocks noGrp="1" noRot="1" noChangeAspect="1" noMove="1" noResize="1" noEditPoints="1" noAdjustHandles="1" noChangeArrowheads="1" noChangeShapeType="1"/>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8" name="Rectangle 17"/>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a:cxnSpLocks noGrp="1" noRot="1" noChangeAspect="1" noMove="1" noResize="1" noEditPoints="1" noAdjustHandles="1" noChangeArrowheads="1" noChangeShapeType="1"/>
          </p:cNvCxnSpPr>
          <p:nvPr/>
        </p:nvCxnSpPr>
        <p:spPr>
          <a:xfrm>
            <a:off x="5349240"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1"/>
          <a:srcRect l="5619" r="4817"/>
          <a:stretch>
            <a:fillRect/>
          </a:stretch>
        </p:blipFill>
        <p:spPr>
          <a:xfrm>
            <a:off x="519080" y="715218"/>
            <a:ext cx="4636928" cy="5413248"/>
          </a:xfrm>
          <a:prstGeom prst="rect">
            <a:avLst/>
          </a:prstGeom>
        </p:spPr>
      </p:pic>
      <p:sp>
        <p:nvSpPr>
          <p:cNvPr id="11" name="TextBox 10"/>
          <p:cNvSpPr txBox="1"/>
          <p:nvPr/>
        </p:nvSpPr>
        <p:spPr>
          <a:xfrm>
            <a:off x="5675088" y="1218134"/>
            <a:ext cx="5804602" cy="4427366"/>
          </a:xfrm>
          <a:prstGeom prst="rect">
            <a:avLst/>
          </a:prstGeom>
          <a:noFill/>
        </p:spPr>
        <p:txBody>
          <a:bodyPr wrap="square">
            <a:spAutoFit/>
          </a:bodyPr>
          <a:lstStyle/>
          <a:p>
            <a:pPr marL="0" marR="0" lvl="0" indent="0" algn="l" defTabSz="914400" rtl="0" eaLnBrk="1" fontAlgn="auto" latinLnBrk="0" hangingPunct="1">
              <a:lnSpc>
                <a:spcPct val="90000"/>
              </a:lnSpc>
              <a:spcBef>
                <a:spcPts val="0"/>
              </a:spcBef>
              <a:spcAft>
                <a:spcPts val="600"/>
              </a:spcAft>
              <a:buClrTx/>
              <a:buSzTx/>
              <a:buFontTx/>
              <a:buNone/>
              <a:defRPr/>
            </a:pPr>
            <a:r>
              <a:rPr kumimoji="0" lang="en-GB" sz="2400" b="1" i="0" u="none" strike="noStrike" kern="1200" cap="none" spc="0" normalizeH="0" baseline="0" noProof="0" dirty="0">
                <a:ln>
                  <a:noFill/>
                </a:ln>
                <a:solidFill>
                  <a:srgbClr val="000000"/>
                </a:solidFill>
                <a:effectLst/>
                <a:uLnTx/>
                <a:uFillTx/>
                <a:latin typeface="Univers Condensed"/>
                <a:ea typeface="Arial" panose="020B0604020202020204" pitchFamily="34" charset="0"/>
                <a:cs typeface="Arial" panose="020B0604020202020204" pitchFamily="34" charset="0"/>
              </a:rPr>
              <a:t>Overview of the Healthcare Assistant Role </a:t>
            </a:r>
            <a:endParaRPr kumimoji="0" lang="en-GB" sz="2400" b="0" i="0" u="none" strike="noStrike" kern="1200" cap="none" spc="0" normalizeH="0" baseline="0" noProof="0" dirty="0">
              <a:ln>
                <a:noFill/>
              </a:ln>
              <a:solidFill>
                <a:srgbClr val="000000"/>
              </a:solidFill>
              <a:effectLst/>
              <a:uLnTx/>
              <a:uFillTx/>
              <a:latin typeface="Univers Condensed"/>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1"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Working Environments</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As a Healthcare Assistant, I can work in a range of health and social care settings, including hospitals, residential care homes, and community-based services. In each setting, the role focuses on supporting patients with their daily needs while promoting comfort, safety, and dignity. The flexibility of the role allows Healthcare Assistants to adapt their skills to meet the needs of different patient groups (NHS, 2023).</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1"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Key Duties and Responsibilities</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Supporting patients with personal care like washing, dressing &amp; eating</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Assisting with mobility and ensuring patient safety</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Monitoring and recording vital signs under supervision</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Communicating patient needs and concerns to nurses &amp; doctors.</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Maintaining dignity, confidentiality, and infection control standards.</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These responsibilities highlight the importance of professionalism and patient-centred care within the Healthcare Assistant role.</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95527" y="1429991"/>
            <a:ext cx="5663329" cy="3998018"/>
          </a:xfrm>
          <a:prstGeom prst="rect">
            <a:avLst/>
          </a:prstGeom>
          <a:noFill/>
        </p:spPr>
        <p:txBody>
          <a:bodyPr wrap="square">
            <a:spAutoFit/>
          </a:bodyPr>
          <a:lstStyle/>
          <a:p>
            <a:pPr>
              <a:lnSpc>
                <a:spcPct val="90000"/>
              </a:lnSpc>
              <a:spcAft>
                <a:spcPts val="600"/>
              </a:spcAft>
              <a:buNone/>
            </a:pPr>
            <a:r>
              <a:rPr lang="en-GB" sz="2400" b="1" dirty="0">
                <a:effectLst/>
                <a:latin typeface="+mj-lt"/>
                <a:ea typeface="Arial" panose="020B0604020202020204" pitchFamily="34" charset="0"/>
                <a:cs typeface="Arial" panose="020B0604020202020204" pitchFamily="34" charset="0"/>
              </a:rPr>
              <a:t>Initial Research Process </a:t>
            </a:r>
            <a:endParaRPr lang="en-GB" sz="2400" dirty="0">
              <a:effectLst/>
              <a:latin typeface="+mj-lt"/>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Sources Used</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Official healthcare websites, including the NHS, to obtain accurate role information</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Skills for Care guidance to understand required morals and skills</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Professional resources to support academic credibility</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Research Method and Keywords</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Used focused keywords such as “Healthcare Assistant duties,” “skills for Healthcare Assistants,” and “person-centred care”</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Checked publication dates and authorship to ensure reliability</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Compared information across various sources to confirm accuracy</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This structured research approach helped me develop a clear understanding of the role while improving my academic research and evaluation skills (Cottrell, 2019).</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1"/>
          <a:srcRect l="7203" t="2076" r="5040" b="3416"/>
          <a:stretch>
            <a:fillRect/>
          </a:stretch>
        </p:blipFill>
        <p:spPr>
          <a:xfrm>
            <a:off x="6759755" y="1075660"/>
            <a:ext cx="4636718" cy="4706680"/>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3232" y="1357663"/>
            <a:ext cx="6104663" cy="4142673"/>
          </a:xfrm>
          <a:prstGeom prst="rect">
            <a:avLst/>
          </a:prstGeom>
          <a:noFill/>
        </p:spPr>
        <p:txBody>
          <a:bodyPr wrap="square">
            <a:spAutoFit/>
          </a:bodyPr>
          <a:lstStyle/>
          <a:p>
            <a:pPr>
              <a:lnSpc>
                <a:spcPct val="90000"/>
              </a:lnSpc>
              <a:spcAft>
                <a:spcPts val="600"/>
              </a:spcAft>
              <a:buNone/>
            </a:pPr>
            <a:r>
              <a:rPr lang="en-GB" sz="2400" b="1" dirty="0">
                <a:effectLst/>
                <a:latin typeface="+mj-lt"/>
                <a:ea typeface="Arial" panose="020B0604020202020204" pitchFamily="34" charset="0"/>
                <a:cs typeface="Arial" panose="020B0604020202020204" pitchFamily="34" charset="0"/>
              </a:rPr>
              <a:t>CRAAP Test Evaluation of a Source  </a:t>
            </a:r>
            <a:endParaRPr lang="en-GB" sz="2400" dirty="0">
              <a:effectLst/>
              <a:latin typeface="+mj-lt"/>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Selected Source</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For this assessment, I evaluated the NHS webpage on the Healthcare Assistant role using the CRAAP test to assess its suitability for academic use (NHS, 2023).</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CRAAP Test Criteria</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Currency:</a:t>
            </a:r>
            <a:r>
              <a:rPr lang="en-GB" sz="1600" b="1" dirty="0">
                <a:latin typeface="Univers Condensed Light" panose="020B0306020202040204" pitchFamily="34" charset="0"/>
                <a:ea typeface="Arial" panose="020B0604020202020204" pitchFamily="34" charset="0"/>
                <a:cs typeface="Arial" panose="020B0604020202020204" pitchFamily="34" charset="0"/>
              </a:rPr>
              <a:t> </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The information is regularly reviewed and updated, ensuring it reflects current healthcare practices and expectations (NHS, 2023).</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Relevance:</a:t>
            </a:r>
            <a:r>
              <a:rPr lang="en-GB" sz="1600" b="1" dirty="0">
                <a:latin typeface="Univers Condensed Light" panose="020B0306020202040204" pitchFamily="34" charset="0"/>
                <a:ea typeface="Arial" panose="020B0604020202020204" pitchFamily="34" charset="0"/>
                <a:cs typeface="Arial" panose="020B0604020202020204" pitchFamily="34" charset="0"/>
              </a:rPr>
              <a:t> </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The content is directly relevant to my chosen role and supports the aims of this assessment by clearly explaining the Healthcare Assistant position.</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Authority:</a:t>
            </a:r>
            <a:r>
              <a:rPr lang="en-GB" sz="1600" b="1" dirty="0">
                <a:latin typeface="Univers Condensed Light" panose="020B0306020202040204" pitchFamily="34" charset="0"/>
                <a:ea typeface="Arial" panose="020B0604020202020204" pitchFamily="34" charset="0"/>
                <a:cs typeface="Arial" panose="020B0604020202020204" pitchFamily="34" charset="0"/>
              </a:rPr>
              <a:t> </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The NHS is a nationally recognised and trusted healthcare organisation, making the source highly credible.</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Accuracy:</a:t>
            </a:r>
            <a:r>
              <a:rPr lang="en-GB" sz="1600" b="1" dirty="0">
                <a:latin typeface="Univers Condensed Light" panose="020B0306020202040204" pitchFamily="34" charset="0"/>
                <a:ea typeface="Arial" panose="020B0604020202020204" pitchFamily="34" charset="0"/>
                <a:cs typeface="Arial" panose="020B0604020202020204" pitchFamily="34" charset="0"/>
              </a:rPr>
              <a:t> </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The information is factual, clearly written, and consistent with other professional guidance, such as Skills for Care.</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Purpose:</a:t>
            </a:r>
            <a:r>
              <a:rPr lang="en-GB" sz="1600" b="1" dirty="0">
                <a:latin typeface="Univers Condensed Light" panose="020B0306020202040204" pitchFamily="34" charset="0"/>
                <a:ea typeface="Arial" panose="020B0604020202020204" pitchFamily="34" charset="0"/>
                <a:cs typeface="Arial" panose="020B0604020202020204" pitchFamily="34" charset="0"/>
              </a:rPr>
              <a:t> </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The purpose of the source is to inform and educate, not to persuade, making it suitable for academic use.</a:t>
            </a:r>
            <a:endParaRPr lang="en-GB" sz="1400" dirty="0">
              <a:effectLst/>
              <a:latin typeface="Univers Condensed Light" panose="020B0306020202040204" pitchFamily="34" charset="0"/>
              <a:ea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1"/>
          <a:srcRect l="8085" t="11693" r="9863" b="7282"/>
          <a:stretch>
            <a:fillRect/>
          </a:stretch>
        </p:blipFill>
        <p:spPr>
          <a:xfrm>
            <a:off x="7170057" y="1087349"/>
            <a:ext cx="4308711" cy="4683301"/>
          </a:xfrm>
          <a:prstGeom prst="rect">
            <a:avLst/>
          </a:prstGeom>
          <a:ln>
            <a:noFill/>
          </a:ln>
          <a:effectLst>
            <a:softEdge rad="11250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27300" y="1097592"/>
            <a:ext cx="5461205" cy="4662815"/>
          </a:xfrm>
          <a:prstGeom prst="rect">
            <a:avLst/>
          </a:prstGeom>
          <a:noFill/>
        </p:spPr>
        <p:txBody>
          <a:bodyPr wrap="square">
            <a:spAutoFit/>
          </a:bodyPr>
          <a:lstStyle/>
          <a:p>
            <a:pPr>
              <a:lnSpc>
                <a:spcPct val="90000"/>
              </a:lnSpc>
              <a:spcAft>
                <a:spcPts val="600"/>
              </a:spcAft>
              <a:buNone/>
            </a:pPr>
            <a:r>
              <a:rPr lang="en-GB" sz="2400" b="1" dirty="0">
                <a:effectLst/>
                <a:latin typeface="+mj-lt"/>
                <a:ea typeface="Arial" panose="020B0604020202020204" pitchFamily="34" charset="0"/>
                <a:cs typeface="Arial" panose="020B0604020202020204" pitchFamily="34" charset="0"/>
              </a:rPr>
              <a:t>Challenges Faced During Research  </a:t>
            </a:r>
            <a:endParaRPr lang="en-GB" sz="2400" dirty="0">
              <a:effectLst/>
              <a:latin typeface="+mj-lt"/>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Challenges Identified</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Finding a large volume of information made it difficult to decide which sources were most relevant to the Healthcare Assistant role</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Some websites lacked clear authorship or publication dates, reducing their academic reliability</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Balancing detailed information with concise content suitable for a short presentation was challenging</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b="1" dirty="0">
                <a:effectLst/>
                <a:latin typeface="Univers Condensed Light" panose="020B0306020202040204" pitchFamily="34" charset="0"/>
                <a:ea typeface="Arial" panose="020B0604020202020204" pitchFamily="34" charset="0"/>
                <a:cs typeface="Arial" panose="020B0604020202020204" pitchFamily="34" charset="0"/>
              </a:rPr>
              <a:t>How I Addressed These Challenges</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I prioritised official and professional sources, such as the NHS and Skills for Care, to improve reliability</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I applied critical reading skills to evaluate sources and exclude unreliable material</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marL="285750" indent="-285750">
              <a:lnSpc>
                <a:spcPct val="90000"/>
              </a:lnSpc>
              <a:spcAft>
                <a:spcPts val="600"/>
              </a:spcAft>
              <a:buFont typeface="Wingdings" panose="05000000000000000000" pitchFamily="2" charset="2"/>
              <a:buChar char="q"/>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I refined my search strategy by using focused keywords and reviewing fewer, higher-quality sources</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These strategies helped improve my research skills and confidence in academic work (Cottrell, 2019).</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1">
            <a:extLst>
              <a:ext uri="{BEBA8EAE-BF5A-486C-A8C5-ECC9F3942E4B}">
                <a14:imgProps xmlns:a14="http://schemas.microsoft.com/office/drawing/2010/main">
                  <a14:imgLayer r:embed="rId2">
                    <a14:imgEffect>
                      <a14:brightnessContrast contrast="40000"/>
                    </a14:imgEffect>
                    <a14:imgEffect>
                      <a14:colorTemperature colorTemp="4700"/>
                    </a14:imgEffect>
                    <a14:imgEffect>
                      <a14:sharpenSoften amount="25000"/>
                    </a14:imgEffect>
                  </a14:imgLayer>
                </a14:imgProps>
              </a:ext>
            </a:extLst>
          </a:blip>
          <a:srcRect l="19062" t="3976" r="19555" b="5731"/>
          <a:stretch>
            <a:fillRect/>
          </a:stretch>
        </p:blipFill>
        <p:spPr>
          <a:xfrm>
            <a:off x="6620092" y="915911"/>
            <a:ext cx="4856903" cy="502617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p:cNvCxnSpPr>
            <a:cxnSpLocks noGrp="1" noRot="1" noChangeAspect="1" noMove="1" noResize="1" noEditPoints="1" noAdjustHandles="1" noChangeArrowheads="1" noChangeShapeType="1"/>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cxnSpLocks noGrp="1" noRot="1" noChangeAspect="1" noMove="1" noResize="1" noEditPoints="1" noAdjustHandles="1" noChangeArrowheads="1" noChangeShapeType="1"/>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5" name="Rectangle 14"/>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1">
            <a:extLst>
              <a:ext uri="{BEBA8EAE-BF5A-486C-A8C5-ECC9F3942E4B}">
                <a14:imgProps xmlns:a14="http://schemas.microsoft.com/office/drawing/2010/main">
                  <a14:imgLayer r:embed="rId2">
                    <a14:imgEffect>
                      <a14:artisticCrisscrossEtching trans="75000"/>
                    </a14:imgEffect>
                  </a14:imgLayer>
                </a14:imgProps>
              </a:ext>
            </a:extLst>
          </a:blip>
          <a:srcRect l="4394" r="7473" b="10813"/>
          <a:stretch>
            <a:fillRect/>
          </a:stretch>
        </p:blipFill>
        <p:spPr>
          <a:xfrm>
            <a:off x="447098" y="691326"/>
            <a:ext cx="5410681" cy="5475348"/>
          </a:xfrm>
          <a:prstGeom prst="rect">
            <a:avLst/>
          </a:prstGeom>
        </p:spPr>
      </p:pic>
      <p:cxnSp>
        <p:nvCxnSpPr>
          <p:cNvPr id="17" name="Straight Connector 16"/>
          <p:cNvCxnSpPr>
            <a:cxnSpLocks noGrp="1" noRot="1" noChangeAspect="1" noMove="1" noResize="1" noEditPoints="1" noAdjustHandles="1" noChangeArrowheads="1" noChangeShapeType="1"/>
          </p:cNvCxnSpPr>
          <p:nvPr/>
        </p:nvCxnSpPr>
        <p:spPr>
          <a:xfrm>
            <a:off x="6781300" y="723900"/>
            <a:ext cx="461007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noGrp="1" noRot="1" noChangeAspect="1" noMove="1" noResize="1" noEditPoints="1" noAdjustHandles="1" noChangeArrowheads="1" noChangeShapeType="1"/>
          </p:cNvCxnSpPr>
          <p:nvPr/>
        </p:nvCxnSpPr>
        <p:spPr>
          <a:xfrm>
            <a:off x="6781300" y="6142781"/>
            <a:ext cx="461007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6304876" y="1097593"/>
            <a:ext cx="5562921" cy="4662815"/>
          </a:xfrm>
          <a:prstGeom prst="rect">
            <a:avLst/>
          </a:prstGeom>
          <a:noFill/>
        </p:spPr>
        <p:txBody>
          <a:bodyPr wrap="square">
            <a:spAutoFit/>
          </a:bodyPr>
          <a:lstStyle/>
          <a:p>
            <a:pPr marL="0" marR="0" lvl="0" indent="0" algn="l" defTabSz="914400" rtl="0" eaLnBrk="1" fontAlgn="auto" latinLnBrk="0" hangingPunct="1">
              <a:lnSpc>
                <a:spcPct val="90000"/>
              </a:lnSpc>
              <a:spcBef>
                <a:spcPts val="0"/>
              </a:spcBef>
              <a:spcAft>
                <a:spcPts val="600"/>
              </a:spcAft>
              <a:buClrTx/>
              <a:buSzTx/>
              <a:buFontTx/>
              <a:buNone/>
              <a:defRPr/>
            </a:pPr>
            <a:r>
              <a:rPr kumimoji="0" lang="en-GB" sz="2400" b="1" i="0" u="none" strike="noStrike" kern="1200" cap="none" spc="0" normalizeH="0" baseline="0" noProof="0" dirty="0">
                <a:ln>
                  <a:noFill/>
                </a:ln>
                <a:solidFill>
                  <a:srgbClr val="000000"/>
                </a:solidFill>
                <a:effectLst/>
                <a:uLnTx/>
                <a:uFillTx/>
                <a:latin typeface="Univers Condensed"/>
                <a:ea typeface="Arial" panose="020B0604020202020204" pitchFamily="34" charset="0"/>
                <a:cs typeface="Arial" panose="020B0604020202020204" pitchFamily="34" charset="0"/>
              </a:rPr>
              <a:t>Skills Identified for the Role  </a:t>
            </a:r>
            <a:endParaRPr kumimoji="0" lang="en-GB" sz="2400" b="1" i="0" u="none" strike="noStrike" kern="1200" cap="none" spc="0" normalizeH="0" baseline="0" noProof="0" dirty="0">
              <a:ln>
                <a:noFill/>
              </a:ln>
              <a:solidFill>
                <a:srgbClr val="000000"/>
              </a:solidFill>
              <a:effectLst/>
              <a:uLnTx/>
              <a:uFillTx/>
              <a:latin typeface="Univers Condensed"/>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1"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Key Skills Required for a Healthcare Assistant</a:t>
            </a:r>
            <a:endParaRPr kumimoji="0" lang="en-GB" sz="1600" b="1"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Communication skills are essential to interact effectively with patients, relatives, and the multidisciplinary team. </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Clear communication helps ensure patient needs are understood and concerns are reported accurately.</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Teamwork skills are required to work collaboratively with nurses, doctors, and other Healthcare </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Assistants to deliver safe and coordinated care. Effective teamwork supports patient safety and continuity of care.</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Compassion and empathy are central to providing person-centred care, particularly when supporting vulnerable or distressed patients.</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 Compassion helps maintain dignity and trust during care delivery.</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1"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Importance of These Skills</a:t>
            </a:r>
            <a:endParaRPr kumimoji="0" lang="en-GB" sz="1600" b="1"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These skills directly support safe, dignified, and high-quality care in everyday practice. They align with professional expectations and standards within health and social care.</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p:cNvCxnSpPr>
            <a:cxnSpLocks noGrp="1" noRot="1" noChangeAspect="1" noMove="1" noResize="1" noEditPoints="1" noAdjustHandles="1" noChangeArrowheads="1" noChangeShapeType="1"/>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a:cxnSpLocks noGrp="1" noRot="1" noChangeAspect="1" noMove="1" noResize="1" noEditPoints="1" noAdjustHandles="1" noChangeArrowheads="1" noChangeShapeType="1"/>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6" name="Rectangle 15"/>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a:cxnSpLocks noGrp="1" noRot="1" noChangeAspect="1" noMove="1" noResize="1" noEditPoints="1" noAdjustHandles="1" noChangeArrowheads="1" noChangeShapeType="1"/>
          </p:cNvCxnSpPr>
          <p:nvPr/>
        </p:nvCxnSpPr>
        <p:spPr>
          <a:xfrm>
            <a:off x="4917665" y="722376"/>
            <a:ext cx="6476356"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cxnSpLocks noGrp="1" noRot="1" noChangeAspect="1" noMove="1" noResize="1" noEditPoints="1" noAdjustHandles="1" noChangeArrowheads="1" noChangeShapeType="1"/>
          </p:cNvCxnSpPr>
          <p:nvPr/>
        </p:nvCxnSpPr>
        <p:spPr>
          <a:xfrm>
            <a:off x="4917665" y="6144768"/>
            <a:ext cx="647635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273264" y="1138650"/>
            <a:ext cx="6096000" cy="4585871"/>
          </a:xfrm>
          <a:prstGeom prst="rect">
            <a:avLst/>
          </a:prstGeom>
          <a:noFill/>
        </p:spPr>
        <p:txBody>
          <a:bodyPr wrap="square">
            <a:spAutoFit/>
          </a:bodyPr>
          <a:lstStyle/>
          <a:p>
            <a:pPr marL="0" marR="0" lvl="0" indent="0" algn="l" defTabSz="914400" rtl="0" eaLnBrk="1" fontAlgn="auto" latinLnBrk="0" hangingPunct="1">
              <a:lnSpc>
                <a:spcPct val="90000"/>
              </a:lnSpc>
              <a:spcBef>
                <a:spcPts val="0"/>
              </a:spcBef>
              <a:spcAft>
                <a:spcPts val="600"/>
              </a:spcAft>
              <a:buClrTx/>
              <a:buSzTx/>
              <a:buFontTx/>
              <a:buNone/>
              <a:defRPr/>
            </a:pPr>
            <a:r>
              <a:rPr kumimoji="0" lang="en-GB" sz="2400" b="1" i="0" u="none" strike="noStrike" kern="1200" cap="none" spc="0" normalizeH="0" baseline="0" noProof="0" dirty="0">
                <a:ln>
                  <a:noFill/>
                </a:ln>
                <a:solidFill>
                  <a:srgbClr val="000000"/>
                </a:solidFill>
                <a:effectLst/>
                <a:uLnTx/>
                <a:uFillTx/>
                <a:latin typeface="Univers Condensed"/>
                <a:ea typeface="Arial" panose="020B0604020202020204" pitchFamily="34" charset="0"/>
                <a:cs typeface="Arial" panose="020B0604020202020204" pitchFamily="34" charset="0"/>
              </a:rPr>
              <a:t>Next Steps in Research and Learning  </a:t>
            </a:r>
            <a:endParaRPr kumimoji="0" lang="en-GB" sz="2400" b="1" i="0" u="none" strike="noStrike" kern="1200" cap="none" spc="0" normalizeH="0" baseline="0" noProof="0" dirty="0">
              <a:ln>
                <a:noFill/>
              </a:ln>
              <a:solidFill>
                <a:srgbClr val="000000"/>
              </a:solidFill>
              <a:effectLst/>
              <a:uLnTx/>
              <a:uFillTx/>
              <a:latin typeface="Univers Condensed"/>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1"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Further Research Plans</a:t>
            </a:r>
            <a:endParaRPr kumimoji="0" lang="en-GB" sz="1600" b="1"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I will expand my research by using academic textbooks and peer-reviewed journal articles to gain a deeper understanding of communication, teamwork, and compassion in healthcare practice.</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I plan to use library databases to ensure sources are academic, reliable, and suitable for my written report.</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1"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Academic and Professional Development</a:t>
            </a:r>
            <a:endParaRPr kumimoji="0" lang="en-GB" sz="1600" b="1"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I will organise my notes under clear headings to support structured academic writing.</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I will continue using reflective practice to evaluate my learning and identify areas for improvement.</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90000"/>
              </a:lnSpc>
              <a:spcBef>
                <a:spcPts val="0"/>
              </a:spcBef>
              <a:spcAft>
                <a:spcPts val="600"/>
              </a:spcAft>
              <a:buClrTx/>
              <a:buSzTx/>
              <a:buFont typeface="Wingdings" panose="05000000000000000000" pitchFamily="2" charset="2"/>
              <a:buChar char="q"/>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Seeking feedback from tutors will help me strengthen both my academic writing and presentation skills.</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0"/>
              </a:spcBef>
              <a:spcAft>
                <a:spcPts val="600"/>
              </a:spcAft>
              <a:buClrTx/>
              <a:buSzTx/>
              <a:buFontTx/>
              <a:buNone/>
              <a:defRPr/>
            </a:pPr>
            <a:r>
              <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rPr>
              <a:t>These next steps will support the successful completion of Task 3 and contribute to my ongoing professional development as a Healthcare Assistant (Gibbs, 1988; Royal College of Nursing, 2021).</a:t>
            </a:r>
            <a:endParaRPr kumimoji="0" lang="en-GB" sz="1600" b="0" i="0" u="none" strike="noStrike" kern="1200" cap="none" spc="0" normalizeH="0" baseline="0" noProof="0" dirty="0">
              <a:ln>
                <a:noFill/>
              </a:ln>
              <a:solidFill>
                <a:srgbClr val="000000"/>
              </a:solidFill>
              <a:effectLst/>
              <a:uLnTx/>
              <a:uFillTx/>
              <a:latin typeface="Univers Condensed Light" panose="020B0306020202040204" pitchFamily="34" charset="0"/>
              <a:ea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1"/>
          <a:srcRect l="12597" t="11243" r="5817" b="16704"/>
          <a:stretch>
            <a:fillRect/>
          </a:stretch>
        </p:blipFill>
        <p:spPr>
          <a:xfrm>
            <a:off x="204261" y="766403"/>
            <a:ext cx="4864743" cy="533036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77824" y="1179153"/>
            <a:ext cx="5218176" cy="4499693"/>
          </a:xfrm>
          <a:prstGeom prst="rect">
            <a:avLst/>
          </a:prstGeom>
          <a:noFill/>
        </p:spPr>
        <p:txBody>
          <a:bodyPr wrap="square">
            <a:spAutoFit/>
          </a:bodyPr>
          <a:lstStyle/>
          <a:p>
            <a:pPr>
              <a:lnSpc>
                <a:spcPct val="90000"/>
              </a:lnSpc>
              <a:spcAft>
                <a:spcPts val="600"/>
              </a:spcAft>
              <a:buNone/>
            </a:pPr>
            <a:r>
              <a:rPr lang="en-GB" sz="2400" b="1" dirty="0">
                <a:effectLst/>
                <a:latin typeface="+mj-lt"/>
                <a:ea typeface="Arial" panose="020B0604020202020204" pitchFamily="34" charset="0"/>
                <a:cs typeface="Arial" panose="020B0604020202020204" pitchFamily="34" charset="0"/>
              </a:rPr>
              <a:t>Conclusion </a:t>
            </a:r>
            <a:endParaRPr lang="en-GB" sz="2400" dirty="0">
              <a:effectLst/>
              <a:latin typeface="+mj-lt"/>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This presentation has explored the role of the Healthcare Assistant and highlighted its importance within health and social care settings. The Healthcare Assistant role involves providing essential, hands-on support to patients while working closely with nurses and other healthcare professionals to deliver safe, effective care. </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Through this research process, I have developed a clearer understanding of the key responsibilities of the role and the professional standards required in practice. The presentation has also identified communication, teamwork, and compassion as essential skills that support excellent care and positive experiences.</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Reflecting on the research process has helped me recognise the importance of using reliable sources and critically evaluating information to support academic work. I will continue to develop these skills through further research, reflection, and feedback. </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This will support my ongoing development as a future Healthcare Assistant, ensuring that I provide care that is respectful, safe, and compassionate always.</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1"/>
          <a:stretch>
            <a:fillRect/>
          </a:stretch>
        </p:blipFill>
        <p:spPr>
          <a:xfrm>
            <a:off x="6643298" y="1093560"/>
            <a:ext cx="4670878" cy="467087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03514" y="1463846"/>
            <a:ext cx="10384971" cy="3930307"/>
          </a:xfrm>
          <a:prstGeom prst="rect">
            <a:avLst/>
          </a:prstGeom>
          <a:noFill/>
        </p:spPr>
        <p:txBody>
          <a:bodyPr wrap="square">
            <a:spAutoFit/>
          </a:bodyPr>
          <a:lstStyle/>
          <a:p>
            <a:pPr>
              <a:lnSpc>
                <a:spcPct val="90000"/>
              </a:lnSpc>
              <a:spcAft>
                <a:spcPts val="600"/>
              </a:spcAft>
              <a:buNone/>
            </a:pPr>
            <a:r>
              <a:rPr lang="en-GB" sz="2400" b="1" dirty="0">
                <a:effectLst/>
                <a:latin typeface="+mj-lt"/>
                <a:ea typeface="Arial" panose="020B0604020202020204" pitchFamily="34" charset="0"/>
                <a:cs typeface="Arial" panose="020B0604020202020204" pitchFamily="34" charset="0"/>
              </a:rPr>
              <a:t>Reference </a:t>
            </a:r>
            <a:endParaRPr lang="en-GB" sz="2400" b="1" dirty="0">
              <a:effectLst/>
              <a:latin typeface="+mj-lt"/>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Arnold, E.C. and Boggs, K.U. (2020) </a:t>
            </a:r>
            <a:r>
              <a:rPr lang="en-GB" sz="1600" i="1" dirty="0">
                <a:effectLst/>
                <a:latin typeface="Univers Condensed Light" panose="020B0306020202040204" pitchFamily="34" charset="0"/>
                <a:ea typeface="Arial" panose="020B0604020202020204" pitchFamily="34" charset="0"/>
                <a:cs typeface="Arial" panose="020B0604020202020204" pitchFamily="34" charset="0"/>
              </a:rPr>
              <a:t>Interpersonal Relationships: Professional Communication Skills for Nurses</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8th edn. St. Louis: Elsevier.</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Bach, S. and Grant, A. (2015) </a:t>
            </a:r>
            <a:r>
              <a:rPr lang="en-GB" sz="1600" i="1" dirty="0">
                <a:effectLst/>
                <a:latin typeface="Univers Condensed Light" panose="020B0306020202040204" pitchFamily="34" charset="0"/>
                <a:ea typeface="Arial" panose="020B0604020202020204" pitchFamily="34" charset="0"/>
                <a:cs typeface="Arial" panose="020B0604020202020204" pitchFamily="34" charset="0"/>
              </a:rPr>
              <a:t>Communication and Interpersonal Skills in Nursing</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3rd edn. London: Learning Matters.</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Cottrell, S. (2019) </a:t>
            </a:r>
            <a:r>
              <a:rPr lang="en-GB" sz="1600" i="1" dirty="0">
                <a:effectLst/>
                <a:latin typeface="Univers Condensed Light" panose="020B0306020202040204" pitchFamily="34" charset="0"/>
                <a:ea typeface="Arial" panose="020B0604020202020204" pitchFamily="34" charset="0"/>
                <a:cs typeface="Arial" panose="020B0604020202020204" pitchFamily="34" charset="0"/>
              </a:rPr>
              <a:t>The Study Skills Handbook</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5th edn. London: Red Globe Press.</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Francis, R. (2013) </a:t>
            </a:r>
            <a:r>
              <a:rPr lang="en-GB" sz="1600" i="1" dirty="0">
                <a:effectLst/>
                <a:latin typeface="Univers Condensed Light" panose="020B0306020202040204" pitchFamily="34" charset="0"/>
                <a:ea typeface="Arial" panose="020B0604020202020204" pitchFamily="34" charset="0"/>
                <a:cs typeface="Arial" panose="020B0604020202020204" pitchFamily="34" charset="0"/>
              </a:rPr>
              <a:t>Report of the Mid Staffordshire NHS Foundation Trust Public Inquiry</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London: The Stationery Office.</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Freshwater, D. and Stickley, T. (2004) ‘The heart of the art: Emotional intelligence in nurse education’, </a:t>
            </a:r>
            <a:r>
              <a:rPr lang="en-GB" sz="1600" i="1" dirty="0">
                <a:effectLst/>
                <a:latin typeface="Univers Condensed Light" panose="020B0306020202040204" pitchFamily="34" charset="0"/>
                <a:ea typeface="Arial" panose="020B0604020202020204" pitchFamily="34" charset="0"/>
                <a:cs typeface="Arial" panose="020B0604020202020204" pitchFamily="34" charset="0"/>
              </a:rPr>
              <a:t>Nursing Inquiry</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11(2), pp. 91–98.</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Gibbs, G. (1988) </a:t>
            </a:r>
            <a:r>
              <a:rPr lang="en-GB" sz="1600" i="1" dirty="0">
                <a:effectLst/>
                <a:latin typeface="Univers Condensed Light" panose="020B0306020202040204" pitchFamily="34" charset="0"/>
                <a:ea typeface="Arial" panose="020B0604020202020204" pitchFamily="34" charset="0"/>
                <a:cs typeface="Arial" panose="020B0604020202020204" pitchFamily="34" charset="0"/>
              </a:rPr>
              <a:t>Learning by Doing: A Guide to Teaching and Learning Methods</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Oxford: Oxford Polytechnic.</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NHS (2023) </a:t>
            </a:r>
            <a:r>
              <a:rPr lang="en-GB" sz="1600" i="1" dirty="0">
                <a:effectLst/>
                <a:latin typeface="Univers Condensed Light" panose="020B0306020202040204" pitchFamily="34" charset="0"/>
                <a:ea typeface="Arial" panose="020B0604020202020204" pitchFamily="34" charset="0"/>
                <a:cs typeface="Arial" panose="020B0604020202020204" pitchFamily="34" charset="0"/>
              </a:rPr>
              <a:t>Healthcare Assistant</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Available at: </a:t>
            </a:r>
            <a:r>
              <a:rPr lang="en-GB" sz="1600" u="sng" dirty="0">
                <a:solidFill>
                  <a:srgbClr val="0563C1"/>
                </a:solidFill>
                <a:effectLst/>
                <a:latin typeface="Univers Condensed Light" panose="020B0306020202040204" pitchFamily="34" charset="0"/>
                <a:ea typeface="Arial" panose="020B0604020202020204" pitchFamily="34" charset="0"/>
                <a:cs typeface="Arial" panose="020B0604020202020204" pitchFamily="34" charset="0"/>
                <a:hlinkClick r:id="rId1"/>
              </a:rPr>
              <a:t>https://www.nhs.uk</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(Accessed: 10 January 2026).</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NHS England (2022) </a:t>
            </a:r>
            <a:r>
              <a:rPr lang="en-GB" sz="1600" i="1" dirty="0">
                <a:effectLst/>
                <a:latin typeface="Univers Condensed Light" panose="020B0306020202040204" pitchFamily="34" charset="0"/>
                <a:ea typeface="Arial" panose="020B0604020202020204" pitchFamily="34" charset="0"/>
                <a:cs typeface="Arial" panose="020B0604020202020204" pitchFamily="34" charset="0"/>
              </a:rPr>
              <a:t>Leading a Culture of Compassion in Healthcare</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London: NHS England.</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Royal College of Nursing (2021) </a:t>
            </a:r>
            <a:r>
              <a:rPr lang="en-GB" sz="1600" i="1" dirty="0">
                <a:effectLst/>
                <a:latin typeface="Univers Condensed Light" panose="020B0306020202040204" pitchFamily="34" charset="0"/>
                <a:ea typeface="Arial" panose="020B0604020202020204" pitchFamily="34" charset="0"/>
                <a:cs typeface="Arial" panose="020B0604020202020204" pitchFamily="34" charset="0"/>
              </a:rPr>
              <a:t>Principles of Nursing Practice</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London: RCN Publishing.</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Skills for Care (2022) </a:t>
            </a:r>
            <a:r>
              <a:rPr lang="en-GB" sz="1600" i="1" dirty="0">
                <a:effectLst/>
                <a:latin typeface="Univers Condensed Light" panose="020B0306020202040204" pitchFamily="34" charset="0"/>
                <a:ea typeface="Arial" panose="020B0604020202020204" pitchFamily="34" charset="0"/>
                <a:cs typeface="Arial" panose="020B0604020202020204" pitchFamily="34" charset="0"/>
              </a:rPr>
              <a:t>The Care Certificate Standards</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Leeds: Skills for Care.</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a:p>
            <a:pPr>
              <a:lnSpc>
                <a:spcPct val="90000"/>
              </a:lnSpc>
              <a:spcAft>
                <a:spcPts val="600"/>
              </a:spcAft>
              <a:buNone/>
            </a:pPr>
            <a:r>
              <a:rPr lang="en-GB" sz="1600" dirty="0">
                <a:effectLst/>
                <a:latin typeface="Univers Condensed Light" panose="020B0306020202040204" pitchFamily="34" charset="0"/>
                <a:ea typeface="Arial" panose="020B0604020202020204" pitchFamily="34" charset="0"/>
                <a:cs typeface="Arial" panose="020B0604020202020204" pitchFamily="34" charset="0"/>
              </a:rPr>
              <a:t>West, M.A., Eckert, R., Collins, B. and Chowla, R. (2014) </a:t>
            </a:r>
            <a:r>
              <a:rPr lang="en-GB" sz="1600" i="1" dirty="0">
                <a:effectLst/>
                <a:latin typeface="Univers Condensed Light" panose="020B0306020202040204" pitchFamily="34" charset="0"/>
                <a:ea typeface="Arial" panose="020B0604020202020204" pitchFamily="34" charset="0"/>
                <a:cs typeface="Arial" panose="020B0604020202020204" pitchFamily="34" charset="0"/>
              </a:rPr>
              <a:t>Caring to Change: How Compassionate Leadership Can Stimulate Innovation in Health Care</a:t>
            </a:r>
            <a:r>
              <a:rPr lang="en-GB" sz="1600" dirty="0">
                <a:effectLst/>
                <a:latin typeface="Univers Condensed Light" panose="020B0306020202040204" pitchFamily="34" charset="0"/>
                <a:ea typeface="Arial" panose="020B0604020202020204" pitchFamily="34" charset="0"/>
                <a:cs typeface="Arial" panose="020B0604020202020204" pitchFamily="34" charset="0"/>
              </a:rPr>
              <a:t>. London: The King’s Fund.</a:t>
            </a:r>
            <a:endParaRPr lang="en-GB" sz="1600" dirty="0">
              <a:effectLst/>
              <a:latin typeface="Univers Condensed Light" panose="020B0306020202040204" pitchFamily="34" charset="0"/>
              <a:ea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8563</Words>
  <PresentationFormat>Widescreen</PresentationFormat>
  <Paragraphs>95</Paragraphs>
  <Slides>10</Slides>
  <Notes>2</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10</vt:i4>
      </vt:variant>
    </vt:vector>
  </HeadingPairs>
  <TitlesOfParts>
    <vt:vector size="25" baseType="lpstr">
      <vt:lpstr>Arial</vt:lpstr>
      <vt:lpstr>SimSun</vt:lpstr>
      <vt:lpstr>Wingdings</vt:lpstr>
      <vt:lpstr>Gloucester MT Extra Condensed</vt:lpstr>
      <vt:lpstr>Times New Roman</vt:lpstr>
      <vt:lpstr>Univers Condensed Light</vt:lpstr>
      <vt:lpstr>Yu Gothic UI Light</vt:lpstr>
      <vt:lpstr>Univers Condensed</vt:lpstr>
      <vt:lpstr>Segoe Print</vt:lpstr>
      <vt:lpstr>Calisto MT</vt:lpstr>
      <vt:lpstr>Microsoft YaHei</vt:lpstr>
      <vt:lpstr>Arial Unicode MS</vt:lpstr>
      <vt:lpstr>Aptos</vt:lpstr>
      <vt:lpstr>Segoe UI</vt:lpstr>
      <vt:lpstr>ChronicleVTI</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2026-01-20T10:59:00Z</dcterms:created>
  <dcterms:modified xsi:type="dcterms:W3CDTF">2026-01-20T11:05:00Z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F848065C3E9D466E96C3027D795B6165_12</vt:lpwstr>
  </property>
  <property fmtid="{D5CDD505-2E9C-101B-9397-08002B2CF9AE}" pid="3" name="KSOProductBuildVer">
    <vt:lpwstr>2057-12.2.0.23196</vt:lpwstr>
  </property>
</Properties>
</file>