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9" r:id="rId3"/>
    <p:sldId id="257" r:id="rId4"/>
    <p:sldId id="258" r:id="rId5"/>
    <p:sldId id="260" r:id="rId6"/>
    <p:sldId id="262" r:id="rId7"/>
    <p:sldId id="263" r:id="rId8"/>
    <p:sldId id="265" r:id="rId9"/>
    <p:sldId id="264" r:id="rId10"/>
    <p:sldId id="26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C53385-1642-40A5-A603-9F122D6940E6}" v="1182" dt="2025-11-10T01:30:05.6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64" autoAdjust="0"/>
    <p:restoredTop sz="94660"/>
  </p:normalViewPr>
  <p:slideViewPr>
    <p:cSldViewPr snapToGrid="0">
      <p:cViewPr>
        <p:scale>
          <a:sx n="84" d="100"/>
          <a:sy n="84" d="100"/>
        </p:scale>
        <p:origin x="180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910302-CECA-446B-92F8-B3659266308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633916-8E8F-44EF-BCA4-CD7F1BEC70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718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633916-8E8F-44EF-BCA4-CD7F1BEC701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1514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0BD98F-C2CA-24B9-A2E9-1FD70C4E43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C7238-6D7F-5CC8-C898-FB4C99202F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E6ABAB-3E8A-D19F-FF67-DE97440526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1ABBC-8D17-4FA9-82F3-12375588E0B0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DC45B8-7126-1381-0155-D11D90A2B2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F03FA-30F2-5A67-7027-F284C2F217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24438-CB9B-478A-8AE1-FF13575F73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8815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21808-81BA-839F-5B8D-E8276FAA0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C9F702-FB02-6791-E4C7-4D86D13D32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2D4D7C-66EA-D665-9E6D-DC2AA5CF0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1ABBC-8D17-4FA9-82F3-12375588E0B0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2CBC07-E692-449A-1033-7721D9349D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54DB8-3D70-FA74-9ADB-E15003FA9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24438-CB9B-478A-8AE1-FF13575F73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165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B5AC7-66D4-1957-ED57-C96658E29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2634CB-DBD7-478F-44F8-ACB9A88ABE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C2BDD4-BD18-E203-7D6C-C7CFA58F0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1ABBC-8D17-4FA9-82F3-12375588E0B0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CB53F1-2AA4-45EA-9F80-5A20C7F61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E2661A-529E-3234-A100-9B96D6B6B1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24438-CB9B-478A-8AE1-FF13575F73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8339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1603C-63BC-418A-BA7D-EF40C2D73D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D122BB-9407-A69E-BAF0-0D7D52E37B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968EFA-9C51-86B1-C548-51B56FA991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187391-B771-DC71-49A3-2141ED5476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1ABBC-8D17-4FA9-82F3-12375588E0B0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E38D84-D80D-CC5B-68AA-0C85920055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789271-37C6-2901-32BF-5C7DD8CB7E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24438-CB9B-478A-8AE1-FF13575F73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9925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DF189-E19E-6170-B63B-61BD465636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E6DD3A-B502-3267-3B43-BFEC0BD8B9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319B1-B9FA-FC97-34E4-E79885C6EE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CE6B221-5DF3-FED1-E42A-7851118815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947B857-A010-27AC-ADF4-2B45532419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D2D837-0613-CD6D-33D3-00931E7C50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1ABBC-8D17-4FA9-82F3-12375588E0B0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C2BD262-C8FB-9392-550F-594676C62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2C53B26-CB7A-12EE-D873-93DCF400D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24438-CB9B-478A-8AE1-FF13575F73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3806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32A14-0B2F-D386-B294-46BF1E8065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D74483-0DD5-A26A-9122-837FD7A2C3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1ABBC-8D17-4FA9-82F3-12375588E0B0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3A456A-A3CA-2DC5-E623-657D5E9A3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CA710A-4A4B-EF0D-ADF0-CCF674D15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24438-CB9B-478A-8AE1-FF13575F73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6360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C96184E-9629-04D7-EF85-1CA2FB62DA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1ABBC-8D17-4FA9-82F3-12375588E0B0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AEBFC9-1B73-9E83-382A-DC07A0CA07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909AEF-1F2B-EE51-3D1E-34DE1A5E8D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24438-CB9B-478A-8AE1-FF13575F73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6565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8E666-FBC8-9F8D-96CA-E7C779226C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9DB227-FFFA-40C2-E8E6-4C1B13EB37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E7672B-B64D-6E48-9CE2-6CE0008CA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C86FC2-144F-08F0-A1E2-4671F398C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1ABBC-8D17-4FA9-82F3-12375588E0B0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A9EC49-A074-D622-5B92-CFCF4BB51B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23F89F-9BFF-B5B4-FE52-ECB4CBB8D6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24438-CB9B-478A-8AE1-FF13575F73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1507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B9A19-2FC2-807A-EEAC-A046948F7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A98393-9D71-CFF6-CA04-68349999B8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57B6F2-CBD5-A57E-C512-DD981166A8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43E522-5801-9289-9932-D221D479F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1ABBC-8D17-4FA9-82F3-12375588E0B0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88BABD-A294-E0AE-DC9A-D2FCBE137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040C34-E89C-EA8F-B7CF-91BCF50694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24438-CB9B-478A-8AE1-FF13575F73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8590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0A23A-BAD6-22CF-134B-218B7DA55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31BA15-4201-1CA1-AC96-10D4EA9EE1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B8DCB3-46B7-C43E-0C01-BA5A022ED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1ABBC-8D17-4FA9-82F3-12375588E0B0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51CB5A-F474-E820-2141-ECFF4D0001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54AB9C-A363-4561-0E51-2E249BBB60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24438-CB9B-478A-8AE1-FF13575F73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8070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FFECCAE-EC88-062F-26E4-188995905DC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7DA4F0-5C9F-1714-F367-8429D70188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0B8C93-6319-1444-3DD1-AFEC60E21A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1ABBC-8D17-4FA9-82F3-12375588E0B0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24CD7E-ED05-D2D1-7777-475A77DA6D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5F5554-877E-ED2D-B779-48BD8235ED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24438-CB9B-478A-8AE1-FF13575F73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0064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ECA9C56-799B-09FF-F417-9AA40B8276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5E4F07-0DF9-A6B4-F330-1AE9DDA4ED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9E2469-1D48-0C36-03E4-EF3AFB3867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B91ABBC-8D17-4FA9-82F3-12375588E0B0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8CF018-0A39-0C41-D467-B10ED7CEAA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AF59B8-D0F5-D9C9-12F5-74B7F860D5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AC24438-CB9B-478A-8AE1-FF13575F73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79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amtbj63/swot-analysis" TargetMode="External"/><Relationship Id="rId2" Type="http://schemas.openxmlformats.org/officeDocument/2006/relationships/hyperlink" Target="https://www.scirp.org/reference/referencespapers?referenceid=209032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3245F62-CCC4-49E4-B95B-EA6C1E790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67CB1B-C9EA-6134-3F3A-DF772FA22E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882" y="2137846"/>
            <a:ext cx="10909640" cy="3127424"/>
          </a:xfrm>
        </p:spPr>
        <p:txBody>
          <a:bodyPr anchor="b">
            <a:normAutofit fontScale="90000"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700" dirty="0"/>
              <a:t>                          </a:t>
            </a:r>
            <a:br>
              <a:rPr lang="en-GB" sz="1700" dirty="0"/>
            </a:br>
            <a:br>
              <a:rPr lang="en-GB" sz="1700" dirty="0"/>
            </a:br>
            <a:br>
              <a:rPr lang="en-GB" sz="1700" dirty="0"/>
            </a:br>
            <a:br>
              <a:rPr lang="en-GB" sz="1700" dirty="0"/>
            </a:br>
            <a:br>
              <a:rPr lang="en-GB" sz="1700" dirty="0"/>
            </a:br>
            <a:br>
              <a:rPr lang="en-GB" sz="1700" dirty="0"/>
            </a:br>
            <a:br>
              <a:rPr lang="en-GB" sz="1700" dirty="0"/>
            </a:br>
            <a:br>
              <a:rPr lang="en-GB" sz="1700" dirty="0"/>
            </a:br>
            <a:br>
              <a:rPr lang="en-GB" sz="1700" dirty="0"/>
            </a:br>
            <a:br>
              <a:rPr lang="en-GB" sz="1700" dirty="0"/>
            </a:br>
            <a:br>
              <a:rPr lang="en-GB" sz="1700" dirty="0"/>
            </a:br>
            <a:r>
              <a:rPr lang="en-GB" sz="1700" dirty="0"/>
              <a:t>Module Title : Professional Career Development within H&amp;SC</a:t>
            </a:r>
            <a:br>
              <a:rPr lang="en-GB" sz="1700" dirty="0"/>
            </a:br>
            <a:r>
              <a:rPr lang="en-GB" sz="1700" dirty="0"/>
              <a:t>LCHS 4009 ( LON )</a:t>
            </a:r>
            <a:br>
              <a:rPr lang="en-GB" sz="1700" dirty="0"/>
            </a:br>
            <a:r>
              <a:rPr lang="en-GB" sz="1700" dirty="0"/>
              <a:t>Module Number : LCHS 4009 (LON)</a:t>
            </a:r>
            <a:br>
              <a:rPr lang="en-GB" sz="1700" dirty="0"/>
            </a:br>
            <a:r>
              <a:rPr lang="en-GB" sz="1700" dirty="0"/>
              <a:t>Assignment No: Assignment 1 </a:t>
            </a:r>
            <a:br>
              <a:rPr lang="en-GB" sz="1700" dirty="0"/>
            </a:br>
            <a:r>
              <a:rPr lang="en-GB" sz="1700" dirty="0"/>
              <a:t>Student Name : Saima Akhter</a:t>
            </a:r>
            <a:br>
              <a:rPr lang="en-GB" sz="1700" dirty="0"/>
            </a:br>
            <a:r>
              <a:rPr lang="en-GB" sz="1700" dirty="0"/>
              <a:t>Student ID : 2422962</a:t>
            </a:r>
            <a:br>
              <a:rPr lang="en-GB" sz="1700" dirty="0"/>
            </a:br>
            <a:r>
              <a:rPr lang="en-GB" sz="1700" dirty="0"/>
              <a:t>Lecture’s Name : Odette Jack </a:t>
            </a:r>
            <a:br>
              <a:rPr lang="en-GB" sz="1700" dirty="0"/>
            </a:br>
            <a:br>
              <a:rPr lang="en-GB" sz="1700" dirty="0"/>
            </a:br>
            <a:br>
              <a:rPr lang="en-GB" sz="1700" dirty="0"/>
            </a:br>
            <a:br>
              <a:rPr lang="en-GB" sz="1700" dirty="0"/>
            </a:br>
            <a:br>
              <a:rPr lang="en-GB" sz="1700" dirty="0"/>
            </a:br>
            <a:br>
              <a:rPr lang="en-GB" sz="1700" dirty="0"/>
            </a:br>
            <a:r>
              <a:rPr lang="en-GB" sz="1700" dirty="0"/>
              <a:t> </a:t>
            </a:r>
            <a:br>
              <a:rPr lang="en-GB" sz="1700" dirty="0"/>
            </a:br>
            <a:r>
              <a:rPr lang="en-GB" sz="1700" dirty="0"/>
              <a:t>Psychology in health and social care</a:t>
            </a:r>
            <a:br>
              <a:rPr lang="en-GB" sz="1700" dirty="0"/>
            </a:br>
            <a:r>
              <a:rPr lang="en-GB" sz="1700" dirty="0"/>
              <a:t>Psychology: LCHS 4009</a:t>
            </a:r>
            <a:br>
              <a:rPr lang="en-GB" sz="1700" dirty="0"/>
            </a:br>
            <a:br>
              <a:rPr lang="en-GB" sz="1700" dirty="0"/>
            </a:br>
            <a:br>
              <a:rPr lang="en-GB" sz="1700" dirty="0"/>
            </a:br>
            <a:endParaRPr lang="en-GB" sz="17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657B2F7-C3AE-0BEC-2E36-439FFADED7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7009" y="84129"/>
            <a:ext cx="2996215" cy="1198486"/>
          </a:xfrm>
          <a:prstGeom prst="rect">
            <a:avLst/>
          </a:prstGeom>
        </p:spPr>
      </p:pic>
      <p:sp>
        <p:nvSpPr>
          <p:cNvPr id="18" name="sketch line">
            <a:extLst>
              <a:ext uri="{FF2B5EF4-FFF2-40B4-BE49-F238E27FC236}">
                <a16:creationId xmlns:a16="http://schemas.microsoft.com/office/drawing/2014/main" id="{E6C0DD6B-6AA3-448F-9B99-8386295BC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5509052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542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2AC84-73E5-0750-0892-2021FD25F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Acknowledge use of Al 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73EE4-36C2-5158-9A81-1DBA4E9E03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400" dirty="0"/>
              <a:t>                               I only used AI ( co-pilot) to proof-read and help me</a:t>
            </a:r>
          </a:p>
          <a:p>
            <a:pPr marL="0" indent="0" algn="just">
              <a:buNone/>
            </a:pPr>
            <a:r>
              <a:rPr lang="en-GB" sz="2400" dirty="0"/>
              <a:t>                                           Understand concepts I has issues with.</a:t>
            </a:r>
          </a:p>
        </p:txBody>
      </p:sp>
    </p:spTree>
    <p:extLst>
      <p:ext uri="{BB962C8B-B14F-4D97-AF65-F5344CB8AC3E}">
        <p14:creationId xmlns:p14="http://schemas.microsoft.com/office/powerpoint/2010/main" val="4354505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7D246D-8984-F622-EFBB-CD8E83E6E0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695864"/>
            <a:ext cx="10744200" cy="54810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                                                              Overview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is a SWOT analysis and why is it important in personal and professional development?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SWOT analysis for future career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Using strengths to overcome weaknesses and minimise threats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Available opportunities and how I will utilise them with my strengths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Reference </a:t>
            </a:r>
          </a:p>
        </p:txBody>
      </p:sp>
    </p:spTree>
    <p:extLst>
      <p:ext uri="{BB962C8B-B14F-4D97-AF65-F5344CB8AC3E}">
        <p14:creationId xmlns:p14="http://schemas.microsoft.com/office/powerpoint/2010/main" val="2948635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8AAC7-641C-4C9B-7347-6ECE19B439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Introduction 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140EA8-C0F5-A8CF-034A-3E9214FC5D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My name is Saima Akhter </a:t>
            </a:r>
          </a:p>
          <a:p>
            <a:r>
              <a:rPr lang="en-GB" sz="2400" dirty="0"/>
              <a:t>I am a student on the BSC Health and Social Care degree.</a:t>
            </a:r>
          </a:p>
          <a:p>
            <a:r>
              <a:rPr lang="en-GB" sz="2400" dirty="0"/>
              <a:t>For a career, I will like to be a Doctor  degree</a:t>
            </a:r>
          </a:p>
          <a:p>
            <a:r>
              <a:rPr lang="en-GB" sz="2400" dirty="0"/>
              <a:t>For a career, I will like to eventually  be nurse</a:t>
            </a:r>
          </a:p>
          <a:p>
            <a:r>
              <a:rPr lang="en-GB" sz="2400" dirty="0"/>
              <a:t>Personal swot analysis related to my future career aspirations.  </a:t>
            </a:r>
          </a:p>
        </p:txBody>
      </p:sp>
    </p:spTree>
    <p:extLst>
      <p:ext uri="{BB962C8B-B14F-4D97-AF65-F5344CB8AC3E}">
        <p14:creationId xmlns:p14="http://schemas.microsoft.com/office/powerpoint/2010/main" val="39654616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24DDC-808A-43F0-9130-F842CDF88F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 b="1" dirty="0"/>
              <a:t>What is a SWOT Analysis and why is it important to your personal and professional development?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63AA7-7093-7B6E-C21F-C5683E3A9B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900" dirty="0"/>
              <a:t>The meaning of SWOT identify as Strengths, weakness, Opportunities and Threats. </a:t>
            </a:r>
          </a:p>
          <a:p>
            <a:pPr marL="0" indent="0">
              <a:buNone/>
            </a:pPr>
            <a:r>
              <a:rPr lang="en-GB" sz="1900" dirty="0"/>
              <a:t>Analyse the important  tool of the subject and  develop better strategy for achievement. </a:t>
            </a:r>
          </a:p>
          <a:p>
            <a:pPr marL="0" indent="0">
              <a:buNone/>
            </a:pPr>
            <a:r>
              <a:rPr lang="en-GB" sz="1900" dirty="0"/>
              <a:t> Factors, is made for originally for business strategy  - now is widely used for personal and professional growth – Promotes self awareness- and information  decision – making .</a:t>
            </a:r>
          </a:p>
          <a:p>
            <a:pPr marL="0" indent="0">
              <a:buNone/>
            </a:pPr>
            <a:r>
              <a:rPr lang="en-GB" sz="1900" dirty="0"/>
              <a:t>It provides  a structured framework for self- evaluation and strategic planning.                                                             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en-GB" sz="1900" dirty="0"/>
              <a:t>                                                                                                                                                              Helms &amp; Nixon (2010)</a:t>
            </a:r>
          </a:p>
          <a:p>
            <a:pPr marL="0" indent="0">
              <a:buNone/>
            </a:pPr>
            <a:endParaRPr lang="en-GB" sz="1900" dirty="0"/>
          </a:p>
          <a:p>
            <a:r>
              <a:rPr lang="en-GB" sz="1900" dirty="0"/>
              <a:t>Identify areas for improvement</a:t>
            </a:r>
          </a:p>
          <a:p>
            <a:r>
              <a:rPr lang="en-GB" sz="1900" dirty="0"/>
              <a:t>Helps identify areas for growth or training</a:t>
            </a:r>
          </a:p>
          <a:p>
            <a:r>
              <a:rPr lang="en-GB" sz="1900" dirty="0"/>
              <a:t>Uncovers new opportunities </a:t>
            </a:r>
          </a:p>
          <a:p>
            <a:r>
              <a:rPr lang="en-GB" sz="1900" dirty="0"/>
              <a:t>Encourages strategic planning and goal setting</a:t>
            </a:r>
          </a:p>
          <a:p>
            <a:r>
              <a:rPr lang="en-GB" sz="1900" dirty="0"/>
              <a:t>Helps manage potential threats (</a:t>
            </a:r>
            <a:r>
              <a:rPr lang="en-GB" sz="1900" dirty="0" err="1"/>
              <a:t>e.g</a:t>
            </a:r>
            <a:r>
              <a:rPr lang="en-GB" sz="1900" dirty="0"/>
              <a:t>, competition or time constraints)</a:t>
            </a:r>
          </a:p>
          <a:p>
            <a:r>
              <a:rPr lang="en-GB" sz="1900" dirty="0"/>
              <a:t>Mitigates potential risks</a:t>
            </a:r>
          </a:p>
          <a:p>
            <a:r>
              <a:rPr lang="en-GB" sz="1900" dirty="0"/>
              <a:t>Supports lifelong learning and continuous improvement</a:t>
            </a:r>
          </a:p>
          <a:p>
            <a:pPr marL="0" indent="0">
              <a:buNone/>
            </a:pPr>
            <a:r>
              <a:rPr lang="en-GB" sz="1600" dirty="0"/>
              <a:t>                                                                                                                                                                                                          </a:t>
            </a:r>
            <a:r>
              <a:rPr lang="en-GB" sz="1600" dirty="0" err="1"/>
              <a:t>Phadermrod</a:t>
            </a:r>
            <a:r>
              <a:rPr lang="en-GB" sz="1600" dirty="0"/>
              <a:t> et al. (2019)</a:t>
            </a:r>
          </a:p>
        </p:txBody>
      </p:sp>
    </p:spTree>
    <p:extLst>
      <p:ext uri="{BB962C8B-B14F-4D97-AF65-F5344CB8AC3E}">
        <p14:creationId xmlns:p14="http://schemas.microsoft.com/office/powerpoint/2010/main" val="32491487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A8A346-C96D-0BBF-645A-C4A0F802F9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5926" y="2333626"/>
            <a:ext cx="2419350" cy="93344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2CFE17-3A84-67FC-F384-B417D957D91C}"/>
              </a:ext>
            </a:extLst>
          </p:cNvPr>
          <p:cNvSpPr txBox="1"/>
          <p:nvPr/>
        </p:nvSpPr>
        <p:spPr>
          <a:xfrm>
            <a:off x="2276475" y="1076325"/>
            <a:ext cx="85725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Describe your own Strengths, Weakness , Opportunities, and Threats</a:t>
            </a:r>
          </a:p>
          <a:p>
            <a:r>
              <a:rPr lang="en-GB" dirty="0"/>
              <a:t>                                                          Growing awareness of mental health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EB84E31-8DB5-7A52-4B1D-922F676D811B}"/>
              </a:ext>
            </a:extLst>
          </p:cNvPr>
          <p:cNvSpPr/>
          <p:nvPr/>
        </p:nvSpPr>
        <p:spPr>
          <a:xfrm>
            <a:off x="1019908" y="1722657"/>
            <a:ext cx="4492311" cy="1706344"/>
          </a:xfrm>
          <a:prstGeom prst="rect">
            <a:avLst/>
          </a:prstGeom>
          <a:solidFill>
            <a:schemeClr val="bg1"/>
          </a:solidFill>
          <a:ln w="28575"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200" b="1" dirty="0">
                <a:solidFill>
                  <a:schemeClr val="tx1"/>
                </a:solidFill>
              </a:rPr>
              <a:t>STRENGTHS: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Strong clinical skills: in critical care , wound management.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Excellent communication skills with patient, families , and multidisciplinary team members.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Effective critical – thinking and problem- solving abilities </a:t>
            </a:r>
          </a:p>
          <a:p>
            <a:r>
              <a:rPr lang="en-GB" sz="1200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 </a:t>
            </a:r>
          </a:p>
          <a:p>
            <a:endParaRPr lang="en-GB" dirty="0">
              <a:ln w="0"/>
              <a:solidFill>
                <a:schemeClr val="tx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                                                                                         </a:t>
            </a:r>
            <a:r>
              <a:rPr lang="en-GB" dirty="0">
                <a:ln w="0"/>
                <a:solidFill>
                  <a:schemeClr val="tx2">
                    <a:lumMod val="50000"/>
                    <a:lumOff val="5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DD07146-6880-D139-DA3E-002FFDACE968}"/>
              </a:ext>
            </a:extLst>
          </p:cNvPr>
          <p:cNvSpPr/>
          <p:nvPr/>
        </p:nvSpPr>
        <p:spPr>
          <a:xfrm>
            <a:off x="5524830" y="3428997"/>
            <a:ext cx="4044185" cy="1644295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ln w="0"/>
                <a:solidFill>
                  <a:schemeClr val="bg1">
                    <a:lumMod val="6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erial "/>
              </a:rPr>
              <a:t>T</a:t>
            </a:r>
          </a:p>
          <a:p>
            <a:r>
              <a:rPr lang="en-GB" sz="1200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erial "/>
              </a:rPr>
              <a:t>THREATS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erial "/>
              </a:rPr>
              <a:t>Increased competition for limited advanced practice nursing positions.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erial "/>
              </a:rPr>
              <a:t>Risk of burnout due to lack of work – life balance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erial "/>
              </a:rPr>
              <a:t>Health care system budget constrains </a:t>
            </a:r>
          </a:p>
          <a:p>
            <a:pPr algn="ctr"/>
            <a:endParaRPr lang="en-GB" dirty="0">
              <a:ln w="0"/>
              <a:solidFill>
                <a:schemeClr val="tx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C078954-9555-32E5-07E4-27FAE71309D2}"/>
              </a:ext>
            </a:extLst>
          </p:cNvPr>
          <p:cNvSpPr/>
          <p:nvPr/>
        </p:nvSpPr>
        <p:spPr>
          <a:xfrm>
            <a:off x="1019907" y="3428999"/>
            <a:ext cx="4504923" cy="1644295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en-GB" sz="1200" dirty="0">
                <a:solidFill>
                  <a:schemeClr val="tx1"/>
                </a:solidFill>
              </a:rPr>
              <a:t>                                                                                                                                                              </a:t>
            </a:r>
          </a:p>
          <a:p>
            <a:pPr algn="r"/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O</a:t>
            </a:r>
          </a:p>
          <a:p>
            <a:r>
              <a:rPr lang="en-GB" sz="1200" dirty="0">
                <a:solidFill>
                  <a:schemeClr val="tx1"/>
                </a:solidFill>
              </a:rPr>
              <a:t>OPPORTUNITIES                                                                                                 </a:t>
            </a:r>
            <a:endParaRPr lang="en-GB" sz="1100" dirty="0">
              <a:solidFill>
                <a:schemeClr val="accent2">
                  <a:lumMod val="7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Access to new continuing education courses and certifications.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Opportunities for cross- training in a different unit or specialty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Networking opportunities at professional conference and meeting.</a:t>
            </a:r>
          </a:p>
          <a:p>
            <a:endParaRPr lang="en-GB" sz="1200" dirty="0">
              <a:ln w="0"/>
              <a:solidFill>
                <a:schemeClr val="tx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r>
              <a:rPr lang="en-GB" sz="1200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                                                                                                                                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B58DFC4-7495-B707-1EB5-AE483BDB42EA}"/>
              </a:ext>
            </a:extLst>
          </p:cNvPr>
          <p:cNvSpPr/>
          <p:nvPr/>
        </p:nvSpPr>
        <p:spPr>
          <a:xfrm>
            <a:off x="5512219" y="1722656"/>
            <a:ext cx="4056797" cy="170634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200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WEAKNESS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Lack of experience in a specific specialty area.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Challenges with time management during high – acuity shifts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Limited Knowledge of the newest advancements in a specific area of practice.</a:t>
            </a:r>
          </a:p>
          <a:p>
            <a:endParaRPr lang="en-GB" dirty="0">
              <a:ln w="0"/>
              <a:solidFill>
                <a:schemeClr val="tx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r>
              <a:rPr lang="en-GB" dirty="0">
                <a:ln w="0"/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</a:t>
            </a:r>
          </a:p>
        </p:txBody>
      </p:sp>
    </p:spTree>
    <p:extLst>
      <p:ext uri="{BB962C8B-B14F-4D97-AF65-F5344CB8AC3E}">
        <p14:creationId xmlns:p14="http://schemas.microsoft.com/office/powerpoint/2010/main" val="27779107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5BC7F-4993-D44C-45AB-D7939B61C1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1800" dirty="0"/>
          </a:p>
          <a:p>
            <a:endParaRPr lang="en-GB" sz="1800" dirty="0"/>
          </a:p>
          <a:p>
            <a:r>
              <a:rPr lang="en-GB" sz="1800" dirty="0"/>
              <a:t>Communication skills: Clearly conveying information to patients, families, and other healthcare professionals, and actively listening to their concerns. ( Care options , 2023 )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sz="1800" dirty="0"/>
              <a:t>Empathy and Compass: The ability to understand and share the feelings of patients and their families, while maintaining professionalism. (Metrics,  2024 )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sz="1800" dirty="0"/>
              <a:t>Emotional Resilience : The difficulty in handling the stress and emotional toll of witnessing suffering, which can lead to burnout. ( Career Village 2024 ) . </a:t>
            </a:r>
          </a:p>
          <a:p>
            <a:pPr marL="0" indent="0">
              <a:buNone/>
            </a:pPr>
            <a:endParaRPr lang="en-GB" sz="160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B23B258-D00D-F742-F837-DE3291EC8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solidFill>
            <a:schemeClr val="bg1"/>
          </a:solidFill>
          <a:ln w="28575"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1600" b="1" dirty="0">
                <a:ln w="0"/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Using example : Explain  how you could leverage your strengths to overcome your weaknesses and minimise threats</a:t>
            </a:r>
            <a:endParaRPr lang="en-GB" b="1" dirty="0">
              <a:ln w="0"/>
              <a:solidFill>
                <a:schemeClr val="tx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088483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90A14-17E0-6AEF-2488-92EB10F13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opportunities are available to you , and how do utilise </a:t>
            </a:r>
            <a:r>
              <a:rPr lang="en-GB" b="1" dirty="0" err="1"/>
              <a:t>tem</a:t>
            </a:r>
            <a:r>
              <a:rPr lang="en-GB" b="1" dirty="0"/>
              <a:t> with your strengths?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869EDA-4E8C-8F1F-DC09-90D5F0ED99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2000" b="1" dirty="0"/>
          </a:p>
          <a:p>
            <a:r>
              <a:rPr lang="en-GB" sz="2000" b="1" dirty="0"/>
              <a:t>Patient Education and Communication:</a:t>
            </a:r>
            <a:r>
              <a:rPr lang="en-GB" sz="2000" dirty="0"/>
              <a:t> Serving as a virtual assistant to answer basic patient questions, provide medication reminders, deliver self-care instructions, and offer multilingual support, enhancing patient engagement and adherence to treatment plans.</a:t>
            </a:r>
          </a:p>
          <a:p>
            <a:r>
              <a:rPr lang="en-GB" sz="2000" b="1" dirty="0"/>
              <a:t>Education and Training Support:</a:t>
            </a:r>
            <a:r>
              <a:rPr lang="en-GB" sz="2000" dirty="0"/>
              <a:t> Assisting in nursing education through realistic simulations and virtual learning environments, providing personalized feedback and supporting the development of clinical judgment skills in a safe setting.</a:t>
            </a:r>
          </a:p>
          <a:p>
            <a:pPr marL="0" indent="0">
              <a:buNone/>
            </a:pPr>
            <a:r>
              <a:rPr lang="en-GB" sz="2000" dirty="0"/>
              <a:t>    By strategically applying these strengths, I aim to enhance human nursing practice, allowing            nurses to focus on the inherently human aspects of care, such as empathy, compassion, and complex clinical judgment. 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53636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3BEBF-84A2-BC17-8662-A7866BC7E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CONCLUSION 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8F9066-5BE3-0C8E-76FC-F3E982E9C384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/>
                </p202:designPr>
              </p:ext>
            </p:extLst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swot analysis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helps identify personal and professional growth areas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Using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like patience,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emphaty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and experience supports confidence and resilience.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such as placement and training can build essential nursing skills.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Continuous 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self- reflection and learning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are key to achieving your goal of becoming a nurse.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76148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E59FD-1EAA-61F2-B063-4839E2F590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8A101-4173-CB8F-8033-EAAE4EA2E5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600" dirty="0"/>
              <a:t>www.scirp.org. (2010). </a:t>
            </a:r>
            <a:r>
              <a:rPr lang="en-GB" sz="1600" i="1" dirty="0"/>
              <a:t>Helms, M.M. and Nixon, J. (2010) Exploring SWOT Analysis-Where Are we Now Journal of Strategy and Management, 3, 215-251. - References - Scientific Research Publishing</a:t>
            </a:r>
            <a:r>
              <a:rPr lang="en-GB" sz="1600" dirty="0"/>
              <a:t>. [online] Available at: </a:t>
            </a:r>
            <a:r>
              <a:rPr lang="en-GB" sz="1600" dirty="0">
                <a:hlinkClick r:id="rId2"/>
              </a:rPr>
              <a:t>https://www.scirp.org/reference/referencespapers?referenceid=2090328</a:t>
            </a:r>
            <a:r>
              <a:rPr lang="en-GB" sz="1600" dirty="0"/>
              <a:t>.</a:t>
            </a:r>
          </a:p>
          <a:p>
            <a:r>
              <a:rPr lang="en-GB" sz="1600" dirty="0"/>
              <a:t>Dunne, K. (2025). </a:t>
            </a:r>
            <a:r>
              <a:rPr lang="en-GB" sz="1600" i="1" dirty="0"/>
              <a:t>SWOT Analysis</a:t>
            </a:r>
            <a:r>
              <a:rPr lang="en-GB" sz="1600" dirty="0"/>
              <a:t>. [online] Mindtools. Available at: </a:t>
            </a:r>
            <a:r>
              <a:rPr lang="en-GB" sz="1600" dirty="0">
                <a:hlinkClick r:id="rId3"/>
              </a:rPr>
              <a:t>https://www.mindtools.com/amtbj63/swot-analysis</a:t>
            </a:r>
            <a:r>
              <a:rPr lang="en-GB" sz="1600" dirty="0"/>
              <a:t>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Dunne, K. (2025).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[online] Mindtools.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https://www.mindtools.com/amtbj63/swot-analysis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Service, G.D. (2025).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AI for government knowledge &amp; information management community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[online] GOV.UK. Available at: https://www.gov.uk/service-manual/communities/ai-for-government-knowledge-information-management-community [Accessed 8 Nov. 2025].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6318075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958</Words>
  <Application>Microsoft Office PowerPoint</Application>
  <PresentationFormat>Widescreen</PresentationFormat>
  <Paragraphs>88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Aerial </vt:lpstr>
      <vt:lpstr>Aptos</vt:lpstr>
      <vt:lpstr>Aptos Display</vt:lpstr>
      <vt:lpstr>Arial</vt:lpstr>
      <vt:lpstr>Office Theme</vt:lpstr>
      <vt:lpstr>                                     Module Title : Professional Career Development within H&amp;SC LCHS 4009 ( LON ) Module Number : LCHS 4009 (LON) Assignment No: Assignment 1  Student Name : Saima Akhter Student ID : 2422962 Lecture’s Name : Odette Jack         Psychology in health and social care Psychology: LCHS 4009   </vt:lpstr>
      <vt:lpstr>                                                    Acknowledge use of Al : </vt:lpstr>
      <vt:lpstr>PowerPoint Presentation</vt:lpstr>
      <vt:lpstr> Introduction : </vt:lpstr>
      <vt:lpstr>What is a SWOT Analysis and why is it important to your personal and professional development?</vt:lpstr>
      <vt:lpstr>PowerPoint Presentation</vt:lpstr>
      <vt:lpstr>Using example : Explain  how you could leverage your strengths to overcome your weaknesses and minimise threats</vt:lpstr>
      <vt:lpstr>What opportunities are available to you , and how do utilise tem with your strengths?</vt:lpstr>
      <vt:lpstr>CONCLUSION :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saima akhter</dc:creator>
  <cp:lastModifiedBy>saima akhter</cp:lastModifiedBy>
  <cp:revision>2</cp:revision>
  <dcterms:created xsi:type="dcterms:W3CDTF">2025-10-18T16:31:57Z</dcterms:created>
  <dcterms:modified xsi:type="dcterms:W3CDTF">2025-11-10T01:38:53Z</dcterms:modified>
</cp:coreProperties>
</file>