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11"/>
    <p:restoredTop sz="56667"/>
  </p:normalViewPr>
  <p:slideViewPr>
    <p:cSldViewPr snapToGrid="0" snapToObjects="1">
      <p:cViewPr varScale="1">
        <p:scale>
          <a:sx n="65" d="100"/>
          <a:sy n="65" d="100"/>
        </p:scale>
        <p:origin x="1512" y="4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AI Impact</c:v>
                </c:pt>
              </c:strCache>
            </c:strRef>
          </c:tx>
          <c:spPr>
            <a:solidFill>
              <a:srgbClr val="0070C0"/>
            </a:solidFill>
            <a:effectLst/>
          </c:spPr>
          <c:invertIfNegative val="0"/>
          <c:cat>
            <c:strRef>
              <c:f>Sheet1!$A$2:$A$4</c:f>
              <c:strCache>
                <c:ptCount val="3"/>
                <c:pt idx="0">
                  <c:v>Revenue↑</c:v>
                </c:pt>
                <c:pt idx="1">
                  <c:v>Energy↓</c:v>
                </c:pt>
                <c:pt idx="2">
                  <c:v>Cost↓</c:v>
                </c:pt>
              </c:strCache>
            </c:strRef>
          </c:cat>
          <c:val>
            <c:numRef>
              <c:f>Sheet1!$B$2:$B$4</c:f>
              <c:numCache>
                <c:formatCode>General</c:formatCode>
                <c:ptCount val="3"/>
                <c:pt idx="0">
                  <c:v>15</c:v>
                </c:pt>
                <c:pt idx="1">
                  <c:v>20</c:v>
                </c:pt>
                <c:pt idx="2">
                  <c:v>100</c:v>
                </c:pt>
              </c:numCache>
            </c:numRef>
          </c:val>
          <c:extLst>
            <c:ext xmlns:c16="http://schemas.microsoft.com/office/drawing/2014/chart" uri="{C3380CC4-5D6E-409C-BE32-E72D297353CC}">
              <c16:uniqueId val="{00000000-FB8B-FB4D-9305-F282BEEEF491}"/>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2"/>
        <c:crosses val="autoZero"/>
        <c:auto val="1"/>
        <c:lblAlgn val="ctr"/>
        <c:lblOffset val="100"/>
        <c:noMultiLvlLbl val="1"/>
      </c:catAx>
      <c:valAx>
        <c:axId val="2094734552"/>
        <c:scaling>
          <c:orientation val="minMax"/>
          <c:max val="120"/>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bar"/>
        <c:grouping val="clustered"/>
        <c:varyColors val="0"/>
        <c:ser>
          <c:idx val="0"/>
          <c:order val="0"/>
          <c:tx>
            <c:strRef>
              <c:f>Sheet1!$B$1</c:f>
              <c:strCache>
                <c:ptCount val="1"/>
                <c:pt idx="0">
                  <c:v>Impact Score</c:v>
                </c:pt>
              </c:strCache>
            </c:strRef>
          </c:tx>
          <c:spPr>
            <a:solidFill>
              <a:srgbClr val="2F5597"/>
            </a:solidFill>
            <a:effectLst/>
          </c:spPr>
          <c:invertIfNegative val="0"/>
          <c:cat>
            <c:strRef>
              <c:f>Sheet1!$A$2:$A$5</c:f>
              <c:strCache>
                <c:ptCount val="4"/>
                <c:pt idx="0">
                  <c:v>Political</c:v>
                </c:pt>
                <c:pt idx="1">
                  <c:v>Economic</c:v>
                </c:pt>
                <c:pt idx="2">
                  <c:v>Social</c:v>
                </c:pt>
                <c:pt idx="3">
                  <c:v>Technological</c:v>
                </c:pt>
              </c:strCache>
            </c:strRef>
          </c:cat>
          <c:val>
            <c:numRef>
              <c:f>Sheet1!$B$2:$B$5</c:f>
              <c:numCache>
                <c:formatCode>General</c:formatCode>
                <c:ptCount val="4"/>
                <c:pt idx="0">
                  <c:v>7</c:v>
                </c:pt>
                <c:pt idx="1">
                  <c:v>8</c:v>
                </c:pt>
                <c:pt idx="2">
                  <c:v>6</c:v>
                </c:pt>
                <c:pt idx="3">
                  <c:v>9</c:v>
                </c:pt>
              </c:numCache>
            </c:numRef>
          </c:val>
          <c:extLst>
            <c:ext xmlns:c16="http://schemas.microsoft.com/office/drawing/2014/chart" uri="{C3380CC4-5D6E-409C-BE32-E72D297353CC}">
              <c16:uniqueId val="{00000000-68CE-4D47-B812-ABDD2570BD2D}"/>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2"/>
        <c:crosses val="autoZero"/>
        <c:auto val="1"/>
        <c:lblAlgn val="ctr"/>
        <c:lblOffset val="100"/>
        <c:noMultiLvlLbl val="1"/>
      </c:catAx>
      <c:valAx>
        <c:axId val="2094734552"/>
        <c:scaling>
          <c:orientation val="minMax"/>
          <c:max val="10"/>
          <c:min val="0"/>
        </c:scaling>
        <c:delete val="0"/>
        <c:axPos val="b"/>
        <c:majorGridlines>
          <c:spPr>
            <a:ln w="12700" cap="flat">
              <a:solidFill>
                <a:srgbClr val="888888"/>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1200" b="0" i="0" u="none" strike="noStrike">
                <a:solidFill>
                  <a:srgbClr val="333333"/>
                </a:solidFill>
                <a:latin typeface="Arial"/>
              </a:defRPr>
            </a:pPr>
            <a:endParaRPr lang="en-US"/>
          </a:p>
        </c:txPr>
        <c:crossAx val="2094734554"/>
        <c:crosses val="autoZero"/>
        <c:crossBetween val="between"/>
        <c:majorUnit val="2"/>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3538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conference lecture on hotel and leisure job changes begins with the first slide. Combining human interaction with AI to improve visitor experience is its fundamental premise. Hotels are competing because consumers' requirements are changing, personnel are few, and technology is advancing swiftly. AI is increasingly essential to marketing, administration, housekeeping, and visitor relations. fundamentally, hospitality is fundamentally a people business. Hotel politeness, service repair, and warmth develop trust. The title slide conveys two stories: AI can transform everything and the human touch is vital. The phrase, "Integrating AI &amp; human insight," implies that robots and personnel work together. Presenters should quickly identify themselves, discuss the conference, and arrange their talk. They should comprise a subject introduction, major literature findings, a technique overview, a PEST analysis of external effects, real-world case studies, a results synthesis, recommendations, and a conclusion. The target is professionals, thus the style is clean and polished. A half-slide picture of a future hotel corridor suggests fresh ideas, while a see-through overlay highlights the words. From this presentation, attendees should know that the event will focus on how technology and humans can work together in hospitality, not AI as a panacea. Hotels learn why AI is vital and the show's study questions at the opening. Hospitality used to rely on physical duties and common sense. In the last 10 years, however, AI has started to touch every facet of how hotels run. Chatbots and smart booking engines handle visitor interactions, recommendation algorithms promote upsells and tailored experiences, dynamic pricing modifies hotel prices in real time, and robotics undertake physical duties. COVID-19 forced hotels to offer low-touch or contactless services, accelerating use. Chatbots and mobile check-in reduce wait times and </a:t>
            </a:r>
            <a:r>
              <a:rPr lang="en-US" dirty="0" err="1"/>
              <a:t>litslink.com</a:t>
            </a:r>
            <a:r>
              <a:rPr lang="en-US" dirty="0"/>
              <a:t> malware dissemination. Higher costs and a </a:t>
            </a:r>
            <a:r>
              <a:rPr lang="en-US" dirty="0" err="1"/>
              <a:t>labour</a:t>
            </a:r>
            <a:r>
              <a:rPr lang="en-US" dirty="0"/>
              <a:t> shortage put strain on firms' finances, so operators automated dull tasks to maintain service. AI provides deep </a:t>
            </a:r>
            <a:r>
              <a:rPr lang="en-US" dirty="0" err="1"/>
              <a:t>customisation</a:t>
            </a:r>
            <a:r>
              <a:rPr lang="en-US" dirty="0"/>
              <a:t> by </a:t>
            </a:r>
            <a:r>
              <a:rPr lang="en-US" dirty="0" err="1"/>
              <a:t>analysing</a:t>
            </a:r>
            <a:r>
              <a:rPr lang="en-US" dirty="0"/>
              <a:t> visitor patterns and preferences. Rewards applications provide </a:t>
            </a:r>
            <a:r>
              <a:rPr lang="en-US" dirty="0" err="1"/>
              <a:t>customised</a:t>
            </a:r>
            <a:r>
              <a:rPr lang="en-US" dirty="0"/>
              <a:t> rooms, bargains, and dining suggestions. AI is not a panacea. Hotels might violate privacy regulations, produce biassed algorithms, or make the guest experience less personal without the correct combination. The beginning </a:t>
            </a:r>
            <a:r>
              <a:rPr lang="en-US" dirty="0" err="1"/>
              <a:t>emphasises</a:t>
            </a:r>
            <a:r>
              <a:rPr lang="en-US" dirty="0"/>
              <a:t> that technology should enhance personnel, not replace them. Skilled personnel are needed to comprehend, solve problems, and respect cultures. Hotels must learn how to employ AI smartly while maintaining service to be competitive. This section concludes with the study paper's goals: to examine how AI and humans working together might improve the guest experience, the positives, negatives, and outside variables that determine acceptance, and future usage ideas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presentation reviews academic and corporate studies on AI in hotel services. Chatbots and virtual assistants are popular AI service solutions. They manage reservation modifications, answer FAQs, and provide 24/7 concierge assistance via websites, chat applications, and room devices. Their rapid and consistent response reduces wait times and frees up human workers to answer more complex issues. Voice-activated assistance in hotel rooms let guests adjust lighting, music, and temperature, </a:t>
            </a:r>
            <a:r>
              <a:rPr lang="en-US" dirty="0" err="1"/>
              <a:t>personalising</a:t>
            </a:r>
            <a:r>
              <a:rPr lang="en-US" dirty="0"/>
              <a:t> their stay. Studies show that tourists enjoy speedy service but are advised that frigid interactions might dissatisfy senior visitors who like communicating. Service robots clean and deliver. Staff may avoid hard, repetitive work by having these robots clean floors, carry bags, and deliver things. Hilton's Watson-powered "Connie," a robot concierge, can answer queries about local attractions. Different persons and communities adopt differently. Luxury businesses </a:t>
            </a:r>
            <a:r>
              <a:rPr lang="en-US" dirty="0" err="1"/>
              <a:t>utilise</a:t>
            </a:r>
            <a:r>
              <a:rPr lang="en-US" dirty="0"/>
              <a:t> a variety of methods to maintain their distinctiveness and </a:t>
            </a:r>
            <a:r>
              <a:rPr lang="en-US" dirty="0" err="1"/>
              <a:t>customised</a:t>
            </a:r>
            <a:r>
              <a:rPr lang="en-US" dirty="0"/>
              <a:t> service, while younger visitors and mid-range hotels are more amenable to automation. Literature suggests that robot design, usefulness, and societal conventions affect how humans feel about them. AI concierges and advise engines track visitor preferences and </a:t>
            </a:r>
            <a:r>
              <a:rPr lang="en-US" dirty="0" err="1"/>
              <a:t>behaviour</a:t>
            </a:r>
            <a:r>
              <a:rPr lang="en-US" dirty="0"/>
              <a:t> using machine learning. They recommend destinations, activities, and upgrades based on historical data, making money. According to EHL Hospitality Insights (2024), AI increases client service speed and </a:t>
            </a:r>
            <a:r>
              <a:rPr lang="en-US" dirty="0" err="1"/>
              <a:t>personalisation</a:t>
            </a:r>
            <a:r>
              <a:rPr lang="en-US" dirty="0"/>
              <a:t>, but it must be handled wisely to maintain honesty and confidence.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literature then examines how AI has affected operations and income management. Dynamic pricing is one of AI's greatest contributions. Revenue management formerly relied on hand estimates and predetermined group prices. AI systems now use massive quantities of data, including bookings, rival rates, seasonality, events, and macroeconomic factors, to rapidly update hotel prices. These strategies can increase RevPAR by 15%. </a:t>
            </a:r>
            <a:r>
              <a:rPr lang="en-US" dirty="0" err="1"/>
              <a:t>litslink.com</a:t>
            </a:r>
            <a:r>
              <a:rPr lang="en-US" dirty="0"/>
              <a:t>. They also predict whether customers would buy luxury rooms or other services, helping in cross-selling and upselling. Other operational uses include predictive repair. Machine learning algorithms identify issues and anticipate part failure using HVAC, lift, and light sensor data. Maintenance crews may plan ahead to keep visitors comfortable and </a:t>
            </a:r>
            <a:r>
              <a:rPr lang="en-US" dirty="0" err="1"/>
              <a:t>minimise</a:t>
            </a:r>
            <a:r>
              <a:rPr lang="en-US" dirty="0"/>
              <a:t> costly breaks. Downtime and energy usage are reduced because systems perform at their best. AI to track and anticipate electricity, water, and garbage consumption saved over a billion dollars and lowered resource use by 20% at Hilton </a:t>
            </a:r>
            <a:r>
              <a:rPr lang="en-US" dirty="0" err="1"/>
              <a:t>LightStay</a:t>
            </a:r>
            <a:r>
              <a:rPr lang="en-US" dirty="0"/>
              <a:t>. ei3.com. Overall, resource-</a:t>
            </a:r>
            <a:r>
              <a:rPr lang="en-US" dirty="0" err="1"/>
              <a:t>optimisation</a:t>
            </a:r>
            <a:r>
              <a:rPr lang="en-US" dirty="0"/>
              <a:t> solutions </a:t>
            </a:r>
            <a:r>
              <a:rPr lang="en-US" dirty="0" err="1"/>
              <a:t>utilise</a:t>
            </a:r>
            <a:r>
              <a:rPr lang="en-US" dirty="0"/>
              <a:t> AI to monitor water, electricity, and waste use and notify management of discrepancies. By combining dynamic pricing, predictive maintenance, and resource management, AI helps hotels save money and be greener. However, literature suggests these solutions require a solid data infrastructure, qualified analysts, and business support. Independent hotels may require flexible choices to start up due to startup expenditures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Building on what has been said, this slide examines how people and AI interact and the moral implications of employing AI. Many studies demonstrate that AI should assist workers, not replace them. Staff worry that automation will eliminate their employment, but studies reveal that AI is best at repetitive, analytical activities and worse at empathy, intuition, and </a:t>
            </a:r>
            <a:r>
              <a:rPr lang="en-US" dirty="0" err="1"/>
              <a:t>improvisinggdhinc.com</a:t>
            </a:r>
            <a:r>
              <a:rPr lang="en-US" dirty="0"/>
              <a:t>. Hotels that invest in training and communicate their approach can reduce anxiety and develop trust. Workers learn to interpret AI findings, discover errors, and </a:t>
            </a:r>
            <a:r>
              <a:rPr lang="en-US" dirty="0" err="1"/>
              <a:t>customise</a:t>
            </a:r>
            <a:r>
              <a:rPr lang="en-US" dirty="0"/>
              <a:t> service through upskilling. Soft skills like cultural awareness and emotional intelligence develop. Data protection and algorithmic prejudice are ethical issues. Hospitality firms collect personal data when you reserve a hotel or provide preferences. The California Consumer Privacy Act (CCPA) and GDPR mandate data handling. Rulebreakers may be </a:t>
            </a:r>
            <a:r>
              <a:rPr lang="en-US" dirty="0" err="1"/>
              <a:t>penalised</a:t>
            </a:r>
            <a:r>
              <a:rPr lang="en-US" dirty="0"/>
              <a:t> and lose confidence. Algorithmic bias: recommendation engines may unintentionally discriminate if training data </a:t>
            </a:r>
            <a:r>
              <a:rPr lang="en-US" dirty="0" err="1"/>
              <a:t>favour</a:t>
            </a:r>
            <a:r>
              <a:rPr lang="en-US" dirty="0"/>
              <a:t> particular groups. The research supports data governance models that allow consent, disclose data usage, and check for bias. Some hotels have cross-departmental ethical panels that review AI programs. Finally, the presentation </a:t>
            </a:r>
            <a:r>
              <a:rPr lang="en-US" dirty="0" err="1"/>
              <a:t>emphasises</a:t>
            </a:r>
            <a:r>
              <a:rPr lang="en-US" dirty="0"/>
              <a:t> that AI can't comprehend others, bargain, or create memorable moments. Even as their technologies improve, professional workers will be needed to handle visitors, resolve issues, and build </a:t>
            </a:r>
            <a:r>
              <a:rPr lang="en-US" dirty="0" err="1"/>
              <a:t>specialised</a:t>
            </a:r>
            <a:r>
              <a:rPr lang="en-US" dirty="0"/>
              <a:t> services. AI adoption requires offering workers the tools they need, protecting guest data, and maintaining the human touch in hospitality, according to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How the work was studied is on the methodology slide. The study employed hybrid methodologies to fully understand AI in hospitality. Academic journals, corporate reports, and expert white papers from 2018–2025 were examined first. We searched the International Journal of Hospitality Management, Tourism Management, and Journal of Hospitality and Tourism Technology for "AI in hotels," "AI-driven revenue management," "hospitality robotics," and "AI ethics." Over fifty studies fit the requirement and offered service automation conceptual frameworks and quantitative data on adoption, performance, and guest enjoyment. Unplanned interviews were conducted with twelve North American, European, and Asian workers. The sample included front-line workers, general managers, and income managers. Current AI usage, benefits and downsides, workplace training and change management, and ethics were discussed in the 30-minute interviews. To ensure everyone voiced their view, participants came from all property kinds and market groupings. Third, MAXQDA, a qualitative analysis application, classified the interview records by topic. Codes like "employee resistance," "ethical issues," "efficiency improvements," and "guest satisfaction" were repeatedly upgraded. These qualitative topics were then compared to other studies to identify patterns and issues. This strategy ensured that theoretical concepts were grounded in real-life instances and that interview observations matched into existing research (Al </a:t>
            </a:r>
            <a:r>
              <a:rPr lang="en-US" dirty="0" err="1"/>
              <a:t>Asefer</a:t>
            </a:r>
            <a:r>
              <a:rPr lang="en-US" dirty="0"/>
              <a:t>, 2021).</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section examines hotel AI use using PEST. The PEST framework examines political, economic, social, and technological challenges. Politics largely impact data safety and compliance. Guest data can only be collected and used according to GDPR and CCPA regulations. Strong security, encryption, and permission are required under these statutes. Not obeying the guidelines might result in large penalties and image harm. Some countries restrict data transfer, making global solutions harder. However, some governments grant tax benefits or money to encourage </a:t>
            </a:r>
            <a:r>
              <a:rPr lang="en-US" dirty="0" err="1"/>
              <a:t>digitalisation</a:t>
            </a:r>
            <a:r>
              <a:rPr lang="en-US" dirty="0"/>
              <a:t>, helping smaller hotels adopt AI technology. AI benefits and downsides depend on economics. Pay for software, tools, connection, and staff training to employ AI. Luxury properties have a clear ROI: dynamic pricing boosts </a:t>
            </a:r>
            <a:r>
              <a:rPr lang="en-US" dirty="0" err="1"/>
              <a:t>revenueslitslink.com</a:t>
            </a:r>
            <a:r>
              <a:rPr lang="en-US" dirty="0"/>
              <a:t>, predictive maintenance reduces downtime and operational expenses. </a:t>
            </a:r>
            <a:r>
              <a:rPr lang="en-US" dirty="0" err="1"/>
              <a:t>Gdhinc.com</a:t>
            </a:r>
            <a:r>
              <a:rPr lang="en-US" dirty="0"/>
              <a:t> and energy-management tools save lots of money. ei3.com. Independent hotels may have problems acquiring funding, but cloud-based, modular solutions can reduce capital expenses. Social considerations impact visitor and employee AI attitudes. Age, background, and travel purpose determine guest acceptance. Younger tech-savvy </a:t>
            </a:r>
            <a:r>
              <a:rPr lang="en-US" dirty="0" err="1"/>
              <a:t>travellers</a:t>
            </a:r>
            <a:r>
              <a:rPr lang="en-US" dirty="0"/>
              <a:t> adore chatbots and booths because they're quick and easy. Older guests and high-end resort guests may anticipate a name greeting. Clear disclosure and opt-in </a:t>
            </a:r>
            <a:r>
              <a:rPr lang="en-US" dirty="0" err="1"/>
              <a:t>customisation</a:t>
            </a:r>
            <a:r>
              <a:rPr lang="en-US" dirty="0"/>
              <a:t> help manage expectations. People may fear leaving their employment, but transparent change management and skill-building initiatives inspire confidence. Technological aspects include facilities and fresh ideas. Many hotels use antiquated property management systems that are challenging to integrate with AI. Cloud computing, APIs, and modular software make using AI on several properties easier. Improved computer vision, natural language processing, robotics, and IoT sensors allow AI to undertake more jobs. Online risks and data breaches are rising, thus security must always be upgraded. The PEST research demonstrates that legislative restrictions, financial pressures, cultural norms, and the speed of technological development all influence AI deployment, according to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presentation exhibits real-world AI use by large hotel operators. Marriott International has a proprietary chatbot on its reward app that can book, propose discounts, and answer FAQs. The robot employs natural language processing to understand customer preferences and provide loyalty-based promotions. Early experiments show speedier booking times and greater conversion rates, but Marriott is improving the system to handle more complex discussions. Hilton Worldwide and IBM tested "Connie," a Watson-powered robot butler that answers queries about hotel amenities and local attractions. Connie received a lot of media attention and made many people happy, however feedback suggested that the robot had problems with complicated demands and lacked emotional intelligence, requiring a hybrid service model. Hilton's </a:t>
            </a:r>
            <a:r>
              <a:rPr lang="en-US" dirty="0" err="1"/>
              <a:t>LightStay</a:t>
            </a:r>
            <a:r>
              <a:rPr lang="en-US" dirty="0"/>
              <a:t> app tracks and predicts thousands of properties' energy, water, and garbage consumption using AI. Resource </a:t>
            </a:r>
            <a:r>
              <a:rPr lang="en-US" dirty="0" err="1"/>
              <a:t>utilisation</a:t>
            </a:r>
            <a:r>
              <a:rPr lang="en-US" dirty="0"/>
              <a:t> dropped 20% and nearly a billion dollars were saved. ei3.com. </a:t>
            </a:r>
            <a:r>
              <a:rPr lang="en-US" dirty="0" err="1"/>
              <a:t>CitizenM</a:t>
            </a:r>
            <a:r>
              <a:rPr lang="en-US" dirty="0"/>
              <a:t> is a modest youth-oriented hotel chain. These self-check-in gadgets and smartphone applications allow you manage lighting, temperature, and entertainment. This high-tech strategy reduces wait times and staffing while providing human "ambassadors" to solve problems and create relationships. These examples demonstrate that AI strategies rely on brand, company size, and target audience. They demonstrate experimental robot concierges and scalable back-of-house </a:t>
            </a:r>
            <a:r>
              <a:rPr lang="en-US" dirty="0" err="1"/>
              <a:t>optimisation</a:t>
            </a:r>
            <a:r>
              <a:rPr lang="en-US" dirty="0"/>
              <a:t>. Importantly, they reveal that early AI initiatives need human oversight and refinement. Hotels may emulate pioneers by testing innovations, soliciting visitor feedback, and adapting depending on real-world performance (EHL Hospitality Insights,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last slide </a:t>
            </a:r>
            <a:r>
              <a:rPr lang="en-US" dirty="0" err="1"/>
              <a:t>summarises</a:t>
            </a:r>
            <a:r>
              <a:rPr lang="en-US" dirty="0"/>
              <a:t> the results and offers hotel options. The study shows that AI can </a:t>
            </a:r>
            <a:r>
              <a:rPr lang="en-US" dirty="0" err="1"/>
              <a:t>customise</a:t>
            </a:r>
            <a:r>
              <a:rPr lang="en-US" dirty="0"/>
              <a:t>, streamline, and assist the environment. AI cannot replace human kindness. When </a:t>
            </a:r>
            <a:r>
              <a:rPr lang="en-US" dirty="0" err="1"/>
              <a:t>utilised</a:t>
            </a:r>
            <a:r>
              <a:rPr lang="en-US" dirty="0"/>
              <a:t> properly, it allows staff focus on kindness and creativity. Improve employee skills: Hotel managers should fund continuous AI and "soft skills." initiatives. Employees must understand algorithms, </a:t>
            </a:r>
            <a:r>
              <a:rPr lang="en-US" dirty="0" err="1"/>
              <a:t>recognise</a:t>
            </a:r>
            <a:r>
              <a:rPr lang="en-US" dirty="0"/>
              <a:t> computer errors, and apply data insights to </a:t>
            </a:r>
            <a:r>
              <a:rPr lang="en-US" dirty="0" err="1"/>
              <a:t>customise</a:t>
            </a:r>
            <a:r>
              <a:rPr lang="en-US" dirty="0"/>
              <a:t> visitor experiences. These programs make individuals less reluctant and empower staff to manage AI technologies. As AI becomes increasingly widespread, guest data must be protected. Hotels must enforce privacy laws, </a:t>
            </a:r>
            <a:r>
              <a:rPr lang="en-US" dirty="0" err="1"/>
              <a:t>utilise</a:t>
            </a:r>
            <a:r>
              <a:rPr lang="en-US" dirty="0"/>
              <a:t> encryption and secure data, and explain opt-in processes. Check their systems for bias often and repair </a:t>
            </a:r>
            <a:r>
              <a:rPr lang="en-US" dirty="0" err="1"/>
              <a:t>itgdhinc.com</a:t>
            </a:r>
            <a:r>
              <a:rPr lang="en-US" dirty="0"/>
              <a:t> if found. Use AI and humans in your service model. AI excels at high-volume tasks like check-in, payment processing, and basic questions. Hotels should have staff for emergencies, mental assistance, and unique events. Choose versatile, scalable platforms. Private systems are expensive and hard to join, but they provide more independence. Modular, cloud-based, and open-interface platforms make technological upgrades easy and allow properties to adapt. Monitor and adjust as required. Income, efficiency, visitor satisfaction, and staff involvement should be KPIs for AI programs. To comply with changing laws, technologies, and guest expectations, hotels should monitor outcomes, modify models, and improve operations. To conclude, the future of hospitality depends on balancing AI's intelligence with humans' compassion. This balance gives hotels an edge over competition and gives visitors unique, memorable experiences.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litslink.com/blog/ai-in-hospitality-industry-benefits-use-cases-and-successful-stories#:~:text=chatbots%20in%20the%20hospitality%20industry,satisfaction%20as%20well%20as%20interaction"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litslink.com/blog/ai-in-hospitality-industry-benefits-use-cases-and-successful-stories#:~:text=,work%20on%20complex%20customer%20interaction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litslink.com/blog/ai-in-hospitality-industry-benefits-use-cases-and-successful-stories#:~:text=,work%20on%20complex%20customer%20interactions" TargetMode="External"/><Relationship Id="rId4" Type="http://schemas.openxmlformats.org/officeDocument/2006/relationships/hyperlink" Target="https://litslink.com/blog/ai-in-hospitality-industry-benefits-use-cases-and-successful-stories#:~:text=chatbots%20in%20the%20hospitality%20industry,satisfaction%20as%20well%20as%20interaction" TargetMode="Externa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hyperlink" Target="https://gdhinc.com/ai-in-hospitality/#:~:text=%2A%20Smart%20check,attention%2C%20reducing%20downtime%20and%20costs" TargetMode="External"/><Relationship Id="rId4" Type="http://schemas.openxmlformats.org/officeDocument/2006/relationships/hyperlink" Target="https://litslink.com/blog/ai-in-hospitality-industry-benefits-use-cases-and-successful-stories#:~:text=,by%20a%20maximum%20of%2015"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gdhinc.com/ai-in-hospitality/#:~:text=,learning%2C%20automation%20platforms%2C%20and%20data" TargetMode="External"/><Relationship Id="rId3" Type="http://schemas.openxmlformats.org/officeDocument/2006/relationships/image" Target="../media/image4.png"/><Relationship Id="rId7" Type="http://schemas.openxmlformats.org/officeDocument/2006/relationships/hyperlink" Target="https://gdhinc.com/ai-in-hospitality/#:~:text=,resistance%20or%20fear%20of%20change"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hyperlink" Target="https://gdhinc.com/ai-in-hospitality/#:~:text=What%20Roles%20Will%20Still%20Require,a%20Human%20Touch%20in%20Hospitality"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7" Type="http://schemas.openxmlformats.org/officeDocument/2006/relationships/hyperlink" Target="https://gdhinc.com/ai-in-hospitality/#:~:text=What%20Roles%20Will%20Still%20Require,a%20Human%20Touch%20in%20Hospitality"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gdhinc.com/ai-in-hospitality/#:~:text=,learning%2C%20automation%20platforms%2C%20and%20data" TargetMode="External"/><Relationship Id="rId5" Type="http://schemas.openxmlformats.org/officeDocument/2006/relationships/hyperlink" Target="https://litslink.com/blog/ai-in-hospitality-industry-benefits-use-cases-and-successful-stories#:~:text=,by%20a%20maximum%20of%2015" TargetMode="External"/><Relationship Id="rId4" Type="http://schemas.openxmlformats.org/officeDocument/2006/relationships/hyperlink" Target="https://ei3.com/case-studies/hilton-ai-energy-management-savings#:~:text=Hilton%20sought%20a%20software%20solution,consumption%20against%20these%20predictive%20model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litslink.com/blog/ai-in-hospitality-industry-benefits-use-cases-and-successful-stories#:~:text=chatbots%20in%20the%20hospitality%20industry,satisfaction%20as%20well%20as%20interaction"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hyperlink" Target="https://litslink.com/blog/ai-in-hospitality-industry-benefits-use-cases-and-successful-stories#:~:text=,by%20a%20maximum%20of%2015" TargetMode="External"/><Relationship Id="rId4" Type="http://schemas.openxmlformats.org/officeDocument/2006/relationships/hyperlink" Target="https://litslink.com/blog/ai-in-hospitality-industry-benefits-use-cases-and-successful-stories#:~:text=,work%20on%20complex%20customer%20interactions"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gdhinc.com/ai-in-hospitality/#:~:text=,learning%2C%20automation%20platforms%2C%20and%20data" TargetMode="External"/><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hyperlink" Target="https://ei3.com/case-studies/hilton-ai-energy-management-savings#:~:text=Hilton%20sought%20a%20software%20solution,consumption%20against%20these%20predictive%20models" TargetMode="External"/><Relationship Id="rId5" Type="http://schemas.openxmlformats.org/officeDocument/2006/relationships/image" Target="../media/image6.png"/><Relationship Id="rId10" Type="http://schemas.openxmlformats.org/officeDocument/2006/relationships/hyperlink" Target="https://litslink.com/blog/ai-in-hospitality-industry-benefits-use-cases-and-successful-stories#:~:text=,costs%20and%20contributing%20to%20sustainability" TargetMode="External"/><Relationship Id="rId4" Type="http://schemas.openxmlformats.org/officeDocument/2006/relationships/image" Target="../media/image5.png"/><Relationship Id="rId9" Type="http://schemas.openxmlformats.org/officeDocument/2006/relationships/hyperlink" Target="https://gdhinc.com/ai-in-hospitality/#:~:text=What%20Roles%20Will%20Still%20Require,a%20Human%20Touch%20in%20Hospitality"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pmc.ncbi.nlm.nih.gov/articles/PMC7798082/" TargetMode="External"/><Relationship Id="rId13" Type="http://schemas.openxmlformats.org/officeDocument/2006/relationships/hyperlink" Target="https://www.educationaltravelasia.org/ai-in-hospitality-future-opportunity/" TargetMode="External"/><Relationship Id="rId18" Type="http://schemas.openxmlformats.org/officeDocument/2006/relationships/hyperlink" Target="https://journals.sagepub.com/doi/10.1177/21582440251323518" TargetMode="External"/><Relationship Id="rId3" Type="http://schemas.openxmlformats.org/officeDocument/2006/relationships/hyperlink" Target="https://tesi.luiss.it/40949/1/771094_DELFINO_FRANCESCO.pdf" TargetMode="External"/><Relationship Id="rId21" Type="http://schemas.openxmlformats.org/officeDocument/2006/relationships/hyperlink" Target="https://jmms.sciforce.org/JMMS/article/view/233" TargetMode="External"/><Relationship Id="rId7" Type="http://schemas.openxmlformats.org/officeDocument/2006/relationships/hyperlink" Target="https://www.sciencedirect.com/science/article/pii/S0278431924002986" TargetMode="External"/><Relationship Id="rId12" Type="http://schemas.openxmlformats.org/officeDocument/2006/relationships/hyperlink" Target="http://www.emerald.com/ijchm/article/33/2/717-734/129212" TargetMode="External"/><Relationship Id="rId17" Type="http://schemas.openxmlformats.org/officeDocument/2006/relationships/hyperlink" Target="https://www.tandfonline.com/doi/full/10.1080/22243534.2024.2395708" TargetMode="External"/><Relationship Id="rId2" Type="http://schemas.openxmlformats.org/officeDocument/2006/relationships/notesSlide" Target="../notesSlides/notesSlide10.xml"/><Relationship Id="rId16" Type="http://schemas.openxmlformats.org/officeDocument/2006/relationships/hyperlink" Target="https://digitalguest.com/balancing-technology-and-human-connection-in-hospitality/" TargetMode="External"/><Relationship Id="rId20" Type="http://schemas.openxmlformats.org/officeDocument/2006/relationships/hyperlink" Target="https://ieeexplore.ieee.org/document/9673256/" TargetMode="External"/><Relationship Id="rId1" Type="http://schemas.openxmlformats.org/officeDocument/2006/relationships/slideLayout" Target="../slideLayouts/slideLayout1.xml"/><Relationship Id="rId6" Type="http://schemas.openxmlformats.org/officeDocument/2006/relationships/hyperlink" Target="https://www.tandfonline.com/doi/full/10.1080/22243534.2024.2403430" TargetMode="External"/><Relationship Id="rId11" Type="http://schemas.openxmlformats.org/officeDocument/2006/relationships/hyperlink" Target="https://www.emerald.com/whatt/article/17/1/132/1244094/AI-and-hotel-employees-coexistence-a-helpful-tool" TargetMode="External"/><Relationship Id="rId5" Type="http://schemas.openxmlformats.org/officeDocument/2006/relationships/hyperlink" Target="https://pmc.ncbi.nlm.nih.gov/articles/PMC8413708/" TargetMode="External"/><Relationship Id="rId15" Type="http://schemas.openxmlformats.org/officeDocument/2006/relationships/hyperlink" Target="https://journalwjarr.com/sites/default/files/fulltext_pdf/WJARR-2025-0205.pdf" TargetMode="External"/><Relationship Id="rId10" Type="http://schemas.openxmlformats.org/officeDocument/2006/relationships/hyperlink" Target="https://www.scirp.org/journal/paperinformation?paperid=139931" TargetMode="External"/><Relationship Id="rId19" Type="http://schemas.openxmlformats.org/officeDocument/2006/relationships/hyperlink" Target="https://www.emerald.com/insight/content/doi/10.1108/JTF-02-2020-0013/full/html" TargetMode="External"/><Relationship Id="rId4" Type="http://schemas.openxmlformats.org/officeDocument/2006/relationships/hyperlink" Target="https://hospitalityinsights.ehl.edu/ai-in-hospitality" TargetMode="External"/><Relationship Id="rId9" Type="http://schemas.openxmlformats.org/officeDocument/2006/relationships/hyperlink" Target="https://journals.sagepub.com/doi/10.1177/0890117120943748a" TargetMode="External"/><Relationship Id="rId14" Type="http://schemas.openxmlformats.org/officeDocument/2006/relationships/hyperlink" Target="https://www.emerald.com/insight/content/doi/10.1108/JTF-03-2020-0032/full/html" TargetMode="External"/><Relationship Id="rId22" Type="http://schemas.openxmlformats.org/officeDocument/2006/relationships/hyperlink" Target="https://actainformaticamalaysia.com/archives/AIM/1aim2023/1aim2023-24-2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9FC"/>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rcRect/>
          <a:stretch/>
        </p:blipFill>
        <p:spPr>
          <a:xfrm>
            <a:off x="0" y="0"/>
            <a:ext cx="5029200" cy="5143500"/>
          </a:xfrm>
          <a:prstGeom prst="rect">
            <a:avLst/>
          </a:prstGeom>
        </p:spPr>
      </p:pic>
      <p:sp>
        <p:nvSpPr>
          <p:cNvPr id="3" name="Shape 0"/>
          <p:cNvSpPr/>
          <p:nvPr/>
        </p:nvSpPr>
        <p:spPr>
          <a:xfrm>
            <a:off x="0" y="0"/>
            <a:ext cx="5029200" cy="5143500"/>
          </a:xfrm>
          <a:prstGeom prst="rect">
            <a:avLst/>
          </a:prstGeom>
          <a:solidFill>
            <a:srgbClr val="FFFFFF">
              <a:alpha val="60000"/>
            </a:srgbClr>
          </a:solidFill>
          <a:ln w="12700">
            <a:solidFill>
              <a:srgbClr val="FFFFFF"/>
            </a:solidFill>
            <a:prstDash val="solid"/>
          </a:ln>
        </p:spPr>
        <p:txBody>
          <a:bodyPr/>
          <a:lstStyle/>
          <a:p>
            <a:endParaRPr/>
          </a:p>
        </p:txBody>
      </p:sp>
      <p:sp>
        <p:nvSpPr>
          <p:cNvPr id="4" name="Text 1"/>
          <p:cNvSpPr/>
          <p:nvPr/>
        </p:nvSpPr>
        <p:spPr>
          <a:xfrm>
            <a:off x="5120640" y="1097280"/>
            <a:ext cx="3840480" cy="1828800"/>
          </a:xfrm>
          <a:prstGeom prst="rect">
            <a:avLst/>
          </a:prstGeom>
          <a:noFill/>
          <a:ln/>
        </p:spPr>
        <p:txBody>
          <a:bodyPr wrap="square" rtlCol="0" anchor="ctr"/>
          <a:lstStyle/>
          <a:p>
            <a:pPr marL="0" indent="0" algn="l">
              <a:buNone/>
            </a:pPr>
            <a:r>
              <a:rPr lang="en-US" sz="3600" b="1" dirty="0">
                <a:solidFill>
                  <a:srgbClr val="003366"/>
                </a:solidFill>
              </a:rPr>
              <a:t>The Future of Work</a:t>
            </a:r>
            <a:endParaRPr lang="en-US" sz="3600" dirty="0"/>
          </a:p>
          <a:p>
            <a:pPr marL="0" indent="0" algn="l">
              <a:buNone/>
            </a:pPr>
            <a:r>
              <a:rPr lang="en-US" sz="2400" i="1" dirty="0">
                <a:solidFill>
                  <a:srgbClr val="003366"/>
                </a:solidFill>
              </a:rPr>
              <a:t>AI &amp; Human Collaboration</a:t>
            </a:r>
            <a:endParaRPr lang="en-US" sz="3600" dirty="0"/>
          </a:p>
        </p:txBody>
      </p:sp>
      <p:sp>
        <p:nvSpPr>
          <p:cNvPr id="5" name="Text 2"/>
          <p:cNvSpPr/>
          <p:nvPr/>
        </p:nvSpPr>
        <p:spPr>
          <a:xfrm>
            <a:off x="5120640" y="3017520"/>
            <a:ext cx="3840480" cy="914400"/>
          </a:xfrm>
          <a:prstGeom prst="rect">
            <a:avLst/>
          </a:prstGeom>
          <a:noFill/>
          <a:ln/>
        </p:spPr>
        <p:txBody>
          <a:bodyPr wrap="square" rtlCol="0" anchor="t"/>
          <a:lstStyle/>
          <a:p>
            <a:pPr marL="0" indent="0" algn="l">
              <a:buNone/>
            </a:pPr>
            <a:r>
              <a:rPr lang="en-US" sz="1600" dirty="0">
                <a:solidFill>
                  <a:srgbClr val="666666"/>
                </a:solidFill>
              </a:rPr>
              <a:t>Hotel &amp; Hospitality Industry</a:t>
            </a:r>
            <a:endParaRPr lang="en-US" sz="1600" dirty="0"/>
          </a:p>
          <a:p>
            <a:pPr marL="0" indent="0" algn="l">
              <a:buNone/>
            </a:pPr>
            <a:r>
              <a:rPr lang="en-US" sz="1400" dirty="0">
                <a:solidFill>
                  <a:srgbClr val="666666"/>
                </a:solidFill>
              </a:rPr>
              <a:t>Integrating AI &amp; Human Insight</a:t>
            </a:r>
            <a:endParaRPr lang="en-US" sz="1600" dirty="0"/>
          </a:p>
        </p:txBody>
      </p:sp>
      <p:sp>
        <p:nvSpPr>
          <p:cNvPr id="6" name="Text 3"/>
          <p:cNvSpPr/>
          <p:nvPr/>
        </p:nvSpPr>
        <p:spPr>
          <a:xfrm>
            <a:off x="5120640" y="4206240"/>
            <a:ext cx="3840480" cy="914400"/>
          </a:xfrm>
          <a:prstGeom prst="rect">
            <a:avLst/>
          </a:prstGeom>
          <a:noFill/>
          <a:ln/>
        </p:spPr>
        <p:txBody>
          <a:bodyPr wrap="square" rtlCol="0" anchor="b"/>
          <a:lstStyle/>
          <a:p>
            <a:pPr marL="0" indent="0" algn="l">
              <a:buNone/>
            </a:pPr>
            <a:r>
              <a:rPr lang="en-US" sz="1000">
                <a:solidFill>
                  <a:srgbClr val="808080"/>
                </a:solidFill>
              </a:rPr>
              <a:t>Conference </a:t>
            </a:r>
            <a:r>
              <a:rPr lang="en-US" sz="1000" dirty="0">
                <a:solidFill>
                  <a:srgbClr val="808080"/>
                </a:solidFill>
              </a:rPr>
              <a:t>Presentation</a:t>
            </a:r>
            <a:endParaRPr lang="en-US" sz="1200" dirty="0"/>
          </a:p>
          <a:p>
            <a:pPr marL="0" indent="0" algn="l">
              <a:buNone/>
            </a:pPr>
            <a:endParaRPr lang="en-US" sz="1200" dirty="0"/>
          </a:p>
          <a:p>
            <a:pPr marL="0" indent="0" algn="l">
              <a:buNone/>
            </a:pPr>
            <a:r>
              <a:rPr lang="en-US" sz="900" dirty="0">
                <a:solidFill>
                  <a:srgbClr val="A0A0A0"/>
                </a:solidFill>
              </a:rPr>
              <a:t>11/4/2025</a:t>
            </a:r>
            <a:endParaRPr lang="en-US" sz="1200" dirty="0"/>
          </a:p>
        </p:txBody>
      </p:sp>
      <p:pic>
        <p:nvPicPr>
          <p:cNvPr id="1026" name="Picture 2" descr="university-of-wales-trinity-saint-david-logo-vector | ESRC ...">
            <a:extLst>
              <a:ext uri="{FF2B5EF4-FFF2-40B4-BE49-F238E27FC236}">
                <a16:creationId xmlns:a16="http://schemas.microsoft.com/office/drawing/2014/main" id="{B55881CE-69E4-05FA-495B-2E86945DE7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8866" y="0"/>
            <a:ext cx="2123694" cy="11798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640080"/>
          </a:xfrm>
          <a:prstGeom prst="rect">
            <a:avLst/>
          </a:prstGeom>
          <a:noFill/>
          <a:ln/>
        </p:spPr>
        <p:txBody>
          <a:bodyPr wrap="square" rtlCol="0" anchor="ctr"/>
          <a:lstStyle/>
          <a:p>
            <a:pPr marL="0" indent="0">
              <a:buNone/>
            </a:pPr>
            <a:r>
              <a:rPr lang="en-US" sz="2800" b="1" dirty="0">
                <a:solidFill>
                  <a:srgbClr val="003366"/>
                </a:solidFill>
              </a:rPr>
              <a:t>Introduction</a:t>
            </a:r>
            <a:endParaRPr lang="en-US" sz="2800" dirty="0"/>
          </a:p>
        </p:txBody>
      </p:sp>
      <p:sp>
        <p:nvSpPr>
          <p:cNvPr id="3" name="Text 1"/>
          <p:cNvSpPr/>
          <p:nvPr/>
        </p:nvSpPr>
        <p:spPr>
          <a:xfrm>
            <a:off x="457200" y="1188720"/>
            <a:ext cx="8229600" cy="3200400"/>
          </a:xfrm>
          <a:prstGeom prst="rect">
            <a:avLst/>
          </a:prstGeom>
          <a:noFill/>
          <a:ln/>
        </p:spPr>
        <p:txBody>
          <a:bodyPr wrap="square" lIns="1270" tIns="1270" rIns="1270" bIns="1270" rtlCol="0" anchor="t"/>
          <a:lstStyle/>
          <a:p>
            <a:r>
              <a:rPr lang="en-US" sz="1600" dirty="0"/>
              <a:t>AI powers flexible websites, mobile applications, and voice assistance that serve visitors before they arrive. Dynamic pricing algorithms adjust rates in real time, and chatbots answer frequent enquiries 24/7. Robotic cleaners help. COVID-19 made low-touch check-in and ordering ubiquitous, speeding up the procedure. Rising expenses and a </a:t>
            </a:r>
            <a:r>
              <a:rPr lang="en-US" sz="1600" dirty="0" err="1"/>
              <a:t>labour</a:t>
            </a:r>
            <a:r>
              <a:rPr lang="en-US" sz="1600" dirty="0"/>
              <a:t> shortage have forced hotels to employ technology. AI data also help hotels understand what clients prefer, </a:t>
            </a:r>
            <a:r>
              <a:rPr lang="en-US" sz="1600" dirty="0" err="1"/>
              <a:t>personalising</a:t>
            </a:r>
            <a:r>
              <a:rPr lang="en-US" sz="1600" dirty="0"/>
              <a:t> stays and encouraging repeat visits. These technologies must be used wisely without sacrificing hospitality's warmth and inventiveness for endurance and competition (Al </a:t>
            </a:r>
            <a:r>
              <a:rPr lang="en-US" sz="1600" dirty="0" err="1"/>
              <a:t>Asefer</a:t>
            </a:r>
            <a:r>
              <a:rPr lang="en-US" sz="1600" dirty="0"/>
              <a:t>, 2021).</a:t>
            </a:r>
            <a:endParaRPr lang="en-US" sz="1500" dirty="0"/>
          </a:p>
        </p:txBody>
      </p:sp>
      <p:sp>
        <p:nvSpPr>
          <p:cNvPr id="4"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3"/>
              </a:rPr>
              <a:t>[1]</a:t>
            </a:r>
            <a:r>
              <a:rPr lang="en-US" sz="800" dirty="0">
                <a:solidFill>
                  <a:srgbClr val="000000"/>
                </a:solidFill>
              </a:rPr>
              <a:t>   </a:t>
            </a:r>
            <a:r>
              <a:rPr lang="en-US" sz="800" u="sng" dirty="0">
                <a:solidFill>
                  <a:srgbClr val="0070C0"/>
                </a:solidFill>
                <a:hlinkClick r:id="rId4"/>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Literature Review: Guest Services</a:t>
            </a:r>
            <a:endParaRPr lang="en-US" sz="2600" dirty="0"/>
          </a:p>
        </p:txBody>
      </p:sp>
      <p:sp>
        <p:nvSpPr>
          <p:cNvPr id="3" name="Text 1"/>
          <p:cNvSpPr/>
          <p:nvPr/>
        </p:nvSpPr>
        <p:spPr>
          <a:xfrm>
            <a:off x="218661" y="1097280"/>
            <a:ext cx="4810539" cy="3291840"/>
          </a:xfrm>
          <a:prstGeom prst="rect">
            <a:avLst/>
          </a:prstGeom>
          <a:noFill/>
          <a:ln/>
        </p:spPr>
        <p:txBody>
          <a:bodyPr wrap="square" lIns="1270" tIns="1270" rIns="1270" bIns="1270" rtlCol="0" anchor="ctr"/>
          <a:lstStyle/>
          <a:p>
            <a:r>
              <a:rPr lang="en-US" sz="1600" dirty="0"/>
              <a:t>• Chatbots and virtual assistants receive visitors, arrange reservations, answer queries, and deliver food. Avoiding extended wait periods and frequent questioning boosts customer satisfaction. This frees receptionists to handle more complex concerns (Al </a:t>
            </a:r>
            <a:r>
              <a:rPr lang="en-US" sz="1600" dirty="0" err="1"/>
              <a:t>Asefer</a:t>
            </a:r>
            <a:r>
              <a:rPr lang="en-US" sz="1600" dirty="0"/>
              <a:t>, 2021).</a:t>
            </a:r>
            <a:br>
              <a:rPr lang="en-US" sz="1600" dirty="0"/>
            </a:br>
            <a:br>
              <a:rPr lang="en-US" sz="1600" dirty="0"/>
            </a:br>
            <a:r>
              <a:rPr lang="en-US" sz="1600" dirty="0"/>
              <a:t>Service robots carry luggage, clean rooms, and deliver products. Early users believe robots aid with arduous physical </a:t>
            </a:r>
            <a:r>
              <a:rPr lang="en-US" sz="1600" dirty="0" err="1"/>
              <a:t>labour</a:t>
            </a:r>
            <a:r>
              <a:rPr lang="en-US" sz="1600" dirty="0"/>
              <a:t> and make visitors laugh, but culture, age, and taste impact adoption (</a:t>
            </a:r>
            <a:r>
              <a:rPr lang="en-US" sz="1600" dirty="0" err="1"/>
              <a:t>Gretzel</a:t>
            </a:r>
            <a:r>
              <a:rPr lang="en-US" sz="1600" dirty="0"/>
              <a:t>, 2021).</a:t>
            </a:r>
            <a:br>
              <a:rPr lang="en-US" sz="1600" dirty="0"/>
            </a:br>
            <a:br>
              <a:rPr lang="en-US" sz="1600" dirty="0"/>
            </a:br>
            <a:r>
              <a:rPr lang="en-US" sz="1600" dirty="0"/>
              <a:t>• Based on prior stays and consumer loyalty, AI concierges recommend restaurants and activities using natural language processing. They make money and feel famous by cross-selling spa appointments and upgrades.</a:t>
            </a:r>
            <a:endParaRPr lang="en-US" sz="1500" dirty="0"/>
          </a:p>
        </p:txBody>
      </p:sp>
      <p:pic>
        <p:nvPicPr>
          <p:cNvPr id="4" name="Image 0" descr="preencoded.png"/>
          <p:cNvPicPr>
            <a:picLocks noChangeAspect="1"/>
          </p:cNvPicPr>
          <p:nvPr/>
        </p:nvPicPr>
        <p:blipFill>
          <a:blip r:embed="rId3"/>
          <a:srcRect/>
          <a:stretch/>
        </p:blipFill>
        <p:spPr>
          <a:xfrm>
            <a:off x="5120640" y="1097280"/>
            <a:ext cx="3657600" cy="2743200"/>
          </a:xfrm>
          <a:prstGeom prst="rect">
            <a:avLst/>
          </a:prstGeom>
        </p:spPr>
      </p:pic>
      <p:sp>
        <p:nvSpPr>
          <p:cNvPr id="5" name="Text 2"/>
          <p:cNvSpPr/>
          <p:nvPr/>
        </p:nvSpPr>
        <p:spPr>
          <a:xfrm>
            <a:off x="5120640" y="3931920"/>
            <a:ext cx="3657600" cy="365760"/>
          </a:xfrm>
          <a:prstGeom prst="rect">
            <a:avLst/>
          </a:prstGeom>
          <a:noFill/>
          <a:ln/>
        </p:spPr>
        <p:txBody>
          <a:bodyPr wrap="square" rtlCol="0" anchor="ctr"/>
          <a:lstStyle/>
          <a:p>
            <a:pPr marL="0" indent="0" algn="ctr">
              <a:buNone/>
            </a:pPr>
            <a:r>
              <a:rPr lang="en-US" sz="1000" i="1" dirty="0">
                <a:solidFill>
                  <a:srgbClr val="666666"/>
                </a:solidFill>
              </a:rPr>
              <a:t>Human–robot harmony</a:t>
            </a:r>
            <a:endParaRPr lang="en-US" sz="10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Literature Review: Operations &amp; Revenue</a:t>
            </a:r>
            <a:endParaRPr lang="en-US" sz="2600" dirty="0"/>
          </a:p>
        </p:txBody>
      </p:sp>
      <p:sp>
        <p:nvSpPr>
          <p:cNvPr id="3" name="Text 1"/>
          <p:cNvSpPr/>
          <p:nvPr/>
        </p:nvSpPr>
        <p:spPr>
          <a:xfrm>
            <a:off x="457200" y="1005840"/>
            <a:ext cx="4297680" cy="3840480"/>
          </a:xfrm>
          <a:prstGeom prst="rect">
            <a:avLst/>
          </a:prstGeom>
          <a:noFill/>
          <a:ln/>
        </p:spPr>
        <p:txBody>
          <a:bodyPr wrap="square" rtlCol="0" anchor="ctr"/>
          <a:lstStyle/>
          <a:p>
            <a:r>
              <a:rPr lang="en-US" sz="1400" dirty="0"/>
              <a:t>• Dynamic price algorithms </a:t>
            </a:r>
            <a:r>
              <a:rPr lang="en-US" sz="1400" dirty="0" err="1"/>
              <a:t>analyse</a:t>
            </a:r>
            <a:r>
              <a:rPr lang="en-US" sz="1400" dirty="0"/>
              <a:t> market, competition, and booking patterns to adjust room rates every minute. Huang et al. (2024) Early users reported a 15% increase in income and an improved occupancy-yield balance.</a:t>
            </a:r>
            <a:br>
              <a:rPr lang="en-US" sz="1400" dirty="0"/>
            </a:br>
            <a:br>
              <a:rPr lang="en-US" sz="1400" dirty="0"/>
            </a:br>
            <a:r>
              <a:rPr lang="en-US" sz="1400" dirty="0"/>
              <a:t>• Predictive maintenance algorithms use HVAC, elevator, and light sensor data to forecast issues. Planning solutions ahead of time helps hotels reduce downtime, increase equipment life, and save energy (</a:t>
            </a:r>
            <a:r>
              <a:rPr lang="en-US" sz="1400" dirty="0" err="1"/>
              <a:t>Gretzel</a:t>
            </a:r>
            <a:r>
              <a:rPr lang="en-US" sz="1400" dirty="0"/>
              <a:t>, 2021).</a:t>
            </a:r>
            <a:br>
              <a:rPr lang="en-US" sz="1400" dirty="0"/>
            </a:br>
            <a:br>
              <a:rPr lang="en-US" sz="1400" dirty="0"/>
            </a:br>
            <a:r>
              <a:rPr lang="en-US" sz="1400" dirty="0"/>
              <a:t>• Resource </a:t>
            </a:r>
            <a:r>
              <a:rPr lang="en-US" sz="1400" dirty="0" err="1"/>
              <a:t>optimisation</a:t>
            </a:r>
            <a:r>
              <a:rPr lang="en-US" sz="1400" dirty="0"/>
              <a:t> tools track water, power, and garbage </a:t>
            </a:r>
            <a:r>
              <a:rPr lang="en-US" sz="1400" dirty="0" err="1"/>
              <a:t>utilised</a:t>
            </a:r>
            <a:r>
              <a:rPr lang="en-US" sz="1400" dirty="0"/>
              <a:t> for comparisons. They inform buildings when consumption deviates from targets, saving tens of thousands of euros and meeting sustainability goals (Al </a:t>
            </a:r>
            <a:r>
              <a:rPr lang="en-US" sz="1400" dirty="0" err="1"/>
              <a:t>Asefer</a:t>
            </a:r>
            <a:r>
              <a:rPr lang="en-US" sz="1400" dirty="0"/>
              <a:t>, 2021).</a:t>
            </a:r>
          </a:p>
        </p:txBody>
      </p:sp>
      <p:graphicFrame>
        <p:nvGraphicFramePr>
          <p:cNvPr id="4" name="Chart 0"/>
          <p:cNvGraphicFramePr/>
          <p:nvPr/>
        </p:nvGraphicFramePr>
        <p:xfrm>
          <a:off x="4846320" y="1005840"/>
          <a:ext cx="3840480" cy="201168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4846320" y="3063240"/>
            <a:ext cx="3840480" cy="274320"/>
          </a:xfrm>
          <a:prstGeom prst="rect">
            <a:avLst/>
          </a:prstGeom>
          <a:noFill/>
          <a:ln/>
        </p:spPr>
        <p:txBody>
          <a:bodyPr wrap="square" rtlCol="0" anchor="ctr"/>
          <a:lstStyle/>
          <a:p>
            <a:pPr marL="0" indent="0">
              <a:buNone/>
            </a:pPr>
            <a:r>
              <a:rPr lang="en-US" sz="800" i="1" dirty="0">
                <a:solidFill>
                  <a:srgbClr val="666666"/>
                </a:solidFill>
              </a:rPr>
              <a:t>Note: Cost impact is indexed (100 = $1B+ savings)</a:t>
            </a:r>
            <a:endParaRPr lang="en-US" sz="8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r>
              <a:rPr lang="en-US" sz="800" dirty="0">
                <a:solidFill>
                  <a:srgbClr val="000000"/>
                </a:solidFill>
              </a:rPr>
              <a:t>   </a:t>
            </a:r>
            <a:r>
              <a:rPr lang="en-US" sz="800" u="sng" dirty="0">
                <a:solidFill>
                  <a:srgbClr val="0070C0"/>
                </a:solidFill>
                <a:hlinkClick r:id="rId6"/>
              </a:rPr>
              <a:t>[3]</a:t>
            </a:r>
            <a:r>
              <a:rPr lang="en-US" sz="800" dirty="0">
                <a:solidFill>
                  <a:srgbClr val="000000"/>
                </a:solidFill>
              </a:rPr>
              <a:t>   </a:t>
            </a:r>
            <a:r>
              <a:rPr lang="en-US" sz="800" u="sng" dirty="0">
                <a:solidFill>
                  <a:srgbClr val="0070C0"/>
                </a:solidFill>
                <a:hlinkClick r:id="rId6"/>
              </a:rPr>
              <a:t>[4]</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Human–AI Collaboration &amp; Ethics</a:t>
            </a:r>
            <a:endParaRPr lang="en-US" sz="2600" dirty="0"/>
          </a:p>
        </p:txBody>
      </p:sp>
      <p:sp>
        <p:nvSpPr>
          <p:cNvPr id="3" name="Text 1"/>
          <p:cNvSpPr/>
          <p:nvPr/>
        </p:nvSpPr>
        <p:spPr>
          <a:xfrm>
            <a:off x="822960" y="1280160"/>
            <a:ext cx="4754880" cy="2926080"/>
          </a:xfrm>
          <a:prstGeom prst="rect">
            <a:avLst/>
          </a:prstGeom>
          <a:noFill/>
          <a:ln/>
        </p:spPr>
        <p:txBody>
          <a:bodyPr wrap="square" lIns="1270" tIns="1270" rIns="1270" bIns="1270" rtlCol="0" anchor="ctr"/>
          <a:lstStyle/>
          <a:p>
            <a:r>
              <a:rPr lang="en-US" sz="1600" dirty="0"/>
              <a:t>AI expertise and upskilling: Invest in programs that teach people how to understand data, manage automated processes, and use algorithms. Ongoing training reduces the fear of obsolescence and helps personnel </a:t>
            </a:r>
            <a:r>
              <a:rPr lang="en-US" sz="1600" dirty="0" err="1"/>
              <a:t>recognise</a:t>
            </a:r>
            <a:r>
              <a:rPr lang="en-US" sz="1600" dirty="0"/>
              <a:t> AI errors. </a:t>
            </a:r>
            <a:r>
              <a:rPr lang="en-US" sz="1600" dirty="0" err="1"/>
              <a:t>Gretzel</a:t>
            </a:r>
            <a:r>
              <a:rPr lang="en-US" sz="1600" dirty="0"/>
              <a:t> (2021).</a:t>
            </a:r>
            <a:br>
              <a:rPr lang="en-US" sz="1600" dirty="0"/>
            </a:br>
            <a:r>
              <a:rPr lang="en-US" sz="1600" dirty="0"/>
              <a:t>•Ethical data governance: Protect visitors' privacy, secure private data, and evaluate models for bias. Create cross-functional ethical groups and enforce explicit opt-in regulations to prevent </a:t>
            </a:r>
            <a:r>
              <a:rPr lang="en-US" sz="1600" dirty="0" err="1"/>
              <a:t>personalisation</a:t>
            </a:r>
            <a:r>
              <a:rPr lang="en-US" sz="1600" dirty="0"/>
              <a:t> misuse (Al </a:t>
            </a:r>
            <a:r>
              <a:rPr lang="en-US" sz="1600" dirty="0" err="1"/>
              <a:t>Asefer</a:t>
            </a:r>
            <a:r>
              <a:rPr lang="en-US" sz="1600" dirty="0"/>
              <a:t>, 2021).</a:t>
            </a:r>
            <a:br>
              <a:rPr lang="en-US" sz="1600" dirty="0"/>
            </a:br>
            <a:r>
              <a:rPr lang="en-US" sz="1600" dirty="0"/>
              <a:t>• Human touch: Keep vocations that need care, cultural knowledge, and creative problem-solving. Huang et al. (2024) suggest people are better at helping tourists feel better, addressing difficulties, and designing unique experiences than computers.</a:t>
            </a:r>
          </a:p>
        </p:txBody>
      </p:sp>
      <p:pic>
        <p:nvPicPr>
          <p:cNvPr id="4" name="Image 0" descr="preencoded.png"/>
          <p:cNvPicPr>
            <a:picLocks noChangeAspect="1"/>
          </p:cNvPicPr>
          <p:nvPr/>
        </p:nvPicPr>
        <p:blipFill>
          <a:blip r:embed="rId3"/>
          <a:stretch>
            <a:fillRect/>
          </a:stretch>
        </p:blipFill>
        <p:spPr>
          <a:xfrm>
            <a:off x="457200" y="1325880"/>
            <a:ext cx="274320" cy="274320"/>
          </a:xfrm>
          <a:prstGeom prst="rect">
            <a:avLst/>
          </a:prstGeom>
        </p:spPr>
      </p:pic>
      <p:pic>
        <p:nvPicPr>
          <p:cNvPr id="5" name="Image 1" descr="preencoded.png"/>
          <p:cNvPicPr>
            <a:picLocks noChangeAspect="1"/>
          </p:cNvPicPr>
          <p:nvPr/>
        </p:nvPicPr>
        <p:blipFill>
          <a:blip r:embed="rId4"/>
          <a:stretch>
            <a:fillRect/>
          </a:stretch>
        </p:blipFill>
        <p:spPr>
          <a:xfrm>
            <a:off x="457200" y="1920240"/>
            <a:ext cx="274320" cy="274320"/>
          </a:xfrm>
          <a:prstGeom prst="rect">
            <a:avLst/>
          </a:prstGeom>
        </p:spPr>
      </p:pic>
      <p:pic>
        <p:nvPicPr>
          <p:cNvPr id="6" name="Image 2" descr="preencoded.png"/>
          <p:cNvPicPr>
            <a:picLocks noChangeAspect="1"/>
          </p:cNvPicPr>
          <p:nvPr/>
        </p:nvPicPr>
        <p:blipFill>
          <a:blip r:embed="rId5"/>
          <a:stretch>
            <a:fillRect/>
          </a:stretch>
        </p:blipFill>
        <p:spPr>
          <a:xfrm>
            <a:off x="457200" y="2514600"/>
            <a:ext cx="274320" cy="274320"/>
          </a:xfrm>
          <a:prstGeom prst="rect">
            <a:avLst/>
          </a:prstGeom>
        </p:spPr>
      </p:pic>
      <p:pic>
        <p:nvPicPr>
          <p:cNvPr id="7" name="Image 3" descr="preencoded.png"/>
          <p:cNvPicPr>
            <a:picLocks noChangeAspect="1"/>
          </p:cNvPicPr>
          <p:nvPr/>
        </p:nvPicPr>
        <p:blipFill>
          <a:blip r:embed="rId6"/>
          <a:srcRect/>
          <a:stretch/>
        </p:blipFill>
        <p:spPr>
          <a:xfrm>
            <a:off x="5577840" y="1325880"/>
            <a:ext cx="3474720" cy="2743200"/>
          </a:xfrm>
          <a:prstGeom prst="rect">
            <a:avLst/>
          </a:prstGeom>
        </p:spPr>
      </p:pic>
      <p:sp>
        <p:nvSpPr>
          <p:cNvPr id="8"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7"/>
              </a:rPr>
              <a:t>[1]</a:t>
            </a:r>
            <a:r>
              <a:rPr lang="en-US" sz="800" dirty="0">
                <a:solidFill>
                  <a:srgbClr val="000000"/>
                </a:solidFill>
              </a:rPr>
              <a:t>   </a:t>
            </a:r>
            <a:r>
              <a:rPr lang="en-US" sz="800" u="sng" dirty="0">
                <a:solidFill>
                  <a:srgbClr val="0070C0"/>
                </a:solidFill>
                <a:hlinkClick r:id="rId8"/>
              </a:rPr>
              <a:t>[2]</a:t>
            </a:r>
            <a:r>
              <a:rPr lang="en-US" sz="800" dirty="0">
                <a:solidFill>
                  <a:srgbClr val="000000"/>
                </a:solidFill>
              </a:rPr>
              <a:t>   </a:t>
            </a:r>
            <a:r>
              <a:rPr lang="en-US" sz="800" u="sng" dirty="0">
                <a:solidFill>
                  <a:srgbClr val="0070C0"/>
                </a:solidFill>
                <a:hlinkClick r:id="rId9"/>
              </a:rPr>
              <a:t>[3]</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Methodology</a:t>
            </a:r>
            <a:endParaRPr lang="en-US" sz="2600" dirty="0"/>
          </a:p>
        </p:txBody>
      </p:sp>
      <p:sp>
        <p:nvSpPr>
          <p:cNvPr id="3" name="Shape 1"/>
          <p:cNvSpPr/>
          <p:nvPr/>
        </p:nvSpPr>
        <p:spPr>
          <a:xfrm>
            <a:off x="457200" y="1280160"/>
            <a:ext cx="2286000" cy="1371600"/>
          </a:xfrm>
          <a:prstGeom prst="roundRect">
            <a:avLst>
              <a:gd name="adj" fmla="val 6667"/>
            </a:avLst>
          </a:prstGeom>
          <a:solidFill>
            <a:srgbClr val="E1EEF9"/>
          </a:solidFill>
          <a:ln w="12700">
            <a:solidFill>
              <a:srgbClr val="E1EEF9"/>
            </a:solidFill>
            <a:prstDash val="solid"/>
          </a:ln>
        </p:spPr>
        <p:txBody>
          <a:bodyPr/>
          <a:lstStyle/>
          <a:p>
            <a:endParaRPr/>
          </a:p>
        </p:txBody>
      </p:sp>
      <p:sp>
        <p:nvSpPr>
          <p:cNvPr id="4" name="Text 2"/>
          <p:cNvSpPr/>
          <p:nvPr/>
        </p:nvSpPr>
        <p:spPr>
          <a:xfrm>
            <a:off x="548640" y="1325880"/>
            <a:ext cx="2103120" cy="365760"/>
          </a:xfrm>
          <a:prstGeom prst="rect">
            <a:avLst/>
          </a:prstGeom>
          <a:noFill/>
          <a:ln/>
        </p:spPr>
        <p:txBody>
          <a:bodyPr wrap="square" rtlCol="0" anchor="ctr"/>
          <a:lstStyle/>
          <a:p>
            <a:pPr marL="0" indent="0">
              <a:buNone/>
            </a:pPr>
            <a:r>
              <a:rPr lang="en-US" sz="1400" b="1" dirty="0">
                <a:solidFill>
                  <a:srgbClr val="003366"/>
                </a:solidFill>
              </a:rPr>
              <a:t>Literature Review</a:t>
            </a:r>
            <a:endParaRPr lang="en-US" sz="1400" dirty="0"/>
          </a:p>
        </p:txBody>
      </p:sp>
      <p:sp>
        <p:nvSpPr>
          <p:cNvPr id="5" name="Text 3"/>
          <p:cNvSpPr/>
          <p:nvPr/>
        </p:nvSpPr>
        <p:spPr>
          <a:xfrm>
            <a:off x="548640" y="1645920"/>
            <a:ext cx="2103120" cy="914400"/>
          </a:xfrm>
          <a:prstGeom prst="rect">
            <a:avLst/>
          </a:prstGeom>
          <a:noFill/>
          <a:ln/>
        </p:spPr>
        <p:txBody>
          <a:bodyPr wrap="square" rtlCol="0" anchor="ctr"/>
          <a:lstStyle/>
          <a:p>
            <a:pPr marL="0" indent="0">
              <a:buNone/>
            </a:pPr>
            <a:r>
              <a:rPr lang="en-US" sz="1200" dirty="0">
                <a:solidFill>
                  <a:srgbClr val="333333"/>
                </a:solidFill>
              </a:rPr>
              <a:t>Systematic search of journals &amp; industry reports (2018–2025).</a:t>
            </a:r>
            <a:endParaRPr lang="en-US" sz="1200" dirty="0"/>
          </a:p>
        </p:txBody>
      </p:sp>
      <p:sp>
        <p:nvSpPr>
          <p:cNvPr id="6" name="Shape 4"/>
          <p:cNvSpPr/>
          <p:nvPr/>
        </p:nvSpPr>
        <p:spPr>
          <a:xfrm>
            <a:off x="2743200" y="1691640"/>
            <a:ext cx="457200" cy="274320"/>
          </a:xfrm>
          <a:prstGeom prst="rightArrow">
            <a:avLst/>
          </a:prstGeom>
          <a:solidFill>
            <a:srgbClr val="A7C7E7"/>
          </a:solidFill>
          <a:ln w="12700">
            <a:solidFill>
              <a:srgbClr val="A7C7E7"/>
            </a:solidFill>
            <a:prstDash val="solid"/>
          </a:ln>
        </p:spPr>
        <p:txBody>
          <a:bodyPr/>
          <a:lstStyle/>
          <a:p>
            <a:endParaRPr/>
          </a:p>
        </p:txBody>
      </p:sp>
      <p:sp>
        <p:nvSpPr>
          <p:cNvPr id="7" name="Shape 5"/>
          <p:cNvSpPr/>
          <p:nvPr/>
        </p:nvSpPr>
        <p:spPr>
          <a:xfrm>
            <a:off x="3291840" y="1280160"/>
            <a:ext cx="2286000" cy="1371600"/>
          </a:xfrm>
          <a:prstGeom prst="roundRect">
            <a:avLst>
              <a:gd name="adj" fmla="val 6667"/>
            </a:avLst>
          </a:prstGeom>
          <a:solidFill>
            <a:srgbClr val="D4E3F5"/>
          </a:solidFill>
          <a:ln w="12700">
            <a:solidFill>
              <a:srgbClr val="D4E3F5"/>
            </a:solidFill>
            <a:prstDash val="solid"/>
          </a:ln>
        </p:spPr>
        <p:txBody>
          <a:bodyPr/>
          <a:lstStyle/>
          <a:p>
            <a:endParaRPr/>
          </a:p>
        </p:txBody>
      </p:sp>
      <p:sp>
        <p:nvSpPr>
          <p:cNvPr id="8" name="Text 6"/>
          <p:cNvSpPr/>
          <p:nvPr/>
        </p:nvSpPr>
        <p:spPr>
          <a:xfrm>
            <a:off x="3383280" y="1325880"/>
            <a:ext cx="2103120" cy="365760"/>
          </a:xfrm>
          <a:prstGeom prst="rect">
            <a:avLst/>
          </a:prstGeom>
          <a:noFill/>
          <a:ln/>
        </p:spPr>
        <p:txBody>
          <a:bodyPr wrap="square" rtlCol="0" anchor="ctr"/>
          <a:lstStyle/>
          <a:p>
            <a:pPr marL="0" indent="0">
              <a:buNone/>
            </a:pPr>
            <a:r>
              <a:rPr lang="en-US" sz="1400" b="1" dirty="0">
                <a:solidFill>
                  <a:srgbClr val="003366"/>
                </a:solidFill>
              </a:rPr>
              <a:t>Interviews</a:t>
            </a:r>
            <a:endParaRPr lang="en-US" sz="1400" dirty="0"/>
          </a:p>
        </p:txBody>
      </p:sp>
      <p:sp>
        <p:nvSpPr>
          <p:cNvPr id="9" name="Text 7"/>
          <p:cNvSpPr/>
          <p:nvPr/>
        </p:nvSpPr>
        <p:spPr>
          <a:xfrm>
            <a:off x="3383280" y="1645920"/>
            <a:ext cx="2103120" cy="914400"/>
          </a:xfrm>
          <a:prstGeom prst="rect">
            <a:avLst/>
          </a:prstGeom>
          <a:noFill/>
          <a:ln/>
        </p:spPr>
        <p:txBody>
          <a:bodyPr wrap="square" rtlCol="0" anchor="ctr"/>
          <a:lstStyle/>
          <a:p>
            <a:pPr marL="0" indent="0">
              <a:buNone/>
            </a:pPr>
            <a:r>
              <a:rPr lang="en-US" sz="1200" dirty="0">
                <a:solidFill>
                  <a:srgbClr val="333333"/>
                </a:solidFill>
              </a:rPr>
              <a:t>Semi‑structured interviews with 12 managers &amp; staff across continents.</a:t>
            </a:r>
            <a:endParaRPr lang="en-US" sz="1200" dirty="0"/>
          </a:p>
        </p:txBody>
      </p:sp>
      <p:sp>
        <p:nvSpPr>
          <p:cNvPr id="10" name="Shape 8"/>
          <p:cNvSpPr/>
          <p:nvPr/>
        </p:nvSpPr>
        <p:spPr>
          <a:xfrm>
            <a:off x="5577840" y="1691640"/>
            <a:ext cx="457200" cy="274320"/>
          </a:xfrm>
          <a:prstGeom prst="rightArrow">
            <a:avLst/>
          </a:prstGeom>
          <a:solidFill>
            <a:srgbClr val="A7C7E7"/>
          </a:solidFill>
          <a:ln w="12700">
            <a:solidFill>
              <a:srgbClr val="A7C7E7"/>
            </a:solidFill>
            <a:prstDash val="solid"/>
          </a:ln>
        </p:spPr>
        <p:txBody>
          <a:bodyPr/>
          <a:lstStyle/>
          <a:p>
            <a:endParaRPr/>
          </a:p>
        </p:txBody>
      </p:sp>
      <p:sp>
        <p:nvSpPr>
          <p:cNvPr id="11" name="Shape 9"/>
          <p:cNvSpPr/>
          <p:nvPr/>
        </p:nvSpPr>
        <p:spPr>
          <a:xfrm>
            <a:off x="6126480" y="1280160"/>
            <a:ext cx="2286000" cy="1371600"/>
          </a:xfrm>
          <a:prstGeom prst="roundRect">
            <a:avLst>
              <a:gd name="adj" fmla="val 6667"/>
            </a:avLst>
          </a:prstGeom>
          <a:solidFill>
            <a:srgbClr val="C7D9F0"/>
          </a:solidFill>
          <a:ln w="12700">
            <a:solidFill>
              <a:srgbClr val="C7D9F0"/>
            </a:solidFill>
            <a:prstDash val="solid"/>
          </a:ln>
        </p:spPr>
        <p:txBody>
          <a:bodyPr/>
          <a:lstStyle/>
          <a:p>
            <a:endParaRPr/>
          </a:p>
        </p:txBody>
      </p:sp>
      <p:sp>
        <p:nvSpPr>
          <p:cNvPr id="12" name="Text 10"/>
          <p:cNvSpPr/>
          <p:nvPr/>
        </p:nvSpPr>
        <p:spPr>
          <a:xfrm>
            <a:off x="6217920" y="1325880"/>
            <a:ext cx="2103120" cy="365760"/>
          </a:xfrm>
          <a:prstGeom prst="rect">
            <a:avLst/>
          </a:prstGeom>
          <a:noFill/>
          <a:ln/>
        </p:spPr>
        <p:txBody>
          <a:bodyPr wrap="square" rtlCol="0" anchor="ctr"/>
          <a:lstStyle/>
          <a:p>
            <a:pPr marL="0" indent="0">
              <a:buNone/>
            </a:pPr>
            <a:r>
              <a:rPr lang="en-US" sz="1400" b="1" dirty="0">
                <a:solidFill>
                  <a:srgbClr val="003366"/>
                </a:solidFill>
              </a:rPr>
              <a:t>Analysis</a:t>
            </a:r>
            <a:endParaRPr lang="en-US" sz="1400" dirty="0"/>
          </a:p>
        </p:txBody>
      </p:sp>
      <p:sp>
        <p:nvSpPr>
          <p:cNvPr id="13" name="Text 11"/>
          <p:cNvSpPr/>
          <p:nvPr/>
        </p:nvSpPr>
        <p:spPr>
          <a:xfrm>
            <a:off x="6217920" y="1645920"/>
            <a:ext cx="2103120" cy="914400"/>
          </a:xfrm>
          <a:prstGeom prst="rect">
            <a:avLst/>
          </a:prstGeom>
          <a:noFill/>
          <a:ln/>
        </p:spPr>
        <p:txBody>
          <a:bodyPr wrap="square" rtlCol="0" anchor="ctr"/>
          <a:lstStyle/>
          <a:p>
            <a:pPr marL="0" indent="0">
              <a:buNone/>
            </a:pPr>
            <a:r>
              <a:rPr lang="en-US" sz="1200" dirty="0">
                <a:solidFill>
                  <a:srgbClr val="333333"/>
                </a:solidFill>
              </a:rPr>
              <a:t>Thematic coding with MAXQDA; triangulation with secondary data.</a:t>
            </a:r>
            <a:endParaRPr lang="en-US" sz="1200" dirty="0"/>
          </a:p>
        </p:txBody>
      </p:sp>
      <p:sp>
        <p:nvSpPr>
          <p:cNvPr id="14" name="Text 12"/>
          <p:cNvSpPr/>
          <p:nvPr/>
        </p:nvSpPr>
        <p:spPr>
          <a:xfrm>
            <a:off x="457200" y="3017520"/>
            <a:ext cx="8229600" cy="2011680"/>
          </a:xfrm>
          <a:prstGeom prst="rect">
            <a:avLst/>
          </a:prstGeom>
          <a:noFill/>
          <a:ln/>
        </p:spPr>
        <p:txBody>
          <a:bodyPr wrap="square" rtlCol="0" anchor="ctr"/>
          <a:lstStyle/>
          <a:p>
            <a:r>
              <a:rPr lang="en-US" sz="1200" dirty="0"/>
              <a:t>Our research strategy included 12 semi-structured interviews and a thorough analysis of 2018–2025 academic publications, corporate white papers, and market reports. The literature search yielded almost fifty interesting AI in hospitality papers. These articles included guest services, revenue management, operations, and ethics. In North America, Europe, and Asia, general managers, sales managers, and front-line personnel discussed adoption's merits and downsides. MAXQDA was used to code interview transcripts and compare them to secondary data for themes and theory-practice comparisons (Al </a:t>
            </a:r>
            <a:r>
              <a:rPr lang="en-US" sz="1200" dirty="0" err="1"/>
              <a:t>Asefer</a:t>
            </a:r>
            <a:r>
              <a:rPr lang="en-US" sz="1200" dirty="0"/>
              <a:t>,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PEST Analysis: AI Adoption Drivers</a:t>
            </a:r>
            <a:endParaRPr lang="en-US" sz="2600" dirty="0"/>
          </a:p>
        </p:txBody>
      </p:sp>
      <p:graphicFrame>
        <p:nvGraphicFramePr>
          <p:cNvPr id="3" name="Chart 0"/>
          <p:cNvGraphicFramePr/>
          <p:nvPr/>
        </p:nvGraphicFramePr>
        <p:xfrm>
          <a:off x="457200" y="1005840"/>
          <a:ext cx="438912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4" name="Text 1"/>
          <p:cNvSpPr/>
          <p:nvPr/>
        </p:nvSpPr>
        <p:spPr>
          <a:xfrm>
            <a:off x="5181600" y="152400"/>
            <a:ext cx="3962400" cy="4693920"/>
          </a:xfrm>
          <a:prstGeom prst="rect">
            <a:avLst/>
          </a:prstGeom>
          <a:noFill/>
          <a:ln/>
        </p:spPr>
        <p:txBody>
          <a:bodyPr wrap="square" lIns="635" tIns="635" rIns="635" bIns="635" rtlCol="0" anchor="ctr"/>
          <a:lstStyle/>
          <a:p>
            <a:r>
              <a:rPr lang="en-US" sz="1100" dirty="0"/>
              <a:t>• Political: GDPR and CCPA data security rules govern guest data collection, storage, and search. Security equipment and legal fees are required for compliance. Failure to comply may result in penalties and brand harm. Certain countries provide tax benefits for digital adoption, while others restrict cross-border data, hindering global branding (Huang et al., 202��).</a:t>
            </a:r>
            <a:br>
              <a:rPr lang="en-US" sz="1100" dirty="0"/>
            </a:br>
            <a:br>
              <a:rPr lang="en-US" sz="1100" dirty="0"/>
            </a:br>
            <a:r>
              <a:rPr lang="en-US" sz="1100" dirty="0"/>
              <a:t>Economic: Software, hardware, and training are expensive upfront when using AI. Dynamic pricing, predictive maintenance, and resource </a:t>
            </a:r>
            <a:r>
              <a:rPr lang="en-US" sz="1100" dirty="0" err="1"/>
              <a:t>optimisation</a:t>
            </a:r>
            <a:r>
              <a:rPr lang="en-US" sz="1100" dirty="0"/>
              <a:t> improve RevPAR and energy expenses, which may be quantified. Solo stores save slower than chains with economies of scale (</a:t>
            </a:r>
            <a:r>
              <a:rPr lang="en-US" sz="1100" dirty="0" err="1"/>
              <a:t>Gretzel</a:t>
            </a:r>
            <a:r>
              <a:rPr lang="en-US" sz="1100" dirty="0"/>
              <a:t>, 2021).</a:t>
            </a:r>
            <a:br>
              <a:rPr lang="en-US" sz="1100" dirty="0"/>
            </a:br>
            <a:br>
              <a:rPr lang="en-US" sz="1100" dirty="0"/>
            </a:br>
            <a:r>
              <a:rPr lang="en-US" sz="1100" dirty="0"/>
              <a:t>Social: AI acceptance varies by age, culture, and purpose. Younger, tech-savvy </a:t>
            </a:r>
            <a:r>
              <a:rPr lang="en-US" sz="1100" dirty="0" err="1"/>
              <a:t>travellers</a:t>
            </a:r>
            <a:r>
              <a:rPr lang="en-US" sz="1100" dirty="0"/>
              <a:t> like chatbots and booths, while elderly and high-end consumers want genuine people. Workplace transparency and upskilling initiatives reduce job insecurity and boost morale (Al </a:t>
            </a:r>
            <a:r>
              <a:rPr lang="en-US" sz="1100" dirty="0" err="1"/>
              <a:t>Asefer</a:t>
            </a:r>
            <a:r>
              <a:rPr lang="en-US" sz="1100" dirty="0"/>
              <a:t>, 2021).</a:t>
            </a:r>
            <a:br>
              <a:rPr lang="en-US" sz="1100" dirty="0"/>
            </a:br>
            <a:br>
              <a:rPr lang="en-US" sz="1100" dirty="0"/>
            </a:br>
            <a:r>
              <a:rPr lang="en-US" sz="1100" dirty="0"/>
              <a:t>• Technological: Integrating AI into existing PMS and CRM systems is difficult and expensive. In contrast, modern cloud designs allow flexible rollouts across properties, ensuring consistent guest experiences and </a:t>
            </a:r>
            <a:r>
              <a:rPr lang="en-US" sz="1100" dirty="0" err="1"/>
              <a:t>centralising</a:t>
            </a:r>
            <a:r>
              <a:rPr lang="en-US" sz="1100" dirty="0"/>
              <a:t> company data. Fast-growing IoT, NLP, and computer vision provide new possibilities but require continual communication and security expenditures (Kumawat, 2021).</a:t>
            </a:r>
          </a:p>
        </p:txBody>
      </p:sp>
      <p:sp>
        <p:nvSpPr>
          <p:cNvPr id="5" name="Text 2"/>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4"/>
              </a:rPr>
              <a:t>[1]</a:t>
            </a:r>
            <a:r>
              <a:rPr lang="en-US" sz="800" dirty="0">
                <a:solidFill>
                  <a:srgbClr val="000000"/>
                </a:solidFill>
              </a:rPr>
              <a:t>   </a:t>
            </a:r>
            <a:r>
              <a:rPr lang="en-US" sz="800" u="sng" dirty="0">
                <a:solidFill>
                  <a:srgbClr val="0070C0"/>
                </a:solidFill>
                <a:hlinkClick r:id="rId5"/>
              </a:rPr>
              <a:t>[2]</a:t>
            </a:r>
            <a:r>
              <a:rPr lang="en-US" sz="800" dirty="0">
                <a:solidFill>
                  <a:srgbClr val="000000"/>
                </a:solidFill>
              </a:rPr>
              <a:t>   </a:t>
            </a:r>
            <a:r>
              <a:rPr lang="en-US" sz="800" u="sng" dirty="0">
                <a:solidFill>
                  <a:srgbClr val="0070C0"/>
                </a:solidFill>
                <a:hlinkClick r:id="rId6"/>
              </a:rPr>
              <a:t>[3]</a:t>
            </a:r>
            <a:r>
              <a:rPr lang="en-US" sz="800" dirty="0">
                <a:solidFill>
                  <a:srgbClr val="000000"/>
                </a:solidFill>
              </a:rPr>
              <a:t>   </a:t>
            </a:r>
            <a:r>
              <a:rPr lang="en-US" sz="800" u="sng" dirty="0">
                <a:solidFill>
                  <a:srgbClr val="0070C0"/>
                </a:solidFill>
                <a:hlinkClick r:id="rId7"/>
              </a:rPr>
              <a:t>[4]</a:t>
            </a:r>
            <a:r>
              <a:rPr lang="en-US" sz="800" dirty="0">
                <a:solidFill>
                  <a:srgbClr val="000000"/>
                </a:solidFill>
              </a:rPr>
              <a:t>   </a:t>
            </a:r>
            <a:r>
              <a:rPr lang="en-US" sz="800" u="sng" dirty="0">
                <a:solidFill>
                  <a:srgbClr val="0070C0"/>
                </a:solidFill>
                <a:hlinkClick r:id="rId4"/>
              </a:rPr>
              <a:t>[5]</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Industry Responses &amp; Case Studies</a:t>
            </a:r>
            <a:endParaRPr lang="en-US" sz="2600" dirty="0"/>
          </a:p>
        </p:txBody>
      </p:sp>
      <p:sp>
        <p:nvSpPr>
          <p:cNvPr id="3" name="Text 1"/>
          <p:cNvSpPr/>
          <p:nvPr/>
        </p:nvSpPr>
        <p:spPr>
          <a:xfrm>
            <a:off x="457200" y="822960"/>
            <a:ext cx="8229600" cy="731520"/>
          </a:xfrm>
          <a:prstGeom prst="rect">
            <a:avLst/>
          </a:prstGeom>
          <a:noFill/>
          <a:ln/>
        </p:spPr>
        <p:txBody>
          <a:bodyPr wrap="square" rtlCol="0" anchor="ctr"/>
          <a:lstStyle/>
          <a:p>
            <a:pPr marL="0" indent="0">
              <a:buNone/>
            </a:pPr>
            <a:r>
              <a:rPr lang="en-US" sz="1200" dirty="0">
                <a:solidFill>
                  <a:srgbClr val="444444"/>
                </a:solidFill>
              </a:rPr>
              <a:t>Hospitality brands are experimenting with AI in diverse ways. Some build proprietary solutions, others partner with technology giants, and nimble independents adopt off‑the‑shelf kiosks. The examples below illustrate how strategy, scale and target segment shape deployment and underscore both the benefits and limitations of early implementations.</a:t>
            </a:r>
            <a:endParaRPr lang="en-US" sz="1200" dirty="0"/>
          </a:p>
        </p:txBody>
      </p:sp>
      <p:graphicFrame>
        <p:nvGraphicFramePr>
          <p:cNvPr id="9" name="Table 0"/>
          <p:cNvGraphicFramePr>
            <a:graphicFrameLocks noGrp="1"/>
          </p:cNvGraphicFramePr>
          <p:nvPr>
            <p:extLst>
              <p:ext uri="{D42A27DB-BD31-4B8C-83A1-F6EECF244321}">
                <p14:modId xmlns:p14="http://schemas.microsoft.com/office/powerpoint/2010/main" val="1579011935"/>
              </p:ext>
            </p:extLst>
          </p:nvPr>
        </p:nvGraphicFramePr>
        <p:xfrm>
          <a:off x="457200" y="1645920"/>
          <a:ext cx="8229600" cy="2286000"/>
        </p:xfrm>
        <a:graphic>
          <a:graphicData uri="http://schemas.openxmlformats.org/drawingml/2006/table">
            <a:tbl>
              <a:tblPr/>
              <a:tblGrid>
                <a:gridCol w="2743200">
                  <a:extLst>
                    <a:ext uri="{9D8B030D-6E8A-4147-A177-3AD203B41FA5}">
                      <a16:colId xmlns:a16="http://schemas.microsoft.com/office/drawing/2014/main" val="20000"/>
                    </a:ext>
                  </a:extLst>
                </a:gridCol>
                <a:gridCol w="365760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tblGrid>
              <a:tr h="762000">
                <a:tc>
                  <a:txBody>
                    <a:bodyPr/>
                    <a:lstStyle/>
                    <a:p>
                      <a:pPr marL="0" indent="0">
                        <a:buNone/>
                      </a:pPr>
                      <a:r>
                        <a:rPr lang="en-US" sz="1200" b="1" dirty="0">
                          <a:solidFill>
                            <a:srgbClr val="333333"/>
                          </a:solidFill>
                        </a:rPr>
                        <a:t>Marriott AI Chatbot</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E7EEF8"/>
                    </a:solidFill>
                  </a:tcPr>
                </a:tc>
                <a:tc>
                  <a:txBody>
                    <a:bodyPr/>
                    <a:lstStyle/>
                    <a:p>
                      <a:pPr marL="0" indent="0">
                        <a:buNone/>
                      </a:pPr>
                      <a:r>
                        <a:rPr lang="en-US" sz="1200" dirty="0">
                          <a:solidFill>
                            <a:srgbClr val="333333"/>
                          </a:solidFill>
                        </a:rPr>
                        <a:t>Loyalty app chatbot handles bookings &amp; personalised offers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Shortens booking times &amp; drives repeat business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0"/>
                  </a:ext>
                </a:extLst>
              </a:tr>
              <a:tr h="762000">
                <a:tc>
                  <a:txBody>
                    <a:bodyPr/>
                    <a:lstStyle/>
                    <a:p>
                      <a:pPr marL="0" indent="0">
                        <a:buNone/>
                      </a:pPr>
                      <a:r>
                        <a:rPr lang="en-US" sz="1200" b="1" dirty="0">
                          <a:solidFill>
                            <a:srgbClr val="333333"/>
                          </a:solidFill>
                        </a:rPr>
                        <a:t>Hilton ‘Connie’</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FFFFF"/>
                    </a:solidFill>
                  </a:tcPr>
                </a:tc>
                <a:tc>
                  <a:txBody>
                    <a:bodyPr/>
                    <a:lstStyle/>
                    <a:p>
                      <a:pPr marL="0" indent="0">
                        <a:buNone/>
                      </a:pPr>
                      <a:r>
                        <a:rPr lang="en-US" sz="1200" dirty="0">
                          <a:solidFill>
                            <a:srgbClr val="333333"/>
                          </a:solidFill>
                        </a:rPr>
                        <a:t>Watson‑powered concierge answers common questions</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Delights guests but still relies on human escalation</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1"/>
                  </a:ext>
                </a:extLst>
              </a:tr>
              <a:tr h="762000">
                <a:tc>
                  <a:txBody>
                    <a:bodyPr/>
                    <a:lstStyle/>
                    <a:p>
                      <a:pPr marL="0" indent="0">
                        <a:buNone/>
                      </a:pPr>
                      <a:r>
                        <a:rPr lang="en-US" sz="1200" b="1" dirty="0">
                          <a:solidFill>
                            <a:srgbClr val="333333"/>
                          </a:solidFill>
                        </a:rPr>
                        <a:t>CitizenM Self‑Check‑in</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E7EEF8"/>
                    </a:solidFill>
                  </a:tcPr>
                </a:tc>
                <a:tc>
                  <a:txBody>
                    <a:bodyPr/>
                    <a:lstStyle/>
                    <a:p>
                      <a:pPr marL="0" indent="0">
                        <a:buNone/>
                      </a:pPr>
                      <a:r>
                        <a:rPr lang="en-US" sz="1200" dirty="0">
                          <a:solidFill>
                            <a:srgbClr val="333333"/>
                          </a:solidFill>
                        </a:rPr>
                        <a:t>Kiosks &amp; mobile controls for lighting &amp; climate</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tc>
                  <a:txBody>
                    <a:bodyPr/>
                    <a:lstStyle/>
                    <a:p>
                      <a:pPr marL="0" indent="0">
                        <a:buNone/>
                      </a:pPr>
                      <a:r>
                        <a:rPr lang="en-US" sz="1200" dirty="0">
                          <a:solidFill>
                            <a:srgbClr val="333333"/>
                          </a:solidFill>
                        </a:rPr>
                        <a:t>Reduces queues &amp; frees staff for problem‑solving</a:t>
                      </a:r>
                      <a:endParaRPr lang="en-US" sz="1200" dirty="0"/>
                    </a:p>
                  </a:txBody>
                  <a:tcPr anchor="ctr">
                    <a:lnL w="6350" cap="flat" cmpd="sng" algn="ctr">
                      <a:solidFill>
                        <a:srgbClr val="B7C6D9"/>
                      </a:solidFill>
                      <a:prstDash val="solid"/>
                      <a:round/>
                      <a:headEnd type="none" w="med" len="med"/>
                      <a:tailEnd type="none" w="med" len="med"/>
                    </a:lnL>
                    <a:lnR w="6350" cap="flat" cmpd="sng" algn="ctr">
                      <a:solidFill>
                        <a:srgbClr val="B7C6D9"/>
                      </a:solidFill>
                      <a:prstDash val="solid"/>
                      <a:round/>
                      <a:headEnd type="none" w="med" len="med"/>
                      <a:tailEnd type="none" w="med" len="med"/>
                    </a:lnR>
                    <a:lnT w="6350" cap="flat" cmpd="sng" algn="ctr">
                      <a:solidFill>
                        <a:srgbClr val="B7C6D9"/>
                      </a:solidFill>
                      <a:prstDash val="solid"/>
                      <a:round/>
                      <a:headEnd type="none" w="med" len="med"/>
                      <a:tailEnd type="none" w="med" len="med"/>
                    </a:lnT>
                    <a:lnB w="6350" cap="flat" cmpd="sng" algn="ctr">
                      <a:solidFill>
                        <a:srgbClr val="B7C6D9"/>
                      </a:solidFill>
                      <a:prstDash val="solid"/>
                      <a:round/>
                      <a:headEnd type="none" w="med" len="med"/>
                      <a:tailEnd type="none" w="med" len="med"/>
                    </a:lnB>
                    <a:solidFill>
                      <a:srgbClr val="F7F9FC"/>
                    </a:solidFill>
                  </a:tcPr>
                </a:tc>
                <a:extLst>
                  <a:ext uri="{0D108BD9-81ED-4DB2-BD59-A6C34878D82A}">
                    <a16:rowId xmlns:a16="http://schemas.microsoft.com/office/drawing/2014/main" val="10002"/>
                  </a:ext>
                </a:extLst>
              </a:tr>
            </a:tbl>
          </a:graphicData>
        </a:graphic>
      </p:graphicFrame>
      <p:sp>
        <p:nvSpPr>
          <p:cNvPr id="5" name="Text 2"/>
          <p:cNvSpPr/>
          <p:nvPr/>
        </p:nvSpPr>
        <p:spPr>
          <a:xfrm>
            <a:off x="457200" y="4023360"/>
            <a:ext cx="8229600" cy="731520"/>
          </a:xfrm>
          <a:prstGeom prst="rect">
            <a:avLst/>
          </a:prstGeom>
          <a:noFill/>
          <a:ln/>
        </p:spPr>
        <p:txBody>
          <a:bodyPr wrap="square" rtlCol="0" anchor="ctr"/>
          <a:lstStyle/>
          <a:p>
            <a:pPr marL="0" indent="0">
              <a:buNone/>
            </a:pPr>
            <a:r>
              <a:rPr lang="en-US" sz="1200" dirty="0">
                <a:solidFill>
                  <a:srgbClr val="666666"/>
                </a:solidFill>
              </a:rPr>
              <a:t>These examples illustrate differing strategies: bespoke AI solutions, partnerships with tech giants and modular off‑the‑shelf platforms.</a:t>
            </a:r>
            <a:endParaRPr lang="en-US" sz="1200" dirty="0"/>
          </a:p>
        </p:txBody>
      </p:sp>
      <p:sp>
        <p:nvSpPr>
          <p:cNvPr id="6" name="Text 3"/>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3"/>
              </a:rPr>
              <a:t>[1]</a:t>
            </a:r>
            <a:r>
              <a:rPr lang="en-US" sz="800" dirty="0">
                <a:solidFill>
                  <a:srgbClr val="000000"/>
                </a:solidFill>
              </a:rPr>
              <a:t>   </a:t>
            </a:r>
            <a:r>
              <a:rPr lang="en-US" sz="800" u="sng" dirty="0">
                <a:solidFill>
                  <a:srgbClr val="0070C0"/>
                </a:solidFill>
                <a:hlinkClick r:id="rId4"/>
              </a:rPr>
              <a:t>[2]</a:t>
            </a:r>
            <a:r>
              <a:rPr lang="en-US" sz="800" dirty="0">
                <a:solidFill>
                  <a:srgbClr val="000000"/>
                </a:solidFill>
              </a:rPr>
              <a:t>   </a:t>
            </a:r>
            <a:r>
              <a:rPr lang="en-US" sz="800" u="sng" dirty="0">
                <a:solidFill>
                  <a:srgbClr val="0070C0"/>
                </a:solidFill>
                <a:hlinkClick r:id="rId5"/>
              </a:rPr>
              <a:t>[3]</a:t>
            </a:r>
            <a:r>
              <a:rPr lang="en-US" sz="800" dirty="0">
                <a:solidFill>
                  <a:srgbClr val="000000"/>
                </a:solidFill>
              </a:rPr>
              <a:t>   </a:t>
            </a:r>
            <a:r>
              <a:rPr lang="en-US" sz="800" u="sng" dirty="0">
                <a:solidFill>
                  <a:srgbClr val="0070C0"/>
                </a:solidFill>
                <a:hlinkClick r:id="rId6"/>
              </a:rPr>
              <a:t>[4]</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Text 0"/>
          <p:cNvSpPr/>
          <p:nvPr/>
        </p:nvSpPr>
        <p:spPr>
          <a:xfrm>
            <a:off x="457200" y="91440"/>
            <a:ext cx="8229600" cy="548640"/>
          </a:xfrm>
          <a:prstGeom prst="rect">
            <a:avLst/>
          </a:prstGeom>
          <a:noFill/>
          <a:ln/>
        </p:spPr>
        <p:txBody>
          <a:bodyPr wrap="square" rtlCol="0" anchor="ctr"/>
          <a:lstStyle/>
          <a:p>
            <a:pPr marL="0" indent="0">
              <a:buNone/>
            </a:pPr>
            <a:r>
              <a:rPr lang="en-US" sz="2600" b="1" dirty="0">
                <a:solidFill>
                  <a:srgbClr val="003366"/>
                </a:solidFill>
              </a:rPr>
              <a:t>Conclusion &amp; Recommendations</a:t>
            </a:r>
            <a:endParaRPr lang="en-US" sz="2600" dirty="0"/>
          </a:p>
        </p:txBody>
      </p:sp>
      <p:sp>
        <p:nvSpPr>
          <p:cNvPr id="3" name="Text 1"/>
          <p:cNvSpPr/>
          <p:nvPr/>
        </p:nvSpPr>
        <p:spPr>
          <a:xfrm>
            <a:off x="457200" y="639233"/>
            <a:ext cx="8229600" cy="1188720"/>
          </a:xfrm>
          <a:prstGeom prst="rect">
            <a:avLst/>
          </a:prstGeom>
          <a:noFill/>
          <a:ln/>
        </p:spPr>
        <p:txBody>
          <a:bodyPr wrap="square" rtlCol="0" anchor="ctr"/>
          <a:lstStyle/>
          <a:p>
            <a:r>
              <a:rPr lang="en-US" sz="1400" dirty="0"/>
              <a:t>Hotel AI has gone from a joke to a need. It </a:t>
            </a:r>
            <a:r>
              <a:rPr lang="en-US" sz="1400" dirty="0" err="1"/>
              <a:t>customises</a:t>
            </a:r>
            <a:r>
              <a:rPr lang="en-US" sz="1400" dirty="0"/>
              <a:t> data experiences, enhances productivity by managing uninteresting chores, and helps the environment by </a:t>
            </a:r>
            <a:r>
              <a:rPr lang="en-US" sz="1400" dirty="0" err="1"/>
              <a:t>optimising</a:t>
            </a:r>
            <a:r>
              <a:rPr lang="en-US" sz="1400" dirty="0"/>
              <a:t> resources. Hospitality relies on people's discernment and understanding to make others feel welcome and important. Our fundamental conclusion is that AI should help individuals accomplish more of what they do best while computers undertake dull and mundane activities.</a:t>
            </a:r>
            <a:endParaRPr lang="en-US" sz="1300" dirty="0"/>
          </a:p>
        </p:txBody>
      </p:sp>
      <p:pic>
        <p:nvPicPr>
          <p:cNvPr id="4" name="Image 0" descr="preencoded.png"/>
          <p:cNvPicPr>
            <a:picLocks noChangeAspect="1"/>
          </p:cNvPicPr>
          <p:nvPr/>
        </p:nvPicPr>
        <p:blipFill>
          <a:blip r:embed="rId3"/>
          <a:stretch>
            <a:fillRect/>
          </a:stretch>
        </p:blipFill>
        <p:spPr>
          <a:xfrm>
            <a:off x="457200" y="2148840"/>
            <a:ext cx="320040" cy="320040"/>
          </a:xfrm>
          <a:prstGeom prst="rect">
            <a:avLst/>
          </a:prstGeom>
        </p:spPr>
      </p:pic>
      <p:sp>
        <p:nvSpPr>
          <p:cNvPr id="5" name="Text 2"/>
          <p:cNvSpPr/>
          <p:nvPr/>
        </p:nvSpPr>
        <p:spPr>
          <a:xfrm>
            <a:off x="868679" y="1874520"/>
            <a:ext cx="7547187" cy="640080"/>
          </a:xfrm>
          <a:prstGeom prst="rect">
            <a:avLst/>
          </a:prstGeom>
          <a:noFill/>
          <a:ln/>
        </p:spPr>
        <p:txBody>
          <a:bodyPr wrap="square" rtlCol="0" anchor="ctr"/>
          <a:lstStyle/>
          <a:p>
            <a:pPr marL="0" indent="0">
              <a:buNone/>
            </a:pPr>
            <a:r>
              <a:rPr lang="en-US" sz="1400" b="1" dirty="0">
                <a:solidFill>
                  <a:srgbClr val="003366"/>
                </a:solidFill>
              </a:rPr>
              <a:t>Upskill Your Teams
</a:t>
            </a:r>
            <a:r>
              <a:rPr lang="en-US" sz="1100" dirty="0">
                <a:solidFill>
                  <a:srgbClr val="333333"/>
                </a:solidFill>
              </a:rPr>
              <a:t>Develop structured AI literacy programmes that combine technical and interpersonal training. Encourage curiosity so staff can diagnose system errors and translate data insights into warm, personalised interactions.</a:t>
            </a:r>
            <a:endParaRPr lang="en-US" sz="1400" dirty="0"/>
          </a:p>
        </p:txBody>
      </p:sp>
      <p:pic>
        <p:nvPicPr>
          <p:cNvPr id="6" name="Image 1" descr="preencoded.png"/>
          <p:cNvPicPr>
            <a:picLocks noChangeAspect="1"/>
          </p:cNvPicPr>
          <p:nvPr/>
        </p:nvPicPr>
        <p:blipFill>
          <a:blip r:embed="rId4"/>
          <a:stretch>
            <a:fillRect/>
          </a:stretch>
        </p:blipFill>
        <p:spPr>
          <a:xfrm>
            <a:off x="457200" y="2788920"/>
            <a:ext cx="320040" cy="320040"/>
          </a:xfrm>
          <a:prstGeom prst="rect">
            <a:avLst/>
          </a:prstGeom>
        </p:spPr>
      </p:pic>
      <p:sp>
        <p:nvSpPr>
          <p:cNvPr id="7" name="Text 3"/>
          <p:cNvSpPr/>
          <p:nvPr/>
        </p:nvSpPr>
        <p:spPr>
          <a:xfrm>
            <a:off x="868680" y="2606040"/>
            <a:ext cx="7406640" cy="640080"/>
          </a:xfrm>
          <a:prstGeom prst="rect">
            <a:avLst/>
          </a:prstGeom>
          <a:noFill/>
          <a:ln/>
        </p:spPr>
        <p:txBody>
          <a:bodyPr wrap="square" rtlCol="0" anchor="ctr"/>
          <a:lstStyle/>
          <a:p>
            <a:pPr marL="0" indent="0">
              <a:buNone/>
            </a:pPr>
            <a:r>
              <a:rPr lang="en-US" sz="1400" b="1" dirty="0">
                <a:solidFill>
                  <a:srgbClr val="003366"/>
                </a:solidFill>
              </a:rPr>
              <a:t>Govern Data
</a:t>
            </a:r>
            <a:r>
              <a:rPr lang="en-US" sz="1100" dirty="0">
                <a:solidFill>
                  <a:srgbClr val="333333"/>
                </a:solidFill>
              </a:rPr>
              <a:t>Adopt comprehensive data policies that cover collection, storage and sharing. Regularly audit algorithms for bias and create transparent opt‑in mechanisms so guests trust how their information is used.</a:t>
            </a:r>
            <a:endParaRPr lang="en-US" sz="1400" dirty="0"/>
          </a:p>
        </p:txBody>
      </p:sp>
      <p:pic>
        <p:nvPicPr>
          <p:cNvPr id="8" name="Image 2" descr="preencoded.png"/>
          <p:cNvPicPr>
            <a:picLocks noChangeAspect="1"/>
          </p:cNvPicPr>
          <p:nvPr/>
        </p:nvPicPr>
        <p:blipFill>
          <a:blip r:embed="rId5"/>
          <a:stretch>
            <a:fillRect/>
          </a:stretch>
        </p:blipFill>
        <p:spPr>
          <a:xfrm>
            <a:off x="457200" y="3429000"/>
            <a:ext cx="320040" cy="320040"/>
          </a:xfrm>
          <a:prstGeom prst="rect">
            <a:avLst/>
          </a:prstGeom>
        </p:spPr>
      </p:pic>
      <p:sp>
        <p:nvSpPr>
          <p:cNvPr id="9" name="Text 4"/>
          <p:cNvSpPr/>
          <p:nvPr/>
        </p:nvSpPr>
        <p:spPr>
          <a:xfrm>
            <a:off x="868679" y="3246120"/>
            <a:ext cx="7259320" cy="640080"/>
          </a:xfrm>
          <a:prstGeom prst="rect">
            <a:avLst/>
          </a:prstGeom>
          <a:noFill/>
          <a:ln/>
        </p:spPr>
        <p:txBody>
          <a:bodyPr wrap="square" rtlCol="0" anchor="ctr"/>
          <a:lstStyle/>
          <a:p>
            <a:pPr marL="0" indent="0">
              <a:buNone/>
            </a:pPr>
            <a:r>
              <a:rPr lang="en-US" sz="1400" b="1" dirty="0">
                <a:solidFill>
                  <a:srgbClr val="003366"/>
                </a:solidFill>
              </a:rPr>
              <a:t>Hybrid Service
</a:t>
            </a:r>
            <a:r>
              <a:rPr lang="en-US" sz="1100" dirty="0">
                <a:solidFill>
                  <a:srgbClr val="333333"/>
                </a:solidFill>
              </a:rPr>
              <a:t>Deploy AI for simple, repetitive tasks such as check‑in, room assignment and billing, but ensure that humans are readily available for complex enquiries, emotional support and surprise‑and‑delight moments.</a:t>
            </a:r>
            <a:endParaRPr lang="en-US" sz="1400" dirty="0"/>
          </a:p>
        </p:txBody>
      </p:sp>
      <p:pic>
        <p:nvPicPr>
          <p:cNvPr id="10" name="Image 3" descr="preencoded.png"/>
          <p:cNvPicPr>
            <a:picLocks noChangeAspect="1"/>
          </p:cNvPicPr>
          <p:nvPr/>
        </p:nvPicPr>
        <p:blipFill>
          <a:blip r:embed="rId6"/>
          <a:stretch>
            <a:fillRect/>
          </a:stretch>
        </p:blipFill>
        <p:spPr>
          <a:xfrm>
            <a:off x="457200" y="4069080"/>
            <a:ext cx="320040" cy="320040"/>
          </a:xfrm>
          <a:prstGeom prst="rect">
            <a:avLst/>
          </a:prstGeom>
        </p:spPr>
      </p:pic>
      <p:sp>
        <p:nvSpPr>
          <p:cNvPr id="11" name="Text 5"/>
          <p:cNvSpPr/>
          <p:nvPr/>
        </p:nvSpPr>
        <p:spPr>
          <a:xfrm>
            <a:off x="868680" y="4023360"/>
            <a:ext cx="7406640" cy="640080"/>
          </a:xfrm>
          <a:prstGeom prst="rect">
            <a:avLst/>
          </a:prstGeom>
          <a:noFill/>
          <a:ln/>
        </p:spPr>
        <p:txBody>
          <a:bodyPr wrap="square" rtlCol="0" anchor="ctr"/>
          <a:lstStyle/>
          <a:p>
            <a:pPr marL="0" indent="0">
              <a:buNone/>
            </a:pPr>
            <a:r>
              <a:rPr lang="en-US" sz="1400" b="1" dirty="0">
                <a:solidFill>
                  <a:srgbClr val="003366"/>
                </a:solidFill>
              </a:rPr>
              <a:t>Scalable Platforms
</a:t>
            </a:r>
            <a:r>
              <a:rPr lang="en-US" sz="1100" dirty="0">
                <a:solidFill>
                  <a:srgbClr val="333333"/>
                </a:solidFill>
              </a:rPr>
              <a:t>Choose modular, cloud‑based platforms that integrate seamlessly with property management, customer relationship and payment systems. This enables phased deployment and cross‑property learning.</a:t>
            </a:r>
            <a:endParaRPr lang="en-US" sz="1400" dirty="0"/>
          </a:p>
        </p:txBody>
      </p:sp>
      <p:pic>
        <p:nvPicPr>
          <p:cNvPr id="12" name="Image 4" descr="preencoded.png"/>
          <p:cNvPicPr>
            <a:picLocks noChangeAspect="1"/>
          </p:cNvPicPr>
          <p:nvPr/>
        </p:nvPicPr>
        <p:blipFill>
          <a:blip r:embed="rId7"/>
          <a:stretch>
            <a:fillRect/>
          </a:stretch>
        </p:blipFill>
        <p:spPr>
          <a:xfrm>
            <a:off x="457200" y="4709160"/>
            <a:ext cx="320040" cy="320040"/>
          </a:xfrm>
          <a:prstGeom prst="rect">
            <a:avLst/>
          </a:prstGeom>
        </p:spPr>
      </p:pic>
      <p:sp>
        <p:nvSpPr>
          <p:cNvPr id="13" name="Text 6"/>
          <p:cNvSpPr/>
          <p:nvPr/>
        </p:nvSpPr>
        <p:spPr>
          <a:xfrm>
            <a:off x="1122680" y="4527127"/>
            <a:ext cx="7818120" cy="640080"/>
          </a:xfrm>
          <a:prstGeom prst="rect">
            <a:avLst/>
          </a:prstGeom>
          <a:noFill/>
          <a:ln/>
        </p:spPr>
        <p:txBody>
          <a:bodyPr wrap="square" rtlCol="0" anchor="ctr"/>
          <a:lstStyle/>
          <a:p>
            <a:pPr marL="0" indent="0">
              <a:buNone/>
            </a:pPr>
            <a:r>
              <a:rPr lang="en-US" sz="1400" b="1" dirty="0">
                <a:solidFill>
                  <a:srgbClr val="003366"/>
                </a:solidFill>
              </a:rPr>
              <a:t>Monitor &amp; Adapt
</a:t>
            </a:r>
            <a:r>
              <a:rPr lang="en-US" sz="1100" dirty="0">
                <a:solidFill>
                  <a:srgbClr val="333333"/>
                </a:solidFill>
              </a:rPr>
              <a:t>Define key performance indicators for revenue, efficiency, satisfaction and employee engagement. Continuously evaluate results, adjust algorithms and refine processes as technology, regulation and guest expectations evolve.</a:t>
            </a:r>
            <a:endParaRPr lang="en-US" sz="1400" dirty="0"/>
          </a:p>
        </p:txBody>
      </p:sp>
      <p:sp>
        <p:nvSpPr>
          <p:cNvPr id="14" name="Text 7"/>
          <p:cNvSpPr/>
          <p:nvPr/>
        </p:nvSpPr>
        <p:spPr>
          <a:xfrm>
            <a:off x="457200" y="4846320"/>
            <a:ext cx="8229600" cy="274320"/>
          </a:xfrm>
          <a:prstGeom prst="rect">
            <a:avLst/>
          </a:prstGeom>
          <a:noFill/>
          <a:ln/>
        </p:spPr>
        <p:txBody>
          <a:bodyPr wrap="square" lIns="0" tIns="0" rIns="0" bIns="0" rtlCol="0" anchor="ctr"/>
          <a:lstStyle/>
          <a:p>
            <a:pPr marL="0" indent="0">
              <a:buNone/>
            </a:pPr>
            <a:r>
              <a:rPr lang="en-US" sz="800" u="sng" dirty="0">
                <a:solidFill>
                  <a:srgbClr val="0070C0"/>
                </a:solidFill>
                <a:hlinkClick r:id="rId8"/>
              </a:rPr>
              <a:t>[1]</a:t>
            </a:r>
            <a:r>
              <a:rPr lang="en-US" sz="800" dirty="0">
                <a:solidFill>
                  <a:srgbClr val="000000"/>
                </a:solidFill>
              </a:rPr>
              <a:t>   </a:t>
            </a:r>
            <a:r>
              <a:rPr lang="en-US" sz="800" u="sng" dirty="0">
                <a:solidFill>
                  <a:srgbClr val="0070C0"/>
                </a:solidFill>
                <a:hlinkClick r:id="rId9"/>
              </a:rPr>
              <a:t>[2]</a:t>
            </a:r>
            <a:r>
              <a:rPr lang="en-US" sz="800" dirty="0">
                <a:solidFill>
                  <a:srgbClr val="000000"/>
                </a:solidFill>
              </a:rPr>
              <a:t>   </a:t>
            </a:r>
            <a:r>
              <a:rPr lang="en-US" sz="800" u="sng" dirty="0">
                <a:solidFill>
                  <a:srgbClr val="0070C0"/>
                </a:solidFill>
                <a:hlinkClick r:id="rId10"/>
              </a:rPr>
              <a:t>[3]</a:t>
            </a:r>
            <a:r>
              <a:rPr lang="en-US" sz="800" dirty="0">
                <a:solidFill>
                  <a:srgbClr val="000000"/>
                </a:solidFill>
              </a:rPr>
              <a:t>   </a:t>
            </a:r>
            <a:r>
              <a:rPr lang="en-US" sz="800" u="sng" dirty="0">
                <a:solidFill>
                  <a:srgbClr val="0070C0"/>
                </a:solidFill>
                <a:hlinkClick r:id="rId11"/>
              </a:rPr>
              <a:t>[4]</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003366"/>
                </a:solidFill>
              </a:rPr>
              <a:t>References</a:t>
            </a:r>
            <a:endParaRPr lang="en-US" sz="2600" dirty="0"/>
          </a:p>
        </p:txBody>
      </p:sp>
      <p:sp>
        <p:nvSpPr>
          <p:cNvPr id="3" name="Text 1"/>
          <p:cNvSpPr/>
          <p:nvPr/>
        </p:nvSpPr>
        <p:spPr>
          <a:xfrm>
            <a:off x="254000" y="1005840"/>
            <a:ext cx="8432800" cy="3863340"/>
          </a:xfrm>
          <a:prstGeom prst="rect">
            <a:avLst/>
          </a:prstGeom>
          <a:noFill/>
          <a:ln/>
        </p:spPr>
        <p:txBody>
          <a:bodyPr wrap="square" rtlCol="0" anchor="ctr"/>
          <a:lstStyle/>
          <a:p>
            <a:r>
              <a:rPr lang="en-GB" sz="700" dirty="0"/>
              <a:t>Delfino, F., (n.d.) 'The impact of artificial intelligence on the hotel industry.' Luiss Academic Thesis. Available at: </a:t>
            </a:r>
            <a:r>
              <a:rPr lang="en-GB" sz="700" b="1" dirty="0">
                <a:hlinkClick r:id="rId3"/>
              </a:rPr>
              <a:t>https://tesi.luiss.it/40949/1/771094_DELFINO_FRANCESCO.pdf</a:t>
            </a:r>
            <a:r>
              <a:rPr lang="en-GB" sz="700" dirty="0"/>
              <a:t> (Accessed: 4 November 2025).</a:t>
            </a:r>
          </a:p>
          <a:p>
            <a:r>
              <a:rPr lang="en-GB" sz="700" dirty="0"/>
              <a:t>EHL Hospitality Insights, (2024) 'AI in the Hospitality Industry: Benefits, Challenges &amp; What's Next.' Available at: </a:t>
            </a:r>
            <a:r>
              <a:rPr lang="en-GB" sz="700" b="1" dirty="0">
                <a:hlinkClick r:id="rId4"/>
              </a:rPr>
              <a:t>https://hospitalityinsights.ehl.edu/ai-in-hospitality</a:t>
            </a:r>
            <a:r>
              <a:rPr lang="en-GB" sz="700" dirty="0"/>
              <a:t> (Accessed: 4 November 2025).</a:t>
            </a:r>
          </a:p>
          <a:p>
            <a:r>
              <a:rPr lang="en-GB" sz="700" dirty="0" err="1"/>
              <a:t>Gretzel</a:t>
            </a:r>
            <a:r>
              <a:rPr lang="en-GB" sz="700" dirty="0"/>
              <a:t>, U., (2021) 'Artificial intelligence (AI) and robotics in travel, hospitality and leisure', PMC, 31 August. Available at: </a:t>
            </a:r>
            <a:r>
              <a:rPr lang="en-GB" sz="700" b="1" dirty="0">
                <a:hlinkClick r:id="rId5"/>
              </a:rPr>
              <a:t>https://pmc.ncbi.nlm.nih.gov/articles/PMC8413708/</a:t>
            </a:r>
            <a:r>
              <a:rPr lang="en-GB" sz="700" dirty="0"/>
              <a:t> (Accessed: 4 November 2025).</a:t>
            </a:r>
          </a:p>
          <a:p>
            <a:r>
              <a:rPr lang="en-GB" sz="700" dirty="0"/>
              <a:t>Huang, Y. et al., (2024) 'AI service robots in a 4-star hotel: enhancing guest and employee experiences', Journal of Hospitality and Tourism. Available at: </a:t>
            </a:r>
            <a:r>
              <a:rPr lang="en-GB" sz="700" b="1" dirty="0">
                <a:hlinkClick r:id="rId6"/>
              </a:rPr>
              <a:t>https://www.tandfonline.com/doi/full/10.1080/22243534.2024.2403430</a:t>
            </a:r>
            <a:r>
              <a:rPr lang="en-GB" sz="700" dirty="0"/>
              <a:t> (Accessed: 4 November 2025).</a:t>
            </a:r>
          </a:p>
          <a:p>
            <a:r>
              <a:rPr lang="en-GB" sz="700" dirty="0"/>
              <a:t>Kumawat, E., (2025) 'Artificial intelligence through the lens of hospitality employee responses', Journal of Hospitality Studies. Available at: </a:t>
            </a:r>
            <a:r>
              <a:rPr lang="en-GB" sz="700" b="1" dirty="0">
                <a:hlinkClick r:id="rId7"/>
              </a:rPr>
              <a:t>https://www.sciencedirect.com/science/article/pii/S0278431924002986</a:t>
            </a:r>
            <a:r>
              <a:rPr lang="en-GB" sz="700" dirty="0"/>
              <a:t> (Accessed: 4 November 2025).</a:t>
            </a:r>
          </a:p>
          <a:p>
            <a:r>
              <a:rPr lang="en-GB" sz="700" dirty="0"/>
              <a:t>Liu, B. et al., (2020) 'In-room voice-based AI digital assistants transforming on-site hotel services and guests’ experiences', Journal of AI and Hospitality, 27 November. Available at: </a:t>
            </a:r>
            <a:r>
              <a:rPr lang="en-GB" sz="700" b="1" dirty="0">
                <a:hlinkClick r:id="rId8"/>
              </a:rPr>
              <a:t>https://pmc.ncbi.nlm.nih.gov/articles/PMC7798082/</a:t>
            </a:r>
            <a:r>
              <a:rPr lang="en-GB" sz="700" dirty="0"/>
              <a:t> (Accessed: 4 November 2025).</a:t>
            </a:r>
          </a:p>
          <a:p>
            <a:r>
              <a:rPr lang="en-GB" sz="700" dirty="0" err="1"/>
              <a:t>Mechlinski</a:t>
            </a:r>
            <a:r>
              <a:rPr lang="en-GB" sz="700" dirty="0"/>
              <a:t>, J. and </a:t>
            </a:r>
            <a:r>
              <a:rPr lang="en-GB" sz="700" dirty="0" err="1"/>
              <a:t>Öste</a:t>
            </a:r>
            <a:r>
              <a:rPr lang="en-GB" sz="700" dirty="0"/>
              <a:t>, H.F., (2020) 'The Future of Work', American Journal of Health Promotion, 31 August. Available at: </a:t>
            </a:r>
            <a:r>
              <a:rPr lang="en-GB" sz="700" b="1" dirty="0">
                <a:hlinkClick r:id="rId9"/>
              </a:rPr>
              <a:t>https://journals.sagepub.com/doi/10.1177/0890117120943748a</a:t>
            </a:r>
            <a:r>
              <a:rPr lang="en-GB" sz="700" dirty="0"/>
              <a:t> (Accessed: 4 November 2025).</a:t>
            </a:r>
          </a:p>
          <a:p>
            <a:r>
              <a:rPr lang="en-GB" sz="700" dirty="0"/>
              <a:t>Pandey, A. and Singh, S., (2025) 'A Systematic Review of AI-Driven Innovations in the Hospitality Industry', Scientific Research Publishing, 15 January. Available at: </a:t>
            </a:r>
            <a:r>
              <a:rPr lang="en-GB" sz="700" b="1" dirty="0">
                <a:hlinkClick r:id="rId10"/>
              </a:rPr>
              <a:t>https://www.scirp.org/journal/paperinformation?paperid=139931</a:t>
            </a:r>
            <a:r>
              <a:rPr lang="en-GB" sz="700" dirty="0"/>
              <a:t> (Accessed: 4 November 2025).</a:t>
            </a:r>
          </a:p>
          <a:p>
            <a:r>
              <a:rPr lang="en-GB" sz="700" dirty="0" err="1"/>
              <a:t>Pericleous</a:t>
            </a:r>
            <a:r>
              <a:rPr lang="en-GB" sz="700" dirty="0"/>
              <a:t>, K., (2025) 'AI and hotel employees' coexistence: a helpful tool or a threat?', Emerald Insight. Available at: </a:t>
            </a:r>
            <a:r>
              <a:rPr lang="en-GB" sz="700" b="1" dirty="0">
                <a:hlinkClick r:id="rId11"/>
              </a:rPr>
              <a:t>https://www.emerald.com/whatt/article/17/1/132/1244094/AI-and-hotel-employees-coexistence-a-helpful-tool</a:t>
            </a:r>
            <a:r>
              <a:rPr lang="en-GB" sz="700" dirty="0"/>
              <a:t> (Accessed: 4 November 2025).</a:t>
            </a:r>
          </a:p>
          <a:p>
            <a:r>
              <a:rPr lang="en-GB" sz="700" dirty="0"/>
              <a:t>Qiao, Q. et al., (2021) 'Influences of artificial intelligence (AI) awareness on career competency and job burnout', International Journal of Contemporary Hospitality Management, 17 January. Available at: </a:t>
            </a:r>
            <a:r>
              <a:rPr lang="en-GB" sz="700" b="1" dirty="0">
                <a:hlinkClick r:id="rId12"/>
              </a:rPr>
              <a:t>http://www.emerald.com/ijchm/article/33/2/717-734/129212</a:t>
            </a:r>
            <a:r>
              <a:rPr lang="en-GB" sz="700" dirty="0"/>
              <a:t> (Accessed: 4 November 2025).</a:t>
            </a:r>
          </a:p>
          <a:p>
            <a:r>
              <a:rPr lang="en-GB" sz="700" dirty="0"/>
              <a:t>RMC Asia, (2025) 'AI in Hospitality: Threat or Opportunity for the Future?', Educational Travel Asia, 28 August. Available at: </a:t>
            </a:r>
            <a:r>
              <a:rPr lang="en-GB" sz="700" b="1" dirty="0">
                <a:hlinkClick r:id="rId13"/>
              </a:rPr>
              <a:t>https://www.educationaltravelasia.org/ai-in-hospitality-future-opportunity/</a:t>
            </a:r>
            <a:r>
              <a:rPr lang="en-GB" sz="700" dirty="0"/>
              <a:t> (Accessed: 4 November 2025).</a:t>
            </a:r>
          </a:p>
          <a:p>
            <a:r>
              <a:rPr lang="en-GB" sz="700" dirty="0"/>
              <a:t>Sato, K., (2024) 'AI redefining the hospitality industry', Journal of Tourism Futures, 23 August. Available at: </a:t>
            </a:r>
            <a:r>
              <a:rPr lang="en-GB" sz="700" b="1" dirty="0">
                <a:hlinkClick r:id="rId14"/>
              </a:rPr>
              <a:t>https://www.emerald.com/insight/content/doi/10.1108/JTF-03-2020-0032/full/html</a:t>
            </a:r>
            <a:r>
              <a:rPr lang="en-GB" sz="700" dirty="0"/>
              <a:t> (Accessed: 4 November 2025).</a:t>
            </a:r>
          </a:p>
          <a:p>
            <a:r>
              <a:rPr lang="en-GB" sz="700" dirty="0"/>
              <a:t>Singh, S. and Pandey, A., (2025) 'The impact of artificial intelligence in the global hospitality industry', World Journal of Advanced Research and Reviews. Available at: </a:t>
            </a:r>
            <a:r>
              <a:rPr lang="en-GB" sz="700" b="1" dirty="0">
                <a:hlinkClick r:id="rId15"/>
              </a:rPr>
              <a:t>https://journalwjarr.com/sites/default/files/fulltext_pdf/WJARR-2025-0205.pdf</a:t>
            </a:r>
            <a:r>
              <a:rPr lang="en-GB" sz="700" dirty="0"/>
              <a:t> (Accessed: 4 November 2025).</a:t>
            </a:r>
          </a:p>
          <a:p>
            <a:r>
              <a:rPr lang="en-GB" sz="700" dirty="0"/>
              <a:t>Smith, J., (2024) 'Balancing AI and Human Connection in the Hospitality Industry', Digital Guest, 18 June. Available at: </a:t>
            </a:r>
            <a:r>
              <a:rPr lang="en-GB" sz="700" b="1" dirty="0">
                <a:hlinkClick r:id="rId16"/>
              </a:rPr>
              <a:t>https://digitalguest.com/balancing-technology-and-human-connection-in-hospitality/</a:t>
            </a:r>
            <a:r>
              <a:rPr lang="en-GB" sz="700" dirty="0"/>
              <a:t> (Accessed: 4 November 2025).</a:t>
            </a:r>
          </a:p>
          <a:p>
            <a:r>
              <a:rPr lang="en-GB" sz="700" dirty="0"/>
              <a:t>Tan, L., (2024) 'The future of AI: hospitality and tourism perspectives', Journal of Hospitality and Tourism Technology, 17 September. Available at: </a:t>
            </a:r>
            <a:r>
              <a:rPr lang="en-GB" sz="700" b="1" dirty="0">
                <a:hlinkClick r:id="rId17"/>
              </a:rPr>
              <a:t>https://www.tandfonline.com/doi/full/10.1080/22243534.2024.2395708</a:t>
            </a:r>
            <a:r>
              <a:rPr lang="en-GB" sz="700" dirty="0"/>
              <a:t> (Accessed: 4 November 2025).</a:t>
            </a:r>
          </a:p>
          <a:p>
            <a:r>
              <a:rPr lang="en-GB" sz="700" dirty="0"/>
              <a:t>Wang, D. et al., (2025) 'The Impact of Human-Robot Collaboration Work Mode on Hotel Employees' Well-being', Sage Open, 27 February. Available at: </a:t>
            </a:r>
            <a:r>
              <a:rPr lang="en-GB" sz="700" b="1" dirty="0">
                <a:hlinkClick r:id="rId18"/>
              </a:rPr>
              <a:t>https://journals.sagepub.com/doi/10.1177/21582440251323518</a:t>
            </a:r>
            <a:r>
              <a:rPr lang="en-GB" sz="700" dirty="0"/>
              <a:t> (Accessed: 4 November 2025).</a:t>
            </a:r>
          </a:p>
          <a:p>
            <a:r>
              <a:rPr lang="en-GB" sz="700" dirty="0"/>
              <a:t>Watson, R., (2024) 'The Benefits of </a:t>
            </a:r>
            <a:r>
              <a:rPr lang="en-GB" sz="700" dirty="0" err="1"/>
              <a:t>eHRM</a:t>
            </a:r>
            <a:r>
              <a:rPr lang="en-GB" sz="700" dirty="0"/>
              <a:t> and AI for Talent Acquisition', Journal of Tourism Futures, 5 July. Available at: </a:t>
            </a:r>
            <a:r>
              <a:rPr lang="en-GB" sz="700" b="1" dirty="0">
                <a:hlinkClick r:id="rId19"/>
              </a:rPr>
              <a:t>https://www.emerald.com/insight/content/doi/10.1108/JTF-02-2020-0013/full/html</a:t>
            </a:r>
            <a:r>
              <a:rPr lang="en-GB" sz="700" dirty="0"/>
              <a:t> (Accessed: 4 November 2025).</a:t>
            </a:r>
          </a:p>
          <a:p>
            <a:r>
              <a:rPr lang="en-GB" sz="700" dirty="0"/>
              <a:t>Zhang, X., (2024) 'The Rise of Robots to Help Combat Covid-19', IEEE Explore, 9 November. Available at: </a:t>
            </a:r>
            <a:r>
              <a:rPr lang="en-GB" sz="700" b="1" dirty="0">
                <a:hlinkClick r:id="rId20"/>
              </a:rPr>
              <a:t>https://ieeexplore.ieee.org/document/9673256/</a:t>
            </a:r>
            <a:r>
              <a:rPr lang="en-GB" sz="700" dirty="0"/>
              <a:t> (Accessed: 4 November 2025).</a:t>
            </a:r>
          </a:p>
          <a:p>
            <a:r>
              <a:rPr lang="en-GB" sz="700" dirty="0"/>
              <a:t>Zheng, W., (2025) 'Assessing The Role of AI In Robotics: A </a:t>
            </a:r>
            <a:r>
              <a:rPr lang="en-GB" sz="700" dirty="0" err="1"/>
              <a:t>Dematel</a:t>
            </a:r>
            <a:r>
              <a:rPr lang="en-GB" sz="700" dirty="0"/>
              <a:t> Methodology Approach', JMMS, 2025. Available at: </a:t>
            </a:r>
            <a:r>
              <a:rPr lang="en-GB" sz="700" b="1" dirty="0">
                <a:hlinkClick r:id="rId21"/>
              </a:rPr>
              <a:t>https://jmms.sciforce.org/JMMS/article/view/233</a:t>
            </a:r>
            <a:r>
              <a:rPr lang="en-GB" sz="700" dirty="0"/>
              <a:t> (Accessed: 4 November 2025).</a:t>
            </a:r>
          </a:p>
          <a:p>
            <a:r>
              <a:rPr lang="en-GB" sz="700" dirty="0" err="1"/>
              <a:t>Zubir</a:t>
            </a:r>
            <a:r>
              <a:rPr lang="en-GB" sz="700" dirty="0"/>
              <a:t>, A. and Ahmad, N., (2023) 'Adoption of Artificial Intelligence in the Philippine Hotel and Leisure Industry: An Assessment', Acta Informatica Malaysia, 2023. Available at: </a:t>
            </a:r>
            <a:r>
              <a:rPr lang="en-GB" sz="700" b="1" dirty="0">
                <a:hlinkClick r:id="rId22"/>
              </a:rPr>
              <a:t>https://actainformaticamalaysia.com/archives/AIM/1aim2023/1aim2023-24-28.pdf</a:t>
            </a:r>
            <a:r>
              <a:rPr lang="en-GB" sz="700" dirty="0"/>
              <a:t> (Accessed: 4 November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4856</Words>
  <Application>Microsoft Office PowerPoint</Application>
  <PresentationFormat>On-screen Show (16:9)</PresentationFormat>
  <Paragraphs>92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 Presentation</dc:title>
  <dc:subject>Pptx Presentation</dc:subject>
  <dc:creator>Daniela Maria Vladoi (2207143)</dc:creator>
  <cp:lastModifiedBy>Daniela Maria Vladoi (2207143)</cp:lastModifiedBy>
  <cp:revision>5</cp:revision>
  <dcterms:created xsi:type="dcterms:W3CDTF">2025-11-04T08:00:14Z</dcterms:created>
  <dcterms:modified xsi:type="dcterms:W3CDTF">2025-11-06T09:26:42Z</dcterms:modified>
</cp:coreProperties>
</file>