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7"/>
  </p:notesMasterIdLst>
  <p:handoutMasterIdLst>
    <p:handoutMasterId r:id="rId8"/>
  </p:handoutMasterIdLst>
  <p:sldIdLst>
    <p:sldId id="256" r:id="rId5"/>
    <p:sldId id="257" r:id="rId6"/>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p:scale>
          <a:sx n="15" d="100"/>
          <a:sy n="15" d="100"/>
        </p:scale>
        <p:origin x="1362" y="114"/>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3/4/2018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3/4/2018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3/4/2018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3/4/2018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disneyshercules.wikia.com/wiki/Narcissus" TargetMode="External"/><Relationship Id="rId7" Type="http://schemas.openxmlformats.org/officeDocument/2006/relationships/hyperlink" Target="https://www.bridgestorecovery.com/narcissistic-personality-disorder/causes-narcissistic-personality-disorder/" TargetMode="External"/><Relationship Id="rId2" Type="http://schemas.openxmlformats.org/officeDocument/2006/relationships/hyperlink" Target="https://www.avalonmalibu.com/blog/treating-narcissistic-personality-disorder-with-cbt/" TargetMode="External"/><Relationship Id="rId1" Type="http://schemas.openxmlformats.org/officeDocument/2006/relationships/slideLayout" Target="../slideLayouts/slideLayout1.xml"/><Relationship Id="rId6" Type="http://schemas.openxmlformats.org/officeDocument/2006/relationships/hyperlink" Target="https://www.mayoclinic.org/diseases-conditions/narcissistic-personality-disorder/symptoms-causes/syc-20366662" TargetMode="External"/><Relationship Id="rId5" Type="http://schemas.openxmlformats.org/officeDocument/2006/relationships/hyperlink" Target="http://journals.plos.org/plosone/article?id=10.1371/journal.pone.0030858" TargetMode="External"/><Relationship Id="rId4" Type="http://schemas.openxmlformats.org/officeDocument/2006/relationships/hyperlink" Target="https://psychcentral.com/disorders/narcissistic-personality-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Narcissistic Personality Disorder   (NPD)</a:t>
            </a:r>
          </a:p>
        </p:txBody>
      </p:sp>
      <p:sp>
        <p:nvSpPr>
          <p:cNvPr id="58" name="Rectangle: Rounded Corners 57">
            <a:extLst>
              <a:ext uri="{FF2B5EF4-FFF2-40B4-BE49-F238E27FC236}">
                <a16:creationId xmlns:a16="http://schemas.microsoft.com/office/drawing/2014/main" id="{F0D7B39C-02D7-4414-A34D-6889E5F5026E}"/>
              </a:ext>
            </a:extLst>
          </p:cNvPr>
          <p:cNvSpPr/>
          <p:nvPr/>
        </p:nvSpPr>
        <p:spPr>
          <a:xfrm>
            <a:off x="683624" y="8122179"/>
            <a:ext cx="13750834" cy="10776857"/>
          </a:xfrm>
          <a:prstGeom prst="roundRect">
            <a:avLst>
              <a:gd name="adj" fmla="val 15269"/>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60" name="Rectangle: Rounded Corners 59">
            <a:extLst>
              <a:ext uri="{FF2B5EF4-FFF2-40B4-BE49-F238E27FC236}">
                <a16:creationId xmlns:a16="http://schemas.microsoft.com/office/drawing/2014/main" id="{417DD775-7353-4F45-9A51-4929048A4197}"/>
              </a:ext>
            </a:extLst>
          </p:cNvPr>
          <p:cNvSpPr/>
          <p:nvPr/>
        </p:nvSpPr>
        <p:spPr>
          <a:xfrm>
            <a:off x="635727" y="5355888"/>
            <a:ext cx="13798731" cy="2220685"/>
          </a:xfrm>
          <a:prstGeom prst="roundRect">
            <a:avLst>
              <a:gd name="adj" fmla="val 34314"/>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61" name="TextBox 60">
            <a:extLst>
              <a:ext uri="{FF2B5EF4-FFF2-40B4-BE49-F238E27FC236}">
                <a16:creationId xmlns:a16="http://schemas.microsoft.com/office/drawing/2014/main" id="{8150136C-E0D8-49DD-8B05-DAD5AE7970DA}"/>
              </a:ext>
            </a:extLst>
          </p:cNvPr>
          <p:cNvSpPr txBox="1"/>
          <p:nvPr/>
        </p:nvSpPr>
        <p:spPr>
          <a:xfrm>
            <a:off x="374469" y="5910943"/>
            <a:ext cx="14369143" cy="1015663"/>
          </a:xfrm>
          <a:prstGeom prst="rect">
            <a:avLst/>
          </a:prstGeom>
          <a:noFill/>
        </p:spPr>
        <p:txBody>
          <a:bodyPr wrap="square" rtlCol="0">
            <a:spAutoFit/>
          </a:bodyPr>
          <a:lstStyle/>
          <a:p>
            <a:pPr algn="ctr"/>
            <a:r>
              <a:rPr lang="en-GB" sz="6000" dirty="0"/>
              <a:t>Introduction to NPD</a:t>
            </a:r>
          </a:p>
        </p:txBody>
      </p:sp>
      <p:sp>
        <p:nvSpPr>
          <p:cNvPr id="64" name="TextBox 63">
            <a:extLst>
              <a:ext uri="{FF2B5EF4-FFF2-40B4-BE49-F238E27FC236}">
                <a16:creationId xmlns:a16="http://schemas.microsoft.com/office/drawing/2014/main" id="{AEDF6031-B8EA-47B3-BC10-A07DAF0BEF8D}"/>
              </a:ext>
            </a:extLst>
          </p:cNvPr>
          <p:cNvSpPr txBox="1"/>
          <p:nvPr/>
        </p:nvSpPr>
        <p:spPr>
          <a:xfrm>
            <a:off x="957943" y="9020526"/>
            <a:ext cx="13154298" cy="9325630"/>
          </a:xfrm>
          <a:prstGeom prst="rect">
            <a:avLst/>
          </a:prstGeom>
          <a:noFill/>
        </p:spPr>
        <p:txBody>
          <a:bodyPr wrap="square" rtlCol="0">
            <a:spAutoFit/>
          </a:bodyPr>
          <a:lstStyle/>
          <a:p>
            <a:r>
              <a:rPr lang="en-GB" sz="6000" dirty="0"/>
              <a:t>Narcissistic personality disorder is one of the conditions that come under the dramatic personality disorder spectrum.</a:t>
            </a:r>
          </a:p>
          <a:p>
            <a:endParaRPr lang="en-GB" sz="6000" dirty="0"/>
          </a:p>
          <a:p>
            <a:r>
              <a:rPr lang="en-GB" sz="6000" dirty="0"/>
              <a:t>The term narcissistic comes from a character in Greek mythology known as narcissus. Narcissus is said to have seen his reflection in a pool and fell in love with it. </a:t>
            </a:r>
          </a:p>
        </p:txBody>
      </p:sp>
      <p:sp>
        <p:nvSpPr>
          <p:cNvPr id="65" name="Rectangle: Rounded Corners 64">
            <a:extLst>
              <a:ext uri="{FF2B5EF4-FFF2-40B4-BE49-F238E27FC236}">
                <a16:creationId xmlns:a16="http://schemas.microsoft.com/office/drawing/2014/main" id="{DB5BD647-870A-4F14-BEC2-27323995B4A5}"/>
              </a:ext>
            </a:extLst>
          </p:cNvPr>
          <p:cNvSpPr/>
          <p:nvPr/>
        </p:nvSpPr>
        <p:spPr>
          <a:xfrm>
            <a:off x="14719663" y="5355888"/>
            <a:ext cx="14965679" cy="2220685"/>
          </a:xfrm>
          <a:prstGeom prst="roundRect">
            <a:avLst>
              <a:gd name="adj" fmla="val 34485"/>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66" name="TextBox 65">
            <a:extLst>
              <a:ext uri="{FF2B5EF4-FFF2-40B4-BE49-F238E27FC236}">
                <a16:creationId xmlns:a16="http://schemas.microsoft.com/office/drawing/2014/main" id="{970493F2-EA9A-4162-A40E-4EC8A5942A91}"/>
              </a:ext>
            </a:extLst>
          </p:cNvPr>
          <p:cNvSpPr txBox="1"/>
          <p:nvPr/>
        </p:nvSpPr>
        <p:spPr>
          <a:xfrm>
            <a:off x="15017930" y="5910942"/>
            <a:ext cx="14369143" cy="1015663"/>
          </a:xfrm>
          <a:prstGeom prst="rect">
            <a:avLst/>
          </a:prstGeom>
          <a:noFill/>
        </p:spPr>
        <p:txBody>
          <a:bodyPr wrap="square" rtlCol="0">
            <a:spAutoFit/>
          </a:bodyPr>
          <a:lstStyle/>
          <a:p>
            <a:pPr algn="ctr"/>
            <a:r>
              <a:rPr lang="en-GB" sz="6000" dirty="0"/>
              <a:t>What is NPD?</a:t>
            </a:r>
          </a:p>
        </p:txBody>
      </p:sp>
      <p:sp>
        <p:nvSpPr>
          <p:cNvPr id="73" name="Rectangle: Rounded Corners 72">
            <a:extLst>
              <a:ext uri="{FF2B5EF4-FFF2-40B4-BE49-F238E27FC236}">
                <a16:creationId xmlns:a16="http://schemas.microsoft.com/office/drawing/2014/main" id="{5A22D8A3-AB6C-435A-BCAA-21C09CD60561}"/>
              </a:ext>
            </a:extLst>
          </p:cNvPr>
          <p:cNvSpPr/>
          <p:nvPr/>
        </p:nvSpPr>
        <p:spPr>
          <a:xfrm>
            <a:off x="14719663" y="8043985"/>
            <a:ext cx="14965679" cy="24362229"/>
          </a:xfrm>
          <a:prstGeom prst="roundRect">
            <a:avLst>
              <a:gd name="adj" fmla="val 12979"/>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74" name="TextBox 73">
            <a:extLst>
              <a:ext uri="{FF2B5EF4-FFF2-40B4-BE49-F238E27FC236}">
                <a16:creationId xmlns:a16="http://schemas.microsoft.com/office/drawing/2014/main" id="{0F0B6314-944A-4D0D-B471-882022E17F77}"/>
              </a:ext>
            </a:extLst>
          </p:cNvPr>
          <p:cNvSpPr txBox="1"/>
          <p:nvPr/>
        </p:nvSpPr>
        <p:spPr>
          <a:xfrm>
            <a:off x="15390223" y="9020526"/>
            <a:ext cx="14295119" cy="25945564"/>
          </a:xfrm>
          <a:prstGeom prst="rect">
            <a:avLst/>
          </a:prstGeom>
          <a:noFill/>
        </p:spPr>
        <p:txBody>
          <a:bodyPr wrap="square" rtlCol="0">
            <a:spAutoFit/>
          </a:bodyPr>
          <a:lstStyle/>
          <a:p>
            <a:r>
              <a:rPr lang="en-GB" sz="6000" dirty="0"/>
              <a:t>NPD is a disorder in which the people living with it tend to feel an overwhelming need to be admired, they have a lack of empathy towards other people along with an exaggerated sense of superiority and believe that they are the most important person in everyone’s life.</a:t>
            </a:r>
          </a:p>
          <a:p>
            <a:r>
              <a:rPr lang="en-GB" sz="6000" dirty="0"/>
              <a:t>The causes of Narcissistic personality disorder are currently unknown, however, there are several factors that may contribute to the development of NPD.</a:t>
            </a:r>
          </a:p>
          <a:p>
            <a:pPr marL="857250" indent="-857250">
              <a:buFont typeface="Arial" panose="020B0604020202020204" pitchFamily="34" charset="0"/>
              <a:buChar char="•"/>
            </a:pPr>
            <a:endParaRPr lang="en-GB" sz="6000" dirty="0"/>
          </a:p>
          <a:p>
            <a:pPr marL="857250" indent="-857250">
              <a:buFont typeface="Arial" panose="020B0604020202020204" pitchFamily="34" charset="0"/>
              <a:buChar char="•"/>
            </a:pPr>
            <a:r>
              <a:rPr lang="en-GB" sz="6000" dirty="0"/>
              <a:t>There can be neurobiological issues which may inhibit the connections between the brain, thinking and behaviours.</a:t>
            </a:r>
          </a:p>
          <a:p>
            <a:pPr marL="857250" indent="-857250">
              <a:buFont typeface="Arial" panose="020B0604020202020204" pitchFamily="34" charset="0"/>
              <a:buChar char="•"/>
            </a:pPr>
            <a:endParaRPr lang="en-GB" sz="6000" dirty="0"/>
          </a:p>
          <a:p>
            <a:pPr marL="857250" indent="-857250">
              <a:buFont typeface="Arial" panose="020B0604020202020204" pitchFamily="34" charset="0"/>
              <a:buChar char="•"/>
            </a:pPr>
            <a:r>
              <a:rPr lang="en-GB" sz="6000" dirty="0"/>
              <a:t> environmental factors can influence the development of NPD such as excessive freedom in childhood, overly demanding or abusive parents.</a:t>
            </a:r>
          </a:p>
          <a:p>
            <a:pPr marL="857250" indent="-857250">
              <a:buFont typeface="Arial" panose="020B0604020202020204" pitchFamily="34" charset="0"/>
              <a:buChar char="•"/>
            </a:pPr>
            <a:endParaRPr lang="en-GB" sz="6000" dirty="0"/>
          </a:p>
          <a:p>
            <a:pPr marL="857250" indent="-857250">
              <a:buFont typeface="Arial" panose="020B0604020202020204" pitchFamily="34" charset="0"/>
              <a:buChar char="•"/>
            </a:pPr>
            <a:r>
              <a:rPr lang="en-GB" sz="6000" dirty="0"/>
              <a:t>Genetic factors may be inherited from certain characteristics from parents or family members.</a:t>
            </a:r>
          </a:p>
          <a:p>
            <a:pPr marL="857250" indent="-857250">
              <a:buFont typeface="Arial" panose="020B0604020202020204" pitchFamily="34" charset="0"/>
              <a:buChar char="•"/>
            </a:pPr>
            <a:endParaRPr lang="en-GB" sz="6000" dirty="0"/>
          </a:p>
          <a:p>
            <a:endParaRPr lang="en-GB" sz="6000" dirty="0"/>
          </a:p>
        </p:txBody>
      </p:sp>
      <p:pic>
        <p:nvPicPr>
          <p:cNvPr id="1026" name="Picture 2" descr="DSCF1656">
            <a:extLst>
              <a:ext uri="{FF2B5EF4-FFF2-40B4-BE49-F238E27FC236}">
                <a16:creationId xmlns:a16="http://schemas.microsoft.com/office/drawing/2014/main" id="{C2E78BA8-428E-4F56-820C-F247244339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32" y="19071769"/>
            <a:ext cx="15540445" cy="13846631"/>
          </a:xfrm>
          <a:prstGeom prst="rect">
            <a:avLst/>
          </a:prstGeom>
          <a:noFill/>
          <a:effectLst>
            <a:softEdge rad="1270000"/>
          </a:effectLst>
          <a:extLst>
            <a:ext uri="{909E8E84-426E-40DD-AFC4-6F175D3DCCD1}">
              <a14:hiddenFill xmlns:a14="http://schemas.microsoft.com/office/drawing/2010/main">
                <a:solidFill>
                  <a:srgbClr val="FFFFFF"/>
                </a:solidFill>
              </a14:hiddenFill>
            </a:ext>
          </a:extLst>
        </p:spPr>
      </p:pic>
      <p:sp>
        <p:nvSpPr>
          <p:cNvPr id="98" name="Rectangle: Rounded Corners 97">
            <a:extLst>
              <a:ext uri="{FF2B5EF4-FFF2-40B4-BE49-F238E27FC236}">
                <a16:creationId xmlns:a16="http://schemas.microsoft.com/office/drawing/2014/main" id="{E05ADF13-CAB2-4E5C-95C7-63F334C7F0A2}"/>
              </a:ext>
            </a:extLst>
          </p:cNvPr>
          <p:cNvSpPr/>
          <p:nvPr/>
        </p:nvSpPr>
        <p:spPr>
          <a:xfrm>
            <a:off x="29983610" y="5355888"/>
            <a:ext cx="13271863" cy="2125775"/>
          </a:xfrm>
          <a:prstGeom prst="roundRect">
            <a:avLst>
              <a:gd name="adj" fmla="val 32029"/>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99" name="TextBox 98">
            <a:extLst>
              <a:ext uri="{FF2B5EF4-FFF2-40B4-BE49-F238E27FC236}">
                <a16:creationId xmlns:a16="http://schemas.microsoft.com/office/drawing/2014/main" id="{10AB09CE-9B99-4B8F-B257-18F5A38C638A}"/>
              </a:ext>
            </a:extLst>
          </p:cNvPr>
          <p:cNvSpPr txBox="1"/>
          <p:nvPr/>
        </p:nvSpPr>
        <p:spPr>
          <a:xfrm>
            <a:off x="30675941" y="5496734"/>
            <a:ext cx="11887200" cy="1938992"/>
          </a:xfrm>
          <a:prstGeom prst="rect">
            <a:avLst/>
          </a:prstGeom>
          <a:noFill/>
        </p:spPr>
        <p:txBody>
          <a:bodyPr wrap="square" rtlCol="0">
            <a:spAutoFit/>
          </a:bodyPr>
          <a:lstStyle/>
          <a:p>
            <a:pPr algn="ctr"/>
            <a:r>
              <a:rPr lang="en-GB" sz="6000" dirty="0"/>
              <a:t>CBT for narcissistic personality disorder.</a:t>
            </a:r>
          </a:p>
        </p:txBody>
      </p:sp>
      <p:sp>
        <p:nvSpPr>
          <p:cNvPr id="100" name="Rectangle: Rounded Corners 99">
            <a:extLst>
              <a:ext uri="{FF2B5EF4-FFF2-40B4-BE49-F238E27FC236}">
                <a16:creationId xmlns:a16="http://schemas.microsoft.com/office/drawing/2014/main" id="{29D64143-52E9-486F-8A83-6E3BD9D979B5}"/>
              </a:ext>
            </a:extLst>
          </p:cNvPr>
          <p:cNvSpPr/>
          <p:nvPr/>
        </p:nvSpPr>
        <p:spPr>
          <a:xfrm>
            <a:off x="29983610" y="8118601"/>
            <a:ext cx="13271863" cy="12997544"/>
          </a:xfrm>
          <a:prstGeom prst="roundRect">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101" name="TextBox 100">
            <a:extLst>
              <a:ext uri="{FF2B5EF4-FFF2-40B4-BE49-F238E27FC236}">
                <a16:creationId xmlns:a16="http://schemas.microsoft.com/office/drawing/2014/main" id="{0D95A236-C6F5-4373-8821-3EC310FB3354}"/>
              </a:ext>
            </a:extLst>
          </p:cNvPr>
          <p:cNvSpPr txBox="1"/>
          <p:nvPr/>
        </p:nvSpPr>
        <p:spPr>
          <a:xfrm>
            <a:off x="30675941" y="8569563"/>
            <a:ext cx="11887200" cy="12095619"/>
          </a:xfrm>
          <a:prstGeom prst="rect">
            <a:avLst/>
          </a:prstGeom>
          <a:noFill/>
        </p:spPr>
        <p:txBody>
          <a:bodyPr wrap="square" rtlCol="0">
            <a:spAutoFit/>
          </a:bodyPr>
          <a:lstStyle/>
          <a:p>
            <a:r>
              <a:rPr lang="en-GB" sz="6000" dirty="0"/>
              <a:t>Cognitive behavioural therapy aims to change or shift the behaviour and thoughts of the individual through different techniques.  One of the main techniques used is cognitive reconstruction which is learning to become aware of irrational thoughts and replace them with rational ones. People also learn coping skills from CBT to help them deal with the situation and different aspects of the condition.</a:t>
            </a:r>
          </a:p>
        </p:txBody>
      </p:sp>
      <p:sp>
        <p:nvSpPr>
          <p:cNvPr id="102" name="Rectangle: Rounded Corners 101">
            <a:extLst>
              <a:ext uri="{FF2B5EF4-FFF2-40B4-BE49-F238E27FC236}">
                <a16:creationId xmlns:a16="http://schemas.microsoft.com/office/drawing/2014/main" id="{F48D5875-782B-4546-9B04-652D2AF69830}"/>
              </a:ext>
            </a:extLst>
          </p:cNvPr>
          <p:cNvSpPr/>
          <p:nvPr/>
        </p:nvSpPr>
        <p:spPr>
          <a:xfrm>
            <a:off x="29983610" y="21567107"/>
            <a:ext cx="13271863" cy="1952273"/>
          </a:xfrm>
          <a:prstGeom prst="roundRect">
            <a:avLst>
              <a:gd name="adj" fmla="val 28667"/>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103" name="Rectangle: Rounded Corners 102">
            <a:extLst>
              <a:ext uri="{FF2B5EF4-FFF2-40B4-BE49-F238E27FC236}">
                <a16:creationId xmlns:a16="http://schemas.microsoft.com/office/drawing/2014/main" id="{189C43F4-B5E4-43F1-92C5-4431F89E7082}"/>
              </a:ext>
            </a:extLst>
          </p:cNvPr>
          <p:cNvSpPr/>
          <p:nvPr/>
        </p:nvSpPr>
        <p:spPr>
          <a:xfrm>
            <a:off x="29983610" y="23970343"/>
            <a:ext cx="13271863" cy="8435872"/>
          </a:xfrm>
          <a:prstGeom prst="roundRect">
            <a:avLst>
              <a:gd name="adj" fmla="val 20806"/>
            </a:avLst>
          </a:prstGeom>
          <a:solidFill>
            <a:schemeClr val="bg1">
              <a:lumMod val="95000"/>
            </a:schemeClr>
          </a:solid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104" name="TextBox 103">
            <a:extLst>
              <a:ext uri="{FF2B5EF4-FFF2-40B4-BE49-F238E27FC236}">
                <a16:creationId xmlns:a16="http://schemas.microsoft.com/office/drawing/2014/main" id="{09836BAF-56CA-4869-9E72-05725BFC4620}"/>
              </a:ext>
            </a:extLst>
          </p:cNvPr>
          <p:cNvSpPr txBox="1"/>
          <p:nvPr/>
        </p:nvSpPr>
        <p:spPr>
          <a:xfrm>
            <a:off x="30675941" y="22035411"/>
            <a:ext cx="11887200" cy="1015663"/>
          </a:xfrm>
          <a:prstGeom prst="rect">
            <a:avLst/>
          </a:prstGeom>
          <a:noFill/>
        </p:spPr>
        <p:txBody>
          <a:bodyPr wrap="square" rtlCol="0">
            <a:spAutoFit/>
          </a:bodyPr>
          <a:lstStyle/>
          <a:p>
            <a:pPr algn="ctr"/>
            <a:r>
              <a:rPr lang="en-GB" sz="6000" dirty="0"/>
              <a:t>Conclusion</a:t>
            </a:r>
          </a:p>
        </p:txBody>
      </p:sp>
      <p:sp>
        <p:nvSpPr>
          <p:cNvPr id="106" name="TextBox 105">
            <a:extLst>
              <a:ext uri="{FF2B5EF4-FFF2-40B4-BE49-F238E27FC236}">
                <a16:creationId xmlns:a16="http://schemas.microsoft.com/office/drawing/2014/main" id="{8ACD8308-DD76-47EA-B95C-F2CB84395150}"/>
              </a:ext>
            </a:extLst>
          </p:cNvPr>
          <p:cNvSpPr txBox="1"/>
          <p:nvPr/>
        </p:nvSpPr>
        <p:spPr>
          <a:xfrm>
            <a:off x="30675941" y="24003914"/>
            <a:ext cx="11887200" cy="8402300"/>
          </a:xfrm>
          <a:prstGeom prst="rect">
            <a:avLst/>
          </a:prstGeom>
          <a:noFill/>
        </p:spPr>
        <p:txBody>
          <a:bodyPr wrap="square" rtlCol="0">
            <a:spAutoFit/>
          </a:bodyPr>
          <a:lstStyle/>
          <a:p>
            <a:r>
              <a:rPr lang="en-GB" sz="6000" dirty="0"/>
              <a:t>CBT seems to be the main intervention used to treat NPD. It varies in techniques from behaviour modification to psychoeducation and is very much a practical and technique based therapy which may improve the quality of life of someone living with NPD.</a:t>
            </a:r>
          </a:p>
        </p:txBody>
      </p:sp>
      <p:sp>
        <p:nvSpPr>
          <p:cNvPr id="107" name="TextBox 106">
            <a:extLst>
              <a:ext uri="{FF2B5EF4-FFF2-40B4-BE49-F238E27FC236}">
                <a16:creationId xmlns:a16="http://schemas.microsoft.com/office/drawing/2014/main" id="{DD1FB6D2-6413-41BC-A89F-BB515F3D4987}"/>
              </a:ext>
            </a:extLst>
          </p:cNvPr>
          <p:cNvSpPr txBox="1"/>
          <p:nvPr/>
        </p:nvSpPr>
        <p:spPr>
          <a:xfrm>
            <a:off x="35073771" y="2220686"/>
            <a:ext cx="7659189" cy="1015663"/>
          </a:xfrm>
          <a:prstGeom prst="rect">
            <a:avLst/>
          </a:prstGeom>
          <a:noFill/>
        </p:spPr>
        <p:txBody>
          <a:bodyPr wrap="square" rtlCol="0">
            <a:spAutoFit/>
          </a:bodyPr>
          <a:lstStyle/>
          <a:p>
            <a:pPr algn="r"/>
            <a:r>
              <a:rPr lang="en-GB" sz="6000" dirty="0">
                <a:solidFill>
                  <a:schemeClr val="bg1"/>
                </a:solidFill>
              </a:rPr>
              <a:t>1703995</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2315-3AE6-4CA4-9B62-E6A26F946BEB}"/>
              </a:ext>
            </a:extLst>
          </p:cNvPr>
          <p:cNvSpPr>
            <a:spLocks noGrp="1"/>
          </p:cNvSpPr>
          <p:nvPr>
            <p:ph type="title"/>
          </p:nvPr>
        </p:nvSpPr>
        <p:spPr/>
        <p:txBody>
          <a:bodyPr/>
          <a:lstStyle/>
          <a:p>
            <a:r>
              <a:rPr lang="en-GB" dirty="0"/>
              <a:t>References</a:t>
            </a:r>
          </a:p>
        </p:txBody>
      </p:sp>
      <p:sp>
        <p:nvSpPr>
          <p:cNvPr id="26" name="TextBox 25">
            <a:extLst>
              <a:ext uri="{FF2B5EF4-FFF2-40B4-BE49-F238E27FC236}">
                <a16:creationId xmlns:a16="http://schemas.microsoft.com/office/drawing/2014/main" id="{8711238B-A70F-4E40-9DB7-25819C131697}"/>
              </a:ext>
            </a:extLst>
          </p:cNvPr>
          <p:cNvSpPr txBox="1"/>
          <p:nvPr/>
        </p:nvSpPr>
        <p:spPr>
          <a:xfrm>
            <a:off x="35008457" y="2220686"/>
            <a:ext cx="7724503" cy="1015663"/>
          </a:xfrm>
          <a:prstGeom prst="rect">
            <a:avLst/>
          </a:prstGeom>
          <a:noFill/>
        </p:spPr>
        <p:txBody>
          <a:bodyPr wrap="square" rtlCol="0">
            <a:spAutoFit/>
          </a:bodyPr>
          <a:lstStyle/>
          <a:p>
            <a:pPr algn="r"/>
            <a:r>
              <a:rPr lang="en-GB" sz="6000" dirty="0">
                <a:solidFill>
                  <a:schemeClr val="bg1"/>
                </a:solidFill>
              </a:rPr>
              <a:t>1703995</a:t>
            </a:r>
            <a:r>
              <a:rPr lang="en-GB" sz="6000" dirty="0"/>
              <a:t>5</a:t>
            </a:r>
          </a:p>
        </p:txBody>
      </p:sp>
      <p:sp>
        <p:nvSpPr>
          <p:cNvPr id="27" name="Rectangle: Rounded Corners 26">
            <a:extLst>
              <a:ext uri="{FF2B5EF4-FFF2-40B4-BE49-F238E27FC236}">
                <a16:creationId xmlns:a16="http://schemas.microsoft.com/office/drawing/2014/main" id="{C76AF972-CAEC-42C8-9CF3-0A934E16CF05}"/>
              </a:ext>
            </a:extLst>
          </p:cNvPr>
          <p:cNvSpPr/>
          <p:nvPr/>
        </p:nvSpPr>
        <p:spPr>
          <a:xfrm>
            <a:off x="587829" y="5812969"/>
            <a:ext cx="42780857" cy="26419569"/>
          </a:xfrm>
          <a:prstGeom prst="roundRect">
            <a:avLst/>
          </a:prstGeom>
          <a:solidFill>
            <a:schemeClr val="bg1">
              <a:lumMod val="95000"/>
            </a:schemeClr>
          </a:solidFill>
          <a:ln w="1270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6000" dirty="0" err="1"/>
          </a:p>
        </p:txBody>
      </p:sp>
      <p:sp>
        <p:nvSpPr>
          <p:cNvPr id="28" name="TextBox 27">
            <a:extLst>
              <a:ext uri="{FF2B5EF4-FFF2-40B4-BE49-F238E27FC236}">
                <a16:creationId xmlns:a16="http://schemas.microsoft.com/office/drawing/2014/main" id="{D7DF6A27-B3B2-4020-8DD6-694EF12A7BD6}"/>
              </a:ext>
            </a:extLst>
          </p:cNvPr>
          <p:cNvSpPr txBox="1"/>
          <p:nvPr/>
        </p:nvSpPr>
        <p:spPr>
          <a:xfrm>
            <a:off x="3494314" y="10279462"/>
            <a:ext cx="36967886" cy="17486582"/>
          </a:xfrm>
          <a:prstGeom prst="rect">
            <a:avLst/>
          </a:prstGeom>
          <a:noFill/>
        </p:spPr>
        <p:txBody>
          <a:bodyPr wrap="square" rtlCol="0">
            <a:spAutoFit/>
          </a:bodyPr>
          <a:lstStyle/>
          <a:p>
            <a:r>
              <a:rPr lang="en-GB" sz="6000" dirty="0">
                <a:hlinkClick r:id="rId2"/>
              </a:rPr>
              <a:t>https://www.avalonmalibu.com/blog/treating-narcissistic-personality-disorder-with-cbt/</a:t>
            </a:r>
            <a:endParaRPr lang="en-GB" sz="6000" dirty="0"/>
          </a:p>
          <a:p>
            <a:endParaRPr lang="en-GB" sz="6000" dirty="0"/>
          </a:p>
          <a:p>
            <a:r>
              <a:rPr lang="en-GB" sz="6000" dirty="0">
                <a:hlinkClick r:id="rId3"/>
              </a:rPr>
              <a:t>http://disneyshercules.wikia.com/wiki/Narcissus</a:t>
            </a:r>
            <a:endParaRPr lang="en-GB" sz="6000" dirty="0"/>
          </a:p>
          <a:p>
            <a:endParaRPr lang="en-GB" sz="6000" dirty="0"/>
          </a:p>
          <a:p>
            <a:r>
              <a:rPr lang="en-GB" dirty="0" err="1"/>
              <a:t>Bressert</a:t>
            </a:r>
            <a:r>
              <a:rPr lang="en-GB" dirty="0"/>
              <a:t>, S. (2017). Narcissistic Personality Disorder. </a:t>
            </a:r>
            <a:r>
              <a:rPr lang="en-GB" i="1" dirty="0"/>
              <a:t>Psych Central</a:t>
            </a:r>
            <a:r>
              <a:rPr lang="en-GB" dirty="0"/>
              <a:t>.</a:t>
            </a:r>
          </a:p>
          <a:p>
            <a:endParaRPr lang="en-GB" sz="6000" dirty="0"/>
          </a:p>
          <a:p>
            <a:r>
              <a:rPr lang="en-GB" sz="6000" dirty="0">
                <a:hlinkClick r:id="rId4"/>
              </a:rPr>
              <a:t>https://psychcentral.com/disorders/narcissistic-personality-disorder/</a:t>
            </a:r>
            <a:endParaRPr lang="en-GB" sz="6000" dirty="0"/>
          </a:p>
          <a:p>
            <a:endParaRPr lang="en-GB" sz="6000" dirty="0"/>
          </a:p>
          <a:p>
            <a:r>
              <a:rPr lang="en-GB" dirty="0"/>
              <a:t>Reinhard, D. A., </a:t>
            </a:r>
            <a:r>
              <a:rPr lang="en-GB" dirty="0" err="1"/>
              <a:t>Konrath</a:t>
            </a:r>
            <a:r>
              <a:rPr lang="en-GB" dirty="0"/>
              <a:t>, S. H., Lopez, W. D., &amp; Cameron, H. G. (2012). Expensive egos: narcissistic males have higher cortisol. </a:t>
            </a:r>
            <a:r>
              <a:rPr lang="en-GB" i="1" dirty="0" err="1"/>
              <a:t>PloS</a:t>
            </a:r>
            <a:r>
              <a:rPr lang="en-GB" i="1" dirty="0"/>
              <a:t> One, 7</a:t>
            </a:r>
            <a:r>
              <a:rPr lang="en-GB" dirty="0"/>
              <a:t>(1), e30858. Retrieved from </a:t>
            </a:r>
            <a:r>
              <a:rPr lang="en-GB" dirty="0">
                <a:hlinkClick r:id="rId5"/>
              </a:rPr>
              <a:t>http://journals.plos.org/plosone/article?id=10.1371/journal.pone.0030858</a:t>
            </a:r>
            <a:endParaRPr lang="en-GB" dirty="0"/>
          </a:p>
          <a:p>
            <a:endParaRPr lang="en-GB" sz="6000" dirty="0"/>
          </a:p>
          <a:p>
            <a:r>
              <a:rPr lang="en-GB" sz="6000" dirty="0">
                <a:hlinkClick r:id="rId6"/>
              </a:rPr>
              <a:t>https://www.mayoclinic.org/diseases-conditions/narcissistic-personality-disorder/symptoms-causes/syc-20366662</a:t>
            </a:r>
            <a:endParaRPr lang="en-GB" sz="6000" dirty="0"/>
          </a:p>
          <a:p>
            <a:endParaRPr lang="en-GB" sz="6000" dirty="0"/>
          </a:p>
          <a:p>
            <a:r>
              <a:rPr lang="en-GB" sz="6000" dirty="0">
                <a:hlinkClick r:id="rId7"/>
              </a:rPr>
              <a:t>https://www.bridgestorecovery.com/narcissistic-personality-disorder/causes-narcissistic-personality-disorder/</a:t>
            </a:r>
            <a:endParaRPr lang="en-GB" sz="6000" dirty="0"/>
          </a:p>
          <a:p>
            <a:endParaRPr lang="en-GB" sz="6000" dirty="0"/>
          </a:p>
          <a:p>
            <a:endParaRPr lang="en-GB" sz="6000" dirty="0" err="1"/>
          </a:p>
        </p:txBody>
      </p:sp>
    </p:spTree>
    <p:extLst>
      <p:ext uri="{BB962C8B-B14F-4D97-AF65-F5344CB8AC3E}">
        <p14:creationId xmlns:p14="http://schemas.microsoft.com/office/powerpoint/2010/main" val="1945520941"/>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1669352</Value>
      <Value>1669523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2013-01-21T10:18:00+00:00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ApprovalLog xmlns="4873beb7-5857-4685-be1f-d57550cc96cc" xsi:nil="tru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TP104001342</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875929</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LocMarketGroupTiers2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4C2ADE-A257-45E6-A8A8-A5CFC12AD2E8}">
  <ds:schemaRefs>
    <ds:schemaRef ds:uri="http://schemas.microsoft.com/office/2006/documentManagement/types"/>
    <ds:schemaRef ds:uri="http://schemas.microsoft.com/office/infopath/2007/PartnerControls"/>
    <ds:schemaRef ds:uri="http://purl.org/dc/elements/1.1/"/>
    <ds:schemaRef ds:uri="http://purl.org/dc/terms/"/>
    <ds:schemaRef ds:uri="http://schemas.openxmlformats.org/package/2006/metadata/core-properties"/>
    <ds:schemaRef ds:uri="4873beb7-5857-4685-be1f-d57550cc96cc"/>
    <ds:schemaRef ds:uri="http://www.w3.org/XML/1998/namespace"/>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9B7E175-EA31-4EB5-9BCC-A945A8103674}">
  <ds:schemaRefs>
    <ds:schemaRef ds:uri="http://schemas.microsoft.com/sharepoint/v3/contenttype/forms"/>
  </ds:schemaRefs>
</ds:datastoreItem>
</file>

<file path=customXml/itemProps3.xml><?xml version="1.0" encoding="utf-8"?>
<ds:datastoreItem xmlns:ds="http://schemas.openxmlformats.org/officeDocument/2006/customXml" ds:itemID="{81D71401-7A50-4150-9E41-8D26D4FD62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tf04001343</Template>
  <TotalTime>0</TotalTime>
  <Words>344</Words>
  <Application>Microsoft Office PowerPoint</Application>
  <PresentationFormat>Custom</PresentationFormat>
  <Paragraphs>34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Narcissistic Personality Disorder   (NPD)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2018-03-04T19:30:04Z</dcterms:created>
  <dcterms:modified xsi:type="dcterms:W3CDTF">2018-03-04T23:38:34Z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