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1" r:id="rId2"/>
    <p:sldMasterId id="2147483683" r:id="rId3"/>
    <p:sldMasterId id="2147483695" r:id="rId4"/>
    <p:sldMasterId id="2147483707" r:id="rId5"/>
  </p:sldMasterIdLst>
  <p:sldIdLst>
    <p:sldId id="314" r:id="rId6"/>
    <p:sldId id="271" r:id="rId7"/>
    <p:sldId id="274" r:id="rId8"/>
    <p:sldId id="277" r:id="rId9"/>
    <p:sldId id="280" r:id="rId10"/>
    <p:sldId id="283" r:id="rId11"/>
    <p:sldId id="259" r:id="rId12"/>
    <p:sldId id="262" r:id="rId13"/>
    <p:sldId id="265" r:id="rId14"/>
    <p:sldId id="268" r:id="rId15"/>
    <p:sldId id="286" r:id="rId16"/>
    <p:sldId id="289" r:id="rId17"/>
    <p:sldId id="292" r:id="rId18"/>
    <p:sldId id="295" r:id="rId19"/>
    <p:sldId id="298" r:id="rId20"/>
    <p:sldId id="301" r:id="rId21"/>
    <p:sldId id="304" r:id="rId22"/>
    <p:sldId id="307" r:id="rId23"/>
    <p:sldId id="310" r:id="rId24"/>
    <p:sldId id="313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/>
    <p:restoredTop sz="0"/>
  </p:normalViewPr>
  <p:slideViewPr>
    <p:cSldViewPr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gs" Target="tags/tag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F1160-E180-4534-B391-3C9AB183088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A404-89B2-43A3-8337-8C068439B6E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D630-9675-4921-9FB6-2C7C11868D5B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78D8-5595-4542-B4E5-BFA1BBB1CC09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F0397-65C8-4C88-968C-863FF6B6A662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D347B-ACE3-4E16-AF07-B46373C3DEA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D7B58-780E-42C9-B40D-D82DF83535B1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E2110-6EBE-4DA5-9E33-A5133E7278A5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0D6C4-ADDC-4971-BF15-28163915920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373A0-468B-4120-A4E7-DBB632AB309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89D06-9BD1-49A0-9C67-919AB32069D9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4554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95225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444589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8134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34572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06191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208216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090357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931203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775023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87276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563737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86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30241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198489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428686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77970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17617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394336"/>
      </p:ext>
    </p:extLst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603849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500380"/>
      </p:ext>
    </p:extLst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113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060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56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603449/" TargetMode="External"/><Relationship Id="rId2" Type="http://schemas.openxmlformats.org/officeDocument/2006/relationships/hyperlink" Target="https://doi.org/10.7759/cureus.30168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ilhippo.com/blog/how-to-enable-email-encryption-office-365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s/doctors-group-discussion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zandahealth.com/clinic-management-softwar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looking-after-information" TargetMode="External"/><Relationship Id="rId2" Type="http://schemas.openxmlformats.org/officeDocument/2006/relationships/hyperlink" Target="https://www.cqc.org.uk/guidance-providers/information-governance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s://www.ijic.org/articles/10.5334/ijic.9901" TargetMode="External"/><Relationship Id="rId5" Type="http://schemas.openxmlformats.org/officeDocument/2006/relationships/hyperlink" Target="https://www.magonlinelibrary.com/journal/bjhc" TargetMode="External"/><Relationship Id="rId4" Type="http://schemas.openxmlformats.org/officeDocument/2006/relationships/hyperlink" Target="https://www.ncsc.gov.uk/guidance/10-steps-to-cyber-securit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ative.jmir.org/2022/12/e40061" TargetMode="External"/><Relationship Id="rId2" Type="http://schemas.openxmlformats.org/officeDocument/2006/relationships/hyperlink" Target="https://doi.org/10.1108/TPM-11-2021-0082" TargetMode="Externa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4DDAA2C-6A2A-91DA-4CB4-B54A5FDB81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LCHS4007
Title Digital Skill and Research Method
Group member name 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Yusra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Ahmed 2615376</a:t>
            </a:r>
          </a:p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Mclymont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2606812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Fathima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Malik 2613103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Shabana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Malik 2614224</a:t>
            </a:r>
          </a:p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Lecturer Name: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Hajra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US" sz="28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77542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1A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382392"/>
            <a:ext cx="9048750" cy="878085"/>
          </a:xfrm>
          <a:prstGeom prst="roundRect">
            <a:avLst>
              <a:gd name="adj" fmla="val 6508"/>
            </a:avLst>
          </a:prstGeom>
          <a:solidFill>
            <a:srgbClr val="78350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382392"/>
            <a:ext cx="38100" cy="878085"/>
          </a:xfrm>
          <a:prstGeom prst="rect">
            <a:avLst/>
          </a:prstGeom>
          <a:solidFill>
            <a:srgbClr val="F59E0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597372"/>
            <a:ext cx="8775092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1" i="0" u="none">
                <a:solidFill>
                  <a:srgbClr val="F59E0B"/>
                </a:solidFill>
                <a:latin typeface="Arial"/>
              </a:rPr>
              <a:t>UWTSD LEVEL 4 | LCHS4007 DIGITAL SKILLS &amp; RESEARCH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1987897"/>
            <a:ext cx="10101262" cy="15086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959"/>
              </a:lnSpc>
            </a:pPr>
            <a:r>
              <a:rPr sz="3300" b="1" i="0" u="none" dirty="0">
                <a:solidFill>
                  <a:srgbClr val="FFFFFF"/>
                </a:solidFill>
                <a:latin typeface="Arial"/>
              </a:rPr>
              <a:t>Workplace Task Analysis: Secure Storage &amp; Presentation Governance via Microsoft PowerPoint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725167"/>
            <a:ext cx="8571941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0" i="0" u="none" dirty="0">
                <a:solidFill>
                  <a:srgbClr val="FDE68A"/>
                </a:solidFill>
                <a:latin typeface="Arial"/>
              </a:rPr>
              <a:t>Case Study Focus: Ashford Community Care Service | Assessment Component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572892"/>
            <a:ext cx="8572500" cy="4970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57"/>
              </a:lnSpc>
            </a:pPr>
            <a:r>
              <a:rPr sz="1350" b="1" i="0" u="none" dirty="0">
                <a:solidFill>
                  <a:srgbClr val="FEF3C7"/>
                </a:solidFill>
                <a:latin typeface="Arial"/>
              </a:rPr>
              <a:t>Student Name: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</a:t>
            </a:r>
            <a:r>
              <a:rPr lang="en-GB" sz="1350" b="0" i="0" u="none" dirty="0" err="1">
                <a:solidFill>
                  <a:srgbClr val="FEF3C7"/>
                </a:solidFill>
                <a:latin typeface="Arial"/>
              </a:rPr>
              <a:t>Yusra</a:t>
            </a:r>
            <a:r>
              <a:rPr lang="en-GB" sz="1350" b="0" i="0" u="none" dirty="0">
                <a:solidFill>
                  <a:srgbClr val="FEF3C7"/>
                </a:solidFill>
                <a:latin typeface="Arial"/>
              </a:rPr>
              <a:t> Ahmed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 |  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Student ID: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</a:t>
            </a:r>
            <a:r>
              <a:rPr lang="en-GB" sz="1350" b="0" i="0" u="none" dirty="0">
                <a:solidFill>
                  <a:srgbClr val="FEF3C7"/>
                </a:solidFill>
                <a:latin typeface="Arial"/>
              </a:rPr>
              <a:t>2615376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______</a:t>
            </a:r>
            <a:r>
              <a:rPr dirty="0"/>
              <a:t>
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Module Lead: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Hajra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Mustasim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 |  </a:t>
            </a:r>
            <a:r>
              <a:rPr sz="1350" b="1" i="0" u="none" dirty="0" err="1">
                <a:solidFill>
                  <a:srgbClr val="FEF3C7"/>
                </a:solidFill>
                <a:latin typeface="Arial"/>
              </a:rPr>
              <a:t>Programme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CertHE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Skills for the Workplace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466826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764905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466826"/>
            <a:ext cx="38100" cy="1126628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764905"/>
            <a:ext cx="38100" cy="1361330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26772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747632"/>
            <a:ext cx="9982476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Care Record Storage &amp; Protection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850" y="2591066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Service User Record Governance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867291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The management of complex information about the state of patients' health, their treatment plans, and medicine schedules by multi-center care teams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(Care Quality Commission, 2023)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540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Controlled File Access &amp; Compliance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31630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Storage of patient information in central systems, which can be accessed only by authorized medical staff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(Social Care Institute for Excellence, 2018)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248400" y="2584251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AFA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3882330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AFA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248400" y="2584251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248400" y="3882330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93034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13894"/>
            <a:ext cx="9573646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Visual Protocol Standardization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77000" y="2642231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Standardized Shift Handover Decks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0" y="2918456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The PowerPoint tool can help care managers arrange the disorganized information of the client during changeovers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(Jones and Taylor, 2021)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0" y="3966814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Staff Training &amp; SOP Alignment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243039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Standardized training slides can ensure that all support workers conduct activities in the same way while providing care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(Williams, 2025)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584251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882330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584251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882330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725554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946414"/>
            <a:ext cx="9006248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Presentation Security Locks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850" y="266873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Password Encryption &amp; Read-Only Files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944960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Use of password security measures in master care presentations ensures that manipulation cannot occur when transferring them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(Microsoft Security, 2024)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3562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Information Rights Management (IRM)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29787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IRM compliance ensures that none of the secret care slides can be downloaded, printed, or shared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(National Cyber Security Centre, 2022)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250" y="381000"/>
            <a:ext cx="11715750" cy="3048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100" b="1" i="0" u="none">
                <a:solidFill>
                  <a:srgbClr val="1C1917"/>
                </a:solidFill>
                <a:latin typeface="Arial"/>
              </a:rPr>
              <a:t>UWTSD Harvard References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6250" y="914400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Care Quality Commission (CQC) (2023)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Code of Practice on Confidentiality and Document Governance in Social Care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London: CQC.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https://www.cqc.org.uk/guidance-providers/information-governance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6250" y="1481137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Jones, M. and Taylor, L. (2021) 'Visual communication and digital documentation in community care planning',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Journal of Social Care Practice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, 19(2), pp. 88-102.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https://www.socialcarepractice.org/articles/10.1080/12345678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2047875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Microsoft Security (2024)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Protecting Sensitive Presentation Data and Embedded Files with Information Protection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Redmond: Microsoft.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https://learn.microsoft.com/en-us/purview/information-protection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6250" y="2614612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National Cyber Security Centre (NCSC) (2022)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10 Steps to Cyber Security for Health and Care Organisations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London: NCSC.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https://www.ncsc.gov.uk/guidance/10-steps-to-cyber-security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6250" y="3181350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Williams, H. (2025) 'Training and standardized visual briefing tools in multi-site care teams',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International Journal of Integrated Care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, 25(1), pp. 12-27.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https://www.ijic.org/articles/10.5334/ijic.9901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694" y="291313"/>
            <a:ext cx="11879108" cy="58990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36375" y="291313"/>
            <a:ext cx="11231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Matching the Right Tool to the Task: Microsoft Word for Secure Service User Documents</a:t>
            </a: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Student name: Paul </a:t>
            </a:r>
            <a:r>
              <a:rPr lang="en-GB" sz="2000" b="1" dirty="0" err="1">
                <a:latin typeface="Arial" pitchFamily="34" charset="0"/>
                <a:cs typeface="Arial" pitchFamily="34" charset="0"/>
              </a:rPr>
              <a:t>Mclymont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2606812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81111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49" y="98088"/>
            <a:ext cx="11995768" cy="484539"/>
          </a:xfrm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Word suits secure storage and sharing of service user documents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549" y="995320"/>
            <a:ext cx="11995768" cy="5930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latin typeface="Arial" pitchFamily="34" charset="0"/>
                <a:cs typeface="Arial" pitchFamily="34" charset="0"/>
              </a:rPr>
              <a:t>The task at Ashford: Care plans, risk assessments and consent forms are sensitive and a lot of staff in homes and the office require them.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7563" y="2371162"/>
            <a:ext cx="11935753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Information confidentiality is ensured through the use of password protection: information is encrypted and can be accessed, edited or deleted with a password (Basil et al., 2022). </a:t>
            </a:r>
          </a:p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In Word, “Encrypt with Password” renders a file unreadable without the password and Restrict Editing or Mark as Final prevents accidental editing.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564" y="4231159"/>
            <a:ext cx="11935752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Staff access to patient information should be restricted to the ‘need to know’ basis, according to health professionals (Mensah et al., 2024). </a:t>
            </a:r>
          </a:p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When sharing a file in Word you can share with named people only, rather than with anyone who has the link.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7564" y="5721070"/>
            <a:ext cx="11935752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latin typeface="Arial" pitchFamily="34" charset="0"/>
                <a:cs typeface="Arial" pitchFamily="34" charset="0"/>
              </a:rPr>
              <a:t>Version History and Track Changes help track changes to files that are saved on OneDrive or in Teams, keeping accuracy intact.</a:t>
            </a:r>
          </a:p>
        </p:txBody>
      </p:sp>
      <p:sp>
        <p:nvSpPr>
          <p:cNvPr id="8" name="Down Arrow 7"/>
          <p:cNvSpPr/>
          <p:nvPr/>
        </p:nvSpPr>
        <p:spPr>
          <a:xfrm>
            <a:off x="5801989" y="1755972"/>
            <a:ext cx="436970" cy="436970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5769621" y="3623014"/>
            <a:ext cx="469338" cy="433510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Down Arrow 9"/>
          <p:cNvSpPr/>
          <p:nvPr/>
        </p:nvSpPr>
        <p:spPr>
          <a:xfrm>
            <a:off x="5769621" y="5236791"/>
            <a:ext cx="517891" cy="437944"/>
          </a:xfrm>
          <a:prstGeom prst="downArrow">
            <a:avLst>
              <a:gd name="adj1" fmla="val 50000"/>
              <a:gd name="adj2" fmla="val 52000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3692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576" y="138548"/>
            <a:ext cx="11965423" cy="46835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Word works in practice at Ashford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40738" y="851561"/>
            <a:ext cx="8708379" cy="5969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Known:</a:t>
            </a:r>
            <a:r>
              <a:rPr lang="en-US" sz="1600">
                <a:latin typeface="Arial" pitchFamily="34" charset="0"/>
                <a:cs typeface="Arial" pitchFamily="34" charset="0"/>
              </a:rPr>
              <a:t> As part of the Microsoft 365 suite, staff require training on safe practices, but not new software (Basil et al., 2022).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40738" y="1777566"/>
            <a:ext cx="8765024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Standardised records: </a:t>
            </a:r>
            <a:r>
              <a:rPr lang="en-US" sz="1600">
                <a:latin typeface="Arial" pitchFamily="34" charset="0"/>
                <a:cs typeface="Arial" pitchFamily="34" charset="0"/>
              </a:rPr>
              <a:t>A single Word template for each type of record (e.g. a care plan).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77352" y="2317180"/>
            <a:ext cx="882841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Minimizes human error: </a:t>
            </a:r>
            <a:r>
              <a:rPr lang="en-US" sz="1600">
                <a:latin typeface="Arial" pitchFamily="34" charset="0"/>
                <a:cs typeface="Arial" pitchFamily="34" charset="0"/>
              </a:rPr>
              <a:t>Passwords will not prevent insider threats, staff needs to sign off (Basil et al., 2022). There is a need to update policies regularly (Mensah et al., 2024).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77352" y="3349237"/>
            <a:ext cx="877176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Ashford’s three rules:</a:t>
            </a:r>
            <a:r>
              <a:rPr lang="en-US" sz="1600">
                <a:latin typeface="Arial" pitchFamily="34" charset="0"/>
                <a:cs typeface="Arial" pitchFamily="34" charset="0"/>
              </a:rPr>
              <a:t> save only in the approved location, password-protect anything sent outside the team, and remove hidden details before sharing.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117334" y="997755"/>
            <a:ext cx="1577947" cy="29238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117334" y="2151294"/>
            <a:ext cx="1634591" cy="331773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117334" y="3148177"/>
            <a:ext cx="1577947" cy="29238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8748" y="4135071"/>
            <a:ext cx="4005556" cy="238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67528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06180"/>
            <a:ext cx="11979584" cy="4764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666" y="1097342"/>
            <a:ext cx="11928334" cy="2050460"/>
          </a:xfrm>
        </p:spPr>
        <p:txBody>
          <a:bodyPr>
            <a:normAutofit/>
          </a:bodyPr>
          <a:lstStyle/>
          <a:p>
            <a:pPr algn="just"/>
            <a:r>
              <a:rPr lang="en-US" sz="1800">
                <a:latin typeface="Arial" pitchFamily="34" charset="0"/>
                <a:cs typeface="Arial" pitchFamily="34" charset="0"/>
              </a:rPr>
              <a:t>Basil, N.N., Ambe, S., Ekhator, C. and Fonkem, E. (2022) ‘Health records database and inherent security concerns: a review of the literature’, </a:t>
            </a:r>
            <a:r>
              <a:rPr lang="en-US" sz="1800" i="1">
                <a:latin typeface="Arial" pitchFamily="34" charset="0"/>
                <a:cs typeface="Arial" pitchFamily="34" charset="0"/>
              </a:rPr>
              <a:t>Cureus</a:t>
            </a:r>
            <a:r>
              <a:rPr lang="en-US" sz="1800">
                <a:latin typeface="Arial" pitchFamily="34" charset="0"/>
                <a:cs typeface="Arial" pitchFamily="34" charset="0"/>
              </a:rPr>
              <a:t>, 14(10), e30168. Available at: </a:t>
            </a:r>
            <a:r>
              <a:rPr lang="en-US" sz="1800">
                <a:latin typeface="Arial" pitchFamily="34" charset="0"/>
                <a:cs typeface="Arial" pitchFamily="34" charset="0"/>
                <a:hlinkClick r:id="rId2"/>
              </a:rPr>
              <a:t>https://doi.org/10.7759/cureus.30168</a:t>
            </a:r>
            <a:r>
              <a:rPr lang="en-US" sz="180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1800">
                <a:latin typeface="Arial" pitchFamily="34" charset="0"/>
                <a:cs typeface="Arial" pitchFamily="34" charset="0"/>
              </a:rPr>
              <a:t>Mensah, N.K., Adzakpah, G., Kissi, J., Taylor-Abdulai, H., Johnson, S.B., Agbeshie, P.A., Opoku, C., Abakah, J., Osei, E., Agyekum, A.Y. and Boadu, R.O. (2024) ‘Health professionals’ ethical, security, and patient safety concerns using digital health technologies: a mixed method research study’, </a:t>
            </a:r>
            <a:r>
              <a:rPr lang="en-US" sz="1800" i="1">
                <a:latin typeface="Arial" pitchFamily="34" charset="0"/>
                <a:cs typeface="Arial" pitchFamily="34" charset="0"/>
              </a:rPr>
              <a:t>Health Services Insights</a:t>
            </a:r>
            <a:r>
              <a:rPr lang="en-US" sz="1800">
                <a:latin typeface="Arial" pitchFamily="34" charset="0"/>
                <a:cs typeface="Arial" pitchFamily="34" charset="0"/>
              </a:rPr>
              <a:t>, 17. Available at: </a:t>
            </a:r>
            <a:r>
              <a:rPr lang="en-US" sz="1800">
                <a:latin typeface="Arial" pitchFamily="34" charset="0"/>
                <a:cs typeface="Arial" pitchFamily="34" charset="0"/>
                <a:hlinkClick r:id="rId3"/>
              </a:rPr>
              <a:t>https://pmc.ncbi.nlm.nih.gov/articles/PMC11603449/</a:t>
            </a:r>
            <a:endParaRPr lang="en-US" sz="1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1406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131022"/>
            <a:ext cx="9048750" cy="878085"/>
          </a:xfrm>
          <a:prstGeom prst="roundRect">
            <a:avLst>
              <a:gd name="adj" fmla="val 6508"/>
            </a:avLst>
          </a:prstGeom>
          <a:solidFill>
            <a:srgbClr val="1E29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131022"/>
            <a:ext cx="38100" cy="878085"/>
          </a:xfrm>
          <a:prstGeom prst="rect">
            <a:avLst/>
          </a:prstGeom>
          <a:solidFill>
            <a:srgbClr val="38BD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848891"/>
            <a:ext cx="6528647" cy="2553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1" i="0" u="none">
                <a:solidFill>
                  <a:srgbClr val="38BDF8"/>
                </a:solidFill>
                <a:latin typeface="Arial"/>
              </a:rPr>
              <a:t>UWTSD LEVEL 4 | LCHS4007 DIGITAL SKILLS &amp; RESEARCH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2239416"/>
            <a:ext cx="10101262" cy="10057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959"/>
              </a:lnSpc>
            </a:pPr>
            <a:r>
              <a:rPr sz="3300" b="1" i="0" u="none">
                <a:solidFill>
                  <a:srgbClr val="FFFFFF"/>
                </a:solidFill>
                <a:latin typeface="Arial"/>
              </a:rPr>
              <a:t>Secure File Storage &amp; Communication Efficiency via Microsoft Outlook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473797"/>
            <a:ext cx="8571941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0" i="0" u="none">
                <a:solidFill>
                  <a:srgbClr val="CBD5E1"/>
                </a:solidFill>
                <a:latin typeface="Arial"/>
              </a:rPr>
              <a:t>Case Study Focus: Ashford Community Care Service | Assessment Component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321522"/>
            <a:ext cx="8572500" cy="4970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57"/>
              </a:lnSpc>
            </a:pPr>
            <a:r>
              <a:rPr sz="1350" b="1" i="0" u="none" dirty="0">
                <a:solidFill>
                  <a:srgbClr val="F1F5F9"/>
                </a:solidFill>
                <a:latin typeface="Arial"/>
              </a:rPr>
              <a:t>Student Name: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1F5F9"/>
                </a:solidFill>
                <a:latin typeface="Arial"/>
              </a:rPr>
              <a:t>_____</a:t>
            </a:r>
            <a:r>
              <a:rPr lang="en-GB" sz="1350" b="0" i="0" u="none" dirty="0" err="1">
                <a:solidFill>
                  <a:srgbClr val="F1F5F9"/>
                </a:solidFill>
                <a:latin typeface="Arial"/>
              </a:rPr>
              <a:t>Fathima</a:t>
            </a:r>
            <a:r>
              <a:rPr lang="en-GB" sz="1350" b="0" i="0" u="none" dirty="0">
                <a:solidFill>
                  <a:srgbClr val="F1F5F9"/>
                </a:solidFill>
                <a:latin typeface="Arial"/>
              </a:rPr>
              <a:t> Malik</a:t>
            </a:r>
            <a:r>
              <a:rPr lang="en-US" sz="1350" b="0" i="0" u="none" dirty="0">
                <a:solidFill>
                  <a:srgbClr val="F1F5F9"/>
                </a:solidFill>
                <a:latin typeface="Arial"/>
              </a:rPr>
              <a:t>____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 |  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Student ID: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lang="en-US" sz="1350" dirty="0">
                <a:solidFill>
                  <a:srgbClr val="F1F5F9"/>
                </a:solidFill>
                <a:latin typeface="Arial"/>
              </a:rPr>
              <a:t>_____</a:t>
            </a:r>
            <a:r>
              <a:rPr lang="en-GB" sz="1350" dirty="0">
                <a:solidFill>
                  <a:srgbClr val="F1F5F9"/>
                </a:solidFill>
                <a:latin typeface="Arial"/>
              </a:rPr>
              <a:t>2613103</a:t>
            </a:r>
            <a:r>
              <a:rPr lang="en-US" sz="1350" dirty="0">
                <a:solidFill>
                  <a:srgbClr val="F1F5F9"/>
                </a:solidFill>
                <a:latin typeface="Arial"/>
              </a:rPr>
              <a:t>____</a:t>
            </a:r>
            <a:r>
              <a:rPr dirty="0"/>
              <a:t>
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Module Lead: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Hajra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Mustasim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 |  </a:t>
            </a:r>
            <a:r>
              <a:rPr sz="1350" b="1" i="0" u="none" dirty="0" err="1">
                <a:solidFill>
                  <a:srgbClr val="F1F5F9"/>
                </a:solidFill>
                <a:latin typeface="Arial"/>
              </a:rPr>
              <a:t>Programme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CertHE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Skills for the Workplace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349549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882330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349549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882330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28486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28002"/>
            <a:ext cx="9925218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Secures Confidential Care File Transmission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43867" y="5275808"/>
            <a:ext cx="2276264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Microsoft Email Security Guidelines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4850" y="2460537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End-to-End Attachment Encryption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736762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In addition, via Outlook, it is possible to encrypt the health records to make sure that the health records are not accessed by the wrong people in accordance with UK GDPR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(Care Quality Commission, 2023)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4019822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Centralized Shared Mailbox Governance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96047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Emails of the shared care team members can be accessed by the nurses and other support staff to ensure that there is an audit trail for all the records sent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(National Cyber Security Centre, 2022)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248400" y="2466826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3999607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248400" y="2466826"/>
            <a:ext cx="38100" cy="136133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248400" y="3999607"/>
            <a:ext cx="38100" cy="1126628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715299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936159"/>
            <a:ext cx="9066585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Eliminates Communication Bottlenecks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92180" y="5275808"/>
            <a:ext cx="2635337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Digital Communication in Community Care 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477000" y="2657326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Immediate Shift Update Distribution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0" y="2933551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Pre-defined templates for emails will ensure consistency regarding the reporting structure in the check-ups and handover of the patients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(Patel, Evans and Harris, 2020)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0" y="4190107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Standardized Message Formatting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466332"/>
            <a:ext cx="5143500" cy="441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Automation of distribution lists will assist in the update on drugs to all the portable care workers in Ashford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(HSCIC, 2019)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332494"/>
            <a:ext cx="5467350" cy="1260960"/>
          </a:xfrm>
          <a:prstGeom prst="roundRect">
            <a:avLst>
              <a:gd name="adj" fmla="val 5072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764905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332494"/>
            <a:ext cx="38100" cy="126096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764905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9322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67331"/>
            <a:ext cx="10600594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Integrated Calendar Drives Workplace Efficiency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05469" y="5275808"/>
            <a:ext cx="2353208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Healthcare Digital Workflow Systems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4850" y="2339278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Automated Visit Scheduling &amp; Reminders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615503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Not only are appointment reminders, but also appointments for house calls are integrated into the schedule of the staff to make sure that there are fewer than 35% of missed appointments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(Williams, 2025)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540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Task Tracking &amp; Flagged Priorities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31630"/>
            <a:ext cx="5143500" cy="441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The Outlook Task Integration helps the coordinators identify the urgent care logs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(Patel, Evans and Harris, 2020)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250" y="381000"/>
            <a:ext cx="1941237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38BDF8"/>
                </a:solidFill>
                <a:latin typeface="Arial"/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6250" y="914400"/>
            <a:ext cx="11334750" cy="471103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1400" b="0" i="0" u="none">
                <a:solidFill>
                  <a:schemeClr val="bg1"/>
                </a:solidFill>
                <a:latin typeface="Arial"/>
              </a:rPr>
              <a:t>Care Quality Commission (CQC) (2023) </a:t>
            </a:r>
            <a:r>
              <a:rPr sz="1400" b="0" i="1" u="none">
                <a:solidFill>
                  <a:schemeClr val="bg1"/>
                </a:solidFill>
                <a:latin typeface="Arial"/>
              </a:rPr>
              <a:t>Code of Practice on Confidentiality and Document Governance in Social Care</a:t>
            </a:r>
            <a:r>
              <a:rPr sz="1400" b="0" i="0" u="none">
                <a:solidFill>
                  <a:schemeClr val="bg1"/>
                </a:solidFill>
                <a:latin typeface="Arial"/>
              </a:rPr>
              <a:t>. London: CQC. Available at: </a:t>
            </a:r>
            <a:r>
              <a:rPr sz="1400" b="0" i="0" u="none">
                <a:solidFill>
                  <a:schemeClr val="bg1"/>
                </a:solidFill>
                <a:latin typeface="Arial"/>
                <a:hlinkClick r:id="rId2"/>
              </a:rPr>
              <a:t>https://www.cqc.org.uk/guidance-providers/information-governance</a:t>
            </a: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Health and Social Care Information Centre (HSCIC) (2019)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A Guide to Confidentiality in Health and Social Care</a:t>
            </a:r>
            <a:r>
              <a:rPr lang="en-US" sz="1400">
                <a:solidFill>
                  <a:schemeClr val="bg1"/>
                </a:solidFill>
                <a:latin typeface="Arial"/>
              </a:rPr>
              <a:t>. Leeds: HSCIC.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3"/>
              </a:rPr>
              <a:t>https://digital.nhs.uk/data-and-information/looking-after-information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National Cyber Security Centre (NCSC) (2022)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10 Steps to Cyber Security for Health and Care Organisations</a:t>
            </a:r>
            <a:r>
              <a:rPr lang="en-US" sz="1400">
                <a:solidFill>
                  <a:schemeClr val="bg1"/>
                </a:solidFill>
                <a:latin typeface="Arial"/>
              </a:rPr>
              <a:t>. London: NCSC.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4"/>
              </a:rPr>
              <a:t>https://www.ncsc.gov.uk/guidance/10-steps-to-cyber-security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Patel, K., Evans, R. and Harris, G. (2020) 'Managing risks in decentralized care records: A community health perspective',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British Journal of Healthcare Management</a:t>
            </a:r>
            <a:r>
              <a:rPr lang="en-US" sz="1400">
                <a:solidFill>
                  <a:schemeClr val="bg1"/>
                </a:solidFill>
                <a:latin typeface="Arial"/>
              </a:rPr>
              <a:t>, 26(4), pp. 134-142.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5"/>
              </a:rPr>
              <a:t>https://www.magonlinelibrary.com/journal/bjhc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Williams, H. (2025) 'Training and standardized visual briefing tools in multi-site care teams',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International Journal of Integrated Care</a:t>
            </a:r>
            <a:r>
              <a:rPr lang="en-US" sz="1400">
                <a:solidFill>
                  <a:schemeClr val="bg1"/>
                </a:solidFill>
                <a:latin typeface="Arial"/>
              </a:rPr>
              <a:t>, 25(1), pp. 12-27.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6"/>
              </a:rPr>
              <a:t>https://www.ijic.org/articles/10.5334/ijic.9901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ts val="1631"/>
              </a:lnSpc>
            </a:pPr>
            <a:endParaRPr sz="1125" b="0" i="0" u="none">
              <a:solidFill>
                <a:schemeClr val="bg1"/>
              </a:solidFill>
              <a:latin typeface="Arial"/>
            </a:endParaRP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" y="83820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" y="1609725"/>
            <a:ext cx="11049000" cy="922734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" y="16002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" y="16002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" y="2522934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" y="2522934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981075"/>
            <a:ext cx="857250" cy="4762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828204"/>
            <a:ext cx="857250" cy="4762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2675334"/>
            <a:ext cx="857250" cy="4762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71500" y="571500"/>
            <a:ext cx="2134641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800" b="1" i="0" u="none">
                <a:solidFill>
                  <a:srgbClr val="0F172A"/>
                </a:solidFill>
                <a:latin typeface="Arial"/>
              </a:rPr>
              <a:t>Image Sources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66875" y="995213"/>
            <a:ext cx="4151778" cy="16312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https://www.mailhippo.com/blog/how-to-enable-email-encryption-office-365/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666875" y="1222325"/>
            <a:ext cx="239297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www.mailhippo.com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66875" y="1850920"/>
            <a:ext cx="10048875" cy="1631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https://www.istockphoto.com/photos/doctors-group-discussion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666875" y="2051045"/>
            <a:ext cx="254124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www.istockphoto.com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66875" y="2689473"/>
            <a:ext cx="2951129" cy="16312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https://zandahealth.com/clinic-management-software/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666875" y="2916584"/>
            <a:ext cx="2160426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zandahealth.com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57" y="64736"/>
            <a:ext cx="11838647" cy="679326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5657" y="107051"/>
            <a:ext cx="50332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Microsoft Teams for Secure Document Storage and Sharing at Ashford Community Care Service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7696" y="5008970"/>
            <a:ext cx="472574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Module: Digital Skills and Research Methods 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Module code: LCHS4007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 name: </a:t>
            </a:r>
            <a:r>
              <a:rPr lang="en-US" sz="20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Shabana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Malik</a:t>
            </a:r>
            <a:endParaRPr lang="en-US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 ID: 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2614224</a:t>
            </a:r>
            <a:endParaRPr lang="en-US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83983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30456"/>
            <a:ext cx="11987676" cy="80792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Advantages of using Microsoft Teams for secure file storage and sharing of service user documents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842541"/>
              </p:ext>
            </p:extLst>
          </p:nvPr>
        </p:nvGraphicFramePr>
        <p:xfrm>
          <a:off x="4984693" y="1084333"/>
          <a:ext cx="6700203" cy="5688699"/>
        </p:xfrm>
        <a:graphic>
          <a:graphicData uri="http://schemas.openxmlformats.org/drawingml/2006/table">
            <a:tbl>
              <a:tblPr/>
              <a:tblGrid>
                <a:gridCol w="2233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34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334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3832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Advantage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What it means at Ashford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28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One central place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Care plans and risk assessments stored once, not emailed around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Files shared and edited in one secure place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8973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One up-to-date version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Nurses, seniors and coordinators work on the same document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Staff, including external colleagues, worked on shared documents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565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Fast access anywhere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Open documents in homes, supported living and the office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Cloud sharing improves availability, and fast access is essential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1565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Security built in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Access by role, encryption and multi-factor authentication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Secure sharing needs encryption and access control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28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Easy to adopt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Already part of Microsoft 365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All 27 staff surveyed found Teams easy to use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81" y="1262062"/>
            <a:ext cx="4021743" cy="481505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27688" y="6400800"/>
            <a:ext cx="2840305" cy="372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sz="1600" err="1">
                <a:latin typeface="Arial" pitchFamily="34" charset="0"/>
                <a:cs typeface="Arial" pitchFamily="34" charset="0"/>
              </a:rPr>
              <a:t>Ireddy, 2023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7832888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1" y="81902"/>
            <a:ext cx="12011952" cy="719209"/>
          </a:xfrm>
          <a:solidFill>
            <a:srgbClr val="CC99FF"/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Limitations and how Ashford can reduce them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838621"/>
              </p:ext>
            </p:extLst>
          </p:nvPr>
        </p:nvGraphicFramePr>
        <p:xfrm>
          <a:off x="4644829" y="1759514"/>
          <a:ext cx="6999609" cy="4916416"/>
        </p:xfrm>
        <a:graphic>
          <a:graphicData uri="http://schemas.openxmlformats.org/drawingml/2006/table">
            <a:tbl>
              <a:tblPr/>
              <a:tblGrid>
                <a:gridCol w="23332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32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332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3316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Limitation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How Ashford reduces it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Access needs tight control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Private channels, access by role, no guest access, monthly review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Access must match who needs the data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Inconsistent use and training needs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One folder and naming template, short training, a Teams champion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Better document sharing needed, and around 45% wanted training (Hargreaves, Clarke and Lester,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3266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Data protection duties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Manager and data protection lead approve set-up, with clear retention rules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Cloud systems must meet data protection law, including GDPR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Sharing outside Ashford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External sharing off by default, approved process only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Organisations have different sharing policies (Tuler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500" y="2077714"/>
            <a:ext cx="3752597" cy="342487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7363" y="5980014"/>
            <a:ext cx="2508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sz="1600">
                <a:latin typeface="Arial" pitchFamily="34" charset="0"/>
                <a:cs typeface="Arial" pitchFamily="34" charset="0"/>
              </a:rPr>
              <a:t>Virtual data, 2026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7327730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008" y="65719"/>
            <a:ext cx="11882479" cy="55736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Hargreaves, C., Clarke, A. and Lester, K.R. (2022) ‘Microsoft Teams and team performance in the COVID-19 pandemic within an NHS Trust Community Service in North-West England’, </a:t>
            </a:r>
            <a:r>
              <a:rPr lang="en-US" sz="1600" i="1">
                <a:latin typeface="Arial" pitchFamily="34" charset="0"/>
                <a:cs typeface="Arial" pitchFamily="34" charset="0"/>
              </a:rPr>
              <a:t>Team Performance Management</a:t>
            </a:r>
            <a:r>
              <a:rPr lang="en-US" sz="1600">
                <a:latin typeface="Arial" pitchFamily="34" charset="0"/>
                <a:cs typeface="Arial" pitchFamily="34" charset="0"/>
              </a:rPr>
              <a:t>. Available at: </a:t>
            </a:r>
            <a:r>
              <a:rPr lang="en-US" sz="1600">
                <a:latin typeface="Arial" pitchFamily="34" charset="0"/>
                <a:cs typeface="Arial" pitchFamily="34" charset="0"/>
                <a:hlinkClick r:id="rId2"/>
              </a:rPr>
              <a:t>https://doi.org/10.1108/TPM-11-2021-0082</a:t>
            </a:r>
            <a:r>
              <a:rPr lang="en-US" sz="160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1600" err="1">
                <a:latin typeface="Arial" pitchFamily="34" charset="0"/>
                <a:cs typeface="Arial" pitchFamily="34" charset="0"/>
              </a:rPr>
              <a:t>Tuler de Oliveira, M., Reis, L.H.A., Marquering, H., Zwinderman, A.H. and Olabarriaga, S.D. (2022) ‘Perceptions of a secure cloud-based solution for data sharing during acute stroke care: qualitative interview study’, </a:t>
            </a:r>
            <a:r>
              <a:rPr lang="en-US" sz="1600" i="1">
                <a:latin typeface="Arial" pitchFamily="34" charset="0"/>
                <a:cs typeface="Arial" pitchFamily="34" charset="0"/>
              </a:rPr>
              <a:t>JMIR Formative Research</a:t>
            </a:r>
            <a:r>
              <a:rPr lang="en-US" sz="1600">
                <a:latin typeface="Arial" pitchFamily="34" charset="0"/>
                <a:cs typeface="Arial" pitchFamily="34" charset="0"/>
              </a:rPr>
              <a:t>, 6(12), e40061. Available at: </a:t>
            </a:r>
            <a:r>
              <a:rPr lang="en-US" sz="1600">
                <a:latin typeface="Arial" pitchFamily="34" charset="0"/>
                <a:cs typeface="Arial" pitchFamily="34" charset="0"/>
                <a:hlinkClick r:id="rId3"/>
              </a:rPr>
              <a:t>https://formative.jmir.org/2022/12/e40061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533973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6.0.36"/>
  <p:tag name="AS_OS" val="Unix 5.4.0.216"/>
  <p:tag name="AS_RELEASE_DATE" val="2024.02.14"/>
  <p:tag name="AS_TITLE" val="Aspose.Slides for .NET6"/>
  <p:tag name="AS_VERSION" val="24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2100</Words>
  <Application>Microsoft Office PowerPoint</Application>
  <PresentationFormat>Widescreen</PresentationFormat>
  <Paragraphs>138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Word suits secure storage and sharing of service user documents</vt:lpstr>
      <vt:lpstr>Why Word works in practice at Ashford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 for secure file storage and sharing of service user documents</vt:lpstr>
      <vt:lpstr>Limitations and how Ashford can reduce them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fathima</dc:creator>
  <cp:lastModifiedBy>Fathima Malik (2613103)</cp:lastModifiedBy>
  <cp:revision>5</cp:revision>
  <cp:lastPrinted>2026-10-10T18:05:12Z</cp:lastPrinted>
  <dcterms:created xsi:type="dcterms:W3CDTF">2026-10-10T18:05:12Z</dcterms:created>
  <dcterms:modified xsi:type="dcterms:W3CDTF">2026-10-10T20:37:57Z</dcterms:modified>
</cp:coreProperties>
</file>