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65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E6139-3370-4F94-5C85-DE0500A8D7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C75083-BEBE-13B6-9AA4-D2E3535860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CB879-2DBD-9549-55AF-3D22B529D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8CC53-0188-44FB-B425-2496BD4DFBB5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11DEE-1D39-3EAC-9B40-94B544C56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7740F-B20D-14A8-DEE7-6543E8198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98B0E-FEB3-4A49-979B-A5D21944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791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FC695-F812-A9C2-459F-F407F4026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268BE-913A-430B-7CA7-ACAEB3B92E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A60B99-2E67-ED29-824A-E292E3D7A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8CC53-0188-44FB-B425-2496BD4DFBB5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ADB0C9-7085-8C40-0BD0-C2948E0DA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C2ECF5-1801-067F-6708-1579A337D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98B0E-FEB3-4A49-979B-A5D21944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488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A3B23-1F89-9927-777A-514ECD04A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7440F9-7C8E-4F3D-442E-FE26A76D48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3764D7-1A93-7CCD-A2C4-4DC753E6A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8CC53-0188-44FB-B425-2496BD4DFBB5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76B868-8103-DBC9-10A7-259BC816D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3F448A-80CF-48D5-86C6-0C66A233F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98B0E-FEB3-4A49-979B-A5D21944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004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41E6A-8A02-5E08-D1C3-0D6B440A0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39870-9640-6DF1-C0DA-0A1F31C02F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8DD68F-6D51-1E2B-C857-B75485F217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FDF8BF-5BF8-CB47-7CC7-1371DDFAE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8CC53-0188-44FB-B425-2496BD4DFBB5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A07562-6801-3141-E54C-EAEE348A9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5833-C68D-17E8-C228-91D3F03D1C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98B0E-FEB3-4A49-979B-A5D21944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491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77341-EC9B-2C0F-03B9-6B211BB53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4314FA-7579-BFD4-3549-ECFEA5D2E4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1D7F61-050D-D787-9D0F-2717C697FB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BEB6ED-8586-9015-D68F-0BBF326A21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ECB465-7B20-1DF1-4389-EF54C37A61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FFE2461-CFFE-D309-55BE-A4FC6DA55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8CC53-0188-44FB-B425-2496BD4DFBB5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C06478-4067-7A58-8AAA-2D4973849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63191-9E24-B850-1031-8206FDC3F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98B0E-FEB3-4A49-979B-A5D21944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053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27407-1B6C-3B6D-20F7-535B4B5C6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EE977D-0E43-282E-5601-35F0D20C8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8CC53-0188-44FB-B425-2496BD4DFBB5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8240B5-7750-1CFD-472E-20EE6E4D0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99FCC9-8B01-B72F-DD09-2A43E84C2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98B0E-FEB3-4A49-979B-A5D21944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79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BF9B92-58A8-5E4A-5089-0422F58A0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8CC53-0188-44FB-B425-2496BD4DFBB5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A654CA-2E00-4B1D-5704-095FE2FB9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1E9986-EAED-1209-5DE4-4AC42EAA6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98B0E-FEB3-4A49-979B-A5D21944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284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D6E52-56E1-8FC1-6C08-A4D37891D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9A89D-B344-D2C1-CDA1-63CE6893F8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34507A-CFE3-50FA-4EDF-8C67AD1415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7247D3-08CF-CD05-7295-BCE0A3B94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8CC53-0188-44FB-B425-2496BD4DFBB5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972DB4-C036-FEB6-639E-A7236DF69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D0F2B-68F8-095D-BF58-3E57BA802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98B0E-FEB3-4A49-979B-A5D21944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165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43FB8-1FE6-7EF5-194E-5EE1C58B9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BEC669-EA94-FE77-C99B-19129781B0E3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4CC036-C52E-87D5-0946-6D4822ADBF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C48BFD-9BFE-1B1E-6734-56D59067CE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8CC53-0188-44FB-B425-2496BD4DFBB5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8AA8DE-0C41-3F86-2BB9-8ABB8DCDF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D93C08-5591-12EC-AAE1-9C875F15D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98B0E-FEB3-4A49-979B-A5D21944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685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5478A-47F0-FE3D-7129-3B09E426B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62E95C-7D79-B29D-F582-DE57B2CCD1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435107-225B-AF0F-62EB-115DA0039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8CC53-0188-44FB-B425-2496BD4DFBB5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366058-928E-DD65-4E23-7F3ED233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E5A08C-3377-5D2D-6BB0-29E74A97A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98B0E-FEB3-4A49-979B-A5D21944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408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4592D0-CAEC-6643-3E22-B621FFB06B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E036AA-1BD7-0244-42F5-BC99580177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FFCB8D-DA43-9E2A-3613-4A3BBDCD3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8CC53-0188-44FB-B425-2496BD4DFBB5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3B5B14-E8EC-BC03-DD7A-F02002FB6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7826D-012B-C1A6-0F5B-F3652FF5B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98B0E-FEB3-4A49-979B-A5D21944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955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364096-DEEE-289A-DE41-0E51AC3DF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7B651E-94B8-E0AB-CC6A-B73109DCA3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64DC99-7D4A-9DB4-10AA-B4F0BD199A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98CC53-0188-44FB-B425-2496BD4DFBB5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7E021-C97B-1F42-8975-26504124E0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E5A1F-019E-9ECE-1F77-9C14B757A3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098B0E-FEB3-4A49-979B-A5D21944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859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search?q=%22https%3A%2F%2Farchive.org%2Fdetails%2Freflectivepracti0000scho%22&amp;utm_source=copilot.com" TargetMode="External"/><Relationship Id="rId2" Type="http://schemas.openxmlformats.org/officeDocument/2006/relationships/hyperlink" Target="https://www.open.edu/openlearn/mod/oucontent/view.php?id=171417&amp;section=38.1&amp;utm_source=copilot.com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link.springer.com/article/10.1007/2288-6729-6-1-1?utm_source=copilot.com" TargetMode="External"/><Relationship Id="rId4" Type="http://schemas.openxmlformats.org/officeDocument/2006/relationships/hyperlink" Target="https://www.vic.gov.au/three-year-old-kindergarten-teaching-toolkit/reflective-practice?utm_source=copilo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84556F5-4882-421A-48FA-E2CBE5FD580A}"/>
              </a:ext>
            </a:extLst>
          </p:cNvPr>
          <p:cNvSpPr txBox="1"/>
          <p:nvPr/>
        </p:nvSpPr>
        <p:spPr>
          <a:xfrm>
            <a:off x="239268" y="85817"/>
            <a:ext cx="11713464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50" b="1" dirty="0"/>
              <a:t>Beth </a:t>
            </a:r>
            <a:r>
              <a:rPr lang="en-GB" sz="1050" b="1" dirty="0" err="1"/>
              <a:t>yw</a:t>
            </a:r>
            <a:r>
              <a:rPr lang="en-GB" sz="1050" b="1" dirty="0"/>
              <a:t> </a:t>
            </a:r>
            <a:r>
              <a:rPr lang="en-GB" sz="1050" b="1" dirty="0" err="1"/>
              <a:t>myfyrio</a:t>
            </a:r>
            <a:r>
              <a:rPr lang="en-GB" sz="1050" b="1" dirty="0"/>
              <a:t> ac </a:t>
            </a:r>
            <a:r>
              <a:rPr lang="en-GB" sz="1050" b="1" dirty="0" err="1"/>
              <a:t>ymarfer</a:t>
            </a:r>
            <a:r>
              <a:rPr lang="en-GB" sz="1050" b="1" dirty="0"/>
              <a:t> </a:t>
            </a:r>
            <a:r>
              <a:rPr lang="en-GB" sz="1050" b="1" dirty="0" err="1"/>
              <a:t>myfyriol</a:t>
            </a:r>
            <a:r>
              <a:rPr lang="en-GB" sz="1050" b="1" dirty="0"/>
              <a:t>? </a:t>
            </a:r>
            <a:endParaRPr lang="en-GB" sz="1050" dirty="0"/>
          </a:p>
          <a:p>
            <a:pPr algn="ctr"/>
            <a:r>
              <a:rPr lang="en-GB" sz="700" dirty="0"/>
              <a:t>Mae </a:t>
            </a:r>
            <a:r>
              <a:rPr lang="en-GB" sz="700" dirty="0" err="1"/>
              <a:t>myfyrio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ddull</a:t>
            </a:r>
            <a:r>
              <a:rPr lang="en-GB" sz="700" dirty="0"/>
              <a:t> o </a:t>
            </a:r>
            <a:r>
              <a:rPr lang="en-GB" sz="700" dirty="0" err="1"/>
              <a:t>feddwl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ofalus</a:t>
            </a:r>
            <a:r>
              <a:rPr lang="en-GB" sz="700" dirty="0"/>
              <a:t> am </a:t>
            </a:r>
            <a:r>
              <a:rPr lang="en-GB" sz="700" dirty="0" err="1"/>
              <a:t>brofiad</a:t>
            </a:r>
            <a:r>
              <a:rPr lang="en-GB" sz="700" dirty="0"/>
              <a:t>, </a:t>
            </a:r>
            <a:r>
              <a:rPr lang="en-GB" sz="700" dirty="0" err="1"/>
              <a:t>sefyllfa</a:t>
            </a:r>
            <a:r>
              <a:rPr lang="en-GB" sz="700" dirty="0"/>
              <a:t> neu </a:t>
            </a:r>
            <a:r>
              <a:rPr lang="en-GB" sz="700" dirty="0" err="1"/>
              <a:t>weithred</a:t>
            </a:r>
            <a:r>
              <a:rPr lang="en-GB" sz="700" dirty="0"/>
              <a:t> er </a:t>
            </a:r>
            <a:r>
              <a:rPr lang="en-GB" sz="700" dirty="0" err="1"/>
              <a:t>mwyn</a:t>
            </a:r>
            <a:r>
              <a:rPr lang="en-GB" sz="700" dirty="0"/>
              <a:t> </a:t>
            </a:r>
            <a:r>
              <a:rPr lang="en-GB" sz="700" dirty="0" err="1"/>
              <a:t>deall</a:t>
            </a:r>
            <a:r>
              <a:rPr lang="en-GB" sz="700" dirty="0"/>
              <a:t> </a:t>
            </a:r>
            <a:r>
              <a:rPr lang="en-GB" sz="700" dirty="0" err="1"/>
              <a:t>beth</a:t>
            </a:r>
            <a:r>
              <a:rPr lang="en-GB" sz="700" dirty="0"/>
              <a:t> </a:t>
            </a:r>
            <a:r>
              <a:rPr lang="en-GB" sz="700" dirty="0" err="1"/>
              <a:t>ddigwyddodd</a:t>
            </a:r>
            <a:r>
              <a:rPr lang="en-GB" sz="700" dirty="0"/>
              <a:t>, pam a </a:t>
            </a:r>
            <a:r>
              <a:rPr lang="en-GB" sz="700" dirty="0" err="1"/>
              <a:t>wnaeth</a:t>
            </a:r>
            <a:r>
              <a:rPr lang="en-GB" sz="700" dirty="0"/>
              <a:t> </a:t>
            </a:r>
            <a:r>
              <a:rPr lang="en-GB" sz="700" dirty="0" err="1"/>
              <a:t>digwydd</a:t>
            </a:r>
            <a:r>
              <a:rPr lang="en-GB" sz="700" dirty="0"/>
              <a:t> a </a:t>
            </a:r>
            <a:r>
              <a:rPr lang="en-GB" sz="700" dirty="0" err="1"/>
              <a:t>beth</a:t>
            </a:r>
            <a:r>
              <a:rPr lang="en-GB" sz="700" dirty="0"/>
              <a:t> y </a:t>
            </a:r>
            <a:r>
              <a:rPr lang="en-GB" sz="700" dirty="0" err="1"/>
              <a:t>gellir</a:t>
            </a:r>
            <a:r>
              <a:rPr lang="en-GB" sz="700" dirty="0"/>
              <a:t> </a:t>
            </a:r>
            <a:r>
              <a:rPr lang="en-GB" sz="700" dirty="0" err="1"/>
              <a:t>ei</a:t>
            </a:r>
            <a:r>
              <a:rPr lang="en-GB" sz="700" dirty="0"/>
              <a:t> </a:t>
            </a:r>
            <a:r>
              <a:rPr lang="en-GB" sz="700" dirty="0" err="1"/>
              <a:t>ddysgu</a:t>
            </a:r>
            <a:r>
              <a:rPr lang="en-GB" sz="700" dirty="0"/>
              <a:t> </a:t>
            </a:r>
            <a:r>
              <a:rPr lang="en-GB" sz="700" dirty="0" err="1"/>
              <a:t>ohono</a:t>
            </a:r>
            <a:r>
              <a:rPr lang="en-GB" sz="700" dirty="0"/>
              <a:t>. Mae </a:t>
            </a:r>
            <a:r>
              <a:rPr lang="en-GB" sz="700" dirty="0" err="1"/>
              <a:t>ymarfer</a:t>
            </a:r>
            <a:r>
              <a:rPr lang="en-GB" sz="700" dirty="0"/>
              <a:t> </a:t>
            </a:r>
            <a:r>
              <a:rPr lang="en-GB" sz="700" dirty="0" err="1"/>
              <a:t>myfyriol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adeiladau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y broses </a:t>
            </a:r>
            <a:r>
              <a:rPr lang="en-GB" sz="700" dirty="0" err="1"/>
              <a:t>strwythuredig</a:t>
            </a:r>
            <a:r>
              <a:rPr lang="en-GB" sz="700" dirty="0"/>
              <a:t> hon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caniatáu</a:t>
            </a:r>
            <a:r>
              <a:rPr lang="en-GB" sz="700" dirty="0"/>
              <a:t> </a:t>
            </a:r>
            <a:r>
              <a:rPr lang="en-GB" sz="700" dirty="0" err="1"/>
              <a:t>ymarferwyr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archwilio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profiadau</a:t>
            </a:r>
            <a:r>
              <a:rPr lang="en-GB" sz="700" dirty="0"/>
              <a:t>,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gweithredoedd</a:t>
            </a:r>
            <a:r>
              <a:rPr lang="en-GB" sz="700" dirty="0"/>
              <a:t> </a:t>
            </a:r>
            <a:r>
              <a:rPr lang="en-GB" sz="700" dirty="0" err="1"/>
              <a:t>a’u</a:t>
            </a:r>
            <a:r>
              <a:rPr lang="en-GB" sz="700" dirty="0"/>
              <a:t> </a:t>
            </a:r>
            <a:r>
              <a:rPr lang="en-GB" sz="700" dirty="0" err="1"/>
              <a:t>penderfyniadau</a:t>
            </a:r>
            <a:r>
              <a:rPr lang="en-GB" sz="700" dirty="0"/>
              <a:t> </a:t>
            </a:r>
            <a:r>
              <a:rPr lang="en-GB" sz="700" dirty="0" err="1"/>
              <a:t>proffesiynol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feirniadol</a:t>
            </a:r>
            <a:r>
              <a:rPr lang="en-GB" sz="700" dirty="0"/>
              <a:t>, er </a:t>
            </a:r>
            <a:r>
              <a:rPr lang="en-GB" sz="700" dirty="0" err="1"/>
              <a:t>mwyn</a:t>
            </a:r>
            <a:r>
              <a:rPr lang="en-GB" sz="700" dirty="0"/>
              <a:t> </a:t>
            </a:r>
            <a:r>
              <a:rPr lang="en-GB" sz="700" dirty="0" err="1"/>
              <a:t>galluogi</a:t>
            </a:r>
            <a:r>
              <a:rPr lang="en-GB" sz="700" dirty="0"/>
              <a:t> </a:t>
            </a:r>
            <a:r>
              <a:rPr lang="en-GB" sz="700" dirty="0" err="1"/>
              <a:t>dysgu</a:t>
            </a:r>
            <a:r>
              <a:rPr lang="en-GB" sz="700" dirty="0"/>
              <a:t> a </a:t>
            </a:r>
            <a:r>
              <a:rPr lang="en-GB" sz="700" dirty="0" err="1"/>
              <a:t>gwelliant</a:t>
            </a:r>
            <a:r>
              <a:rPr lang="en-GB" sz="700" dirty="0"/>
              <a:t> </a:t>
            </a:r>
            <a:r>
              <a:rPr lang="en-GB" sz="700" dirty="0" err="1"/>
              <a:t>parhaus</a:t>
            </a:r>
            <a:r>
              <a:rPr lang="en-GB" sz="700" dirty="0"/>
              <a:t>. Yn </a:t>
            </a:r>
            <a:r>
              <a:rPr lang="en-GB" sz="700" dirty="0" err="1"/>
              <a:t>ôl</a:t>
            </a:r>
            <a:r>
              <a:rPr lang="en-GB" sz="700" dirty="0"/>
              <a:t> y Dorrian (</a:t>
            </a:r>
            <a:r>
              <a:rPr lang="en-GB" sz="700" dirty="0" err="1"/>
              <a:t>n.d</a:t>
            </a:r>
            <a:r>
              <a:rPr lang="en-GB" sz="700" dirty="0"/>
              <a:t>) </a:t>
            </a:r>
            <a:r>
              <a:rPr lang="en-GB" sz="700" dirty="0" err="1"/>
              <a:t>mae</a:t>
            </a:r>
            <a:r>
              <a:rPr lang="en-GB" sz="700" dirty="0"/>
              <a:t> </a:t>
            </a:r>
            <a:r>
              <a:rPr lang="en-GB" sz="700" dirty="0" err="1"/>
              <a:t>myfyrio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cefnogi</a:t>
            </a:r>
            <a:r>
              <a:rPr lang="en-GB" sz="700" dirty="0"/>
              <a:t> </a:t>
            </a:r>
            <a:r>
              <a:rPr lang="en-GB" sz="700" dirty="0" err="1"/>
              <a:t>ymarferwyr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ddadansoddi</a:t>
            </a:r>
            <a:r>
              <a:rPr lang="en-GB" sz="700" dirty="0"/>
              <a:t> </a:t>
            </a:r>
            <a:r>
              <a:rPr lang="en-GB" sz="700" dirty="0" err="1"/>
              <a:t>profiadau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fanylach</a:t>
            </a:r>
            <a:r>
              <a:rPr lang="en-GB" sz="700" dirty="0"/>
              <a:t> a nodi </a:t>
            </a:r>
            <a:r>
              <a:rPr lang="en-GB" sz="700" dirty="0" err="1"/>
              <a:t>sut</a:t>
            </a:r>
            <a:r>
              <a:rPr lang="en-GB" sz="700" dirty="0"/>
              <a:t> y </a:t>
            </a:r>
            <a:r>
              <a:rPr lang="en-GB" sz="700" dirty="0" err="1"/>
              <a:t>gellid</a:t>
            </a:r>
            <a:r>
              <a:rPr lang="en-GB" sz="700" dirty="0"/>
              <a:t>  </a:t>
            </a:r>
            <a:r>
              <a:rPr lang="en-GB" sz="700" dirty="0" err="1"/>
              <a:t>gwella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gweithredoedd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y </a:t>
            </a:r>
            <a:r>
              <a:rPr lang="en-GB" sz="700" dirty="0" err="1"/>
              <a:t>dyfodol</a:t>
            </a:r>
            <a:r>
              <a:rPr lang="en-GB" sz="700" dirty="0"/>
              <a:t>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641672-3002-A6F6-B1BC-2139B981D49C}"/>
              </a:ext>
            </a:extLst>
          </p:cNvPr>
          <p:cNvSpPr txBox="1"/>
          <p:nvPr/>
        </p:nvSpPr>
        <p:spPr>
          <a:xfrm>
            <a:off x="239268" y="987992"/>
            <a:ext cx="7149084" cy="180049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50" b="1" dirty="0"/>
              <a:t>Pam </a:t>
            </a:r>
            <a:r>
              <a:rPr lang="en-GB" sz="1050" b="1" dirty="0" err="1"/>
              <a:t>mae</a:t>
            </a:r>
            <a:r>
              <a:rPr lang="en-GB" sz="1050" b="1" dirty="0"/>
              <a:t> </a:t>
            </a:r>
            <a:r>
              <a:rPr lang="en-GB" sz="1050" b="1" dirty="0" err="1"/>
              <a:t>ymarfer</a:t>
            </a:r>
            <a:r>
              <a:rPr lang="en-GB" sz="1050" b="1" dirty="0"/>
              <a:t> </a:t>
            </a:r>
            <a:r>
              <a:rPr lang="en-GB" sz="1050" b="1" dirty="0" err="1"/>
              <a:t>myfyriol</a:t>
            </a:r>
            <a:r>
              <a:rPr lang="en-GB" sz="1050" b="1" dirty="0"/>
              <a:t> </a:t>
            </a:r>
            <a:r>
              <a:rPr lang="en-GB" sz="1050" b="1" dirty="0" err="1"/>
              <a:t>yn</a:t>
            </a:r>
            <a:r>
              <a:rPr lang="en-GB" sz="1050" b="1" dirty="0"/>
              <a:t> </a:t>
            </a:r>
            <a:r>
              <a:rPr lang="en-GB" sz="1050" b="1" dirty="0" err="1"/>
              <a:t>bwysig</a:t>
            </a:r>
            <a:r>
              <a:rPr lang="en-GB" sz="1050" b="1" dirty="0"/>
              <a:t> </a:t>
            </a:r>
            <a:r>
              <a:rPr lang="en-GB" sz="1050" b="1" dirty="0" err="1"/>
              <a:t>yn</a:t>
            </a:r>
            <a:r>
              <a:rPr lang="en-GB" sz="1050" b="1" dirty="0"/>
              <a:t> y </a:t>
            </a:r>
            <a:r>
              <a:rPr lang="en-GB" sz="1050" b="1" dirty="0" err="1"/>
              <a:t>blynyddoed</a:t>
            </a:r>
            <a:r>
              <a:rPr lang="en-GB" sz="1050" b="1" dirty="0"/>
              <a:t> </a:t>
            </a:r>
            <a:r>
              <a:rPr lang="en-GB" sz="1050" b="1" dirty="0" err="1"/>
              <a:t>cynnar</a:t>
            </a:r>
            <a:r>
              <a:rPr lang="en-GB" sz="1050" b="1" dirty="0"/>
              <a:t>? </a:t>
            </a:r>
            <a:endParaRPr lang="en-GB" sz="1050" dirty="0"/>
          </a:p>
          <a:p>
            <a:pPr algn="ctr"/>
            <a:r>
              <a:rPr lang="en-GB" dirty="0"/>
              <a:t>  </a:t>
            </a:r>
            <a:r>
              <a:rPr lang="en-GB" sz="700" dirty="0" err="1"/>
              <a:t>Ym</a:t>
            </a:r>
            <a:r>
              <a:rPr lang="en-GB" sz="700" dirty="0"/>
              <a:t> </a:t>
            </a:r>
            <a:r>
              <a:rPr lang="en-GB" sz="700" dirty="0" err="1"/>
              <a:t>maes</a:t>
            </a:r>
            <a:r>
              <a:rPr lang="en-GB" sz="700" dirty="0"/>
              <a:t> </a:t>
            </a:r>
            <a:r>
              <a:rPr lang="en-GB" sz="700" dirty="0" err="1"/>
              <a:t>addysg</a:t>
            </a:r>
            <a:r>
              <a:rPr lang="en-GB" sz="700" dirty="0"/>
              <a:t> y </a:t>
            </a:r>
            <a:r>
              <a:rPr lang="en-GB" sz="700" dirty="0" err="1"/>
              <a:t>blynyddoedd</a:t>
            </a:r>
            <a:r>
              <a:rPr lang="en-GB" sz="700" dirty="0"/>
              <a:t> </a:t>
            </a:r>
            <a:r>
              <a:rPr lang="en-GB" sz="700" dirty="0" err="1"/>
              <a:t>Cynnar</a:t>
            </a:r>
            <a:r>
              <a:rPr lang="en-GB" sz="700" dirty="0"/>
              <a:t>, </a:t>
            </a:r>
            <a:r>
              <a:rPr lang="en-GB" sz="700" dirty="0" err="1"/>
              <a:t>mae’r</a:t>
            </a:r>
            <a:r>
              <a:rPr lang="en-GB" sz="700" dirty="0"/>
              <a:t> </a:t>
            </a:r>
            <a:r>
              <a:rPr lang="en-GB" sz="700" dirty="0" err="1"/>
              <a:t>gallu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fyfyrio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hanfodol</a:t>
            </a:r>
            <a:r>
              <a:rPr lang="en-GB" sz="700" dirty="0"/>
              <a:t> er </a:t>
            </a:r>
            <a:r>
              <a:rPr lang="en-GB" sz="700" dirty="0" err="1"/>
              <a:t>mwyn</a:t>
            </a:r>
            <a:r>
              <a:rPr lang="en-GB" sz="700" dirty="0"/>
              <a:t> </a:t>
            </a:r>
            <a:r>
              <a:rPr lang="en-GB" sz="700" dirty="0" err="1"/>
              <a:t>werthuso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dulliau</a:t>
            </a:r>
            <a:r>
              <a:rPr lang="en-GB" sz="700" dirty="0"/>
              <a:t> </a:t>
            </a:r>
            <a:r>
              <a:rPr lang="en-GB" sz="700" dirty="0" err="1"/>
              <a:t>addysgu</a:t>
            </a:r>
            <a:r>
              <a:rPr lang="en-GB" sz="700" dirty="0"/>
              <a:t>, </a:t>
            </a:r>
            <a:r>
              <a:rPr lang="en-GB" sz="700" dirty="0" err="1"/>
              <a:t>deall</a:t>
            </a:r>
            <a:r>
              <a:rPr lang="en-GB" sz="700" dirty="0"/>
              <a:t> 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unigol</a:t>
            </a:r>
            <a:r>
              <a:rPr lang="en-GB" sz="700" dirty="0"/>
              <a:t> plant a </a:t>
            </a:r>
            <a:r>
              <a:rPr lang="en-GB" sz="700" dirty="0" err="1"/>
              <a:t>gwerthuso</a:t>
            </a:r>
            <a:r>
              <a:rPr lang="en-GB" sz="700" dirty="0"/>
              <a:t> </a:t>
            </a:r>
            <a:r>
              <a:rPr lang="en-GB" sz="700" dirty="0" err="1"/>
              <a:t>sut</a:t>
            </a:r>
            <a:r>
              <a:rPr lang="en-GB" sz="700" dirty="0"/>
              <a:t> </a:t>
            </a:r>
            <a:r>
              <a:rPr lang="en-GB" sz="700" dirty="0" err="1"/>
              <a:t>mae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dewisiadau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llunio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ddysgu</a:t>
            </a:r>
            <a:r>
              <a:rPr lang="en-GB" sz="700" dirty="0"/>
              <a:t> a </a:t>
            </a:r>
            <a:r>
              <a:rPr lang="en-GB" sz="700" dirty="0" err="1"/>
              <a:t>datblygiad</a:t>
            </a:r>
            <a:r>
              <a:rPr lang="en-GB" sz="700" dirty="0"/>
              <a:t> plant </a:t>
            </a:r>
            <a:r>
              <a:rPr lang="en-GB" sz="700" dirty="0" err="1"/>
              <a:t>bach</a:t>
            </a:r>
            <a:r>
              <a:rPr lang="en-GB" sz="700" dirty="0"/>
              <a:t>. Mae </a:t>
            </a:r>
            <a:r>
              <a:rPr lang="en-GB" sz="700" dirty="0" err="1"/>
              <a:t>ymchwil</a:t>
            </a:r>
            <a:r>
              <a:rPr lang="en-GB" sz="700" dirty="0"/>
              <a:t> </a:t>
            </a:r>
            <a:r>
              <a:rPr lang="en-GB" sz="700" dirty="0" err="1"/>
              <a:t>Venninen</a:t>
            </a:r>
            <a:r>
              <a:rPr lang="en-GB" sz="700" dirty="0"/>
              <a:t> et al. (2012)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cyfeirio</a:t>
            </a:r>
            <a:r>
              <a:rPr lang="en-GB" sz="700" dirty="0"/>
              <a:t> at </a:t>
            </a:r>
            <a:r>
              <a:rPr lang="en-GB" sz="700" dirty="0" err="1"/>
              <a:t>bwysigrwydd</a:t>
            </a:r>
            <a:r>
              <a:rPr lang="en-GB" sz="700" dirty="0"/>
              <a:t> </a:t>
            </a:r>
            <a:r>
              <a:rPr lang="en-GB" sz="700" dirty="0" err="1"/>
              <a:t>dulliau</a:t>
            </a:r>
            <a:r>
              <a:rPr lang="en-GB" sz="700" dirty="0"/>
              <a:t> </a:t>
            </a:r>
            <a:r>
              <a:rPr lang="en-GB" sz="700" dirty="0" err="1"/>
              <a:t>myfyriol</a:t>
            </a:r>
            <a:r>
              <a:rPr lang="en-GB" sz="700" dirty="0"/>
              <a:t> </a:t>
            </a:r>
            <a:r>
              <a:rPr lang="en-GB" sz="700" dirty="0" err="1"/>
              <a:t>mewn</a:t>
            </a:r>
            <a:r>
              <a:rPr lang="en-GB" sz="700" dirty="0"/>
              <a:t> </a:t>
            </a:r>
            <a:r>
              <a:rPr lang="en-GB" sz="700" dirty="0" err="1"/>
              <a:t>lleoliadau</a:t>
            </a:r>
            <a:r>
              <a:rPr lang="en-GB" sz="700" dirty="0"/>
              <a:t> </a:t>
            </a:r>
            <a:r>
              <a:rPr lang="en-GB" sz="700" dirty="0" err="1"/>
              <a:t>blynyddoedd</a:t>
            </a:r>
            <a:r>
              <a:rPr lang="en-GB" sz="700" dirty="0"/>
              <a:t> </a:t>
            </a:r>
            <a:r>
              <a:rPr lang="en-GB" sz="700" dirty="0" err="1"/>
              <a:t>cynnar</a:t>
            </a:r>
            <a:r>
              <a:rPr lang="en-GB" sz="700" dirty="0"/>
              <a:t> , </a:t>
            </a:r>
            <a:r>
              <a:rPr lang="en-GB" sz="700" dirty="0" err="1"/>
              <a:t>gan</a:t>
            </a:r>
            <a:r>
              <a:rPr lang="en-GB" sz="700" dirty="0"/>
              <a:t> </a:t>
            </a:r>
            <a:r>
              <a:rPr lang="en-GB" sz="700" dirty="0" err="1"/>
              <a:t>ystyried</a:t>
            </a:r>
            <a:r>
              <a:rPr lang="en-GB" sz="700" dirty="0"/>
              <a:t> </a:t>
            </a:r>
            <a:r>
              <a:rPr lang="en-GB" sz="700" dirty="0" err="1"/>
              <a:t>rhoi</a:t>
            </a:r>
            <a:r>
              <a:rPr lang="en-GB" sz="700" dirty="0"/>
              <a:t> </a:t>
            </a:r>
            <a:r>
              <a:rPr lang="en-GB" sz="700" dirty="0" err="1"/>
              <a:t>cyfleoedd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ymarferwyr</a:t>
            </a:r>
            <a:r>
              <a:rPr lang="en-GB" sz="700" dirty="0"/>
              <a:t> </a:t>
            </a:r>
            <a:r>
              <a:rPr lang="en-GB" sz="700" dirty="0" err="1"/>
              <a:t>rannu</a:t>
            </a:r>
            <a:r>
              <a:rPr lang="en-GB" sz="700" dirty="0"/>
              <a:t> </a:t>
            </a:r>
            <a:r>
              <a:rPr lang="en-GB" sz="700" dirty="0" err="1"/>
              <a:t>profiadau</a:t>
            </a:r>
            <a:r>
              <a:rPr lang="en-GB" sz="700" dirty="0"/>
              <a:t>, </a:t>
            </a:r>
            <a:r>
              <a:rPr lang="en-GB" sz="700" dirty="0" err="1"/>
              <a:t>cwestiynu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harferion</a:t>
            </a:r>
            <a:r>
              <a:rPr lang="en-GB" sz="700" dirty="0"/>
              <a:t> </a:t>
            </a:r>
            <a:r>
              <a:rPr lang="en-GB" sz="700" dirty="0" err="1"/>
              <a:t>presennol</a:t>
            </a:r>
            <a:r>
              <a:rPr lang="en-GB" sz="700" dirty="0"/>
              <a:t> a </a:t>
            </a:r>
            <a:r>
              <a:rPr lang="en-GB" sz="700" dirty="0" err="1"/>
              <a:t>datblygu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dealltwriaeth</a:t>
            </a:r>
            <a:r>
              <a:rPr lang="en-GB" sz="700" dirty="0"/>
              <a:t> </a:t>
            </a:r>
            <a:r>
              <a:rPr lang="en-GB" sz="700" dirty="0" err="1"/>
              <a:t>broffesiynol</a:t>
            </a:r>
            <a:r>
              <a:rPr lang="en-GB" sz="700" dirty="0"/>
              <a:t>. </a:t>
            </a:r>
          </a:p>
          <a:p>
            <a:pPr algn="ctr"/>
            <a:r>
              <a:rPr lang="en-GB" sz="700" dirty="0"/>
              <a:t>Yn </a:t>
            </a:r>
            <a:r>
              <a:rPr lang="en-GB" sz="700" dirty="0" err="1"/>
              <a:t>ogystal</a:t>
            </a:r>
            <a:r>
              <a:rPr lang="en-GB" sz="700" dirty="0"/>
              <a:t>, </a:t>
            </a:r>
            <a:r>
              <a:rPr lang="en-GB" sz="700" dirty="0" err="1"/>
              <a:t>mae</a:t>
            </a:r>
            <a:r>
              <a:rPr lang="en-GB" sz="700" dirty="0"/>
              <a:t> </a:t>
            </a:r>
            <a:r>
              <a:rPr lang="en-GB" sz="700" dirty="0" err="1"/>
              <a:t>ymarfer</a:t>
            </a:r>
            <a:r>
              <a:rPr lang="en-GB" sz="700" dirty="0"/>
              <a:t> </a:t>
            </a:r>
            <a:r>
              <a:rPr lang="en-GB" sz="700" dirty="0" err="1"/>
              <a:t>myfyriol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annog</a:t>
            </a:r>
            <a:r>
              <a:rPr lang="en-GB" sz="700" dirty="0"/>
              <a:t> </a:t>
            </a:r>
            <a:r>
              <a:rPr lang="en-GB" sz="700" dirty="0" err="1"/>
              <a:t>ymarferwyr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herio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rhagdybiaethau</a:t>
            </a:r>
            <a:r>
              <a:rPr lang="en-GB" sz="700" dirty="0"/>
              <a:t> a </a:t>
            </a:r>
            <a:r>
              <a:rPr lang="en-GB" sz="700" dirty="0" err="1"/>
              <a:t>gwerthuso</a:t>
            </a:r>
            <a:r>
              <a:rPr lang="en-GB" sz="700" dirty="0"/>
              <a:t> </a:t>
            </a:r>
            <a:r>
              <a:rPr lang="en-GB" sz="700" dirty="0" err="1"/>
              <a:t>sut</a:t>
            </a:r>
            <a:r>
              <a:rPr lang="en-GB" sz="700" dirty="0"/>
              <a:t> y gall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penderfyniadau</a:t>
            </a:r>
            <a:r>
              <a:rPr lang="en-GB" sz="700" dirty="0"/>
              <a:t> </a:t>
            </a:r>
            <a:r>
              <a:rPr lang="en-GB" sz="700" dirty="0" err="1"/>
              <a:t>effeithio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blant</a:t>
            </a:r>
            <a:r>
              <a:rPr lang="en-GB" sz="700" dirty="0"/>
              <a:t>. Yn </a:t>
            </a:r>
            <a:r>
              <a:rPr lang="en-GB" sz="700" dirty="0" err="1"/>
              <a:t>arbennig</a:t>
            </a:r>
            <a:r>
              <a:rPr lang="en-GB" sz="700" dirty="0"/>
              <a:t>, </a:t>
            </a:r>
            <a:r>
              <a:rPr lang="en-GB" sz="700" dirty="0" err="1"/>
              <a:t>mae</a:t>
            </a:r>
            <a:r>
              <a:rPr lang="en-GB" sz="700" dirty="0"/>
              <a:t> </a:t>
            </a:r>
            <a:r>
              <a:rPr lang="en-GB" sz="700" dirty="0" err="1"/>
              <a:t>hyn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berthnasol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leoliadau</a:t>
            </a:r>
            <a:r>
              <a:rPr lang="en-GB" sz="700" dirty="0"/>
              <a:t> </a:t>
            </a:r>
            <a:r>
              <a:rPr lang="en-GB" sz="700" dirty="0" err="1"/>
              <a:t>blynyddoedd</a:t>
            </a:r>
            <a:r>
              <a:rPr lang="en-GB" sz="700" dirty="0"/>
              <a:t> </a:t>
            </a:r>
            <a:r>
              <a:rPr lang="en-GB" sz="700" dirty="0" err="1"/>
              <a:t>cynnar</a:t>
            </a:r>
            <a:r>
              <a:rPr lang="en-GB" sz="700" dirty="0"/>
              <a:t>, </a:t>
            </a:r>
            <a:r>
              <a:rPr lang="en-GB" sz="700" dirty="0" err="1"/>
              <a:t>gan</a:t>
            </a:r>
            <a:r>
              <a:rPr lang="en-GB" sz="700" dirty="0"/>
              <a:t> </a:t>
            </a:r>
            <a:r>
              <a:rPr lang="en-GB" sz="700" dirty="0" err="1"/>
              <a:t>mae</a:t>
            </a:r>
            <a:r>
              <a:rPr lang="en-GB" sz="700" dirty="0"/>
              <a:t> </a:t>
            </a:r>
            <a:r>
              <a:rPr lang="en-GB" sz="700" dirty="0" err="1"/>
              <a:t>pob</a:t>
            </a:r>
            <a:r>
              <a:rPr lang="en-GB" sz="700" dirty="0"/>
              <a:t> </a:t>
            </a:r>
            <a:r>
              <a:rPr lang="en-GB" sz="700" dirty="0" err="1"/>
              <a:t>plentyn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unigryw</a:t>
            </a:r>
            <a:r>
              <a:rPr lang="en-GB" sz="700" dirty="0"/>
              <a:t>, </a:t>
            </a:r>
            <a:r>
              <a:rPr lang="en-GB" sz="700" dirty="0" err="1"/>
              <a:t>gydag</a:t>
            </a:r>
            <a:r>
              <a:rPr lang="en-GB" sz="700" dirty="0"/>
              <a:t> </a:t>
            </a:r>
            <a:r>
              <a:rPr lang="en-GB" sz="700" dirty="0" err="1"/>
              <a:t>anghenion</a:t>
            </a:r>
            <a:r>
              <a:rPr lang="en-GB" sz="700" dirty="0"/>
              <a:t>, </a:t>
            </a:r>
            <a:r>
              <a:rPr lang="en-GB" sz="700" dirty="0" err="1"/>
              <a:t>diddordebau</a:t>
            </a:r>
            <a:r>
              <a:rPr lang="en-GB" sz="700" dirty="0"/>
              <a:t> a </a:t>
            </a:r>
            <a:r>
              <a:rPr lang="en-GB" sz="700" dirty="0" err="1"/>
              <a:t>chyflymder</a:t>
            </a:r>
            <a:r>
              <a:rPr lang="en-GB" sz="700" dirty="0"/>
              <a:t> </a:t>
            </a:r>
            <a:r>
              <a:rPr lang="en-GB" sz="700" dirty="0" err="1"/>
              <a:t>datblygu</a:t>
            </a:r>
            <a:r>
              <a:rPr lang="en-GB" sz="700" dirty="0"/>
              <a:t> </a:t>
            </a:r>
            <a:r>
              <a:rPr lang="en-GB" sz="700" dirty="0" err="1"/>
              <a:t>gwahanol</a:t>
            </a:r>
            <a:r>
              <a:rPr lang="en-GB" sz="700" dirty="0"/>
              <a:t>. </a:t>
            </a:r>
            <a:r>
              <a:rPr lang="en-GB" sz="700" dirty="0" err="1"/>
              <a:t>Dywed</a:t>
            </a:r>
            <a:r>
              <a:rPr lang="en-GB" sz="700" dirty="0"/>
              <a:t> </a:t>
            </a:r>
            <a:r>
              <a:rPr lang="en-GB" sz="700" dirty="0" err="1"/>
              <a:t>Llywodraeth</a:t>
            </a:r>
            <a:r>
              <a:rPr lang="en-GB" sz="700" dirty="0"/>
              <a:t> Victoria (2026)  </a:t>
            </a:r>
            <a:r>
              <a:rPr lang="en-GB" sz="700" dirty="0" err="1"/>
              <a:t>fod</a:t>
            </a:r>
            <a:r>
              <a:rPr lang="en-GB" sz="700" dirty="0"/>
              <a:t> </a:t>
            </a:r>
            <a:r>
              <a:rPr lang="en-GB" sz="700" dirty="0" err="1"/>
              <a:t>myfyrio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helpu</a:t>
            </a:r>
            <a:r>
              <a:rPr lang="en-GB" sz="700" dirty="0"/>
              <a:t> </a:t>
            </a:r>
            <a:r>
              <a:rPr lang="en-GB" sz="700" dirty="0" err="1"/>
              <a:t>ymarferwyr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ddefnyddio</a:t>
            </a:r>
            <a:r>
              <a:rPr lang="en-GB" sz="700" dirty="0"/>
              <a:t> </a:t>
            </a:r>
            <a:r>
              <a:rPr lang="en-GB" sz="700" dirty="0" err="1"/>
              <a:t>tystiolaeth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wneud</a:t>
            </a:r>
            <a:r>
              <a:rPr lang="en-GB" sz="700" dirty="0"/>
              <a:t> </a:t>
            </a:r>
            <a:r>
              <a:rPr lang="en-GB" sz="700" dirty="0" err="1"/>
              <a:t>penderfyniadau</a:t>
            </a:r>
            <a:r>
              <a:rPr lang="en-GB" sz="700" dirty="0"/>
              <a:t> </a:t>
            </a:r>
            <a:r>
              <a:rPr lang="en-GB" sz="700" dirty="0" err="1"/>
              <a:t>gwybodus</a:t>
            </a:r>
            <a:r>
              <a:rPr lang="en-GB" sz="700" dirty="0"/>
              <a:t> ac </a:t>
            </a:r>
            <a:r>
              <a:rPr lang="en-GB" sz="700" dirty="0" err="1"/>
              <a:t>addasu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harferion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gefnogi</a:t>
            </a:r>
            <a:r>
              <a:rPr lang="en-GB" sz="700" dirty="0"/>
              <a:t> </a:t>
            </a:r>
            <a:r>
              <a:rPr lang="en-GB" sz="700" dirty="0" err="1"/>
              <a:t>dysgu</a:t>
            </a:r>
            <a:r>
              <a:rPr lang="en-GB" sz="700" dirty="0"/>
              <a:t> a </a:t>
            </a:r>
            <a:r>
              <a:rPr lang="en-GB" sz="700" dirty="0" err="1"/>
              <a:t>datblygiad</a:t>
            </a:r>
            <a:r>
              <a:rPr lang="en-GB" sz="700" dirty="0"/>
              <a:t> plant. </a:t>
            </a:r>
          </a:p>
          <a:p>
            <a:pPr algn="ctr"/>
            <a:r>
              <a:rPr lang="en-GB" sz="700" dirty="0"/>
              <a:t>Yng </a:t>
            </a:r>
            <a:r>
              <a:rPr lang="en-GB" sz="700" dirty="0" err="1"/>
              <a:t>Nghymru</a:t>
            </a:r>
            <a:r>
              <a:rPr lang="en-GB" sz="700" dirty="0"/>
              <a:t>, </a:t>
            </a:r>
            <a:r>
              <a:rPr lang="en-GB" sz="700" dirty="0" err="1"/>
              <a:t>mae</a:t>
            </a:r>
            <a:r>
              <a:rPr lang="en-GB" sz="700" dirty="0"/>
              <a:t> </a:t>
            </a:r>
            <a:r>
              <a:rPr lang="en-GB" sz="700" dirty="0" err="1"/>
              <a:t>gweithdrefnau</a:t>
            </a:r>
            <a:r>
              <a:rPr lang="en-GB" sz="700" dirty="0"/>
              <a:t> </a:t>
            </a:r>
            <a:r>
              <a:rPr lang="en-GB" sz="700" dirty="0" err="1"/>
              <a:t>diogelu</a:t>
            </a:r>
            <a:r>
              <a:rPr lang="en-GB" sz="700" dirty="0"/>
              <a:t> Cymru (</a:t>
            </a:r>
            <a:r>
              <a:rPr lang="en-GB" sz="700" dirty="0" err="1"/>
              <a:t>n.d</a:t>
            </a:r>
            <a:r>
              <a:rPr lang="en-GB" sz="700" dirty="0"/>
              <a:t>) un </a:t>
            </a:r>
            <a:r>
              <a:rPr lang="en-GB" sz="700" dirty="0" err="1"/>
              <a:t>pwysleisio</a:t>
            </a:r>
            <a:r>
              <a:rPr lang="en-GB" sz="700" dirty="0"/>
              <a:t> </a:t>
            </a:r>
            <a:r>
              <a:rPr lang="en-GB" sz="700" dirty="0" err="1"/>
              <a:t>cyfrifoldeb</a:t>
            </a:r>
            <a:r>
              <a:rPr lang="en-GB" sz="700" dirty="0"/>
              <a:t> </a:t>
            </a:r>
            <a:r>
              <a:rPr lang="en-GB" sz="700" dirty="0" err="1"/>
              <a:t>pawb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ddiogelu</a:t>
            </a:r>
            <a:r>
              <a:rPr lang="en-GB" sz="700" dirty="0"/>
              <a:t> plant, </a:t>
            </a:r>
            <a:r>
              <a:rPr lang="en-GB" sz="700" dirty="0" err="1"/>
              <a:t>gan</a:t>
            </a:r>
            <a:r>
              <a:rPr lang="en-GB" sz="700" dirty="0"/>
              <a:t> </a:t>
            </a:r>
            <a:r>
              <a:rPr lang="en-GB" sz="700" dirty="0" err="1"/>
              <a:t>sicrhau</a:t>
            </a:r>
            <a:r>
              <a:rPr lang="en-GB" sz="700" dirty="0"/>
              <a:t> bod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hawliau</a:t>
            </a:r>
            <a:r>
              <a:rPr lang="en-GB" sz="700" dirty="0"/>
              <a:t>,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diogelwch</a:t>
            </a:r>
            <a:r>
              <a:rPr lang="en-GB" sz="700" dirty="0"/>
              <a:t> </a:t>
            </a:r>
            <a:r>
              <a:rPr lang="en-GB" sz="700" dirty="0" err="1"/>
              <a:t>a’u</a:t>
            </a:r>
            <a:r>
              <a:rPr lang="en-GB" sz="700" dirty="0"/>
              <a:t> </a:t>
            </a:r>
            <a:r>
              <a:rPr lang="en-GB" sz="700" dirty="0" err="1"/>
              <a:t>hanghenion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flaenoriaeth</a:t>
            </a:r>
            <a:r>
              <a:rPr lang="en-GB" sz="700" dirty="0"/>
              <a:t>. Felly, </a:t>
            </a:r>
            <a:r>
              <a:rPr lang="en-GB" sz="700" dirty="0" err="1"/>
              <a:t>mae'r</a:t>
            </a:r>
            <a:r>
              <a:rPr lang="en-GB" sz="700" dirty="0"/>
              <a:t> </a:t>
            </a:r>
            <a:r>
              <a:rPr lang="en-GB" sz="700" dirty="0" err="1"/>
              <a:t>gallu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ymarfer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 </a:t>
            </a:r>
            <a:r>
              <a:rPr lang="en-GB" sz="700" dirty="0" err="1"/>
              <a:t>fyfyriol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hanfodol</a:t>
            </a:r>
            <a:r>
              <a:rPr lang="en-GB" sz="700" dirty="0"/>
              <a:t> er </a:t>
            </a:r>
            <a:r>
              <a:rPr lang="en-GB" sz="700" dirty="0" err="1"/>
              <a:t>mwyn</a:t>
            </a:r>
            <a:r>
              <a:rPr lang="en-GB" sz="700" dirty="0"/>
              <a:t>  </a:t>
            </a:r>
            <a:r>
              <a:rPr lang="en-GB" sz="700" dirty="0" err="1"/>
              <a:t>galluogi</a:t>
            </a:r>
            <a:r>
              <a:rPr lang="en-GB" sz="700" dirty="0"/>
              <a:t> </a:t>
            </a:r>
            <a:r>
              <a:rPr lang="en-GB" sz="700" dirty="0" err="1"/>
              <a:t>ymarferwyr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adnabod</a:t>
            </a:r>
            <a:r>
              <a:rPr lang="en-GB" sz="700" dirty="0"/>
              <a:t> </a:t>
            </a:r>
            <a:r>
              <a:rPr lang="en-GB" sz="700" dirty="0" err="1"/>
              <a:t>unrhyw</a:t>
            </a:r>
            <a:r>
              <a:rPr lang="en-GB" sz="700" dirty="0"/>
              <a:t> </a:t>
            </a:r>
            <a:r>
              <a:rPr lang="en-GB" sz="700" dirty="0" err="1"/>
              <a:t>arwyddion</a:t>
            </a:r>
            <a:r>
              <a:rPr lang="en-GB" sz="700" dirty="0"/>
              <a:t> o </a:t>
            </a:r>
            <a:r>
              <a:rPr lang="en-GB" sz="700" dirty="0" err="1"/>
              <a:t>gamdriniaeth</a:t>
            </a:r>
            <a:r>
              <a:rPr lang="en-GB" sz="700" dirty="0"/>
              <a:t> neu </a:t>
            </a:r>
            <a:r>
              <a:rPr lang="en-GB" sz="700" dirty="0" err="1"/>
              <a:t>esgeuluso</a:t>
            </a:r>
            <a:r>
              <a:rPr lang="en-GB" sz="700" dirty="0"/>
              <a:t> a </a:t>
            </a:r>
            <a:r>
              <a:rPr lang="en-GB" sz="700" dirty="0" err="1"/>
              <a:t>sut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ymateb</a:t>
            </a:r>
            <a:r>
              <a:rPr lang="en-GB" sz="700" dirty="0"/>
              <a:t> </a:t>
            </a:r>
            <a:r>
              <a:rPr lang="en-GB" sz="700" dirty="0" err="1"/>
              <a:t>mewn</a:t>
            </a:r>
            <a:r>
              <a:rPr lang="en-GB" sz="700" dirty="0"/>
              <a:t> </a:t>
            </a:r>
            <a:r>
              <a:rPr lang="en-GB" sz="700" dirty="0" err="1"/>
              <a:t>ffordd</a:t>
            </a:r>
            <a:r>
              <a:rPr lang="en-GB" sz="700" dirty="0"/>
              <a:t> addas. </a:t>
            </a:r>
          </a:p>
          <a:p>
            <a:pPr algn="ctr"/>
            <a:r>
              <a:rPr lang="en-GB" sz="700" dirty="0"/>
              <a:t>Mae Schön (1983)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gwahaniaethu</a:t>
            </a:r>
            <a:r>
              <a:rPr lang="en-GB" sz="700" dirty="0"/>
              <a:t> </a:t>
            </a:r>
            <a:r>
              <a:rPr lang="en-GB" sz="700" dirty="0" err="1"/>
              <a:t>rhwng</a:t>
            </a:r>
            <a:r>
              <a:rPr lang="en-GB" sz="700" dirty="0"/>
              <a:t> </a:t>
            </a:r>
            <a:r>
              <a:rPr lang="en-GB" sz="700" dirty="0" err="1"/>
              <a:t>myfyrio-mewn-ymarfer</a:t>
            </a:r>
            <a:r>
              <a:rPr lang="en-GB" sz="700" dirty="0"/>
              <a:t>,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digwydd</a:t>
            </a:r>
            <a:r>
              <a:rPr lang="en-GB" sz="700" dirty="0"/>
              <a:t> </a:t>
            </a:r>
            <a:r>
              <a:rPr lang="en-GB" sz="700" dirty="0" err="1"/>
              <a:t>tra</a:t>
            </a:r>
            <a:r>
              <a:rPr lang="en-GB" sz="700" dirty="0"/>
              <a:t> </a:t>
            </a:r>
            <a:r>
              <a:rPr lang="en-GB" sz="700" dirty="0" err="1"/>
              <a:t>ymateb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sefyllfa</a:t>
            </a:r>
            <a:r>
              <a:rPr lang="en-GB" sz="700" dirty="0"/>
              <a:t> a </a:t>
            </a:r>
            <a:r>
              <a:rPr lang="en-GB" sz="700" dirty="0" err="1"/>
              <a:t>myfyrio-ar-ymarfer</a:t>
            </a:r>
            <a:r>
              <a:rPr lang="en-GB" sz="700" dirty="0"/>
              <a:t>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cymred</a:t>
            </a:r>
            <a:r>
              <a:rPr lang="en-GB" sz="700" dirty="0"/>
              <a:t> </a:t>
            </a:r>
            <a:r>
              <a:rPr lang="en-GB" sz="700" dirty="0" err="1"/>
              <a:t>lle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ôl</a:t>
            </a:r>
            <a:r>
              <a:rPr lang="en-GB" sz="700" dirty="0"/>
              <a:t> </a:t>
            </a:r>
            <a:r>
              <a:rPr lang="en-GB" sz="700" dirty="0" err="1"/>
              <a:t>digwyddiad</a:t>
            </a:r>
            <a:r>
              <a:rPr lang="en-GB" sz="700" dirty="0"/>
              <a:t>. Fel </a:t>
            </a:r>
            <a:r>
              <a:rPr lang="en-GB" sz="700" dirty="0" err="1"/>
              <a:t>enghraifft</a:t>
            </a:r>
            <a:r>
              <a:rPr lang="en-GB" sz="700" dirty="0"/>
              <a:t>, </a:t>
            </a:r>
            <a:r>
              <a:rPr lang="en-GB" sz="700" dirty="0" err="1"/>
              <a:t>efallai</a:t>
            </a:r>
            <a:r>
              <a:rPr lang="en-GB" sz="700" dirty="0"/>
              <a:t> </a:t>
            </a:r>
            <a:r>
              <a:rPr lang="en-GB" sz="700" dirty="0" err="1"/>
              <a:t>bydd</a:t>
            </a:r>
            <a:r>
              <a:rPr lang="en-GB" sz="700" dirty="0"/>
              <a:t> </a:t>
            </a:r>
            <a:r>
              <a:rPr lang="en-GB" sz="700" dirty="0" err="1"/>
              <a:t>ymarferwr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addasu</a:t>
            </a:r>
            <a:r>
              <a:rPr lang="en-GB" sz="700" dirty="0"/>
              <a:t> </a:t>
            </a:r>
            <a:r>
              <a:rPr lang="en-GB" sz="700" dirty="0" err="1"/>
              <a:t>gweithgaredd</a:t>
            </a:r>
            <a:r>
              <a:rPr lang="en-GB" sz="700" dirty="0"/>
              <a:t> pan </a:t>
            </a:r>
            <a:r>
              <a:rPr lang="en-GB" sz="700" dirty="0" err="1"/>
              <a:t>maent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sylwi</a:t>
            </a:r>
            <a:r>
              <a:rPr lang="en-GB" sz="700" dirty="0"/>
              <a:t> bod y </a:t>
            </a:r>
            <a:r>
              <a:rPr lang="en-GB" sz="700" dirty="0" err="1"/>
              <a:t>plentyn</a:t>
            </a:r>
            <a:r>
              <a:rPr lang="en-GB" sz="700" dirty="0"/>
              <a:t> </a:t>
            </a:r>
            <a:r>
              <a:rPr lang="en-GB" sz="700" dirty="0" err="1"/>
              <a:t>wedi</a:t>
            </a:r>
            <a:r>
              <a:rPr lang="en-GB" sz="700" dirty="0"/>
              <a:t> </a:t>
            </a:r>
            <a:r>
              <a:rPr lang="en-GB" sz="700" dirty="0" err="1"/>
              <a:t>blino’r</a:t>
            </a:r>
            <a:r>
              <a:rPr lang="en-GB" sz="700" dirty="0"/>
              <a:t> </a:t>
            </a:r>
            <a:r>
              <a:rPr lang="en-GB" sz="700" dirty="0" err="1"/>
              <a:t>gweithgaredd</a:t>
            </a:r>
            <a:r>
              <a:rPr lang="en-GB" sz="700" dirty="0"/>
              <a:t>, ac </a:t>
            </a:r>
            <a:r>
              <a:rPr lang="en-GB" sz="700" dirty="0" err="1"/>
              <a:t>wedyn</a:t>
            </a:r>
            <a:r>
              <a:rPr lang="en-GB" sz="700" dirty="0"/>
              <a:t> </a:t>
            </a:r>
            <a:r>
              <a:rPr lang="en-GB" sz="700" dirty="0" err="1"/>
              <a:t>myfyrio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ôl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weld a </a:t>
            </a:r>
            <a:r>
              <a:rPr lang="en-GB" sz="700" dirty="0" err="1"/>
              <a:t>oedd</a:t>
            </a:r>
            <a:r>
              <a:rPr lang="en-GB" sz="700" dirty="0"/>
              <a:t> y </a:t>
            </a:r>
            <a:r>
              <a:rPr lang="en-GB" sz="700" dirty="0" err="1"/>
              <a:t>gweithgaredd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briodol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ddechrau</a:t>
            </a:r>
            <a:r>
              <a:rPr lang="en-GB" sz="700" dirty="0"/>
              <a:t>. 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E48C29-8A32-55A4-7143-E2DC4BB7E825}"/>
              </a:ext>
            </a:extLst>
          </p:cNvPr>
          <p:cNvSpPr txBox="1"/>
          <p:nvPr/>
        </p:nvSpPr>
        <p:spPr>
          <a:xfrm>
            <a:off x="7548563" y="987992"/>
            <a:ext cx="4379976" cy="152349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50" b="1" dirty="0" err="1"/>
              <a:t>Theorïau</a:t>
            </a:r>
            <a:r>
              <a:rPr lang="en-GB" sz="1050" b="1" dirty="0"/>
              <a:t> </a:t>
            </a:r>
            <a:r>
              <a:rPr lang="en-GB" sz="1050" b="1" dirty="0" err="1"/>
              <a:t>myfyrio</a:t>
            </a:r>
            <a:endParaRPr lang="en-GB" sz="1050" dirty="0"/>
          </a:p>
          <a:p>
            <a:pPr algn="ctr"/>
            <a:r>
              <a:rPr lang="en-GB" sz="700" dirty="0"/>
              <a:t>Mae </a:t>
            </a:r>
            <a:r>
              <a:rPr lang="en-GB" sz="700" dirty="0" err="1"/>
              <a:t>myfyrio</a:t>
            </a:r>
            <a:r>
              <a:rPr lang="en-GB" sz="700" dirty="0"/>
              <a:t> </a:t>
            </a:r>
            <a:r>
              <a:rPr lang="en-GB" sz="700" dirty="0" err="1"/>
              <a:t>wedi</a:t>
            </a:r>
            <a:r>
              <a:rPr lang="en-GB" sz="700" dirty="0"/>
              <a:t> </a:t>
            </a:r>
            <a:r>
              <a:rPr lang="en-GB" sz="700" dirty="0" err="1"/>
              <a:t>datblygu</a:t>
            </a:r>
            <a:r>
              <a:rPr lang="en-GB" sz="700" dirty="0"/>
              <a:t> </a:t>
            </a:r>
            <a:r>
              <a:rPr lang="en-GB" sz="700" dirty="0" err="1"/>
              <a:t>sawl</a:t>
            </a:r>
            <a:r>
              <a:rPr lang="en-GB" sz="700" dirty="0"/>
              <a:t> </a:t>
            </a:r>
            <a:r>
              <a:rPr lang="en-GB" sz="700" dirty="0" err="1"/>
              <a:t>theori</a:t>
            </a:r>
            <a:r>
              <a:rPr lang="en-GB" sz="700" dirty="0"/>
              <a:t> </a:t>
            </a:r>
            <a:r>
              <a:rPr lang="en-GB" sz="700" dirty="0" err="1"/>
              <a:t>addysgol</a:t>
            </a:r>
            <a:r>
              <a:rPr lang="en-GB" sz="700" dirty="0"/>
              <a:t> </a:t>
            </a:r>
            <a:r>
              <a:rPr lang="en-GB" sz="700" dirty="0" err="1"/>
              <a:t>dros</a:t>
            </a:r>
            <a:r>
              <a:rPr lang="en-GB" sz="700" dirty="0"/>
              <a:t> y </a:t>
            </a:r>
            <a:r>
              <a:rPr lang="en-GB" sz="700" dirty="0" err="1"/>
              <a:t>blynyddoedd</a:t>
            </a:r>
            <a:r>
              <a:rPr lang="en-GB" sz="700" dirty="0"/>
              <a:t>, </a:t>
            </a:r>
            <a:r>
              <a:rPr lang="en-GB" sz="700" dirty="0" err="1"/>
              <a:t>gyda</a:t>
            </a:r>
            <a:r>
              <a:rPr lang="en-GB" sz="700" dirty="0"/>
              <a:t> Dewey (1933)  </a:t>
            </a:r>
            <a:r>
              <a:rPr lang="en-GB" sz="700" dirty="0" err="1"/>
              <a:t>archwiliad</a:t>
            </a:r>
            <a:r>
              <a:rPr lang="en-GB" sz="700" dirty="0"/>
              <a:t> </a:t>
            </a:r>
            <a:r>
              <a:rPr lang="en-GB" sz="700" dirty="0" err="1"/>
              <a:t>meddylgar</a:t>
            </a:r>
            <a:r>
              <a:rPr lang="en-GB" sz="700" dirty="0"/>
              <a:t> o </a:t>
            </a:r>
            <a:r>
              <a:rPr lang="en-GB" sz="700" dirty="0" err="1"/>
              <a:t>brofiadau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lle</a:t>
            </a:r>
            <a:r>
              <a:rPr lang="en-GB" sz="700" dirty="0"/>
              <a:t> </a:t>
            </a:r>
            <a:r>
              <a:rPr lang="en-GB" sz="700" dirty="0" err="1"/>
              <a:t>derbyn</a:t>
            </a:r>
            <a:r>
              <a:rPr lang="en-GB" sz="700" dirty="0"/>
              <a:t> </a:t>
            </a:r>
            <a:r>
              <a:rPr lang="en-GB" sz="700" dirty="0" err="1"/>
              <a:t>digwyddiadau</a:t>
            </a:r>
            <a:r>
              <a:rPr lang="en-GB" sz="700" dirty="0"/>
              <a:t> </a:t>
            </a:r>
            <a:r>
              <a:rPr lang="en-GB" sz="700" dirty="0" err="1"/>
              <a:t>heb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herio</a:t>
            </a:r>
            <a:r>
              <a:rPr lang="en-GB" sz="700" dirty="0"/>
              <a:t>. Mae </a:t>
            </a:r>
            <a:r>
              <a:rPr lang="en-GB" sz="700" dirty="0" err="1"/>
              <a:t>hyn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awgrymu</a:t>
            </a:r>
            <a:r>
              <a:rPr lang="en-GB" sz="700" dirty="0"/>
              <a:t> y </a:t>
            </a:r>
            <a:r>
              <a:rPr lang="en-GB" sz="700" dirty="0" err="1"/>
              <a:t>dylai</a:t>
            </a:r>
            <a:r>
              <a:rPr lang="en-GB" sz="700" dirty="0"/>
              <a:t> </a:t>
            </a:r>
            <a:r>
              <a:rPr lang="en-GB" sz="700" dirty="0" err="1"/>
              <a:t>ymarferwyr</a:t>
            </a:r>
            <a:r>
              <a:rPr lang="en-GB" sz="700" dirty="0"/>
              <a:t> </a:t>
            </a:r>
            <a:r>
              <a:rPr lang="en-GB" sz="700" dirty="0" err="1"/>
              <a:t>blynyddoedd</a:t>
            </a:r>
            <a:r>
              <a:rPr lang="en-GB" sz="700" dirty="0"/>
              <a:t> </a:t>
            </a:r>
            <a:r>
              <a:rPr lang="en-GB" sz="700" dirty="0" err="1"/>
              <a:t>cynnar</a:t>
            </a:r>
            <a:r>
              <a:rPr lang="en-GB" sz="700" dirty="0"/>
              <a:t> </a:t>
            </a:r>
            <a:r>
              <a:rPr lang="en-GB" sz="700" dirty="0" err="1"/>
              <a:t>ddefnyddio</a:t>
            </a:r>
            <a:r>
              <a:rPr lang="en-GB" sz="700" dirty="0"/>
              <a:t> </a:t>
            </a:r>
            <a:r>
              <a:rPr lang="en-GB" sz="700" dirty="0" err="1"/>
              <a:t>tystiolaeth</a:t>
            </a:r>
            <a:r>
              <a:rPr lang="en-GB" sz="700" dirty="0"/>
              <a:t> a </a:t>
            </a:r>
            <a:r>
              <a:rPr lang="en-GB" sz="700" dirty="0" err="1"/>
              <a:t>meddylio</a:t>
            </a:r>
            <a:r>
              <a:rPr lang="en-GB" sz="700" dirty="0"/>
              <a:t> </a:t>
            </a:r>
            <a:r>
              <a:rPr lang="en-GB" sz="700" dirty="0" err="1"/>
              <a:t>rhesymeg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ddeall</a:t>
            </a:r>
            <a:r>
              <a:rPr lang="en-GB" sz="700" dirty="0"/>
              <a:t> pam </a:t>
            </a:r>
            <a:r>
              <a:rPr lang="en-GB" sz="700" dirty="0" err="1"/>
              <a:t>mae</a:t>
            </a:r>
            <a:r>
              <a:rPr lang="en-GB" sz="700" dirty="0"/>
              <a:t> dull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llwyddo</a:t>
            </a:r>
            <a:r>
              <a:rPr lang="en-GB" sz="700" dirty="0"/>
              <a:t> </a:t>
            </a:r>
            <a:r>
              <a:rPr lang="en-GB" sz="700" dirty="0" err="1"/>
              <a:t>neu’n</a:t>
            </a:r>
            <a:r>
              <a:rPr lang="en-GB" sz="700" dirty="0"/>
              <a:t> </a:t>
            </a:r>
            <a:r>
              <a:rPr lang="en-GB" sz="700" dirty="0" err="1"/>
              <a:t>methu</a:t>
            </a:r>
            <a:r>
              <a:rPr lang="en-GB" sz="700" dirty="0"/>
              <a:t>.</a:t>
            </a:r>
          </a:p>
          <a:p>
            <a:pPr algn="ctr"/>
            <a:r>
              <a:rPr lang="en-GB" sz="700" dirty="0"/>
              <a:t>Mae Kolb(1984)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cyflwyno</a:t>
            </a:r>
            <a:r>
              <a:rPr lang="en-GB" sz="700" dirty="0"/>
              <a:t> </a:t>
            </a:r>
            <a:r>
              <a:rPr lang="en-GB" sz="700" dirty="0" err="1"/>
              <a:t>addysgu</a:t>
            </a:r>
            <a:r>
              <a:rPr lang="en-GB" sz="700" dirty="0"/>
              <a:t> </a:t>
            </a:r>
            <a:r>
              <a:rPr lang="en-GB" sz="700" dirty="0" err="1"/>
              <a:t>fel</a:t>
            </a:r>
            <a:r>
              <a:rPr lang="en-GB" sz="700" dirty="0"/>
              <a:t> </a:t>
            </a:r>
            <a:r>
              <a:rPr lang="en-GB" sz="700" dirty="0" err="1"/>
              <a:t>cylched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cynnwys</a:t>
            </a:r>
            <a:r>
              <a:rPr lang="en-GB" sz="700" dirty="0"/>
              <a:t> </a:t>
            </a:r>
            <a:r>
              <a:rPr lang="en-GB" sz="700" dirty="0" err="1"/>
              <a:t>profiad</a:t>
            </a:r>
            <a:r>
              <a:rPr lang="en-GB" sz="700" dirty="0"/>
              <a:t> </a:t>
            </a:r>
            <a:r>
              <a:rPr lang="en-GB" sz="700" dirty="0" err="1"/>
              <a:t>concrid</a:t>
            </a:r>
            <a:r>
              <a:rPr lang="en-GB" sz="700" dirty="0"/>
              <a:t>, </a:t>
            </a:r>
            <a:r>
              <a:rPr lang="en-GB" sz="700" dirty="0" err="1"/>
              <a:t>arsylwi</a:t>
            </a:r>
            <a:r>
              <a:rPr lang="en-GB" sz="700" dirty="0"/>
              <a:t> </a:t>
            </a:r>
            <a:r>
              <a:rPr lang="en-GB" sz="700" dirty="0" err="1"/>
              <a:t>myfyriol</a:t>
            </a:r>
            <a:r>
              <a:rPr lang="en-GB" sz="700" dirty="0"/>
              <a:t>, </a:t>
            </a:r>
            <a:r>
              <a:rPr lang="en-GB" sz="700" dirty="0" err="1"/>
              <a:t>cysyniadoli</a:t>
            </a:r>
            <a:r>
              <a:rPr lang="en-GB" sz="700" dirty="0"/>
              <a:t> </a:t>
            </a:r>
            <a:r>
              <a:rPr lang="en-GB" sz="700" dirty="0" err="1"/>
              <a:t>theoriol</a:t>
            </a:r>
            <a:r>
              <a:rPr lang="en-GB" sz="700" dirty="0"/>
              <a:t> ac </a:t>
            </a:r>
            <a:r>
              <a:rPr lang="en-GB" sz="700" dirty="0" err="1"/>
              <a:t>arbrofi</a:t>
            </a:r>
            <a:r>
              <a:rPr lang="en-GB" sz="700" dirty="0"/>
              <a:t> </a:t>
            </a:r>
            <a:r>
              <a:rPr lang="en-GB" sz="700" dirty="0" err="1"/>
              <a:t>gweithredol</a:t>
            </a:r>
            <a:r>
              <a:rPr lang="en-GB" sz="700" dirty="0"/>
              <a:t>. Er </a:t>
            </a:r>
            <a:r>
              <a:rPr lang="en-GB" sz="700" dirty="0" err="1"/>
              <a:t>esiampl</a:t>
            </a:r>
            <a:r>
              <a:rPr lang="en-GB" sz="700" dirty="0"/>
              <a:t>,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ôl</a:t>
            </a:r>
            <a:r>
              <a:rPr lang="en-GB" sz="700" dirty="0"/>
              <a:t> </a:t>
            </a:r>
            <a:r>
              <a:rPr lang="en-GB" sz="700" dirty="0" err="1"/>
              <a:t>gweithgaredd</a:t>
            </a:r>
            <a:r>
              <a:rPr lang="en-GB" sz="700" dirty="0"/>
              <a:t> </a:t>
            </a:r>
            <a:r>
              <a:rPr lang="en-GB" sz="700" dirty="0" err="1"/>
              <a:t>dweud</a:t>
            </a:r>
            <a:r>
              <a:rPr lang="en-GB" sz="700" dirty="0"/>
              <a:t> </a:t>
            </a:r>
            <a:r>
              <a:rPr lang="en-GB" sz="700" dirty="0" err="1"/>
              <a:t>stori</a:t>
            </a:r>
            <a:r>
              <a:rPr lang="en-GB" sz="700" dirty="0"/>
              <a:t> gall </a:t>
            </a:r>
            <a:r>
              <a:rPr lang="en-GB" sz="700" dirty="0" err="1"/>
              <a:t>ymarferwr</a:t>
            </a:r>
            <a:r>
              <a:rPr lang="en-GB" sz="700" dirty="0"/>
              <a:t> </a:t>
            </a:r>
            <a:r>
              <a:rPr lang="en-GB" sz="700" dirty="0" err="1"/>
              <a:t>ystyried</a:t>
            </a:r>
            <a:r>
              <a:rPr lang="en-GB" sz="700" dirty="0"/>
              <a:t> </a:t>
            </a:r>
            <a:r>
              <a:rPr lang="en-GB" sz="700" dirty="0" err="1"/>
              <a:t>ymateb</a:t>
            </a:r>
            <a:r>
              <a:rPr lang="en-GB" sz="700" dirty="0"/>
              <a:t> plant a nodi </a:t>
            </a:r>
            <a:r>
              <a:rPr lang="en-GB" sz="700" dirty="0" err="1"/>
              <a:t>dulliau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wella</a:t>
            </a:r>
            <a:r>
              <a:rPr lang="en-GB" sz="700" dirty="0"/>
              <a:t> </a:t>
            </a:r>
            <a:r>
              <a:rPr lang="en-GB" sz="700" dirty="0" err="1"/>
              <a:t>ymrwymiad</a:t>
            </a:r>
            <a:r>
              <a:rPr lang="en-GB" sz="700" dirty="0"/>
              <a:t> a </a:t>
            </a:r>
            <a:r>
              <a:rPr lang="en-GB" sz="700" dirty="0" err="1"/>
              <a:t>phrofi</a:t>
            </a:r>
            <a:r>
              <a:rPr lang="en-GB" sz="700" dirty="0"/>
              <a:t> dull </a:t>
            </a:r>
            <a:r>
              <a:rPr lang="en-GB" sz="700" dirty="0" err="1"/>
              <a:t>gwahanol</a:t>
            </a:r>
            <a:r>
              <a:rPr lang="en-GB" sz="700" dirty="0"/>
              <a:t> y </a:t>
            </a:r>
            <a:r>
              <a:rPr lang="en-GB" sz="700" dirty="0" err="1"/>
              <a:t>tro</a:t>
            </a:r>
            <a:r>
              <a:rPr lang="en-GB" sz="700" dirty="0"/>
              <a:t> </a:t>
            </a:r>
            <a:r>
              <a:rPr lang="en-GB" sz="700" dirty="0" err="1"/>
              <a:t>nesaf</a:t>
            </a:r>
            <a:r>
              <a:rPr lang="en-GB" sz="700" dirty="0"/>
              <a:t>.</a:t>
            </a:r>
          </a:p>
          <a:p>
            <a:pPr algn="ctr"/>
            <a:r>
              <a:rPr lang="en-GB" sz="700" dirty="0" err="1"/>
              <a:t>Estynnodd</a:t>
            </a:r>
            <a:r>
              <a:rPr lang="en-GB" sz="700" dirty="0"/>
              <a:t> Schon(1983) </a:t>
            </a:r>
            <a:r>
              <a:rPr lang="en-GB" sz="700" dirty="0" err="1"/>
              <a:t>ei</a:t>
            </a:r>
            <a:r>
              <a:rPr lang="en-GB" sz="700" dirty="0"/>
              <a:t> </a:t>
            </a:r>
            <a:r>
              <a:rPr lang="en-GB" sz="700" dirty="0" err="1"/>
              <a:t>ddealltwriaeth</a:t>
            </a:r>
            <a:r>
              <a:rPr lang="en-GB" sz="700" dirty="0"/>
              <a:t> </a:t>
            </a:r>
            <a:r>
              <a:rPr lang="en-GB" sz="700" dirty="0" err="1"/>
              <a:t>trwy</a:t>
            </a:r>
            <a:r>
              <a:rPr lang="en-GB" sz="700" dirty="0"/>
              <a:t> </a:t>
            </a:r>
            <a:r>
              <a:rPr lang="en-GB" sz="700" dirty="0" err="1"/>
              <a:t>wahaniaethu</a:t>
            </a:r>
            <a:r>
              <a:rPr lang="en-GB" sz="700" dirty="0"/>
              <a:t> </a:t>
            </a:r>
            <a:r>
              <a:rPr lang="en-GB" sz="700" dirty="0" err="1"/>
              <a:t>myfyrio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ystod</a:t>
            </a:r>
            <a:r>
              <a:rPr lang="en-GB" sz="700" dirty="0"/>
              <a:t> </a:t>
            </a:r>
            <a:r>
              <a:rPr lang="en-GB" sz="700" dirty="0" err="1"/>
              <a:t>ymarfer</a:t>
            </a:r>
            <a:r>
              <a:rPr lang="en-GB" sz="700" dirty="0"/>
              <a:t> </a:t>
            </a:r>
            <a:r>
              <a:rPr lang="en-GB" sz="700" dirty="0" err="1"/>
              <a:t>oddi</a:t>
            </a:r>
            <a:r>
              <a:rPr lang="en-GB" sz="700" dirty="0"/>
              <a:t> </a:t>
            </a:r>
            <a:r>
              <a:rPr lang="en-GB" sz="700" dirty="0" err="1"/>
              <a:t>wrth</a:t>
            </a:r>
            <a:r>
              <a:rPr lang="en-GB" sz="700" dirty="0"/>
              <a:t> </a:t>
            </a:r>
            <a:r>
              <a:rPr lang="en-GB" sz="700" dirty="0" err="1"/>
              <a:t>fyfyrio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ôl</a:t>
            </a:r>
            <a:r>
              <a:rPr lang="en-GB" sz="700" dirty="0"/>
              <a:t> </a:t>
            </a:r>
            <a:r>
              <a:rPr lang="en-GB" sz="700" dirty="0" err="1"/>
              <a:t>ymarfer</a:t>
            </a:r>
            <a:r>
              <a:rPr lang="en-GB" sz="700" dirty="0"/>
              <a:t>. </a:t>
            </a:r>
            <a:r>
              <a:rPr lang="en-GB" sz="700" dirty="0" err="1"/>
              <a:t>Gydai</a:t>
            </a:r>
            <a:r>
              <a:rPr lang="en-GB" sz="700" dirty="0"/>
              <a:t> </a:t>
            </a:r>
            <a:r>
              <a:rPr lang="en-GB" sz="700" dirty="0" err="1"/>
              <a:t>gilydd</a:t>
            </a:r>
            <a:r>
              <a:rPr lang="en-GB" sz="700" dirty="0"/>
              <a:t>, </a:t>
            </a:r>
            <a:r>
              <a:rPr lang="en-GB" sz="700" dirty="0" err="1"/>
              <a:t>mae’r</a:t>
            </a:r>
            <a:r>
              <a:rPr lang="en-GB" sz="700" dirty="0"/>
              <a:t> </a:t>
            </a:r>
            <a:r>
              <a:rPr lang="en-GB" sz="700" dirty="0" err="1"/>
              <a:t>theorïau</a:t>
            </a:r>
            <a:r>
              <a:rPr lang="en-GB" sz="700" dirty="0"/>
              <a:t> </a:t>
            </a:r>
            <a:r>
              <a:rPr lang="en-GB" sz="700" dirty="0" err="1"/>
              <a:t>yma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dangos</a:t>
            </a:r>
            <a:r>
              <a:rPr lang="en-GB" sz="700" dirty="0"/>
              <a:t> bod </a:t>
            </a:r>
            <a:r>
              <a:rPr lang="en-GB" sz="700" dirty="0" err="1"/>
              <a:t>dysgu</a:t>
            </a:r>
            <a:r>
              <a:rPr lang="en-GB" sz="700" dirty="0"/>
              <a:t> </a:t>
            </a:r>
            <a:r>
              <a:rPr lang="en-GB" sz="700" dirty="0" err="1"/>
              <a:t>proffesiynol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broses </a:t>
            </a:r>
            <a:r>
              <a:rPr lang="en-GB" sz="700" dirty="0" err="1"/>
              <a:t>barhaus</a:t>
            </a:r>
            <a:r>
              <a:rPr lang="en-GB" sz="700" dirty="0"/>
              <a:t> </a:t>
            </a:r>
            <a:r>
              <a:rPr lang="en-GB" sz="700" dirty="0" err="1"/>
              <a:t>lle</a:t>
            </a:r>
            <a:r>
              <a:rPr lang="en-GB" sz="700" dirty="0"/>
              <a:t> </a:t>
            </a:r>
            <a:r>
              <a:rPr lang="en-GB" sz="700" dirty="0" err="1"/>
              <a:t>mae</a:t>
            </a:r>
            <a:r>
              <a:rPr lang="en-GB" sz="700" dirty="0"/>
              <a:t> </a:t>
            </a:r>
            <a:r>
              <a:rPr lang="en-GB" sz="700" dirty="0" err="1"/>
              <a:t>profiad</a:t>
            </a:r>
            <a:r>
              <a:rPr lang="en-GB" sz="700" dirty="0"/>
              <a:t> a  </a:t>
            </a:r>
            <a:r>
              <a:rPr lang="en-GB" sz="700" dirty="0" err="1"/>
              <a:t>meddwl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feirniadol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dylanwadu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ei</a:t>
            </a:r>
            <a:r>
              <a:rPr lang="en-GB" sz="700" dirty="0"/>
              <a:t> </a:t>
            </a:r>
            <a:r>
              <a:rPr lang="en-GB" sz="700" dirty="0" err="1"/>
              <a:t>gilydd</a:t>
            </a:r>
            <a:r>
              <a:rPr lang="en-GB" sz="700" dirty="0"/>
              <a:t>.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3FE240-BF63-EB79-3C98-223E77FC28EE}"/>
              </a:ext>
            </a:extLst>
          </p:cNvPr>
          <p:cNvSpPr txBox="1"/>
          <p:nvPr/>
        </p:nvSpPr>
        <p:spPr>
          <a:xfrm>
            <a:off x="766572" y="2862758"/>
            <a:ext cx="6094476" cy="2616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100" b="1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Dadansoddiad</a:t>
            </a:r>
            <a:r>
              <a:rPr lang="en-GB" sz="1100" b="1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100" b="1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fodelau</a:t>
            </a:r>
            <a:r>
              <a:rPr lang="en-GB" sz="1100" b="1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100" b="1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myfyriol</a:t>
            </a:r>
            <a:r>
              <a:rPr lang="en-GB" sz="1100" b="1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100" b="1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gwahanol</a:t>
            </a:r>
            <a:r>
              <a:rPr lang="en-GB" sz="1100" b="1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1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6FE514-FB02-579B-6D8F-75E6D7D6D214}"/>
              </a:ext>
            </a:extLst>
          </p:cNvPr>
          <p:cNvSpPr txBox="1"/>
          <p:nvPr/>
        </p:nvSpPr>
        <p:spPr>
          <a:xfrm>
            <a:off x="217169" y="3274426"/>
            <a:ext cx="1811274" cy="25955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b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Gibbs</a:t>
            </a:r>
            <a:endParaRPr lang="en-GB" sz="1050" kern="100" dirty="0"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 model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myfyriol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Gibbs(1988)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cynnwys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chwech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cam;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disgrifiad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teimladau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gwerthusiad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dadansoddiad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casgliad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chynllun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gweithredu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Dengys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fodel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fframwaith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clir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er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mwyn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adolygu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brofiad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Un o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gryfderau'r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fframwaith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strwythuredig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hybu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ymarferwyr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feddwl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am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emosiynau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ogystal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â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chanlyniadau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wneud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iddo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ddefnyddiol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fyfyrwyr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gweithwyr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llai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brofiad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llaw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arall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gall y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fodel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dangos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terfynau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cymrud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gwblhau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, ac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efallai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myfyrio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ffocysu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mwy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gwblhau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pob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cam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lle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cwestiynu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feirniadol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phenderfyniadau</a:t>
            </a:r>
            <a:r>
              <a:rPr lang="en-GB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ECDE39-BEEE-A3BF-D854-13C0993AA560}"/>
              </a:ext>
            </a:extLst>
          </p:cNvPr>
          <p:cNvSpPr txBox="1"/>
          <p:nvPr/>
        </p:nvSpPr>
        <p:spPr>
          <a:xfrm>
            <a:off x="2360865" y="3274426"/>
            <a:ext cx="1811274" cy="219547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b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Kolb </a:t>
            </a:r>
            <a:endParaRPr lang="en-GB" sz="1050" kern="100" dirty="0"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cylched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arbrofol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Kolb(1984)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wneud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bedwar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cam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sef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profiad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myfyrdod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cysyniadoliad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arbrofid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Esboniwyd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fodel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sut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ymarferwyr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trwy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droi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profiadau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wybodaeth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defnyddio’r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wybodaeth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honno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am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ddigwyddiadau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dyfodol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Un o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gryfderau’r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cylched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mae’n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cysylltu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myfyrio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annog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ymarferwyr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brofi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gwelliannau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lle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na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nodi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problemau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unig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Yn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negyddol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efallai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gall y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gylched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awgrymu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dilyn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dilyniant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rhagweladwy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er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blynyddoedd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galw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am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benderfyniadau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unwaith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addasiadau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perthnasol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3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CDE3E06-9919-6BFB-3ABD-AA983B469ABE}"/>
              </a:ext>
            </a:extLst>
          </p:cNvPr>
          <p:cNvSpPr txBox="1"/>
          <p:nvPr/>
        </p:nvSpPr>
        <p:spPr>
          <a:xfrm>
            <a:off x="4504561" y="3274426"/>
            <a:ext cx="1811273" cy="167225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b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Schön</a:t>
            </a:r>
            <a:endParaRPr lang="en-GB" sz="1050" kern="100" dirty="0"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Dull Schön (1983)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yw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myfyrio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ystod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myfyrio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sy'n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ffocysu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sut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proffesiynolion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feddwl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ymateb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sefyllfaoedd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sut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maent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adolygu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penderfyniadau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hynny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lleoliadau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blynyddoedd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anngysonadwy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mae’r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ddul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gryfder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mae’n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rhoi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cyfle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ymarferwyr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ateb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sensitif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anghenion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newidiadol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plant.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gall y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ddul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galed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gynhyrchu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blant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edrych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3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AB7FDB1-BA2C-C391-258E-B68CF2A76D57}"/>
              </a:ext>
            </a:extLst>
          </p:cNvPr>
          <p:cNvSpPr txBox="1"/>
          <p:nvPr/>
        </p:nvSpPr>
        <p:spPr>
          <a:xfrm>
            <a:off x="7548563" y="2632034"/>
            <a:ext cx="4379976" cy="145167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b="1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Cymhariad</a:t>
            </a:r>
            <a:r>
              <a:rPr lang="en-GB" sz="1050" b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050" b="1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dadansoddiad</a:t>
            </a:r>
            <a:r>
              <a:rPr lang="en-GB" sz="1050" b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50" b="1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beirniadol</a:t>
            </a:r>
            <a:r>
              <a:rPr lang="en-GB" sz="1050" b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1050" kern="100" dirty="0"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Er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mae’r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tair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agweddau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annog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addygu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proffesiynol,maent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gwahanol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lefelau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strwythyr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ffocws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Mae Gibbs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cynnig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fframwaith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mwyaf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manwl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am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adolygu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profiad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gwneud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addas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iawn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myfyrwyr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datblygu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myfyrio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Mae Kolb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creu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pwyslais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mw yar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troi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profiad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arbrofi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syniadau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Newydd.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llaw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arall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Schön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werthfawr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pan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ymarferwyr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angen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gwneud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penderfyniadau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unwaith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sefyllfaoedd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cymhleth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 Gibbs a Kolb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cynnig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dulliau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ail-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ddigwydd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Gibbs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ystyried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teimladau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gwerthusiad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tra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bod Kolb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canolbwyntio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perthynas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rhwng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profiad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theori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arbrofiad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syniad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Schön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fwy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hyblyg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‘n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dangos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bod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myfyrio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digwydd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ystod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neu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digwyddiad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Er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hynny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nad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yw’r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modelau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caniatáu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myfyrio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effeithiol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3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C420E80-DE55-4A63-90CB-C3001C15F36C}"/>
              </a:ext>
            </a:extLst>
          </p:cNvPr>
          <p:cNvSpPr txBox="1"/>
          <p:nvPr/>
        </p:nvSpPr>
        <p:spPr>
          <a:xfrm>
            <a:off x="6883147" y="4174672"/>
            <a:ext cx="5091684" cy="79508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00" b="1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Casgliad</a:t>
            </a:r>
            <a:r>
              <a:rPr lang="en-GB" sz="1000" b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000" kern="100" dirty="0"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myfyriol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darn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hanfodol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darpariaeth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blynyddoedd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oherwydd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mae’n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cefnogi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datblygiad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proffesiynol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,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cynhwysol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canlyniadau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gwell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am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blant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Dangoswyd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Dewey, Kolb a Schön bod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datblygu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trwy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cwestiynu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profiadau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tra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Gibbs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cynnig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ffordd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arall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ganllaw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myfyrio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Yn y pen draw, y dull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mwyaf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effeithiol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yw’r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un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annog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ymarferwyr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archwilio’n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feirniadol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ei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penderfyniadau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phrofiad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gwneud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gwelliannau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ystyrlon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I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ofal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7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lles</a:t>
            </a:r>
            <a:r>
              <a:rPr lang="en-GB" sz="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plant.</a:t>
            </a:r>
            <a:endParaRPr lang="en-GB" sz="3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163EBD1-9FB0-CC0F-CCFD-918B5D6E122C}"/>
              </a:ext>
            </a:extLst>
          </p:cNvPr>
          <p:cNvSpPr txBox="1"/>
          <p:nvPr/>
        </p:nvSpPr>
        <p:spPr>
          <a:xfrm>
            <a:off x="4315205" y="5096761"/>
            <a:ext cx="7747827" cy="16568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700" kern="100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600" b="1" kern="100" dirty="0" err="1">
                <a:ea typeface="Aptos" panose="020B0004020202020204" pitchFamily="34" charset="0"/>
                <a:cs typeface="Times New Roman" panose="02020603050405020304" pitchFamily="18" charset="0"/>
              </a:rPr>
              <a:t>Rhestr</a:t>
            </a:r>
            <a:r>
              <a:rPr lang="en-GB" sz="600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600" b="1" kern="100" dirty="0" err="1">
                <a:ea typeface="Aptos" panose="020B0004020202020204" pitchFamily="34" charset="0"/>
                <a:cs typeface="Times New Roman" panose="02020603050405020304" pitchFamily="18" charset="0"/>
              </a:rPr>
              <a:t>cyfeiriadau</a:t>
            </a:r>
            <a:r>
              <a:rPr lang="en-GB" sz="600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600" b="1" kern="100" dirty="0"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Kolb (1984) - Kolb, D.A. (1984) Experiential learning: Experience as the source of learning and development. Englewood Cliffs, NJ: Prentice Hall.</a:t>
            </a: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Dorrian, J. (no date) </a:t>
            </a:r>
            <a:r>
              <a:rPr lang="en-GB" sz="600" i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The role of the practitioner in supporting children’s learning and development</a:t>
            </a: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6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OpenLearn</a:t>
            </a: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600" u="sng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2" tooltip="www.open.edu"/>
              </a:rPr>
              <a:t>https://www.open.edu/openlearn/mod/oucontent/view.php?id=171417&amp;section=38.1</a:t>
            </a: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(Accessed: 10 October</a:t>
            </a: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Gibbs, G. (1988) </a:t>
            </a:r>
            <a:r>
              <a:rPr lang="en-GB" sz="600" i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Learning by doing: A guide to teaching and learning methods</a:t>
            </a: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Oxford: Further Education Unit, Oxford Polytechnic.2026).</a:t>
            </a: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Safeguarding Wales (no date) </a:t>
            </a:r>
            <a:r>
              <a:rPr lang="en-GB" sz="600" i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I1: Introduction to safeguarding</a:t>
            </a: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Available at: &lt;https://safeguarding.wales/en/int-i/int-i-i1/i1-p1/&gt; (Accessed: 10 October 2026).</a:t>
            </a: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Schön, D.A. (1983) </a:t>
            </a:r>
            <a:r>
              <a:rPr lang="en-GB" sz="600" i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The reflective practitioner: How professionals think in action</a:t>
            </a: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New York: Basic Books. Available at: https://archive.org/details/reflectivepracti0000scho </a:t>
            </a:r>
            <a:r>
              <a:rPr lang="en-GB" sz="600" u="sng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3" tooltip="www.bing.com"/>
              </a:rPr>
              <a:t>(archive.org in Bing)</a:t>
            </a: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(Accessed: 10 October 2026).</a:t>
            </a: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State of Victoria (no date) </a:t>
            </a:r>
            <a:r>
              <a:rPr lang="en-GB" sz="600" i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Reflective practice</a:t>
            </a: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600" u="sng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4" tooltip="www.vic.gov.au"/>
              </a:rPr>
              <a:t>https://www.vic.gov.au/three-year-old-kindergarten-teaching-toolkit/reflective-practice</a:t>
            </a: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(Accessed: 10 October 2026).</a:t>
            </a: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6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Venninen</a:t>
            </a: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T., Leinonen, J., Ojala, M. &amp; Lipponen, L. (2015) </a:t>
            </a:r>
            <a:r>
              <a:rPr lang="en-GB" sz="600" i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Creating conditions for reflective practice in early childhood education</a:t>
            </a: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International Journal of Child Care and Education Policy, 9(1), pp. 1–15. Available at: </a:t>
            </a:r>
            <a:r>
              <a:rPr lang="en-GB" sz="600" u="sng" kern="100" dirty="0"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5" tooltip="link.springer.com"/>
              </a:rPr>
              <a:t>https://link.springer.com/article/10.1007/2288-6729-6-1-1</a:t>
            </a:r>
            <a:r>
              <a:rPr lang="en-GB" sz="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(Accessed: 10 October 2026).</a:t>
            </a:r>
            <a:endParaRPr lang="en-GB" sz="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81976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9" ma:contentTypeDescription="Create a new document." ma:contentTypeScope="" ma:versionID="a3cb8e7e6d9c4b6924caec05a24b92b3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2adca3766e9303e98f1fc14be235ed6f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3:MediaServiceSystem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77751d0-6084-4994-a202-0c32fc3287d3" xsi:nil="true"/>
  </documentManagement>
</p:properties>
</file>

<file path=customXml/itemProps1.xml><?xml version="1.0" encoding="utf-8"?>
<ds:datastoreItem xmlns:ds="http://schemas.openxmlformats.org/officeDocument/2006/customXml" ds:itemID="{F8DD0882-3C64-42C2-9881-BFA5B807C4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751d0-6084-4994-a202-0c32fc3287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D9F4AA0-5F28-4371-87B0-FF1664732A6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2D20EE5-0422-4E94-B88E-8D14CBE358E0}">
  <ds:schemaRefs>
    <ds:schemaRef ds:uri="http://schemas.microsoft.com/office/2006/metadata/properties"/>
    <ds:schemaRef ds:uri="http://schemas.microsoft.com/office/infopath/2007/PartnerControls"/>
    <ds:schemaRef ds:uri="577751d0-6084-4994-a202-0c32fc3287d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1415</Words>
  <Application>Microsoft Office PowerPoint</Application>
  <PresentationFormat>Widescreen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Ffion Jones (2615077)</dc:creator>
  <cp:lastModifiedBy>Ffion Jones (2615077)</cp:lastModifiedBy>
  <cp:revision>1</cp:revision>
  <dcterms:created xsi:type="dcterms:W3CDTF">2026-10-17T18:01:33Z</dcterms:created>
  <dcterms:modified xsi:type="dcterms:W3CDTF">2026-10-17T19:01:47Z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