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4" r:id="rId1"/>
  </p:sldMasterIdLst>
  <p:notesMasterIdLst>
    <p:notesMasterId r:id="rId24"/>
  </p:notesMasterIdLst>
  <p:sldIdLst>
    <p:sldId id="275" r:id="rId2"/>
    <p:sldId id="257" r:id="rId3"/>
    <p:sldId id="320" r:id="rId4"/>
    <p:sldId id="258" r:id="rId5"/>
    <p:sldId id="455" r:id="rId6"/>
    <p:sldId id="454" r:id="rId7"/>
    <p:sldId id="270" r:id="rId8"/>
    <p:sldId id="273" r:id="rId9"/>
    <p:sldId id="272" r:id="rId10"/>
    <p:sldId id="331" r:id="rId11"/>
    <p:sldId id="313" r:id="rId12"/>
    <p:sldId id="335" r:id="rId13"/>
    <p:sldId id="287" r:id="rId14"/>
    <p:sldId id="314" r:id="rId15"/>
    <p:sldId id="315" r:id="rId16"/>
    <p:sldId id="317" r:id="rId17"/>
    <p:sldId id="267" r:id="rId18"/>
    <p:sldId id="319" r:id="rId19"/>
    <p:sldId id="269" r:id="rId20"/>
    <p:sldId id="466" r:id="rId21"/>
    <p:sldId id="470" r:id="rId22"/>
    <p:sldId id="472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576"/>
  </p:normalViewPr>
  <p:slideViewPr>
    <p:cSldViewPr snapToGrid="0" snapToObjects="1">
      <p:cViewPr varScale="1">
        <p:scale>
          <a:sx n="95" d="100"/>
          <a:sy n="95" d="100"/>
        </p:scale>
        <p:origin x="158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5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C941F1-C53F-4448-9EB2-D29C945A9420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8F2C1-72E5-AF4E-ABB5-4A61E4900CA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138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8F2C1-72E5-AF4E-ABB5-4A61E4900CA4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8502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820BF19-11D2-4599-A582-3ABD41824ED2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066884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451465-584C-4C37-89B3-04CF0EF246D3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55885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087F35-5A52-9E42-983E-C63CA679751F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9963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087F35-5A52-9E42-983E-C63CA679751F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159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91D4C-F5C2-4779-A3AB-F6E299F63E01}" type="datetime1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E3C57-198A-8C4F-9E59-37B30BCD4B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8F8B9-AF0E-4407-9120-908A1FA1066B}" type="datetime1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C1F77-7E87-445D-9269-B7FDF20BAC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D697B1-8FD3-4C69-8758-6E58FF0CA27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8369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C4627-104B-6346-BE70-1F9777564817}" type="datetimeFigureOut">
              <a:rPr lang="en-US" smtClean="0"/>
              <a:pPr/>
              <a:t>12/13/18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91B748-A19B-3447-B57B-84252B41024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7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???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5b-cWAX0WY" TargetMode="External"/><Relationship Id="rId2" Type="http://schemas.openxmlformats.org/officeDocument/2006/relationships/hyperlink" Target="http://adnoddau.canolfanpeniarth.org/ein-byd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www.atebol.co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3110" y="1675375"/>
            <a:ext cx="7555089" cy="1763888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b="1" dirty="0"/>
              <a:t>DYNIAETHAU</a:t>
            </a:r>
            <a:br>
              <a:rPr lang="en-US" b="1" dirty="0"/>
            </a:br>
            <a:r>
              <a:rPr lang="en-US" b="1" dirty="0">
                <a:solidFill>
                  <a:srgbClr val="FF0000"/>
                </a:solidFill>
              </a:rPr>
              <a:t>TRAWS-GWRICWLAIDD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1527" y="3594398"/>
            <a:ext cx="6400800" cy="1442156"/>
          </a:xfrm>
        </p:spPr>
        <p:txBody>
          <a:bodyPr>
            <a:normAutofit/>
          </a:bodyPr>
          <a:lstStyle/>
          <a:p>
            <a:r>
              <a:rPr lang="en-US" dirty="0"/>
              <a:t>ECAD4011C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136" y="2381934"/>
            <a:ext cx="1371600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877" y="4696546"/>
            <a:ext cx="2578100" cy="1931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https://encrypted-tbn3.gstatic.com/images?q=tbn:ANd9GcQ5WafAOdNF9JGuz-iA7lyoPUZfgJhBs2Bu2oQGHNRRDgAYsUV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654" y="4738613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02" y="4838120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25" y="3381310"/>
            <a:ext cx="1423515" cy="1379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87" y="2101650"/>
            <a:ext cx="1105549" cy="1475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654" y="187180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877" y="187180"/>
            <a:ext cx="2790825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02" y="187180"/>
            <a:ext cx="2731487" cy="170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>
                <a:solidFill>
                  <a:srgbClr val="FF0000"/>
                </a:solidFill>
              </a:rPr>
              <a:t>Nodau</a:t>
            </a:r>
            <a:r>
              <a:rPr lang="en-US" dirty="0"/>
              <a:t>                  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9289" y="1417638"/>
            <a:ext cx="4718545" cy="531933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en-US" sz="2400" dirty="0"/>
              <a:t>I </a:t>
            </a:r>
            <a:r>
              <a:rPr lang="en-US" sz="2400" dirty="0" err="1"/>
              <a:t>ddiffinio’r</a:t>
            </a:r>
            <a:r>
              <a:rPr lang="en-US" sz="2400" dirty="0"/>
              <a:t> </a:t>
            </a:r>
            <a:r>
              <a:rPr lang="en-US" sz="2400" dirty="0" err="1"/>
              <a:t>agwedd</a:t>
            </a:r>
            <a:r>
              <a:rPr lang="en-US" sz="2400" dirty="0"/>
              <a:t> </a:t>
            </a:r>
            <a:r>
              <a:rPr lang="en-US" sz="2400" b="1" dirty="0" err="1"/>
              <a:t>thematig</a:t>
            </a:r>
            <a:r>
              <a:rPr lang="en-US" sz="2400" b="1" dirty="0"/>
              <a:t>/ </a:t>
            </a:r>
            <a:r>
              <a:rPr lang="en-US" sz="2400" b="1" dirty="0" err="1"/>
              <a:t>trawsgwricwlaidd</a:t>
            </a:r>
            <a:r>
              <a:rPr lang="en-US" sz="2400" b="1" dirty="0"/>
              <a:t> ac </a:t>
            </a:r>
            <a:r>
              <a:rPr lang="en-US" sz="2400" dirty="0" err="1"/>
              <a:t>ystyried</a:t>
            </a:r>
            <a:r>
              <a:rPr lang="en-US" sz="2400" dirty="0"/>
              <a:t> y </a:t>
            </a:r>
            <a:r>
              <a:rPr lang="en-US" sz="2400" dirty="0" err="1"/>
              <a:t>manteision</a:t>
            </a:r>
            <a:r>
              <a:rPr lang="en-US" sz="2400" dirty="0"/>
              <a:t>/</a:t>
            </a:r>
            <a:r>
              <a:rPr lang="en-US" sz="2400" dirty="0" err="1"/>
              <a:t>heriau</a:t>
            </a:r>
            <a:endParaRPr lang="en-US" sz="2400" dirty="0"/>
          </a:p>
          <a:p>
            <a:endParaRPr lang="en-US" sz="2400" dirty="0"/>
          </a:p>
          <a:p>
            <a:pPr>
              <a:buFont typeface="Wingdings" pitchFamily="2" charset="2"/>
              <a:buChar char="Ø"/>
            </a:pPr>
            <a:r>
              <a:rPr lang="en-US" sz="2400" dirty="0"/>
              <a:t>I </a:t>
            </a:r>
            <a:r>
              <a:rPr lang="en-US" sz="2400" dirty="0" err="1"/>
              <a:t>atgyfnerthu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gwybodaeth</a:t>
            </a:r>
            <a:r>
              <a:rPr lang="en-US" sz="2400" dirty="0"/>
              <a:t> </a:t>
            </a:r>
            <a:r>
              <a:rPr lang="en-US" sz="2400" dirty="0" err="1"/>
              <a:t>a’ch</a:t>
            </a:r>
            <a:r>
              <a:rPr lang="en-US" sz="2400" dirty="0"/>
              <a:t> </a:t>
            </a:r>
            <a:r>
              <a:rPr lang="en-US" sz="2400" dirty="0" err="1"/>
              <a:t>dealltwriaeth</a:t>
            </a:r>
            <a:r>
              <a:rPr lang="en-US" sz="2400" dirty="0"/>
              <a:t> o</a:t>
            </a:r>
            <a:r>
              <a:rPr lang="en-US" sz="2400" b="1" dirty="0"/>
              <a:t> </a:t>
            </a:r>
            <a:r>
              <a:rPr lang="en-US" sz="2400" b="1" dirty="0" err="1"/>
              <a:t>ofynion</a:t>
            </a:r>
            <a:r>
              <a:rPr lang="en-US" sz="2400" b="1" dirty="0"/>
              <a:t> y </a:t>
            </a:r>
            <a:r>
              <a:rPr lang="en-US" sz="2400" b="1" dirty="0" err="1"/>
              <a:t>Dyniaethau</a:t>
            </a:r>
            <a:r>
              <a:rPr lang="en-US" sz="2400" b="1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</a:t>
            </a:r>
            <a:r>
              <a:rPr lang="en-US" sz="2400" b="1" dirty="0"/>
              <a:t> </a:t>
            </a:r>
            <a:r>
              <a:rPr lang="en-US" sz="2400" b="1" dirty="0" err="1"/>
              <a:t>cwricwlwm</a:t>
            </a:r>
            <a:endParaRPr lang="en-US" sz="2400" b="1" dirty="0"/>
          </a:p>
          <a:p>
            <a:pPr marL="0" indent="0">
              <a:buNone/>
            </a:pPr>
            <a:endParaRPr lang="en-US" sz="2400" dirty="0"/>
          </a:p>
          <a:p>
            <a:pPr>
              <a:buFont typeface="Wingdings" pitchFamily="2" charset="2"/>
              <a:buChar char="Ø"/>
            </a:pPr>
            <a:r>
              <a:rPr lang="en-US" sz="2400" dirty="0"/>
              <a:t>I </a:t>
            </a:r>
            <a:r>
              <a:rPr lang="en-US" sz="2400" dirty="0" err="1"/>
              <a:t>archwilio</a:t>
            </a:r>
            <a:r>
              <a:rPr lang="en-US" sz="2400" dirty="0"/>
              <a:t> </a:t>
            </a:r>
            <a:r>
              <a:rPr lang="en-US" sz="2400" dirty="0" err="1"/>
              <a:t>ffyrdd</a:t>
            </a:r>
            <a:r>
              <a:rPr lang="en-US" sz="2400" dirty="0"/>
              <a:t> o </a:t>
            </a:r>
            <a:r>
              <a:rPr lang="en-US" sz="2400" b="1" dirty="0" err="1"/>
              <a:t>addysgu</a:t>
            </a:r>
            <a:r>
              <a:rPr lang="en-US" sz="2400" b="1" dirty="0"/>
              <a:t> a </a:t>
            </a:r>
            <a:r>
              <a:rPr lang="en-US" sz="2400" b="1" dirty="0" err="1"/>
              <a:t>dysgu’r</a:t>
            </a:r>
            <a:r>
              <a:rPr lang="en-US" sz="2400" b="1" dirty="0"/>
              <a:t> </a:t>
            </a:r>
            <a:r>
              <a:rPr lang="en-US" sz="2400" b="1" dirty="0" err="1"/>
              <a:t>dyniaethau</a:t>
            </a:r>
            <a:r>
              <a:rPr lang="en-US" sz="2400" b="1" dirty="0"/>
              <a:t> </a:t>
            </a:r>
            <a:r>
              <a:rPr lang="en-US" sz="2400" dirty="0" err="1"/>
              <a:t>drwy</a:t>
            </a:r>
            <a:r>
              <a:rPr lang="en-US" sz="2400" dirty="0"/>
              <a:t> </a:t>
            </a:r>
            <a:r>
              <a:rPr lang="en-US" sz="2400" dirty="0" err="1"/>
              <a:t>ddefnyddio’r</a:t>
            </a:r>
            <a:r>
              <a:rPr lang="en-US" sz="2400" dirty="0"/>
              <a:t> </a:t>
            </a:r>
            <a:r>
              <a:rPr lang="en-US" sz="2400" b="1" dirty="0" err="1"/>
              <a:t>ymagwedd</a:t>
            </a:r>
            <a:r>
              <a:rPr lang="en-US" sz="2400" b="1" dirty="0"/>
              <a:t> </a:t>
            </a:r>
            <a:r>
              <a:rPr lang="en-US" sz="2400" b="1" dirty="0" err="1"/>
              <a:t>thematig</a:t>
            </a:r>
            <a:r>
              <a:rPr lang="en-US" sz="2400" b="1" dirty="0"/>
              <a:t> a </a:t>
            </a:r>
            <a:r>
              <a:rPr lang="en-US" sz="2400" b="1" dirty="0" err="1"/>
              <a:t>thrawsgwricwlaidd</a:t>
            </a:r>
            <a:r>
              <a:rPr lang="en-US" sz="2400" b="1" dirty="0"/>
              <a:t>.</a:t>
            </a:r>
            <a:r>
              <a:rPr lang="en-US" sz="2400" dirty="0"/>
              <a:t>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4758" y="1417638"/>
            <a:ext cx="4329953" cy="5117633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US" sz="3100" dirty="0"/>
              <a:t>To define </a:t>
            </a:r>
            <a:r>
              <a:rPr lang="en-US" sz="3100" b="1" dirty="0"/>
              <a:t>cross-curricular/ thematic approach </a:t>
            </a:r>
            <a:r>
              <a:rPr lang="en-US" sz="3100" dirty="0"/>
              <a:t>and consider the benefits and challenges</a:t>
            </a:r>
          </a:p>
          <a:p>
            <a:endParaRPr lang="en-US" sz="3100" dirty="0"/>
          </a:p>
          <a:p>
            <a:pPr>
              <a:buFont typeface="Wingdings" pitchFamily="2" charset="2"/>
              <a:buChar char="Ø"/>
            </a:pPr>
            <a:r>
              <a:rPr lang="en-US" sz="3100" dirty="0"/>
              <a:t>To reinforce your knowledge and understanding of the </a:t>
            </a:r>
            <a:r>
              <a:rPr lang="en-US" sz="3100" b="1" dirty="0"/>
              <a:t>requirements</a:t>
            </a:r>
            <a:r>
              <a:rPr lang="en-US" sz="3100" dirty="0"/>
              <a:t> of the </a:t>
            </a:r>
            <a:r>
              <a:rPr lang="en-US" sz="3100" b="1" dirty="0"/>
              <a:t>Humanities curriculum</a:t>
            </a:r>
          </a:p>
          <a:p>
            <a:pPr>
              <a:buNone/>
            </a:pPr>
            <a:endParaRPr lang="en-US" sz="3100" dirty="0"/>
          </a:p>
          <a:p>
            <a:pPr>
              <a:buFont typeface="Wingdings" pitchFamily="2" charset="2"/>
              <a:buChar char="Ø"/>
            </a:pPr>
            <a:r>
              <a:rPr lang="en-US" sz="3100" dirty="0"/>
              <a:t>To explore ways of </a:t>
            </a:r>
            <a:r>
              <a:rPr lang="en-US" sz="3100" b="1" dirty="0"/>
              <a:t>learning and teaching </a:t>
            </a:r>
            <a:r>
              <a:rPr lang="en-US" sz="3100" dirty="0"/>
              <a:t>the humanities using a </a:t>
            </a:r>
            <a:r>
              <a:rPr lang="en-US" sz="3100" b="1" dirty="0"/>
              <a:t>thematic and cross-curricular approach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619" y="237931"/>
            <a:ext cx="8780108" cy="30744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Barnes, J. (2007/2011/2015) </a:t>
            </a:r>
            <a:r>
              <a:rPr lang="en-GB" i="1" dirty="0"/>
              <a:t>Cross-Curricular Learning 3-14. </a:t>
            </a:r>
            <a:r>
              <a:rPr lang="en-GB" dirty="0"/>
              <a:t>London: Sage.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Kerry, T. (ed.) (2011/2015) </a:t>
            </a:r>
            <a:r>
              <a:rPr lang="en-GB" i="1" dirty="0"/>
              <a:t>Cross-Curricular: Teaching in the Primary School</a:t>
            </a:r>
            <a:r>
              <a:rPr lang="en-GB" dirty="0"/>
              <a:t>. Oxon: Routledge.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Rowley, C. &amp; Cooper, H. (2009) </a:t>
            </a:r>
            <a:r>
              <a:rPr lang="en-GB" i="1" dirty="0"/>
              <a:t>Cross-Curricular Approaches to Teaching and Learning.</a:t>
            </a:r>
            <a:r>
              <a:rPr lang="en-GB" dirty="0"/>
              <a:t> London: Sage.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11" y="3509867"/>
            <a:ext cx="2057400" cy="304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1873" y="3416561"/>
            <a:ext cx="2133600" cy="3048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3971" y="3287769"/>
            <a:ext cx="2474168" cy="3455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063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i="1" dirty="0"/>
              <a:t>Successful Futures (Donaldson, WG, 2015)</a:t>
            </a:r>
            <a:br>
              <a:rPr lang="en-US" sz="3200" i="1" dirty="0"/>
            </a:br>
            <a:r>
              <a:rPr lang="en-US" sz="3200" i="1" dirty="0" err="1">
                <a:solidFill>
                  <a:srgbClr val="FF0000"/>
                </a:solidFill>
              </a:rPr>
              <a:t>Dyfodol</a:t>
            </a:r>
            <a:r>
              <a:rPr lang="en-US" sz="3200" i="1" dirty="0">
                <a:solidFill>
                  <a:srgbClr val="FF0000"/>
                </a:solidFill>
              </a:rPr>
              <a:t> </a:t>
            </a:r>
            <a:r>
              <a:rPr lang="en-US" sz="3200" i="1" dirty="0" err="1">
                <a:solidFill>
                  <a:srgbClr val="FF0000"/>
                </a:solidFill>
              </a:rPr>
              <a:t>Llwyddiannus</a:t>
            </a:r>
            <a:r>
              <a:rPr lang="en-US" sz="3200" i="1" dirty="0">
                <a:solidFill>
                  <a:srgbClr val="FF0000"/>
                </a:solidFill>
              </a:rPr>
              <a:t> (Donaldson, </a:t>
            </a:r>
            <a:r>
              <a:rPr lang="en-US" sz="3200" i="1" dirty="0" err="1">
                <a:solidFill>
                  <a:srgbClr val="FF0000"/>
                </a:solidFill>
              </a:rPr>
              <a:t>LlC</a:t>
            </a:r>
            <a:r>
              <a:rPr lang="en-US" sz="3200" i="1" dirty="0">
                <a:solidFill>
                  <a:srgbClr val="FF0000"/>
                </a:solidFill>
              </a:rPr>
              <a:t>, 2015)</a:t>
            </a:r>
          </a:p>
        </p:txBody>
      </p:sp>
      <p:graphicFrame>
        <p:nvGraphicFramePr>
          <p:cNvPr id="1638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06876832"/>
              </p:ext>
            </p:extLst>
          </p:nvPr>
        </p:nvGraphicFramePr>
        <p:xfrm>
          <a:off x="251927" y="2136096"/>
          <a:ext cx="53848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18" name="Document" r:id="rId3" imgW="9907383" imgH="4953691" progId="Word.Document.12">
                  <p:link updateAutomatic="1"/>
                </p:oleObj>
              </mc:Choice>
              <mc:Fallback>
                <p:oleObj name="Document" r:id="rId3" imgW="9907383" imgH="4953691" progId="Word.Document.12">
                  <p:link updateAutomatic="1"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927" y="2136096"/>
                        <a:ext cx="53848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87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91460245"/>
              </p:ext>
            </p:extLst>
          </p:nvPr>
        </p:nvGraphicFramePr>
        <p:xfrm>
          <a:off x="3543300" y="4076637"/>
          <a:ext cx="5143500" cy="236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19" name="Document" r:id="rId3" imgW="7925906" imgH="3924848" progId="Word.Document.12">
                  <p:link updateAutomatic="1"/>
                </p:oleObj>
              </mc:Choice>
              <mc:Fallback>
                <p:oleObj name="Document" r:id="rId3" imgW="7925906" imgH="3924848" progId="Word.Document.12">
                  <p:link updateAutomatic="1"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43300" y="4076637"/>
                        <a:ext cx="5143500" cy="236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B1046-936D-5B43-9B0F-07190C189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3770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High quality in primary humanities: insights from the UK’s school inspectorates – </a:t>
            </a:r>
            <a:r>
              <a:rPr lang="en-US" dirty="0" err="1"/>
              <a:t>Catling</a:t>
            </a:r>
            <a:r>
              <a:rPr lang="en-US" dirty="0"/>
              <a:t> (2017)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5BDD9-7EF9-D647-8C0F-66DF6C033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26341"/>
            <a:ext cx="8229600" cy="379982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Reference list:</a:t>
            </a:r>
          </a:p>
          <a:p>
            <a:r>
              <a:rPr lang="en-US" dirty="0" err="1"/>
              <a:t>Catling</a:t>
            </a:r>
            <a:r>
              <a:rPr lang="en-US" dirty="0"/>
              <a:t>, S. (2017) ‘High quality in primary humanities: insights from the UK’s school inspectorates’, </a:t>
            </a:r>
            <a:r>
              <a:rPr lang="en-US" i="1" dirty="0"/>
              <a:t>Education 3-13</a:t>
            </a:r>
            <a:r>
              <a:rPr lang="en-US" dirty="0"/>
              <a:t>, 45(3), pp.354-364.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763C49-2851-2A4B-9DB0-1BDADFD29A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1000" y="4785659"/>
            <a:ext cx="7035800" cy="17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505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Prif</a:t>
            </a:r>
            <a:r>
              <a:rPr lang="en-US" dirty="0"/>
              <a:t> </a:t>
            </a:r>
            <a:r>
              <a:rPr lang="en-US" dirty="0" err="1"/>
              <a:t>ganfyddiadau</a:t>
            </a:r>
            <a:r>
              <a:rPr lang="en-US" dirty="0"/>
              <a:t> </a:t>
            </a:r>
            <a:r>
              <a:rPr lang="en-US" b="1" dirty="0" err="1"/>
              <a:t>Estyn</a:t>
            </a:r>
            <a:r>
              <a:rPr lang="en-US" dirty="0"/>
              <a:t> (2017)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1" y="1493654"/>
            <a:ext cx="8683439" cy="2470932"/>
          </a:xfrm>
        </p:spPr>
        <p:txBody>
          <a:bodyPr>
            <a:no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gyda’u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hathrawon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dymuno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hastudio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athrawon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diddorol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gweddu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diddordebau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godir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ddisgyblion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Gan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ymholiadau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athrawon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brofiadau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cyfoethogi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ddisgyblion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cwblhau’r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(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Estyn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2017, t.3)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61FFC2-9666-1B4B-BF94-7067398A55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8450" y="2953633"/>
            <a:ext cx="1018350" cy="131786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25668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3110" y="2179345"/>
            <a:ext cx="7555089" cy="1259918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b="1" dirty="0" err="1"/>
              <a:t>Fy</a:t>
            </a:r>
            <a:r>
              <a:rPr lang="en-US" b="1" dirty="0"/>
              <a:t> </a:t>
            </a:r>
            <a:r>
              <a:rPr lang="en-US" b="1" dirty="0" err="1"/>
              <a:t>Milltir</a:t>
            </a:r>
            <a:r>
              <a:rPr lang="en-US" b="1" dirty="0"/>
              <a:t> </a:t>
            </a:r>
            <a:r>
              <a:rPr lang="en-US" b="1" dirty="0" err="1"/>
              <a:t>Sgwâr</a:t>
            </a:r>
            <a:br>
              <a:rPr lang="en-US" dirty="0"/>
            </a:br>
            <a:r>
              <a:rPr lang="en-US" b="1" dirty="0"/>
              <a:t>My Square Mile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029" y="2557175"/>
            <a:ext cx="1371600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877" y="4696546"/>
            <a:ext cx="2578100" cy="1931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https://encrypted-tbn3.gstatic.com/images?q=tbn:ANd9GcQ5WafAOdNF9JGuz-iA7lyoPUZfgJhBs2Bu2oQGHNRRDgAYsUV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654" y="4738613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02" y="4838120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16" y="3104444"/>
            <a:ext cx="1423515" cy="1379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199" y="2701280"/>
            <a:ext cx="1105549" cy="1475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654" y="187180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877" y="187180"/>
            <a:ext cx="2790825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02" y="187180"/>
            <a:ext cx="2731487" cy="170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lum bright="-24000" contrast="3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55" b="9459"/>
          <a:stretch>
            <a:fillRect/>
          </a:stretch>
        </p:blipFill>
        <p:spPr bwMode="auto">
          <a:xfrm>
            <a:off x="0" y="1143000"/>
            <a:ext cx="9144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9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Ble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mae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eich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milltir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sgwâr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?</a:t>
            </a:r>
            <a:br>
              <a:rPr lang="en-US" altLang="en-US" sz="4000" dirty="0">
                <a:solidFill>
                  <a:srgbClr val="D84920"/>
                </a:solidFill>
                <a:latin typeface="Arial" charset="0"/>
              </a:rPr>
            </a:b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Where is your square mile?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37356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Beth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sy’n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ein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Milltir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 </a:t>
            </a:r>
            <a:r>
              <a:rPr lang="en-US" altLang="en-US" sz="4000" dirty="0" err="1">
                <a:solidFill>
                  <a:srgbClr val="D84920"/>
                </a:solidFill>
                <a:latin typeface="Arial" charset="0"/>
              </a:rPr>
              <a:t>Sgwâr</a:t>
            </a: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?</a:t>
            </a:r>
            <a:br>
              <a:rPr lang="en-US" altLang="en-US" sz="4000" dirty="0">
                <a:solidFill>
                  <a:srgbClr val="D84920"/>
                </a:solidFill>
                <a:latin typeface="Arial" charset="0"/>
              </a:rPr>
            </a:br>
            <a:r>
              <a:rPr lang="en-US" altLang="en-US" sz="4000" dirty="0">
                <a:solidFill>
                  <a:srgbClr val="D84920"/>
                </a:solidFill>
                <a:latin typeface="Arial" charset="0"/>
              </a:rPr>
              <a:t>What is in your Square Mile?</a:t>
            </a:r>
            <a:endParaRPr lang="en-US" altLang="en-US" dirty="0"/>
          </a:p>
        </p:txBody>
      </p:sp>
      <p:pic>
        <p:nvPicPr>
          <p:cNvPr id="29701" name="Picture 5" descr="Media Clipping #25"/>
          <p:cNvPicPr>
            <a:picLocks noChangeAspect="1" noChangeArrowheads="1"/>
          </p:cNvPicPr>
          <p:nvPr/>
        </p:nvPicPr>
        <p:blipFill>
          <a:blip r:embed="rId3">
            <a:lum bright="6000" contras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99" b="5556"/>
          <a:stretch>
            <a:fillRect/>
          </a:stretch>
        </p:blipFill>
        <p:spPr bwMode="auto">
          <a:xfrm>
            <a:off x="0" y="1143000"/>
            <a:ext cx="9144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5649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maes</a:t>
            </a:r>
            <a:r>
              <a:rPr lang="en-US" dirty="0"/>
              <a:t>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Braslun</a:t>
            </a:r>
            <a:r>
              <a:rPr lang="en-US" dirty="0"/>
              <a:t> </a:t>
            </a:r>
            <a:r>
              <a:rPr lang="en-US" dirty="0" err="1"/>
              <a:t>Maes</a:t>
            </a:r>
            <a:r>
              <a:rPr lang="en-US" dirty="0"/>
              <a:t> – Field Sketch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 </a:t>
            </a:r>
            <a:r>
              <a:rPr lang="en-US" dirty="0" err="1"/>
              <a:t>ydy’r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yma’n</a:t>
            </a:r>
            <a:r>
              <a:rPr lang="en-US" dirty="0"/>
              <a:t> hen? (</a:t>
            </a:r>
            <a:r>
              <a:rPr lang="en-US" dirty="0" err="1"/>
              <a:t>chwilota</a:t>
            </a:r>
            <a:r>
              <a:rPr lang="en-US" dirty="0"/>
              <a:t> am </a:t>
            </a:r>
            <a:r>
              <a:rPr lang="en-US" dirty="0" err="1"/>
              <a:t>gliwiau</a:t>
            </a:r>
            <a:r>
              <a:rPr lang="en-US" dirty="0"/>
              <a:t>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Y da, y </a:t>
            </a:r>
            <a:r>
              <a:rPr lang="en-US" dirty="0" err="1"/>
              <a:t>drwg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hyll</a:t>
            </a:r>
            <a:r>
              <a:rPr lang="en-US" dirty="0"/>
              <a:t>! (</a:t>
            </a:r>
            <a:r>
              <a:rPr lang="en-US" dirty="0" err="1"/>
              <a:t>ansawdd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384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Syniadau</a:t>
            </a:r>
            <a:r>
              <a:rPr lang="en-US" dirty="0"/>
              <a:t> </a:t>
            </a:r>
            <a:r>
              <a:rPr lang="en-US" dirty="0" err="1"/>
              <a:t>pellach</a:t>
            </a:r>
            <a:r>
              <a:rPr lang="en-US" dirty="0"/>
              <a:t> -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maes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Gweithgaredd</a:t>
            </a:r>
            <a:r>
              <a:rPr lang="en-US" dirty="0"/>
              <a:t> </a:t>
            </a:r>
            <a:r>
              <a:rPr lang="en-US" dirty="0" err="1"/>
              <a:t>cwmpawd</a:t>
            </a:r>
            <a:r>
              <a:rPr lang="en-US" dirty="0"/>
              <a:t> – </a:t>
            </a:r>
            <a:r>
              <a:rPr lang="en-US" dirty="0" err="1"/>
              <a:t>cyfarwyddiadau</a:t>
            </a:r>
            <a:r>
              <a:rPr lang="en-US" dirty="0"/>
              <a:t> / </a:t>
            </a:r>
            <a:r>
              <a:rPr lang="en-US" dirty="0" err="1"/>
              <a:t>cyfeiriannu</a:t>
            </a:r>
            <a:endParaRPr lang="en-US" dirty="0"/>
          </a:p>
          <a:p>
            <a:r>
              <a:rPr lang="en-US" dirty="0" err="1"/>
              <a:t>Gweithgaredd</a:t>
            </a:r>
            <a:r>
              <a:rPr lang="en-US" dirty="0"/>
              <a:t> ‘Camera </a:t>
            </a:r>
            <a:r>
              <a:rPr lang="en-US" dirty="0" err="1"/>
              <a:t>ydw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’</a:t>
            </a:r>
          </a:p>
          <a:p>
            <a:r>
              <a:rPr lang="en-US" dirty="0" err="1"/>
              <a:t>Mapiau</a:t>
            </a:r>
            <a:r>
              <a:rPr lang="en-US" dirty="0"/>
              <a:t> </a:t>
            </a:r>
            <a:r>
              <a:rPr lang="en-US" dirty="0" err="1"/>
              <a:t>sŵn</a:t>
            </a:r>
            <a:r>
              <a:rPr lang="en-US" dirty="0"/>
              <a:t>/</a:t>
            </a:r>
            <a:r>
              <a:rPr lang="en-US" dirty="0" err="1"/>
              <a:t>emosiwn</a:t>
            </a:r>
            <a:endParaRPr lang="en-US" dirty="0"/>
          </a:p>
          <a:p>
            <a:r>
              <a:rPr lang="en-US" dirty="0" err="1"/>
              <a:t>Creu</a:t>
            </a:r>
            <a:r>
              <a:rPr lang="en-US" dirty="0"/>
              <a:t> </a:t>
            </a:r>
            <a:r>
              <a:rPr lang="en-US" dirty="0" err="1"/>
              <a:t>llwybr</a:t>
            </a:r>
            <a:r>
              <a:rPr lang="en-US" dirty="0"/>
              <a:t> o </a:t>
            </a:r>
            <a:r>
              <a:rPr lang="en-US" dirty="0" err="1"/>
              <a:t>gwmpas</a:t>
            </a:r>
            <a:r>
              <a:rPr lang="en-US" dirty="0"/>
              <a:t> </a:t>
            </a:r>
            <a:r>
              <a:rPr lang="en-US" dirty="0" err="1"/>
              <a:t>tir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ffotograffau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tynnu</a:t>
            </a:r>
            <a:r>
              <a:rPr lang="en-US" dirty="0"/>
              <a:t> o </a:t>
            </a:r>
            <a:r>
              <a:rPr lang="en-US" dirty="0" err="1"/>
              <a:t>onglau</a:t>
            </a:r>
            <a:r>
              <a:rPr lang="en-US" dirty="0"/>
              <a:t> </a:t>
            </a:r>
            <a:r>
              <a:rPr lang="en-US" dirty="0" err="1"/>
              <a:t>anghyffredin</a:t>
            </a:r>
            <a:endParaRPr lang="en-US" dirty="0"/>
          </a:p>
          <a:p>
            <a:r>
              <a:rPr lang="en-US" dirty="0"/>
              <a:t>A </a:t>
            </a:r>
            <a:r>
              <a:rPr lang="en-US" dirty="0" err="1"/>
              <a:t>ydy’r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yma’n</a:t>
            </a:r>
            <a:r>
              <a:rPr lang="en-US" dirty="0"/>
              <a:t> hen? (</a:t>
            </a:r>
            <a:r>
              <a:rPr lang="en-US" dirty="0" err="1"/>
              <a:t>chwilota</a:t>
            </a:r>
            <a:r>
              <a:rPr lang="en-US" dirty="0"/>
              <a:t> am </a:t>
            </a:r>
            <a:r>
              <a:rPr lang="en-US" dirty="0" err="1"/>
              <a:t>gliwiau</a:t>
            </a:r>
            <a:r>
              <a:rPr lang="en-US" dirty="0"/>
              <a:t>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0341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Byd</a:t>
            </a:r>
            <a:r>
              <a:rPr lang="en-US" dirty="0"/>
              <a:t> / Our World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19578"/>
          </a:xfrm>
        </p:spPr>
        <p:txBody>
          <a:bodyPr/>
          <a:lstStyle/>
          <a:p>
            <a:r>
              <a:rPr lang="en-US" u="sng" dirty="0">
                <a:hlinkClick r:id="rId2"/>
              </a:rPr>
              <a:t>http://adnoddau.canolfanpeniarth.org/ein-byd/</a:t>
            </a:r>
            <a:endParaRPr lang="en-US" u="sng" dirty="0"/>
          </a:p>
          <a:p>
            <a:pPr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57200" y="6465786"/>
            <a:ext cx="75776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https://youtu.be/z5b-cWAX0WY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hlinkClick r:id="rId2"/>
              </a:rPr>
              <a:t>www.atebol.com</a:t>
            </a:r>
            <a:endParaRPr lang="en-US" altLang="en-US" dirty="0"/>
          </a:p>
          <a:p>
            <a:endParaRPr lang="en-US" alt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4672" y="1229171"/>
            <a:ext cx="3125755" cy="4413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5098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Senario</a:t>
            </a:r>
            <a:r>
              <a:rPr lang="en-US" dirty="0"/>
              <a:t>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1175"/>
            <a:ext cx="8229600" cy="4344988"/>
          </a:xfrm>
          <a:ln w="57150">
            <a:solidFill>
              <a:srgbClr val="00B050"/>
            </a:solidFill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b="1" dirty="0" err="1"/>
              <a:t>Awdurdod</a:t>
            </a:r>
            <a:r>
              <a:rPr lang="en-US" b="1" dirty="0"/>
              <a:t> </a:t>
            </a:r>
            <a:r>
              <a:rPr lang="en-US" b="1" dirty="0" err="1"/>
              <a:t>Twristiaeth</a:t>
            </a:r>
            <a:r>
              <a:rPr lang="en-US" b="1" dirty="0"/>
              <a:t> </a:t>
            </a:r>
            <a:r>
              <a:rPr lang="en-US" b="1" dirty="0" err="1"/>
              <a:t>Prydeinig</a:t>
            </a:r>
            <a:r>
              <a:rPr lang="en-US" b="1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</a:p>
          <a:p>
            <a:pPr>
              <a:buNone/>
            </a:pPr>
            <a:r>
              <a:rPr lang="en-US" dirty="0" err="1"/>
              <a:t>penderfynu</a:t>
            </a:r>
            <a:r>
              <a:rPr lang="en-US" dirty="0"/>
              <a:t> y </a:t>
            </a:r>
            <a:r>
              <a:rPr lang="en-US" dirty="0" err="1"/>
              <a:t>dylai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b="1" dirty="0"/>
              <a:t>7 </a:t>
            </a:r>
            <a:r>
              <a:rPr lang="en-US" b="1" dirty="0" err="1"/>
              <a:t>Rhyfeddod</a:t>
            </a:r>
            <a:r>
              <a:rPr lang="en-US" b="1" dirty="0"/>
              <a:t>! </a:t>
            </a:r>
          </a:p>
          <a:p>
            <a:pPr>
              <a:buNone/>
            </a:pP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syniadau</a:t>
            </a:r>
            <a:r>
              <a:rPr lang="en-US" dirty="0"/>
              <a:t> </a:t>
            </a:r>
          </a:p>
          <a:p>
            <a:pPr>
              <a:buNone/>
            </a:pPr>
            <a:r>
              <a:rPr lang="en-US" dirty="0"/>
              <a:t>am y </a:t>
            </a:r>
            <a:r>
              <a:rPr lang="en-US" dirty="0" err="1"/>
              <a:t>cysyniad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greu</a:t>
            </a:r>
            <a:r>
              <a:rPr lang="en-US" dirty="0"/>
              <a:t> </a:t>
            </a:r>
            <a:r>
              <a:rPr lang="en-US" b="1" dirty="0" err="1"/>
              <a:t>pecyn</a:t>
            </a:r>
            <a:r>
              <a:rPr lang="en-US" b="1" dirty="0"/>
              <a:t> </a:t>
            </a:r>
            <a:r>
              <a:rPr lang="en-US" b="1" dirty="0" err="1"/>
              <a:t>twristiaeth</a:t>
            </a:r>
            <a:r>
              <a:rPr lang="en-US" b="1" dirty="0"/>
              <a:t> </a:t>
            </a:r>
          </a:p>
          <a:p>
            <a:pPr>
              <a:buNone/>
            </a:pPr>
            <a:r>
              <a:rPr lang="en-US" b="1" dirty="0" err="1"/>
              <a:t>unigryw</a:t>
            </a:r>
            <a:r>
              <a:rPr lang="en-US" b="1" dirty="0"/>
              <a:t> </a:t>
            </a:r>
            <a:r>
              <a:rPr lang="en-US" dirty="0"/>
              <a:t>a </a:t>
            </a:r>
            <a:r>
              <a:rPr lang="en-US" dirty="0" err="1"/>
              <a:t>fydd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adnabod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y </a:t>
            </a:r>
            <a:r>
              <a:rPr lang="en-US" b="1" dirty="0"/>
              <a:t>‘7 </a:t>
            </a:r>
          </a:p>
          <a:p>
            <a:pPr>
              <a:buNone/>
            </a:pPr>
            <a:r>
              <a:rPr lang="en-US" b="1" dirty="0" err="1"/>
              <a:t>Cymreig</a:t>
            </a:r>
            <a:r>
              <a:rPr lang="en-US" dirty="0"/>
              <a:t>’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werthu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draws y </a:t>
            </a:r>
            <a:r>
              <a:rPr lang="en-US" dirty="0" err="1"/>
              <a:t>byd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349703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Sialens</a:t>
            </a:r>
            <a:r>
              <a:rPr lang="en-US" dirty="0"/>
              <a:t>/Her!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Gweithiwch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gynllunio</a:t>
            </a:r>
            <a:r>
              <a:rPr lang="en-US" dirty="0"/>
              <a:t>, </a:t>
            </a:r>
            <a:r>
              <a:rPr lang="en-US" dirty="0" err="1"/>
              <a:t>ymchwilio</a:t>
            </a:r>
            <a:r>
              <a:rPr lang="en-US" dirty="0"/>
              <a:t> a </a:t>
            </a:r>
            <a:r>
              <a:rPr lang="en-US" dirty="0" err="1"/>
              <a:t>chreu</a:t>
            </a:r>
            <a:r>
              <a:rPr lang="en-US" dirty="0"/>
              <a:t> </a:t>
            </a:r>
            <a:r>
              <a:rPr lang="en-US" dirty="0" err="1"/>
              <a:t>cyflwyniad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rhyfeddod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Fe </a:t>
            </a:r>
            <a:r>
              <a:rPr lang="en-US" dirty="0" err="1"/>
              <a:t>fydd</a:t>
            </a:r>
            <a:r>
              <a:rPr lang="en-US" dirty="0"/>
              <a:t> </a:t>
            </a:r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chi </a:t>
            </a:r>
            <a:r>
              <a:rPr lang="en-US" dirty="0" err="1"/>
              <a:t>greu</a:t>
            </a:r>
            <a:r>
              <a:rPr lang="en-US" dirty="0"/>
              <a:t> </a:t>
            </a:r>
            <a:r>
              <a:rPr lang="en-US" dirty="0" err="1"/>
              <a:t>pecyn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hysbysebu</a:t>
            </a:r>
            <a:r>
              <a:rPr lang="en-US" dirty="0"/>
              <a:t> y </a:t>
            </a:r>
            <a:r>
              <a:rPr lang="en-US" dirty="0" err="1"/>
              <a:t>rhyfeddod</a:t>
            </a:r>
            <a:r>
              <a:rPr lang="en-US" dirty="0"/>
              <a:t> (</a:t>
            </a:r>
            <a:r>
              <a:rPr lang="en-US" dirty="0" err="1"/>
              <a:t>pamffled</a:t>
            </a:r>
            <a:r>
              <a:rPr lang="en-US" dirty="0"/>
              <a:t>, </a:t>
            </a:r>
            <a:r>
              <a:rPr lang="en-US" dirty="0" err="1"/>
              <a:t>hysbyseb</a:t>
            </a:r>
            <a:r>
              <a:rPr lang="en-US" dirty="0"/>
              <a:t>, poster).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Fe </a:t>
            </a:r>
            <a:r>
              <a:rPr lang="en-US" dirty="0" err="1"/>
              <a:t>fyddwch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rhyfeddod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flynyddoedd</a:t>
            </a:r>
            <a:r>
              <a:rPr lang="en-US" dirty="0"/>
              <a:t> 3 a 4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pythefnos</a:t>
            </a:r>
            <a:r>
              <a:rPr lang="en-US" dirty="0"/>
              <a:t> </a:t>
            </a:r>
            <a:r>
              <a:rPr lang="en-US" dirty="0" err="1"/>
              <a:t>ble</a:t>
            </a:r>
            <a:r>
              <a:rPr lang="en-US" dirty="0"/>
              <a:t> y </a:t>
            </a:r>
            <a:r>
              <a:rPr lang="en-US" dirty="0" err="1"/>
              <a:t>byddent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dewis</a:t>
            </a:r>
            <a:r>
              <a:rPr lang="en-US" dirty="0"/>
              <a:t> pa </a:t>
            </a:r>
            <a:r>
              <a:rPr lang="en-US" dirty="0" err="1"/>
              <a:t>rhyfeddodau</a:t>
            </a:r>
            <a:r>
              <a:rPr lang="en-US" dirty="0"/>
              <a:t> y </a:t>
            </a: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y 7 </a:t>
            </a:r>
            <a:r>
              <a:rPr lang="en-US" dirty="0" err="1"/>
              <a:t>Rhyfeddod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05461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, </a:t>
            </a:r>
            <a:r>
              <a:rPr lang="en-US" dirty="0" err="1"/>
              <a:t>dewiswch</a:t>
            </a:r>
            <a:r>
              <a:rPr lang="en-US" dirty="0"/>
              <a:t> un </a:t>
            </a:r>
            <a:r>
              <a:rPr lang="en-US" dirty="0" err="1"/>
              <a:t>rhyfeddod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bocs</a:t>
            </a:r>
            <a:r>
              <a:rPr lang="en-US" dirty="0"/>
              <a:t> a </a:t>
            </a:r>
            <a:r>
              <a:rPr lang="en-US" dirty="0" err="1"/>
              <a:t>allai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7 </a:t>
            </a:r>
            <a:r>
              <a:rPr lang="en-US" dirty="0" err="1"/>
              <a:t>Rhyfeddod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.</a:t>
            </a:r>
          </a:p>
          <a:p>
            <a:r>
              <a:rPr lang="en-US"/>
              <a:t>Dewiswch </a:t>
            </a:r>
            <a:r>
              <a:rPr lang="en-US" dirty="0" err="1"/>
              <a:t>enw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.</a:t>
            </a:r>
          </a:p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 </a:t>
            </a:r>
            <a:r>
              <a:rPr lang="en-US" dirty="0" err="1"/>
              <a:t>meddyliwch</a:t>
            </a:r>
            <a:r>
              <a:rPr lang="en-US" dirty="0"/>
              <a:t> am </a:t>
            </a:r>
            <a:r>
              <a:rPr lang="en-US" dirty="0" err="1"/>
              <a:t>gyfres</a:t>
            </a:r>
            <a:r>
              <a:rPr lang="en-US" dirty="0"/>
              <a:t> o </a:t>
            </a:r>
            <a:r>
              <a:rPr lang="en-US" dirty="0" err="1"/>
              <a:t>gwestiynau</a:t>
            </a:r>
            <a:r>
              <a:rPr lang="en-US" dirty="0"/>
              <a:t> y </a:t>
            </a:r>
            <a:r>
              <a:rPr lang="en-US" dirty="0" err="1"/>
              <a:t>dymuwch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ddarganfod</a:t>
            </a:r>
            <a:r>
              <a:rPr lang="en-US" dirty="0"/>
              <a:t> am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rhyfeddod</a:t>
            </a:r>
            <a:r>
              <a:rPr lang="en-US" dirty="0"/>
              <a:t>.</a:t>
            </a:r>
          </a:p>
          <a:p>
            <a:r>
              <a:rPr lang="en-US" dirty="0"/>
              <a:t>Fe </a:t>
            </a:r>
            <a:r>
              <a:rPr lang="en-US" dirty="0" err="1"/>
              <a:t>fydd</a:t>
            </a:r>
            <a:r>
              <a:rPr lang="en-US" dirty="0"/>
              <a:t> y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ymchwilio</a:t>
            </a:r>
            <a:r>
              <a:rPr lang="en-US" dirty="0"/>
              <a:t>!</a:t>
            </a:r>
          </a:p>
          <a:p>
            <a:r>
              <a:rPr lang="en-US" dirty="0" err="1"/>
              <a:t>Meddyliwch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ofalus</a:t>
            </a:r>
            <a:r>
              <a:rPr lang="en-US" dirty="0"/>
              <a:t> am y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dewis</a:t>
            </a:r>
            <a:r>
              <a:rPr lang="en-US" dirty="0"/>
              <a:t>.</a:t>
            </a:r>
          </a:p>
          <a:p>
            <a:r>
              <a:rPr lang="en-US" dirty="0"/>
              <a:t>Fe </a:t>
            </a:r>
            <a:r>
              <a:rPr lang="en-US" dirty="0" err="1"/>
              <a:t>fyddwch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 y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ddiwedd</a:t>
            </a:r>
            <a:r>
              <a:rPr lang="en-US" dirty="0"/>
              <a:t> y </a:t>
            </a:r>
            <a:r>
              <a:rPr lang="en-US" dirty="0" err="1"/>
              <a:t>wers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430087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Eich</a:t>
            </a:r>
            <a:r>
              <a:rPr lang="en-US" dirty="0"/>
              <a:t> Her!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7 </a:t>
            </a:r>
            <a:r>
              <a:rPr lang="en-US" dirty="0" err="1"/>
              <a:t>Rhyfeddod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 </a:t>
            </a:r>
            <a:r>
              <a:rPr lang="en-US" dirty="0" err="1"/>
              <a:t>dewiswch</a:t>
            </a:r>
            <a:r>
              <a:rPr lang="en-US" dirty="0"/>
              <a:t> un </a:t>
            </a:r>
            <a:r>
              <a:rPr lang="en-US" dirty="0" err="1"/>
              <a:t>rhyfeddod</a:t>
            </a:r>
            <a:r>
              <a:rPr lang="en-US" dirty="0"/>
              <a:t> </a:t>
            </a:r>
            <a:r>
              <a:rPr lang="en-US" dirty="0" err="1"/>
              <a:t>posibl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.</a:t>
            </a:r>
          </a:p>
          <a:p>
            <a:r>
              <a:rPr lang="en-US" dirty="0" err="1"/>
              <a:t>Ymchwiliwch</a:t>
            </a:r>
            <a:r>
              <a:rPr lang="en-US" dirty="0"/>
              <a:t> a </a:t>
            </a:r>
            <a:r>
              <a:rPr lang="en-US" dirty="0" err="1"/>
              <a:t>paratowch</a:t>
            </a:r>
            <a:r>
              <a:rPr lang="en-US" dirty="0"/>
              <a:t> </a:t>
            </a:r>
            <a:r>
              <a:rPr lang="en-US" dirty="0" err="1"/>
              <a:t>gyflwyniad</a:t>
            </a:r>
            <a:r>
              <a:rPr lang="en-US" dirty="0"/>
              <a:t> </a:t>
            </a:r>
            <a:r>
              <a:rPr lang="en-US" dirty="0" err="1"/>
              <a:t>byr</a:t>
            </a:r>
            <a:r>
              <a:rPr lang="en-US" dirty="0"/>
              <a:t> am y </a:t>
            </a:r>
            <a:r>
              <a:rPr lang="en-US" dirty="0" err="1"/>
              <a:t>rhyfeddod</a:t>
            </a:r>
            <a:r>
              <a:rPr lang="en-US" dirty="0"/>
              <a:t>.</a:t>
            </a:r>
          </a:p>
          <a:p>
            <a:r>
              <a:rPr lang="en-US" dirty="0" err="1"/>
              <a:t>Cyflwynwch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rhyfeddod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weddill</a:t>
            </a:r>
            <a:r>
              <a:rPr lang="en-US" dirty="0"/>
              <a:t> y </a:t>
            </a:r>
            <a:r>
              <a:rPr lang="en-US" dirty="0" err="1"/>
              <a:t>dosbarth</a:t>
            </a:r>
            <a:r>
              <a:rPr lang="en-US" dirty="0"/>
              <a:t>.</a:t>
            </a:r>
          </a:p>
          <a:p>
            <a:r>
              <a:rPr lang="en-US" dirty="0" err="1"/>
              <a:t>Pledleisiwch</a:t>
            </a:r>
            <a:r>
              <a:rPr lang="en-US" dirty="0"/>
              <a:t>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canfod</a:t>
            </a:r>
            <a:r>
              <a:rPr lang="en-US" dirty="0"/>
              <a:t> 7 </a:t>
            </a:r>
            <a:r>
              <a:rPr lang="en-US" dirty="0" err="1"/>
              <a:t>Rhyfeddod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!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063690"/>
            <a:ext cx="8229600" cy="353948"/>
          </a:xfrm>
        </p:spPr>
        <p:txBody>
          <a:bodyPr>
            <a:normAutofit fontScale="90000"/>
          </a:bodyPr>
          <a:lstStyle/>
          <a:p>
            <a:r>
              <a:rPr lang="en-GB" sz="3100" b="1" dirty="0" err="1"/>
              <a:t>Meini</a:t>
            </a:r>
            <a:r>
              <a:rPr lang="en-GB" sz="3100" b="1" dirty="0"/>
              <a:t> </a:t>
            </a:r>
            <a:r>
              <a:rPr lang="en-GB" sz="3100" b="1" dirty="0" err="1"/>
              <a:t>Prawf</a:t>
            </a:r>
            <a:r>
              <a:rPr lang="en-GB" sz="3100" b="1" dirty="0"/>
              <a:t> </a:t>
            </a:r>
            <a:r>
              <a:rPr lang="en-GB" sz="3100" b="1" dirty="0" err="1"/>
              <a:t>Llwyddiant</a:t>
            </a:r>
            <a:r>
              <a:rPr lang="en-GB" sz="3100" b="1" dirty="0"/>
              <a:t>                   Success Criteria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 err="1"/>
              <a:t>Creu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Cyflwyniad</a:t>
            </a:r>
            <a:endParaRPr lang="en-GB" b="1" dirty="0"/>
          </a:p>
          <a:p>
            <a:r>
              <a:rPr lang="en-GB" b="1" dirty="0" err="1">
                <a:solidFill>
                  <a:srgbClr val="FF0000"/>
                </a:solidFill>
              </a:rPr>
              <a:t>Sleid</a:t>
            </a:r>
            <a:r>
              <a:rPr lang="en-GB" b="1" dirty="0">
                <a:solidFill>
                  <a:srgbClr val="FF0000"/>
                </a:solidFill>
              </a:rPr>
              <a:t> 1: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/>
              <a:t>Cyflwynwch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,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Rhyfeddod</a:t>
            </a:r>
            <a:endParaRPr lang="en-GB" dirty="0"/>
          </a:p>
          <a:p>
            <a:r>
              <a:rPr lang="en-GB" b="1" dirty="0" err="1">
                <a:solidFill>
                  <a:schemeClr val="accent1"/>
                </a:solidFill>
              </a:rPr>
              <a:t>Sleid</a:t>
            </a:r>
            <a:r>
              <a:rPr lang="en-GB" b="1" dirty="0">
                <a:solidFill>
                  <a:schemeClr val="accent1"/>
                </a:solidFill>
              </a:rPr>
              <a:t> 2</a:t>
            </a:r>
            <a:r>
              <a:rPr lang="en-GB" b="1" dirty="0"/>
              <a:t>: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am y </a:t>
            </a:r>
            <a:r>
              <a:rPr lang="en-GB" dirty="0" err="1"/>
              <a:t>rhyfeddod</a:t>
            </a:r>
            <a:r>
              <a:rPr lang="en-GB" dirty="0"/>
              <a:t> –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? </a:t>
            </a:r>
            <a:r>
              <a:rPr lang="en-GB" dirty="0" err="1"/>
              <a:t>Disgrifiwch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.</a:t>
            </a:r>
          </a:p>
          <a:p>
            <a:r>
              <a:rPr lang="en-GB" b="1" dirty="0" err="1">
                <a:solidFill>
                  <a:srgbClr val="00B050"/>
                </a:solidFill>
              </a:rPr>
              <a:t>Sleid</a:t>
            </a:r>
            <a:r>
              <a:rPr lang="en-GB" b="1" dirty="0">
                <a:solidFill>
                  <a:srgbClr val="00B050"/>
                </a:solidFill>
              </a:rPr>
              <a:t> 3</a:t>
            </a:r>
            <a:r>
              <a:rPr lang="en-GB" b="1" dirty="0"/>
              <a:t>:</a:t>
            </a:r>
            <a:r>
              <a:rPr lang="en-GB" dirty="0"/>
              <a:t> Beth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yno</a:t>
            </a:r>
            <a:r>
              <a:rPr lang="en-GB" dirty="0"/>
              <a:t>?</a:t>
            </a:r>
          </a:p>
          <a:p>
            <a:r>
              <a:rPr lang="en-GB" b="1" dirty="0" err="1">
                <a:solidFill>
                  <a:srgbClr val="002060"/>
                </a:solidFill>
              </a:rPr>
              <a:t>Sleid</a:t>
            </a:r>
            <a:r>
              <a:rPr lang="en-GB" b="1" dirty="0">
                <a:solidFill>
                  <a:srgbClr val="002060"/>
                </a:solidFill>
              </a:rPr>
              <a:t> 4</a:t>
            </a:r>
            <a:r>
              <a:rPr lang="en-GB" b="1" dirty="0"/>
              <a:t>:</a:t>
            </a:r>
            <a:r>
              <a:rPr lang="en-GB" dirty="0"/>
              <a:t>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agor</a:t>
            </a:r>
            <a:r>
              <a:rPr lang="en-GB" dirty="0"/>
              <a:t>? A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rhad</a:t>
            </a:r>
            <a:r>
              <a:rPr lang="en-GB" dirty="0"/>
              <a:t> ac am </a:t>
            </a:r>
            <a:r>
              <a:rPr lang="en-GB" dirty="0" err="1"/>
              <a:t>ddim</a:t>
            </a:r>
            <a:r>
              <a:rPr lang="en-GB" dirty="0"/>
              <a:t>? </a:t>
            </a:r>
            <a:r>
              <a:rPr lang="en-GB" dirty="0" err="1"/>
              <a:t>Mynediad</a:t>
            </a:r>
            <a:endParaRPr lang="en-GB" dirty="0"/>
          </a:p>
          <a:p>
            <a:r>
              <a:rPr lang="en-GB" b="1" dirty="0" err="1">
                <a:solidFill>
                  <a:srgbClr val="7030A0"/>
                </a:solidFill>
              </a:rPr>
              <a:t>Sleid</a:t>
            </a:r>
            <a:r>
              <a:rPr lang="en-GB" b="1" dirty="0">
                <a:solidFill>
                  <a:srgbClr val="7030A0"/>
                </a:solidFill>
              </a:rPr>
              <a:t> 5:</a:t>
            </a:r>
            <a:r>
              <a:rPr lang="en-GB" dirty="0">
                <a:solidFill>
                  <a:srgbClr val="7030A0"/>
                </a:solidFill>
              </a:rPr>
              <a:t> </a:t>
            </a:r>
            <a:r>
              <a:rPr lang="en-GB" dirty="0" err="1"/>
              <a:t>Gwybodaeth</a:t>
            </a:r>
            <a:r>
              <a:rPr lang="en-GB" dirty="0"/>
              <a:t> am y </a:t>
            </a:r>
            <a:r>
              <a:rPr lang="en-GB" dirty="0" err="1"/>
              <a:t>cyfleusterau</a:t>
            </a:r>
            <a:r>
              <a:rPr lang="en-GB" dirty="0"/>
              <a:t> </a:t>
            </a:r>
          </a:p>
          <a:p>
            <a:r>
              <a:rPr lang="en-GB" b="1" dirty="0" err="1">
                <a:solidFill>
                  <a:schemeClr val="accent6">
                    <a:lumMod val="75000"/>
                  </a:schemeClr>
                </a:solidFill>
              </a:rPr>
              <a:t>Sleid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 6</a:t>
            </a:r>
            <a:r>
              <a:rPr lang="en-GB" b="1" dirty="0"/>
              <a:t>:</a:t>
            </a:r>
            <a:r>
              <a:rPr lang="en-GB" dirty="0"/>
              <a:t> Pam y </a:t>
            </a:r>
            <a:r>
              <a:rPr lang="en-GB" dirty="0" err="1"/>
              <a:t>credwch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ac y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Rhyfeddod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?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Creating your Presentation</a:t>
            </a:r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Slide 1</a:t>
            </a:r>
            <a:r>
              <a:rPr lang="en-GB" b="1" dirty="0"/>
              <a:t>:</a:t>
            </a:r>
            <a:r>
              <a:rPr lang="en-GB" dirty="0"/>
              <a:t> Introduce your group, yourself and Wonder</a:t>
            </a:r>
          </a:p>
          <a:p>
            <a:r>
              <a:rPr lang="en-GB" b="1" dirty="0">
                <a:solidFill>
                  <a:schemeClr val="accent1"/>
                </a:solidFill>
              </a:rPr>
              <a:t>Slide 2</a:t>
            </a:r>
            <a:r>
              <a:rPr lang="en-GB" b="1" dirty="0"/>
              <a:t>:</a:t>
            </a:r>
            <a:r>
              <a:rPr lang="en-GB" dirty="0"/>
              <a:t> Information about your wonder – </a:t>
            </a:r>
            <a:r>
              <a:rPr lang="en-GB" i="1" dirty="0"/>
              <a:t>Where is it? Describe the area</a:t>
            </a:r>
            <a:endParaRPr lang="en-GB" dirty="0"/>
          </a:p>
          <a:p>
            <a:r>
              <a:rPr lang="en-GB" b="1" dirty="0">
                <a:solidFill>
                  <a:srgbClr val="00B050"/>
                </a:solidFill>
              </a:rPr>
              <a:t>Slide 3</a:t>
            </a:r>
            <a:r>
              <a:rPr lang="en-GB" b="1" dirty="0"/>
              <a:t>:</a:t>
            </a:r>
            <a:r>
              <a:rPr lang="en-GB" dirty="0"/>
              <a:t> What can people do there?</a:t>
            </a:r>
          </a:p>
          <a:p>
            <a:r>
              <a:rPr lang="en-GB" b="1" dirty="0">
                <a:solidFill>
                  <a:srgbClr val="002060"/>
                </a:solidFill>
              </a:rPr>
              <a:t>Slide 4: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/>
              <a:t>When is it open? Is it free? Disabled access?</a:t>
            </a:r>
          </a:p>
          <a:p>
            <a:r>
              <a:rPr lang="en-GB" b="1" dirty="0">
                <a:solidFill>
                  <a:srgbClr val="7030A0"/>
                </a:solidFill>
              </a:rPr>
              <a:t>Slide 5:</a:t>
            </a:r>
            <a:r>
              <a:rPr lang="en-GB" dirty="0">
                <a:solidFill>
                  <a:srgbClr val="7030A0"/>
                </a:solidFill>
              </a:rPr>
              <a:t> </a:t>
            </a:r>
            <a:r>
              <a:rPr lang="en-GB" dirty="0"/>
              <a:t>Information about its facilities</a:t>
            </a:r>
          </a:p>
          <a:p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Slide 6: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GB" dirty="0"/>
              <a:t>Why do you think it’s special and should be a Class Wonder?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6667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Arch-</a:t>
            </a:r>
            <a:r>
              <a:rPr lang="en-US" dirty="0" err="1"/>
              <a:t>Arwyr</a:t>
            </a:r>
            <a:r>
              <a:rPr lang="en-US" dirty="0"/>
              <a:t> </a:t>
            </a:r>
            <a:r>
              <a:rPr lang="en-US" dirty="0" err="1"/>
              <a:t>Cymru</a:t>
            </a:r>
            <a:br>
              <a:rPr lang="en-US" dirty="0"/>
            </a:br>
            <a:r>
              <a:rPr lang="en-US" dirty="0"/>
              <a:t>Welsh Super-Heroes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486"/>
            <a:ext cx="8229600" cy="4362677"/>
          </a:xfrm>
        </p:spPr>
        <p:txBody>
          <a:bodyPr/>
          <a:lstStyle/>
          <a:p>
            <a:r>
              <a:rPr lang="en-US" dirty="0" err="1"/>
              <a:t>Owain</a:t>
            </a:r>
            <a:r>
              <a:rPr lang="en-US" dirty="0"/>
              <a:t> </a:t>
            </a:r>
            <a:r>
              <a:rPr lang="en-US" dirty="0" err="1"/>
              <a:t>Glyndŵr</a:t>
            </a:r>
            <a:endParaRPr lang="en-US" dirty="0"/>
          </a:p>
          <a:p>
            <a:r>
              <a:rPr lang="en-US" dirty="0" err="1"/>
              <a:t>Llewelyn</a:t>
            </a:r>
            <a:r>
              <a:rPr lang="en-US" dirty="0"/>
              <a:t>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Llyw</a:t>
            </a:r>
            <a:r>
              <a:rPr lang="en-US" dirty="0"/>
              <a:t> Olaf</a:t>
            </a:r>
          </a:p>
          <a:p>
            <a:r>
              <a:rPr lang="en-US" dirty="0" err="1"/>
              <a:t>Gerallt</a:t>
            </a:r>
            <a:r>
              <a:rPr lang="en-US" dirty="0"/>
              <a:t> </a:t>
            </a:r>
            <a:r>
              <a:rPr lang="en-US" dirty="0" err="1"/>
              <a:t>Gymro</a:t>
            </a:r>
            <a:endParaRPr lang="en-US" dirty="0"/>
          </a:p>
          <a:p>
            <a:r>
              <a:rPr lang="en-US" dirty="0" err="1"/>
              <a:t>Terfysg</a:t>
            </a:r>
            <a:r>
              <a:rPr lang="en-US" dirty="0"/>
              <a:t> </a:t>
            </a:r>
            <a:r>
              <a:rPr lang="en-US" dirty="0" err="1"/>
              <a:t>Beca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3473" y="1600200"/>
            <a:ext cx="3233327" cy="438422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B6E75-9173-5747-9F6A-8ACB17B2C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Erthyglau</a:t>
            </a:r>
            <a:r>
              <a:rPr lang="en-US" dirty="0"/>
              <a:t> - Articles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18DD68-5758-7E4D-B674-2E1CE59AC188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4495800"/>
          </a:xfrm>
        </p:spPr>
        <p:txBody>
          <a:bodyPr/>
          <a:lstStyle/>
          <a:p>
            <a:r>
              <a:rPr lang="en-US" dirty="0"/>
              <a:t>Wilkinson, A. &amp; </a:t>
            </a:r>
            <a:r>
              <a:rPr lang="en-US" dirty="0" err="1"/>
              <a:t>Ballin</a:t>
            </a:r>
            <a:r>
              <a:rPr lang="en-US" dirty="0"/>
              <a:t>, B. (2016) ‘WHEN 2 + 2 = 5! Teaching history and geography together in a meaningful way’, </a:t>
            </a:r>
            <a:r>
              <a:rPr lang="en-US" i="1" dirty="0"/>
              <a:t>Primary History</a:t>
            </a:r>
            <a:r>
              <a:rPr lang="en-US" dirty="0"/>
              <a:t>, 73 (Summer 2016), pp.42-44.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Kent, G. &amp; Mackintosh, M. (2015) ‘Art &amp; Geography: Children’s own places’, </a:t>
            </a:r>
            <a:r>
              <a:rPr lang="en-US" i="1" dirty="0"/>
              <a:t>Primary Geography</a:t>
            </a:r>
            <a:r>
              <a:rPr lang="en-US" dirty="0"/>
              <a:t> (Spring 2015), pp.26-27.</a:t>
            </a:r>
          </a:p>
        </p:txBody>
      </p:sp>
    </p:spTree>
    <p:extLst>
      <p:ext uri="{BB962C8B-B14F-4D97-AF65-F5344CB8AC3E}">
        <p14:creationId xmlns:p14="http://schemas.microsoft.com/office/powerpoint/2010/main" val="25965782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875D1-D808-214D-BFB5-E96583352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Aseiniad</a:t>
            </a:r>
            <a:r>
              <a:rPr lang="en-US" dirty="0"/>
              <a:t>…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B0C3DD6-0C58-3C45-8EB7-94A4F4B811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643" t="28820" r="32395" b="16513"/>
          <a:stretch/>
        </p:blipFill>
        <p:spPr>
          <a:xfrm>
            <a:off x="171742" y="1586753"/>
            <a:ext cx="8515058" cy="4948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6647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F0522-1679-6B42-A2D5-B69FE2818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7FB85-1DDE-B147-B4BD-7E803442D6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3 </a:t>
            </a:r>
            <a:r>
              <a:rPr lang="en-US" dirty="0" err="1"/>
              <a:t>Cyfrifoldeb</a:t>
            </a:r>
            <a:r>
              <a:rPr lang="en-US" dirty="0"/>
              <a:t> </a:t>
            </a:r>
            <a:r>
              <a:rPr lang="en-US" dirty="0" err="1"/>
              <a:t>Trawsgwricwlaidd</a:t>
            </a:r>
            <a:endParaRPr lang="en-US" dirty="0"/>
          </a:p>
          <a:p>
            <a:pPr>
              <a:buFontTx/>
              <a:buChar char="-"/>
            </a:pPr>
            <a:r>
              <a:rPr lang="en-US" dirty="0" err="1"/>
              <a:t>Llythrennedd</a:t>
            </a:r>
            <a:endParaRPr lang="en-US" dirty="0"/>
          </a:p>
          <a:p>
            <a:pPr>
              <a:buFontTx/>
              <a:buChar char="-"/>
            </a:pPr>
            <a:r>
              <a:rPr lang="en-US" dirty="0" err="1"/>
              <a:t>Rhifedd</a:t>
            </a:r>
            <a:endParaRPr lang="en-US" dirty="0"/>
          </a:p>
          <a:p>
            <a:pPr>
              <a:buFontTx/>
              <a:buChar char="-"/>
            </a:pPr>
            <a:r>
              <a:rPr lang="en-US" dirty="0" err="1"/>
              <a:t>Cymhwysedd</a:t>
            </a:r>
            <a:r>
              <a:rPr lang="en-US" dirty="0"/>
              <a:t> </a:t>
            </a:r>
            <a:r>
              <a:rPr lang="en-US" dirty="0" err="1"/>
              <a:t>Digidol</a:t>
            </a:r>
            <a:endParaRPr lang="en-US" dirty="0"/>
          </a:p>
          <a:p>
            <a:pPr>
              <a:buFontTx/>
              <a:buChar char="-"/>
            </a:pPr>
            <a:endParaRPr lang="en-US" dirty="0"/>
          </a:p>
          <a:p>
            <a:pPr marL="0" indent="0">
              <a:buNone/>
            </a:pPr>
            <a:r>
              <a:rPr lang="en-US" dirty="0"/>
              <a:t>4 DIBEN*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YCC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E0A685-4157-3C47-88CB-8FC381ED34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3059" y="2178425"/>
            <a:ext cx="4545011" cy="4237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781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2529</TotalTime>
  <Words>919</Words>
  <Application>Microsoft Macintosh PowerPoint</Application>
  <PresentationFormat>On-screen Show (4:3)</PresentationFormat>
  <Paragraphs>112</Paragraphs>
  <Slides>22</Slides>
  <Notes>5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Links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Wingdings</vt:lpstr>
      <vt:lpstr>Office Theme</vt:lpstr>
      <vt:lpstr>???</vt:lpstr>
      <vt:lpstr>???</vt:lpstr>
      <vt:lpstr> DYNIAETHAU TRAWS-GWRICWLAIDD</vt:lpstr>
      <vt:lpstr>Nodau                   Aims</vt:lpstr>
      <vt:lpstr>PowerPoint Presentation</vt:lpstr>
      <vt:lpstr>Successful Futures (Donaldson, WG, 2015) Dyfodol Llwyddiannus (Donaldson, LlC, 2015)</vt:lpstr>
      <vt:lpstr>High quality in primary humanities: insights from the UK’s school inspectorates – Catling (2017)</vt:lpstr>
      <vt:lpstr>Prif ganfyddiadau Estyn (2017) </vt:lpstr>
      <vt:lpstr> Fy Milltir Sgwâr My Square Mile</vt:lpstr>
      <vt:lpstr>Ble mae eich milltir sgwâr? Where is your square mile? </vt:lpstr>
      <vt:lpstr>Beth sy’n ein Milltir Sgwâr? What is in your Square Mile?</vt:lpstr>
      <vt:lpstr>Beth am wneud gwaith maes!</vt:lpstr>
      <vt:lpstr>Syniadau pellach - gwaith maes</vt:lpstr>
      <vt:lpstr>Ein Byd / Our World</vt:lpstr>
      <vt:lpstr>PowerPoint Presentation</vt:lpstr>
      <vt:lpstr>Senario!</vt:lpstr>
      <vt:lpstr>Eich Sialens/Her!</vt:lpstr>
      <vt:lpstr>Eich tasg heddiw:</vt:lpstr>
      <vt:lpstr>Eich Her!</vt:lpstr>
      <vt:lpstr>Meini Prawf Llwyddiant                   Success Criteria </vt:lpstr>
      <vt:lpstr>Arch-Arwyr Cymru Welsh Super-Heroes</vt:lpstr>
      <vt:lpstr>Erthyglau - Articles</vt:lpstr>
      <vt:lpstr>Yr Aseiniad…</vt:lpstr>
      <vt:lpstr>AC…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Geography &amp; History KS2</dc:title>
  <dc:creator>swwcte29</dc:creator>
  <cp:lastModifiedBy>Sioned Hughes</cp:lastModifiedBy>
  <cp:revision>27</cp:revision>
  <dcterms:created xsi:type="dcterms:W3CDTF">2017-09-25T09:42:48Z</dcterms:created>
  <dcterms:modified xsi:type="dcterms:W3CDTF">2018-12-13T13:42:02Z</dcterms:modified>
</cp:coreProperties>
</file>